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Sheet1!$B$2:$B$13</c:f>
            </c:numRef>
          </c:val>
          <c:extLst>
            <c:ext xmlns:c16="http://schemas.microsoft.com/office/drawing/2014/chart" uri="{C3380CC4-5D6E-409C-BE32-E72D297353CC}">
              <c16:uniqueId val="{00000000-7E31-4D78-97F2-5C8403A51A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61.0187631240263</c:v>
                </c:pt>
                <c:pt idx="1">
                  <c:v>27.223464065569331</c:v>
                </c:pt>
                <c:pt idx="2">
                  <c:v>4.9515681094628468</c:v>
                </c:pt>
                <c:pt idx="3">
                  <c:v>1.9440493124703651</c:v>
                </c:pt>
                <c:pt idx="4">
                  <c:v>1.3262886947097474</c:v>
                </c:pt>
                <c:pt idx="5">
                  <c:v>0.99031362189256933</c:v>
                </c:pt>
                <c:pt idx="6">
                  <c:v>0.95779990516832625</c:v>
                </c:pt>
                <c:pt idx="7">
                  <c:v>0.5960848066111224</c:v>
                </c:pt>
                <c:pt idx="8">
                  <c:v>0.33868454921086499</c:v>
                </c:pt>
                <c:pt idx="9">
                  <c:v>0.33462033462033464</c:v>
                </c:pt>
                <c:pt idx="10">
                  <c:v>0.20592020592020591</c:v>
                </c:pt>
                <c:pt idx="11">
                  <c:v>0.11244327033800718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1-4D78-97F2-5C8403A51A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6676960"/>
        <c:axId val="376678928"/>
      </c:barChart>
      <c:catAx>
        <c:axId val="376676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Country Destination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78928"/>
        <c:crosses val="autoZero"/>
        <c:auto val="1"/>
        <c:lblAlgn val="ctr"/>
        <c:lblOffset val="100"/>
        <c:noMultiLvlLbl val="0"/>
      </c:catAx>
      <c:valAx>
        <c:axId val="376678928"/>
        <c:scaling>
          <c:orientation val="minMax"/>
          <c:max val="6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7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78211982761"/>
          <c:y val="0.13484521275231476"/>
          <c:w val="0.8411828521434821"/>
          <c:h val="0.73019247594050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Sheet2!$B$2:$B$13</c:f>
            </c:numRef>
          </c:val>
          <c:extLst>
            <c:ext xmlns:c16="http://schemas.microsoft.com/office/drawing/2014/chart" uri="{C3380CC4-5D6E-409C-BE32-E72D297353CC}">
              <c16:uniqueId val="{00000000-F376-45F5-8F46-79A34AAEE34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Male 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Sheet2!$C$2:$C$13</c:f>
              <c:numCache>
                <c:formatCode>General</c:formatCode>
                <c:ptCount val="12"/>
                <c:pt idx="0">
                  <c:v>49.079720793534165</c:v>
                </c:pt>
                <c:pt idx="1">
                  <c:v>35.740264511388688</c:v>
                </c:pt>
                <c:pt idx="2">
                  <c:v>6.3243938280675964</c:v>
                </c:pt>
                <c:pt idx="3">
                  <c:v>2.4522409992652463</c:v>
                </c:pt>
                <c:pt idx="4">
                  <c:v>1.283982365907421</c:v>
                </c:pt>
                <c:pt idx="5">
                  <c:v>1.2527553269654665</c:v>
                </c:pt>
                <c:pt idx="6">
                  <c:v>1.2435709037472447</c:v>
                </c:pt>
                <c:pt idx="7">
                  <c:v>0.87619397501836893</c:v>
                </c:pt>
                <c:pt idx="8">
                  <c:v>0.76414401175606173</c:v>
                </c:pt>
                <c:pt idx="9">
                  <c:v>0.51065393093313738</c:v>
                </c:pt>
                <c:pt idx="10">
                  <c:v>0.34533431300514328</c:v>
                </c:pt>
                <c:pt idx="11">
                  <c:v>0.12674504041146215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6-45F5-8F46-79A34AAEE348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Sheet2!$D$2:$D$13</c:f>
            </c:numRef>
          </c:val>
          <c:extLst>
            <c:ext xmlns:c16="http://schemas.microsoft.com/office/drawing/2014/chart" uri="{C3380CC4-5D6E-409C-BE32-E72D297353CC}">
              <c16:uniqueId val="{00000002-F376-45F5-8F46-79A34AAEE348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Female 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Sheet2!$E$2:$E$13</c:f>
              <c:numCache>
                <c:formatCode>General</c:formatCode>
                <c:ptCount val="12"/>
                <c:pt idx="0">
                  <c:v>49.250487777795406</c:v>
                </c:pt>
                <c:pt idx="1">
                  <c:v>35.998794435367458</c:v>
                </c:pt>
                <c:pt idx="2">
                  <c:v>5.0126108405640775</c:v>
                </c:pt>
                <c:pt idx="3">
                  <c:v>3.1122602750590884</c:v>
                </c:pt>
                <c:pt idx="4">
                  <c:v>1.7306197553972811</c:v>
                </c:pt>
                <c:pt idx="5">
                  <c:v>1.397503212195238</c:v>
                </c:pt>
                <c:pt idx="6">
                  <c:v>1.3530876731016324</c:v>
                </c:pt>
                <c:pt idx="7">
                  <c:v>0.72175251027109344</c:v>
                </c:pt>
                <c:pt idx="8">
                  <c:v>0.56788439269681634</c:v>
                </c:pt>
                <c:pt idx="9">
                  <c:v>0.40291239034913789</c:v>
                </c:pt>
                <c:pt idx="10">
                  <c:v>0.32835773544201391</c:v>
                </c:pt>
                <c:pt idx="11">
                  <c:v>0.12372900176075886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76-45F5-8F46-79A34AAEE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74267912"/>
        <c:axId val="632674896"/>
      </c:barChart>
      <c:catAx>
        <c:axId val="774267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Country Destination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674896"/>
        <c:crosses val="autoZero"/>
        <c:auto val="1"/>
        <c:lblAlgn val="ctr"/>
        <c:lblOffset val="100"/>
        <c:noMultiLvlLbl val="0"/>
      </c:catAx>
      <c:valAx>
        <c:axId val="632674896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267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6550792262078352"/>
          <c:y val="1.5635179153094463E-2"/>
          <c:w val="0.39861378438806261"/>
          <c:h val="8.72024417143296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1DFF-080F-4AA1-BDA9-6E8B95BB9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8773-C634-4155-94D4-22FB3BC56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52E1-50A0-4097-AC17-763D6A9D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266F-97D0-4B27-8598-01D9CA8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3AD0-9344-44D4-8E64-ABA76CB6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6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8BB5-3160-4914-B859-4102743D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2AB61-848B-4BE3-9528-48D1CF50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F169-628C-49B2-B3C9-4E1806B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3550-57F9-42E4-991C-4F056F50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3EC5-37F3-4600-9DC0-53A35AF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0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D976D-4A4B-4ACE-85A5-4F0305992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DFBEC-FF48-45B6-902A-912CFB93B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5AC1-C07C-4025-8291-BCD4C7B2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21D3-4164-4A72-A9E2-8278EA43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8A13-F932-4F77-B94C-52F6EB51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2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0119-EDBB-46E0-9D4C-CB371E3F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DFAA-9CE7-412A-BEA2-B3FF9FDB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FA1-330A-450D-A47E-ED6FAB35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A930-EFBF-4C53-A1CF-B9364BEA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9A24-3DE0-405B-9973-84617F63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8AEC-BA9A-405F-9130-7FBEBD93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1F25-5070-4DAE-9F13-0DBE6984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9259-0371-4B0C-96AF-233F7064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976A9-2472-4222-926E-DE84F24D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D563-FA02-4A15-8AD8-87405B1E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A0E8-0284-44E7-B8CD-35971BEB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3D5B-23A8-4579-B3B3-A8ACB48AC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9E850-D40F-4D20-B9CF-97846230F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1A1A-28B1-43B9-9C6B-E1CCB801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EF8E-5E8C-43D0-A6FF-FCB58884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DE359-E0A3-4B1D-AF6C-F5EFECF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FA24-5F8A-4F7D-8142-16C581FF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82E5F-DF0F-4D13-A106-F6684EAE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1ACD1-02C5-4228-B4DB-857C483F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20C1-0907-41AF-A04A-14DEB233C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5AF42-67C0-49CB-8936-3AE529340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261ED-3052-4CFB-8A5A-EF59720D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42F87-D8A2-4428-A109-32A609CB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8CBD9-36B5-4E0A-B3FF-6AE91D8E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50C6-02C5-440B-843E-642A19F9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25D5E-6CE1-4937-91DA-A38979D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66043-38AE-4405-9DF1-E321A5B5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6A805-B11D-4156-84A3-F47C117C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1B349-8418-4397-84BF-3346BBC0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5AE90-4EEF-4099-8CC1-68481682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4E249-B14F-4B2E-A506-53FFA5D9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F1E-28CC-4E49-BFDF-70B79434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BD7D-F001-40E0-88B8-65747F2A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1E4AB-15F3-45D9-89DF-0C9445B38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B69CB-6E46-47AD-8536-6195C40C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5F8E1-3CC3-4A9F-826C-1B2E540E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1D0C-72BF-438D-873F-BDF6CB0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3618-4A4D-4693-8E5B-741652AB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9AC5A-3826-4BBD-A468-AD2A8DDE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ADF6-B04E-4463-BB72-9E2848C5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42DF-A399-4D26-8BB8-60AE91B7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EC391-4F9C-44C7-A829-174DE011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A4C71-EA52-4001-9DA5-AD848902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6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1BEFB-E50B-4096-8F5E-0161C563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FA79-5CCE-4846-9E2D-920FBBF2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B09C-D859-44DF-B6C5-746A950D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E4DD-F73F-4E5E-A005-87E2AF2D4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6A28-5203-44A1-BE5D-F214B4D1F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029B-7FFF-4F63-83C1-BBA3445E8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36900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Airbnb Recruiting - New User Bookings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will a new guest book their first travel experience?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18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F273-9ACD-4E73-A6F2-E3D2F3E1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br>
              <a:rPr lang="en-US" sz="3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Sumita Soundararajan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6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Foundations of Data Science Workshop by Springboard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ED0D90-BA92-4024-B5C9-FFBD6BC480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6" y="4708491"/>
            <a:ext cx="18573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C94170-3D04-4E69-8E34-FB7F90B04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56" y="4784692"/>
            <a:ext cx="12858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Sumita\Desktop\Capstone\airbnb_banner.png">
            <a:extLst>
              <a:ext uri="{FF2B5EF4-FFF2-40B4-BE49-F238E27FC236}">
                <a16:creationId xmlns:a16="http://schemas.microsoft.com/office/drawing/2014/main" id="{750882E6-8E86-4B38-9EBE-8B1ADC9AC2E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6" y="1145541"/>
            <a:ext cx="8905461" cy="1518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05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CD29-25F8-41C3-A29C-A6A783CF476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F889-C01F-48CA-8312-79784E72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constraint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Could improve the prediction result with 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Better knowledge on different machine learning algorithms 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Better data preparation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Utilized user information for feature extraction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Minimized number of features used in the final model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Evaluated more models</a:t>
            </a:r>
          </a:p>
        </p:txBody>
      </p:sp>
    </p:spTree>
    <p:extLst>
      <p:ext uri="{BB962C8B-B14F-4D97-AF65-F5344CB8AC3E}">
        <p14:creationId xmlns:p14="http://schemas.microsoft.com/office/powerpoint/2010/main" val="26226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739F-718D-4226-90E1-3B8AD294CD9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 to Airbnb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92CE-653C-480C-BCFF-057A0C3A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demographic data to differentiate country destinations. 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Include more validation checks on Age and Gender, Make them mandatory for users to book a reservation. 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Collect meaningful browser session activity for training users since this data was most helpful for predictions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sessions data was available only for newer users created during 2014 whereas users in the Training set dated back to 2010.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the actions, action type, details in sessions dataset more meaningful since it was difficult to understand what they meant.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18BD-2144-4327-A067-2BACBB7059B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D6F0-E8F0-44C6-9DCC-3525C2D6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28" y="1814732"/>
            <a:ext cx="4423117" cy="3781764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Exploration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Selection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7946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343A-F4DF-47D4-8852-C51BED11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419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		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D8DC-9B34-4D19-89F0-119687FE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6"/>
            <a:ext cx="10515600" cy="482297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Airbnb – New User booking challenge from Kaggle competition</a:t>
            </a: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Predict the destination country of a new user’s first booking</a:t>
            </a: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possible classes for destination with NDF meaning “No booking”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374BCF2-B443-4E28-8D0C-0EF76040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28" y="2996418"/>
            <a:ext cx="6105525" cy="32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1782-4E5D-4D97-A9C6-3A558BEB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618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B7DB-ACD6-46FF-8A60-EE0A53246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4974"/>
            <a:ext cx="5257800" cy="4811989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Training and Test user data</a:t>
            </a:r>
          </a:p>
          <a:p>
            <a:pPr marL="0" indent="0" algn="ctr">
              <a:buNone/>
            </a:pP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Training set: 213,451 users --Jan 2010 to Jun 2014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set: 62,096 users--July 2014 to Sep 2014</a:t>
            </a:r>
          </a:p>
          <a:p>
            <a:pPr marL="0" indent="0">
              <a:buNone/>
            </a:pPr>
            <a:endParaRPr lang="en-US" sz="2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information:</a:t>
            </a:r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id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 account created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Timestamp of first activity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 of first booking 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Gender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Language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browser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Channel through which the user accessed Airbnb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Country destination 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8568B-A75E-4D62-BED9-493D7CDA7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4974"/>
            <a:ext cx="5181600" cy="4811989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4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Session data</a:t>
            </a:r>
          </a:p>
          <a:p>
            <a:pPr marL="0" indent="0" algn="ctr">
              <a:buNone/>
            </a:pPr>
            <a:endParaRPr lang="en-US" sz="3600" dirty="0">
              <a:ln>
                <a:solidFill>
                  <a:schemeClr val="accent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10,567,737 rows -- 2014</a:t>
            </a:r>
          </a:p>
          <a:p>
            <a:endParaRPr lang="en-US" sz="2400" b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web browser session: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id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Action_type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Action_detail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Device_type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Secs_elapsed</a:t>
            </a:r>
          </a:p>
          <a:p>
            <a:pPr marL="0" indent="0" algn="ctr">
              <a:buNone/>
            </a:pPr>
            <a:endParaRPr lang="en-US" sz="2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0629-C54F-488B-BE0B-7521257C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88953"/>
            <a:ext cx="3932237" cy="1531257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Country Destination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DF215-65FD-40FD-91AE-7670777A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0210"/>
            <a:ext cx="3932237" cy="3460088"/>
          </a:xfr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classes with NDF meaning “No booking”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58% of users have not made a booking.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70% of bookings done in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Unbalanced Classes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C279FC-6BDC-4510-9379-8AB6105B6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1786"/>
              </p:ext>
            </p:extLst>
          </p:nvPr>
        </p:nvGraphicFramePr>
        <p:xfrm>
          <a:off x="5183188" y="888953"/>
          <a:ext cx="6172200" cy="499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674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CF4D-531F-403B-8CFE-9D58986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85203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Gender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13B09-C280-4F1C-AB6D-5143848E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72628"/>
            <a:ext cx="3932237" cy="3696359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Female – 29.6%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Male – 25.5%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Unknown – 44.9%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difference in booking based on gender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7A059AA-1267-41B1-8BF1-0C5D7BAD9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32267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7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B8A8-6806-4C67-A885-AD738B28D6D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292A-0145-4B7A-A0F6-72D5C450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Observe all distributions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all NA and handle them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all missing values or ‘blanks’ and replace them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Engineering 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Base Data Feature Extraction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Replace extreme values (2% &amp; 98%) using Winsorization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predictors with zero and near-zero variance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highly correlated predictors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 base feature dataset with 64 predictors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1CD7-5EFE-498F-9151-CECA0C84DF2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9A2D-CF44-47B3-B954-5DFAFB54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Supervised Learning method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Multi-class classification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66 level binary classifiers based on destination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Two machine learning algorithms chosen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 Regression 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best for binary classification problems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Decision Trees  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numerical and categorical data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multiple classes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class imbalance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missing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3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080-4EDE-4CE6-9C22-EE8285DA677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A1C2-BAFD-4E3D-8DE4-25573F43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 predictions on the country of their first booking for every user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Most probable country_destination predicted first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Submission File with predictions from the Decision Tree algorithm generated a score of 0.606 on the Kaggle website.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80C13-BEFC-4D8E-9C59-DF7F7B944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3609076"/>
            <a:ext cx="10014857" cy="2462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056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404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      Airbnb Recruiting - New User Bookings  Where will a new guest book their first travel experience? </vt:lpstr>
      <vt:lpstr>Agenda</vt:lpstr>
      <vt:lpstr>    Problem</vt:lpstr>
      <vt:lpstr>Dataset</vt:lpstr>
      <vt:lpstr>Country Destination</vt:lpstr>
      <vt:lpstr>Gender</vt:lpstr>
      <vt:lpstr>Data Pre-processing</vt:lpstr>
      <vt:lpstr>Model Selection</vt:lpstr>
      <vt:lpstr>Result</vt:lpstr>
      <vt:lpstr>Challenge</vt:lpstr>
      <vt:lpstr>Recommendation to Airbnb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Recruiting - New User Bookings  Where will a new guest book their first travel experience?</dc:title>
  <dc:creator>Sumita</dc:creator>
  <cp:lastModifiedBy>Sumita</cp:lastModifiedBy>
  <cp:revision>29</cp:revision>
  <dcterms:created xsi:type="dcterms:W3CDTF">2018-03-06T06:57:27Z</dcterms:created>
  <dcterms:modified xsi:type="dcterms:W3CDTF">2018-03-17T03:34:25Z</dcterms:modified>
</cp:coreProperties>
</file>