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5" r:id="rId2"/>
    <p:sldId id="273" r:id="rId3"/>
    <p:sldId id="266" r:id="rId4"/>
    <p:sldId id="277" r:id="rId5"/>
    <p:sldId id="293" r:id="rId6"/>
    <p:sldId id="283" r:id="rId7"/>
    <p:sldId id="285" r:id="rId8"/>
    <p:sldId id="294" r:id="rId9"/>
    <p:sldId id="297" r:id="rId10"/>
    <p:sldId id="295" r:id="rId11"/>
    <p:sldId id="298" r:id="rId12"/>
    <p:sldId id="296" r:id="rId13"/>
    <p:sldId id="299" r:id="rId14"/>
    <p:sldId id="290" r:id="rId15"/>
    <p:sldId id="272" r:id="rId16"/>
    <p:sldId id="291" r:id="rId17"/>
    <p:sldId id="274" r:id="rId18"/>
    <p:sldId id="261" r:id="rId19"/>
    <p:sldId id="26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3CB"/>
    <a:srgbClr val="000000"/>
    <a:srgbClr val="C0C5F8"/>
    <a:srgbClr val="D2D6FA"/>
    <a:srgbClr val="D6E2FE"/>
    <a:srgbClr val="D9DCFB"/>
    <a:srgbClr val="DDE1F7"/>
    <a:srgbClr val="D3D9F5"/>
    <a:srgbClr val="F5F5F5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04B3B-5D06-445A-B6E0-DA46F8563377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DE64F-BCA5-472A-996C-7E2EF3BC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2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8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E64F-BCA5-472A-996C-7E2EF3BC5B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3ED-C716-490B-A247-5792901C8F18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02C9-2FDD-4129-BA91-CCD7C5293763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2EAE-7A2A-43B5-AFE6-1F6D9B7D427D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7CE5-88D4-4580-890D-D32C47F73C63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886-C760-42FC-9594-2FE04712AC22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ED22-001A-48CE-9792-DC33947379E2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FFFB-6E74-4F2C-9E8F-7EBCA00F11FE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78C9-3DF6-4ECC-916F-165E67AEB1E6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E71A-ABED-4A6E-B4EE-26F7F1C31B44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0769-85B6-4633-869D-042FF74E0C8C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578-4B06-48DB-9938-0619C6D34A9C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C544-896C-4592-9F58-83A56A6E9723}" type="datetime1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222.239.231.245:8000/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008111" y="2224309"/>
            <a:ext cx="3127779" cy="3456980"/>
            <a:chOff x="3008111" y="2224309"/>
            <a:chExt cx="3127779" cy="3456980"/>
          </a:xfrm>
        </p:grpSpPr>
        <p:grpSp>
          <p:nvGrpSpPr>
            <p:cNvPr id="3" name="그룹 2"/>
            <p:cNvGrpSpPr/>
            <p:nvPr/>
          </p:nvGrpSpPr>
          <p:grpSpPr>
            <a:xfrm>
              <a:off x="3008111" y="2224309"/>
              <a:ext cx="3127779" cy="3456980"/>
              <a:chOff x="3008111" y="2224309"/>
              <a:chExt cx="3127779" cy="3456980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023828" y="2224309"/>
                <a:ext cx="3096344" cy="110799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err="1" smtClean="0">
                    <a:ln w="10160">
                      <a:noFill/>
                      <a:prstDash val="solid"/>
                    </a:ln>
                    <a:solidFill>
                      <a:srgbClr val="00C74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RC</a:t>
                </a:r>
                <a:r>
                  <a:rPr lang="en-US" altLang="ko-KR" sz="6000" dirty="0" err="1" smtClean="0">
                    <a:ln w="10160">
                      <a:noFill/>
                      <a:prstDash val="solid"/>
                    </a:ln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Pay</a:t>
                </a:r>
                <a:endParaRPr lang="en-US" altLang="ko-KR" sz="6000" dirty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4287627" y="5013176"/>
                <a:ext cx="568745" cy="323165"/>
                <a:chOff x="4261224" y="5427224"/>
                <a:chExt cx="568745" cy="32316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4261224" y="5427224"/>
                  <a:ext cx="56874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b="1" dirty="0" smtClean="0">
                      <a:solidFill>
                        <a:srgbClr val="FF0000"/>
                      </a:solidFill>
                    </a:rPr>
                    <a:t>R</a:t>
                  </a:r>
                  <a:r>
                    <a:rPr lang="en-US" altLang="ko-KR" sz="1500" b="1" dirty="0" smtClean="0">
                      <a:solidFill>
                        <a:srgbClr val="00B050"/>
                      </a:solidFill>
                    </a:rPr>
                    <a:t>G</a:t>
                  </a:r>
                  <a:r>
                    <a:rPr lang="en-US" altLang="ko-KR" sz="1500" b="1" dirty="0" smtClean="0">
                      <a:solidFill>
                        <a:srgbClr val="0066FF"/>
                      </a:solidFill>
                    </a:rPr>
                    <a:t>B</a:t>
                  </a:r>
                  <a:endParaRPr lang="ko-KR" altLang="en-US" sz="1500" b="1" dirty="0">
                    <a:solidFill>
                      <a:srgbClr val="0066FF"/>
                    </a:solidFill>
                  </a:endParaRPr>
                </a:p>
              </p:txBody>
            </p:sp>
            <p:pic>
              <p:nvPicPr>
                <p:cNvPr id="117" name="그림 116"/>
                <p:cNvPicPr preferRelativeResize="0">
                  <a:picLocks/>
                </p:cNvPicPr>
                <p:nvPr/>
              </p:nvPicPr>
              <p:blipFill rotWithShape="1">
                <a:blip r:embed="rId2"/>
                <a:srcRect t="2" b="-2"/>
                <a:stretch/>
              </p:blipFill>
              <p:spPr>
                <a:xfrm>
                  <a:off x="4365597" y="5472311"/>
                  <a:ext cx="360000" cy="18000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/>
              <p:cNvSpPr txBox="1"/>
              <p:nvPr/>
            </p:nvSpPr>
            <p:spPr>
              <a:xfrm>
                <a:off x="3008111" y="5373512"/>
                <a:ext cx="3127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</a:rPr>
                  <a:t>이영선 양재호 박종석 백광민 강민근</a:t>
                </a:r>
                <a:endParaRPr lang="en-US" altLang="ko-KR" sz="14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3229" y="3122934"/>
              <a:ext cx="20708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울릉도지역화폐플랫폼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9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주요기</a:t>
              </a:r>
              <a:r>
                <a: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능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7605" y="62068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통계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12259" y="1876169"/>
            <a:ext cx="1070816" cy="1414189"/>
            <a:chOff x="1212259" y="1876169"/>
            <a:chExt cx="1070816" cy="1414189"/>
          </a:xfrm>
        </p:grpSpPr>
        <p:grpSp>
          <p:nvGrpSpPr>
            <p:cNvPr id="11" name="그룹 10"/>
            <p:cNvGrpSpPr/>
            <p:nvPr/>
          </p:nvGrpSpPr>
          <p:grpSpPr>
            <a:xfrm>
              <a:off x="1212259" y="1876169"/>
              <a:ext cx="1070816" cy="1414189"/>
              <a:chOff x="7262174" y="951850"/>
              <a:chExt cx="1070816" cy="141418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457817" y="2042874"/>
                <a:ext cx="692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USER</a:t>
                </a:r>
                <a:endParaRPr lang="ko-KR" altLang="en-US" sz="15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2" name="Picture 20" descr="C:\Users\yslee\Downloads\comp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217" y="2067390"/>
              <a:ext cx="668899" cy="66889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그룹 65"/>
          <p:cNvGrpSpPr/>
          <p:nvPr/>
        </p:nvGrpSpPr>
        <p:grpSpPr>
          <a:xfrm>
            <a:off x="1207258" y="4247182"/>
            <a:ext cx="1070816" cy="1414066"/>
            <a:chOff x="1207258" y="3815134"/>
            <a:chExt cx="1070816" cy="1414066"/>
          </a:xfrm>
        </p:grpSpPr>
        <p:pic>
          <p:nvPicPr>
            <p:cNvPr id="41" name="Picture 3" descr="C:\Users\yslee\Downloads\home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153" y="4041366"/>
              <a:ext cx="660272" cy="6602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그룹 36"/>
            <p:cNvGrpSpPr/>
            <p:nvPr/>
          </p:nvGrpSpPr>
          <p:grpSpPr>
            <a:xfrm>
              <a:off x="1207258" y="3815134"/>
              <a:ext cx="1070816" cy="1414066"/>
              <a:chOff x="7262174" y="951850"/>
              <a:chExt cx="1070816" cy="141406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343284" y="2042751"/>
                <a:ext cx="92111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ADMIN</a:t>
                </a:r>
                <a:endParaRPr lang="ko-KR" altLang="en-US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3996715" y="4246208"/>
            <a:ext cx="1070816" cy="1414067"/>
            <a:chOff x="3996715" y="3814160"/>
            <a:chExt cx="1070816" cy="1414067"/>
          </a:xfrm>
        </p:grpSpPr>
        <p:grpSp>
          <p:nvGrpSpPr>
            <p:cNvPr id="42" name="그룹 41"/>
            <p:cNvGrpSpPr/>
            <p:nvPr/>
          </p:nvGrpSpPr>
          <p:grpSpPr>
            <a:xfrm>
              <a:off x="3996715" y="3814160"/>
              <a:ext cx="1070816" cy="1414067"/>
              <a:chOff x="7262174" y="951850"/>
              <a:chExt cx="1070816" cy="1414066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43284" y="2042751"/>
                <a:ext cx="92111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DB</a:t>
                </a:r>
                <a:endParaRPr lang="ko-KR" altLang="en-US" sz="15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46" name="Picture 4" descr="C:\Users\yslee\Downloads\database (1)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087" y="4025532"/>
              <a:ext cx="648072" cy="6480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3981109" y="1874180"/>
            <a:ext cx="1114543" cy="1415559"/>
            <a:chOff x="3981109" y="1874180"/>
            <a:chExt cx="1114543" cy="1415559"/>
          </a:xfrm>
        </p:grpSpPr>
        <p:grpSp>
          <p:nvGrpSpPr>
            <p:cNvPr id="47" name="그룹 46"/>
            <p:cNvGrpSpPr/>
            <p:nvPr/>
          </p:nvGrpSpPr>
          <p:grpSpPr>
            <a:xfrm>
              <a:off x="3981109" y="1874180"/>
              <a:ext cx="1114543" cy="1415559"/>
              <a:chOff x="7246568" y="951850"/>
              <a:chExt cx="1114543" cy="1415559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6568" y="2044244"/>
                <a:ext cx="11145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Web App.</a:t>
                </a:r>
                <a:endParaRPr lang="ko-KR" altLang="en-US" sz="15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6149" name="Picture 5" descr="C:\Users\yslee\Downloads\globe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087" y="2085552"/>
              <a:ext cx="648072" cy="6480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6710745" y="1869944"/>
            <a:ext cx="1225997" cy="1641393"/>
            <a:chOff x="6710745" y="1869944"/>
            <a:chExt cx="1225997" cy="1641393"/>
          </a:xfrm>
        </p:grpSpPr>
        <p:grpSp>
          <p:nvGrpSpPr>
            <p:cNvPr id="52" name="그룹 51"/>
            <p:cNvGrpSpPr/>
            <p:nvPr/>
          </p:nvGrpSpPr>
          <p:grpSpPr>
            <a:xfrm>
              <a:off x="6710745" y="1869944"/>
              <a:ext cx="1225997" cy="1641393"/>
              <a:chOff x="7190841" y="951850"/>
              <a:chExt cx="1225997" cy="164139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190841" y="2039244"/>
                <a:ext cx="12259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err="1" smtClean="0">
                    <a:solidFill>
                      <a:srgbClr val="0070C0"/>
                    </a:solidFill>
                  </a:rPr>
                  <a:t>Blockchain</a:t>
                </a:r>
                <a:endParaRPr lang="en-US" altLang="ko-KR" sz="1500" b="1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altLang="ko-KR" sz="1500" b="1" dirty="0" smtClean="0">
                    <a:solidFill>
                      <a:srgbClr val="0070C0"/>
                    </a:solidFill>
                  </a:rPr>
                  <a:t>Network</a:t>
                </a:r>
                <a:endParaRPr lang="ko-KR" altLang="en-US" sz="15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6150" name="Picture 6" descr="C:\Users\yslee\Downloads\blockchain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860" y="2109469"/>
              <a:ext cx="591765" cy="59176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오른쪽 화살표 60"/>
          <p:cNvSpPr/>
          <p:nvPr/>
        </p:nvSpPr>
        <p:spPr>
          <a:xfrm>
            <a:off x="7740352" y="5949281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flipH="1">
            <a:off x="7740352" y="5589240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화살표 82"/>
          <p:cNvSpPr/>
          <p:nvPr/>
        </p:nvSpPr>
        <p:spPr>
          <a:xfrm rot="5400000" flipH="1">
            <a:off x="7636870" y="4799172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화살표 83"/>
          <p:cNvSpPr/>
          <p:nvPr/>
        </p:nvSpPr>
        <p:spPr>
          <a:xfrm rot="5400000">
            <a:off x="7995823" y="4801953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오른쪽 화살표 84"/>
          <p:cNvSpPr/>
          <p:nvPr/>
        </p:nvSpPr>
        <p:spPr>
          <a:xfrm rot="8100000" flipH="1">
            <a:off x="6773188" y="5579808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 rot="18900000" flipH="1">
            <a:off x="6951882" y="5808882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 rot="2700000" flipH="1">
            <a:off x="6807493" y="4866968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13500000" flipH="1">
            <a:off x="7043263" y="4685820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주요기</a:t>
              </a:r>
              <a:r>
                <a: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능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7605" y="62068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통계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6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주요기</a:t>
              </a:r>
              <a:r>
                <a: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능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7605" y="620688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블록체인 블록 모니터링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12259" y="1876169"/>
            <a:ext cx="1070816" cy="1414189"/>
            <a:chOff x="1212259" y="1876169"/>
            <a:chExt cx="1070816" cy="1414189"/>
          </a:xfrm>
        </p:grpSpPr>
        <p:grpSp>
          <p:nvGrpSpPr>
            <p:cNvPr id="11" name="그룹 10"/>
            <p:cNvGrpSpPr/>
            <p:nvPr/>
          </p:nvGrpSpPr>
          <p:grpSpPr>
            <a:xfrm>
              <a:off x="1212259" y="1876169"/>
              <a:ext cx="1070816" cy="1414189"/>
              <a:chOff x="7262174" y="951850"/>
              <a:chExt cx="1070816" cy="141418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457817" y="2042874"/>
                <a:ext cx="692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USER</a:t>
                </a:r>
                <a:endParaRPr lang="ko-KR" altLang="en-US" sz="15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2" name="Picture 20" descr="C:\Users\yslee\Downloads\comp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217" y="2067390"/>
              <a:ext cx="668899" cy="66889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그룹 65"/>
          <p:cNvGrpSpPr/>
          <p:nvPr/>
        </p:nvGrpSpPr>
        <p:grpSpPr>
          <a:xfrm>
            <a:off x="1207258" y="4247182"/>
            <a:ext cx="1070816" cy="1414066"/>
            <a:chOff x="1207258" y="3815134"/>
            <a:chExt cx="1070816" cy="1414066"/>
          </a:xfrm>
        </p:grpSpPr>
        <p:pic>
          <p:nvPicPr>
            <p:cNvPr id="41" name="Picture 3" descr="C:\Users\yslee\Downloads\home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153" y="4041366"/>
              <a:ext cx="660272" cy="6602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그룹 36"/>
            <p:cNvGrpSpPr/>
            <p:nvPr/>
          </p:nvGrpSpPr>
          <p:grpSpPr>
            <a:xfrm>
              <a:off x="1207258" y="3815134"/>
              <a:ext cx="1070816" cy="1414066"/>
              <a:chOff x="7262174" y="951850"/>
              <a:chExt cx="1070816" cy="141406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343284" y="2042751"/>
                <a:ext cx="92111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ADMIN</a:t>
                </a:r>
                <a:endParaRPr lang="ko-KR" altLang="en-US" sz="1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3996715" y="4246208"/>
            <a:ext cx="1070816" cy="1414067"/>
            <a:chOff x="3996715" y="3814160"/>
            <a:chExt cx="1070816" cy="1414067"/>
          </a:xfrm>
        </p:grpSpPr>
        <p:grpSp>
          <p:nvGrpSpPr>
            <p:cNvPr id="42" name="그룹 41"/>
            <p:cNvGrpSpPr/>
            <p:nvPr/>
          </p:nvGrpSpPr>
          <p:grpSpPr>
            <a:xfrm>
              <a:off x="3996715" y="3814160"/>
              <a:ext cx="1070816" cy="1414067"/>
              <a:chOff x="7262174" y="951850"/>
              <a:chExt cx="1070816" cy="1414066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43284" y="2042751"/>
                <a:ext cx="92111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DB</a:t>
                </a:r>
                <a:endParaRPr lang="ko-KR" altLang="en-US" sz="15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46" name="Picture 4" descr="C:\Users\yslee\Downloads\database (1)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087" y="4025532"/>
              <a:ext cx="648072" cy="6480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3981109" y="1874180"/>
            <a:ext cx="1114543" cy="1415559"/>
            <a:chOff x="3981109" y="1874180"/>
            <a:chExt cx="1114543" cy="1415559"/>
          </a:xfrm>
        </p:grpSpPr>
        <p:grpSp>
          <p:nvGrpSpPr>
            <p:cNvPr id="47" name="그룹 46"/>
            <p:cNvGrpSpPr/>
            <p:nvPr/>
          </p:nvGrpSpPr>
          <p:grpSpPr>
            <a:xfrm>
              <a:off x="3981109" y="1874180"/>
              <a:ext cx="1114543" cy="1415559"/>
              <a:chOff x="7246568" y="951850"/>
              <a:chExt cx="1114543" cy="1415559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6568" y="2044244"/>
                <a:ext cx="11145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Web App.</a:t>
                </a:r>
                <a:endParaRPr lang="ko-KR" altLang="en-US" sz="15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6149" name="Picture 5" descr="C:\Users\yslee\Downloads\globe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087" y="2085552"/>
              <a:ext cx="648072" cy="6480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6710745" y="1869944"/>
            <a:ext cx="1225997" cy="1641393"/>
            <a:chOff x="6710745" y="1869944"/>
            <a:chExt cx="1225997" cy="1641393"/>
          </a:xfrm>
        </p:grpSpPr>
        <p:grpSp>
          <p:nvGrpSpPr>
            <p:cNvPr id="52" name="그룹 51"/>
            <p:cNvGrpSpPr/>
            <p:nvPr/>
          </p:nvGrpSpPr>
          <p:grpSpPr>
            <a:xfrm>
              <a:off x="6710745" y="1869944"/>
              <a:ext cx="1225997" cy="1641393"/>
              <a:chOff x="7190841" y="951850"/>
              <a:chExt cx="1225997" cy="164139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190841" y="2039244"/>
                <a:ext cx="12259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err="1" smtClean="0">
                    <a:solidFill>
                      <a:srgbClr val="0070C0"/>
                    </a:solidFill>
                  </a:rPr>
                  <a:t>Blockchain</a:t>
                </a:r>
                <a:endParaRPr lang="en-US" altLang="ko-KR" sz="1500" b="1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altLang="ko-KR" sz="1500" b="1" dirty="0" smtClean="0">
                    <a:solidFill>
                      <a:srgbClr val="0070C0"/>
                    </a:solidFill>
                  </a:rPr>
                  <a:t>Network</a:t>
                </a:r>
                <a:endParaRPr lang="ko-KR" altLang="en-US" sz="15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6150" name="Picture 6" descr="C:\Users\yslee\Downloads\blockchain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860" y="2109469"/>
              <a:ext cx="591765" cy="59176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오른쪽 화살표 60"/>
          <p:cNvSpPr/>
          <p:nvPr/>
        </p:nvSpPr>
        <p:spPr>
          <a:xfrm>
            <a:off x="7740352" y="5949281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flipH="1">
            <a:off x="7740352" y="5589240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화살표 82"/>
          <p:cNvSpPr/>
          <p:nvPr/>
        </p:nvSpPr>
        <p:spPr>
          <a:xfrm rot="5400000" flipH="1">
            <a:off x="7636870" y="4799172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화살표 83"/>
          <p:cNvSpPr/>
          <p:nvPr/>
        </p:nvSpPr>
        <p:spPr>
          <a:xfrm rot="5400000">
            <a:off x="7995823" y="4801953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오른쪽 화살표 84"/>
          <p:cNvSpPr/>
          <p:nvPr/>
        </p:nvSpPr>
        <p:spPr>
          <a:xfrm rot="8100000" flipH="1">
            <a:off x="6773188" y="5579808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 rot="18900000" flipH="1">
            <a:off x="6951882" y="5808882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 rot="2700000" flipH="1">
            <a:off x="6807493" y="4866968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13500000" flipH="1">
            <a:off x="7043263" y="4685820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주요기</a:t>
              </a:r>
              <a:r>
                <a: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능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7605" y="620688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블록체인 블록 모니터링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8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03022" y="1916832"/>
            <a:ext cx="4001426" cy="3487926"/>
            <a:chOff x="4603022" y="1916832"/>
            <a:chExt cx="4001426" cy="3487926"/>
          </a:xfrm>
          <a:scene3d>
            <a:camera prst="perspectiveLeft"/>
            <a:lightRig rig="threePt" dir="t"/>
          </a:scene3d>
        </p:grpSpPr>
        <p:pic>
          <p:nvPicPr>
            <p:cNvPr id="22" name="Picture 4" descr="ëª¨ëí°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022" y="1916832"/>
              <a:ext cx="4001426" cy="348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1" descr="video play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614" y="2111143"/>
              <a:ext cx="3521619" cy="198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시연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4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98566" y="1916832"/>
            <a:ext cx="4001426" cy="3487926"/>
            <a:chOff x="1691680" y="1306264"/>
            <a:chExt cx="5571000" cy="4856078"/>
          </a:xfrm>
          <a:scene3d>
            <a:camera prst="perspectiveRight"/>
            <a:lightRig rig="threePt" dir="t"/>
          </a:scene3d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8" b="3878"/>
            <a:stretch/>
          </p:blipFill>
          <p:spPr bwMode="auto">
            <a:xfrm>
              <a:off x="1739161" y="1628800"/>
              <a:ext cx="5433752" cy="273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ëª¨ëí°ì ëí ì´ë¯¸ì§ ê²ìê²°ê³¼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306264"/>
              <a:ext cx="5571000" cy="4856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7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TOBE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12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5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0963"/>
            <a:ext cx="2874414" cy="266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Q&amp;A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12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6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7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yslee\Desktop\emot_058_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32" y="220486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29948" y="34197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감사합니다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442782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- END -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직사각형 205"/>
          <p:cNvSpPr/>
          <p:nvPr/>
        </p:nvSpPr>
        <p:spPr>
          <a:xfrm>
            <a:off x="385302" y="174388"/>
            <a:ext cx="5659250" cy="5588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72828" y="1196752"/>
            <a:ext cx="7684702" cy="5400600"/>
            <a:chOff x="772828" y="1196752"/>
            <a:chExt cx="7684702" cy="5400600"/>
          </a:xfrm>
        </p:grpSpPr>
        <p:sp>
          <p:nvSpPr>
            <p:cNvPr id="826" name="모서리가 둥근 직사각형 825"/>
            <p:cNvSpPr/>
            <p:nvPr/>
          </p:nvSpPr>
          <p:spPr>
            <a:xfrm>
              <a:off x="4558754" y="1201040"/>
              <a:ext cx="2035887" cy="4050264"/>
            </a:xfrm>
            <a:prstGeom prst="roundRect">
              <a:avLst>
                <a:gd name="adj" fmla="val 234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모서리가 둥근 직사각형 813"/>
            <p:cNvSpPr/>
            <p:nvPr/>
          </p:nvSpPr>
          <p:spPr>
            <a:xfrm>
              <a:off x="4572000" y="1201040"/>
              <a:ext cx="3885530" cy="3676191"/>
            </a:xfrm>
            <a:prstGeom prst="roundRect">
              <a:avLst>
                <a:gd name="adj" fmla="val 234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모서리가 둥근 직사각형 805"/>
            <p:cNvSpPr/>
            <p:nvPr/>
          </p:nvSpPr>
          <p:spPr>
            <a:xfrm>
              <a:off x="2693026" y="1201040"/>
              <a:ext cx="1656184" cy="3316865"/>
            </a:xfrm>
            <a:prstGeom prst="roundRect">
              <a:avLst>
                <a:gd name="adj" fmla="val 468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모서리가 둥근 직사각형 804"/>
            <p:cNvSpPr/>
            <p:nvPr/>
          </p:nvSpPr>
          <p:spPr>
            <a:xfrm>
              <a:off x="772828" y="1196752"/>
              <a:ext cx="1656184" cy="5400600"/>
            </a:xfrm>
            <a:prstGeom prst="roundRect">
              <a:avLst>
                <a:gd name="adj" fmla="val 468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1" name="그룹 730"/>
            <p:cNvGrpSpPr/>
            <p:nvPr/>
          </p:nvGrpSpPr>
          <p:grpSpPr>
            <a:xfrm>
              <a:off x="899592" y="1365311"/>
              <a:ext cx="1400466" cy="2328933"/>
              <a:chOff x="410055" y="555971"/>
              <a:chExt cx="1400466" cy="2328933"/>
            </a:xfrm>
          </p:grpSpPr>
          <p:sp>
            <p:nvSpPr>
              <p:cNvPr id="649" name="직사각형 648"/>
              <p:cNvSpPr/>
              <p:nvPr/>
            </p:nvSpPr>
            <p:spPr>
              <a:xfrm>
                <a:off x="410055" y="555972"/>
                <a:ext cx="1303074" cy="2328932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50" name="직사각형 649"/>
              <p:cNvSpPr/>
              <p:nvPr/>
            </p:nvSpPr>
            <p:spPr>
              <a:xfrm>
                <a:off x="1327775" y="555972"/>
                <a:ext cx="482746" cy="2328932"/>
              </a:xfrm>
              <a:prstGeom prst="rect">
                <a:avLst/>
              </a:prstGeom>
              <a:solidFill>
                <a:srgbClr val="FF9933"/>
              </a:solidFill>
              <a:ln w="127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>
                <a:off x="410055" y="555971"/>
                <a:ext cx="1400466" cy="282225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Board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2" name="TextBox 651"/>
              <p:cNvSpPr txBox="1"/>
              <p:nvPr/>
            </p:nvSpPr>
            <p:spPr>
              <a:xfrm>
                <a:off x="422087" y="843790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id(PK)</a:t>
                </a:r>
                <a:endParaRPr lang="ko-KR" altLang="en-US" sz="900" dirty="0"/>
              </a:p>
            </p:txBody>
          </p:sp>
          <p:sp>
            <p:nvSpPr>
              <p:cNvPr id="653" name="TextBox 652"/>
              <p:cNvSpPr txBox="1"/>
              <p:nvPr/>
            </p:nvSpPr>
            <p:spPr>
              <a:xfrm>
                <a:off x="422087" y="1026935"/>
                <a:ext cx="3850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title</a:t>
                </a:r>
                <a:endParaRPr lang="ko-KR" altLang="en-US" sz="900" dirty="0"/>
              </a:p>
            </p:txBody>
          </p:sp>
          <p:sp>
            <p:nvSpPr>
              <p:cNvPr id="654" name="TextBox 653"/>
              <p:cNvSpPr txBox="1"/>
              <p:nvPr/>
            </p:nvSpPr>
            <p:spPr>
              <a:xfrm>
                <a:off x="422087" y="1209863"/>
                <a:ext cx="585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content</a:t>
                </a:r>
                <a:endParaRPr lang="ko-KR" altLang="en-US" sz="900" dirty="0"/>
              </a:p>
            </p:txBody>
          </p:sp>
          <p:sp>
            <p:nvSpPr>
              <p:cNvPr id="655" name="TextBox 654"/>
              <p:cNvSpPr txBox="1"/>
              <p:nvPr/>
            </p:nvSpPr>
            <p:spPr>
              <a:xfrm>
                <a:off x="422087" y="1401417"/>
                <a:ext cx="6783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writer(FK)</a:t>
                </a:r>
                <a:endParaRPr lang="ko-KR" altLang="en-US" sz="900" dirty="0"/>
              </a:p>
            </p:txBody>
          </p:sp>
          <p:sp>
            <p:nvSpPr>
              <p:cNvPr id="656" name="TextBox 655"/>
              <p:cNvSpPr txBox="1"/>
              <p:nvPr/>
            </p:nvSpPr>
            <p:spPr>
              <a:xfrm>
                <a:off x="422087" y="1608376"/>
                <a:ext cx="6351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category</a:t>
                </a:r>
                <a:endParaRPr lang="ko-KR" altLang="en-US" sz="900" dirty="0"/>
              </a:p>
            </p:txBody>
          </p:sp>
          <p:sp>
            <p:nvSpPr>
              <p:cNvPr id="657" name="TextBox 656"/>
              <p:cNvSpPr txBox="1"/>
              <p:nvPr/>
            </p:nvSpPr>
            <p:spPr>
              <a:xfrm>
                <a:off x="422087" y="1791521"/>
                <a:ext cx="4828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count</a:t>
                </a:r>
                <a:endParaRPr lang="ko-KR" altLang="en-US" sz="900" dirty="0"/>
              </a:p>
            </p:txBody>
          </p:sp>
          <p:sp>
            <p:nvSpPr>
              <p:cNvPr id="658" name="TextBox 657"/>
              <p:cNvSpPr txBox="1"/>
              <p:nvPr/>
            </p:nvSpPr>
            <p:spPr>
              <a:xfrm>
                <a:off x="422087" y="1974449"/>
                <a:ext cx="7825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recomment</a:t>
                </a:r>
                <a:endParaRPr lang="ko-KR" altLang="en-US" sz="900" dirty="0"/>
              </a:p>
            </p:txBody>
          </p:sp>
          <p:sp>
            <p:nvSpPr>
              <p:cNvPr id="659" name="TextBox 658"/>
              <p:cNvSpPr txBox="1"/>
              <p:nvPr/>
            </p:nvSpPr>
            <p:spPr>
              <a:xfrm>
                <a:off x="422087" y="2174629"/>
                <a:ext cx="7841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create_date</a:t>
                </a:r>
                <a:endParaRPr lang="ko-KR" altLang="en-US" sz="900" dirty="0"/>
              </a:p>
            </p:txBody>
          </p:sp>
          <p:sp>
            <p:nvSpPr>
              <p:cNvPr id="660" name="TextBox 659"/>
              <p:cNvSpPr txBox="1"/>
              <p:nvPr/>
            </p:nvSpPr>
            <p:spPr>
              <a:xfrm>
                <a:off x="422087" y="2398689"/>
                <a:ext cx="8258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modify_date</a:t>
                </a:r>
                <a:endParaRPr lang="ko-KR" altLang="en-US" sz="900" dirty="0"/>
              </a:p>
            </p:txBody>
          </p:sp>
          <p:sp>
            <p:nvSpPr>
              <p:cNvPr id="661" name="TextBox 660"/>
              <p:cNvSpPr txBox="1"/>
              <p:nvPr/>
            </p:nvSpPr>
            <p:spPr>
              <a:xfrm>
                <a:off x="1307249" y="843790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62" name="TextBox 661"/>
              <p:cNvSpPr txBox="1"/>
              <p:nvPr/>
            </p:nvSpPr>
            <p:spPr>
              <a:xfrm>
                <a:off x="1307249" y="1026935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63" name="TextBox 662"/>
              <p:cNvSpPr txBox="1"/>
              <p:nvPr/>
            </p:nvSpPr>
            <p:spPr>
              <a:xfrm>
                <a:off x="1307249" y="1209863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64" name="TextBox 663"/>
              <p:cNvSpPr txBox="1"/>
              <p:nvPr/>
            </p:nvSpPr>
            <p:spPr>
              <a:xfrm>
                <a:off x="1307249" y="140141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65" name="TextBox 664"/>
              <p:cNvSpPr txBox="1"/>
              <p:nvPr/>
            </p:nvSpPr>
            <p:spPr>
              <a:xfrm>
                <a:off x="1307249" y="1608376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>
                <a:off x="1307249" y="1791521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>
                <a:off x="1307249" y="1974449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68" name="TextBox 667"/>
              <p:cNvSpPr txBox="1"/>
              <p:nvPr/>
            </p:nvSpPr>
            <p:spPr>
              <a:xfrm>
                <a:off x="1307249" y="2174629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669" name="TextBox 668"/>
              <p:cNvSpPr txBox="1"/>
              <p:nvPr/>
            </p:nvSpPr>
            <p:spPr>
              <a:xfrm>
                <a:off x="1307249" y="2398689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670" name="TextBox 669"/>
              <p:cNvSpPr txBox="1"/>
              <p:nvPr/>
            </p:nvSpPr>
            <p:spPr>
              <a:xfrm>
                <a:off x="422087" y="2623981"/>
                <a:ext cx="4908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status</a:t>
                </a:r>
                <a:endParaRPr lang="ko-KR" altLang="en-US" sz="900" dirty="0"/>
              </a:p>
            </p:txBody>
          </p:sp>
          <p:sp>
            <p:nvSpPr>
              <p:cNvPr id="671" name="TextBox 670"/>
              <p:cNvSpPr txBox="1"/>
              <p:nvPr/>
            </p:nvSpPr>
            <p:spPr>
              <a:xfrm>
                <a:off x="1307249" y="2623981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</p:grpSp>
        <p:grpSp>
          <p:nvGrpSpPr>
            <p:cNvPr id="732" name="그룹 731"/>
            <p:cNvGrpSpPr/>
            <p:nvPr/>
          </p:nvGrpSpPr>
          <p:grpSpPr>
            <a:xfrm>
              <a:off x="902226" y="3771788"/>
              <a:ext cx="1397833" cy="1575495"/>
              <a:chOff x="412689" y="2924944"/>
              <a:chExt cx="1397833" cy="1575495"/>
            </a:xfrm>
          </p:grpSpPr>
          <p:sp>
            <p:nvSpPr>
              <p:cNvPr id="673" name="직사각형 672"/>
              <p:cNvSpPr/>
              <p:nvPr/>
            </p:nvSpPr>
            <p:spPr>
              <a:xfrm>
                <a:off x="412690" y="2924944"/>
                <a:ext cx="1397832" cy="1575495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직사각형 673"/>
              <p:cNvSpPr/>
              <p:nvPr/>
            </p:nvSpPr>
            <p:spPr>
              <a:xfrm>
                <a:off x="1314388" y="2924945"/>
                <a:ext cx="496133" cy="1574771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직사각형 674"/>
              <p:cNvSpPr/>
              <p:nvPr/>
            </p:nvSpPr>
            <p:spPr>
              <a:xfrm>
                <a:off x="412689" y="2924945"/>
                <a:ext cx="1397831" cy="288078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Comment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TextBox 675"/>
              <p:cNvSpPr txBox="1"/>
              <p:nvPr/>
            </p:nvSpPr>
            <p:spPr>
              <a:xfrm>
                <a:off x="424721" y="3414351"/>
                <a:ext cx="6783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writer(FK)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TextBox 676"/>
              <p:cNvSpPr txBox="1"/>
              <p:nvPr/>
            </p:nvSpPr>
            <p:spPr>
              <a:xfrm>
                <a:off x="424721" y="3615226"/>
                <a:ext cx="585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content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>
                <a:off x="424721" y="3815884"/>
                <a:ext cx="7841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create_date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>
                <a:off x="424721" y="4030388"/>
                <a:ext cx="8258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modify_date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TextBox 679"/>
              <p:cNvSpPr txBox="1"/>
              <p:nvPr/>
            </p:nvSpPr>
            <p:spPr>
              <a:xfrm>
                <a:off x="424721" y="4246451"/>
                <a:ext cx="4908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status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TextBox 680"/>
              <p:cNvSpPr txBox="1"/>
              <p:nvPr/>
            </p:nvSpPr>
            <p:spPr>
              <a:xfrm>
                <a:off x="1293862" y="3414351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int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TextBox 681"/>
              <p:cNvSpPr txBox="1"/>
              <p:nvPr/>
            </p:nvSpPr>
            <p:spPr>
              <a:xfrm>
                <a:off x="1293862" y="3615226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char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TextBox 682"/>
              <p:cNvSpPr txBox="1"/>
              <p:nvPr/>
            </p:nvSpPr>
            <p:spPr>
              <a:xfrm>
                <a:off x="1293862" y="3815884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date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TextBox 683"/>
              <p:cNvSpPr txBox="1"/>
              <p:nvPr/>
            </p:nvSpPr>
            <p:spPr>
              <a:xfrm>
                <a:off x="1293862" y="4030388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date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TextBox 684"/>
              <p:cNvSpPr txBox="1"/>
              <p:nvPr/>
            </p:nvSpPr>
            <p:spPr>
              <a:xfrm>
                <a:off x="1293862" y="4246451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char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TextBox 685"/>
              <p:cNvSpPr txBox="1"/>
              <p:nvPr/>
            </p:nvSpPr>
            <p:spPr>
              <a:xfrm>
                <a:off x="424721" y="3228746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id(PK)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TextBox 686"/>
              <p:cNvSpPr txBox="1"/>
              <p:nvPr/>
            </p:nvSpPr>
            <p:spPr>
              <a:xfrm>
                <a:off x="1293862" y="3228746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int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8" name="그룹 697"/>
            <p:cNvGrpSpPr/>
            <p:nvPr/>
          </p:nvGrpSpPr>
          <p:grpSpPr>
            <a:xfrm>
              <a:off x="906404" y="5427539"/>
              <a:ext cx="1388434" cy="1017171"/>
              <a:chOff x="7303012" y="2113427"/>
              <a:chExt cx="1388434" cy="1017171"/>
            </a:xfrm>
          </p:grpSpPr>
          <p:sp>
            <p:nvSpPr>
              <p:cNvPr id="689" name="직사각형 688"/>
              <p:cNvSpPr/>
              <p:nvPr/>
            </p:nvSpPr>
            <p:spPr>
              <a:xfrm>
                <a:off x="7303012" y="2113428"/>
                <a:ext cx="1388434" cy="1017170"/>
              </a:xfrm>
              <a:prstGeom prst="rect">
                <a:avLst/>
              </a:prstGeom>
              <a:solidFill>
                <a:srgbClr val="CC66FF"/>
              </a:solidFill>
              <a:ln w="1270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직사각형 689"/>
              <p:cNvSpPr/>
              <p:nvPr/>
            </p:nvSpPr>
            <p:spPr>
              <a:xfrm>
                <a:off x="8200532" y="2113428"/>
                <a:ext cx="490913" cy="1016702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>
                <a:off x="7303012" y="2113427"/>
                <a:ext cx="1388434" cy="282225"/>
              </a:xfrm>
              <a:prstGeom prst="rect">
                <a:avLst/>
              </a:prstGeom>
              <a:solidFill>
                <a:srgbClr val="9933FF"/>
              </a:solidFill>
              <a:ln w="1270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 smtClean="0">
                    <a:solidFill>
                      <a:schemeClr val="bg1"/>
                    </a:solidFill>
                  </a:rPr>
                  <a:t>BoardLiker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TextBox 691"/>
              <p:cNvSpPr txBox="1"/>
              <p:nvPr/>
            </p:nvSpPr>
            <p:spPr>
              <a:xfrm>
                <a:off x="7315044" y="2632777"/>
                <a:ext cx="5998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liker(FK)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TextBox 692"/>
              <p:cNvSpPr txBox="1"/>
              <p:nvPr/>
            </p:nvSpPr>
            <p:spPr>
              <a:xfrm>
                <a:off x="8174655" y="263277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int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TextBox 693"/>
              <p:cNvSpPr txBox="1"/>
              <p:nvPr/>
            </p:nvSpPr>
            <p:spPr>
              <a:xfrm>
                <a:off x="7315044" y="2407240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id(PK)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TextBox 694"/>
              <p:cNvSpPr txBox="1"/>
              <p:nvPr/>
            </p:nvSpPr>
            <p:spPr>
              <a:xfrm>
                <a:off x="8174655" y="2407240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int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TextBox 695"/>
              <p:cNvSpPr txBox="1"/>
              <p:nvPr/>
            </p:nvSpPr>
            <p:spPr>
              <a:xfrm>
                <a:off x="7315044" y="2884376"/>
                <a:ext cx="6880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board(FK)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TextBox 696"/>
              <p:cNvSpPr txBox="1"/>
              <p:nvPr/>
            </p:nvSpPr>
            <p:spPr>
              <a:xfrm>
                <a:off x="8174655" y="2884376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int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4" name="그룹 733"/>
            <p:cNvGrpSpPr/>
            <p:nvPr/>
          </p:nvGrpSpPr>
          <p:grpSpPr>
            <a:xfrm>
              <a:off x="2811430" y="2579428"/>
              <a:ext cx="1402282" cy="1773542"/>
              <a:chOff x="408241" y="349138"/>
              <a:chExt cx="1402282" cy="1773542"/>
            </a:xfrm>
          </p:grpSpPr>
          <p:sp>
            <p:nvSpPr>
              <p:cNvPr id="555" name="직사각형 554"/>
              <p:cNvSpPr/>
              <p:nvPr/>
            </p:nvSpPr>
            <p:spPr>
              <a:xfrm>
                <a:off x="411433" y="349140"/>
                <a:ext cx="1399090" cy="17735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>
                <a:off x="1324259" y="349140"/>
                <a:ext cx="486263" cy="1773540"/>
              </a:xfrm>
              <a:prstGeom prst="rect">
                <a:avLst/>
              </a:prstGeom>
              <a:solidFill>
                <a:srgbClr val="ECCECC"/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411433" y="349138"/>
                <a:ext cx="1393868" cy="2822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Account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TextBox 557"/>
              <p:cNvSpPr txBox="1"/>
              <p:nvPr/>
            </p:nvSpPr>
            <p:spPr>
              <a:xfrm>
                <a:off x="411432" y="841081"/>
                <a:ext cx="5549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gender</a:t>
                </a:r>
                <a:endParaRPr lang="ko-KR" altLang="en-US" sz="900" dirty="0"/>
              </a:p>
            </p:txBody>
          </p:sp>
          <p:sp>
            <p:nvSpPr>
              <p:cNvPr id="559" name="TextBox 558"/>
              <p:cNvSpPr txBox="1"/>
              <p:nvPr/>
            </p:nvSpPr>
            <p:spPr>
              <a:xfrm>
                <a:off x="411432" y="1049664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birth_year</a:t>
                </a:r>
                <a:endParaRPr lang="ko-KR" altLang="en-US" sz="900" dirty="0"/>
              </a:p>
            </p:txBody>
          </p:sp>
          <p:sp>
            <p:nvSpPr>
              <p:cNvPr id="560" name="TextBox 559"/>
              <p:cNvSpPr txBox="1"/>
              <p:nvPr/>
            </p:nvSpPr>
            <p:spPr>
              <a:xfrm>
                <a:off x="411432" y="1259165"/>
                <a:ext cx="8242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birth_month</a:t>
                </a:r>
                <a:endParaRPr lang="ko-KR" altLang="en-US" sz="900" dirty="0"/>
              </a:p>
            </p:txBody>
          </p:sp>
          <p:sp>
            <p:nvSpPr>
              <p:cNvPr id="561" name="TextBox 560"/>
              <p:cNvSpPr txBox="1"/>
              <p:nvPr/>
            </p:nvSpPr>
            <p:spPr>
              <a:xfrm>
                <a:off x="411432" y="1468449"/>
                <a:ext cx="7104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birth_date</a:t>
                </a:r>
                <a:endParaRPr lang="ko-KR" altLang="en-US" sz="900" dirty="0"/>
              </a:p>
            </p:txBody>
          </p:sp>
          <p:sp>
            <p:nvSpPr>
              <p:cNvPr id="562" name="TextBox 561"/>
              <p:cNvSpPr txBox="1"/>
              <p:nvPr/>
            </p:nvSpPr>
            <p:spPr>
              <a:xfrm>
                <a:off x="411432" y="1677733"/>
                <a:ext cx="4122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type</a:t>
                </a:r>
                <a:endParaRPr lang="ko-KR" altLang="en-US" sz="900" dirty="0"/>
              </a:p>
            </p:txBody>
          </p:sp>
          <p:sp>
            <p:nvSpPr>
              <p:cNvPr id="563" name="TextBox 562"/>
              <p:cNvSpPr txBox="1"/>
              <p:nvPr/>
            </p:nvSpPr>
            <p:spPr>
              <a:xfrm>
                <a:off x="411432" y="1891847"/>
                <a:ext cx="4908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status</a:t>
                </a:r>
                <a:endParaRPr lang="ko-KR" altLang="en-US" sz="900" dirty="0"/>
              </a:p>
            </p:txBody>
          </p:sp>
          <p:sp>
            <p:nvSpPr>
              <p:cNvPr id="564" name="TextBox 563"/>
              <p:cNvSpPr txBox="1"/>
              <p:nvPr/>
            </p:nvSpPr>
            <p:spPr>
              <a:xfrm>
                <a:off x="1291701" y="841081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565" name="TextBox 564"/>
              <p:cNvSpPr txBox="1"/>
              <p:nvPr/>
            </p:nvSpPr>
            <p:spPr>
              <a:xfrm>
                <a:off x="1291701" y="104966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566" name="TextBox 565"/>
              <p:cNvSpPr txBox="1"/>
              <p:nvPr/>
            </p:nvSpPr>
            <p:spPr>
              <a:xfrm>
                <a:off x="1291701" y="1259165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567" name="TextBox 566"/>
              <p:cNvSpPr txBox="1"/>
              <p:nvPr/>
            </p:nvSpPr>
            <p:spPr>
              <a:xfrm>
                <a:off x="1291701" y="1468449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568" name="TextBox 567"/>
              <p:cNvSpPr txBox="1"/>
              <p:nvPr/>
            </p:nvSpPr>
            <p:spPr>
              <a:xfrm>
                <a:off x="1291701" y="1677733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569" name="TextBox 568"/>
              <p:cNvSpPr txBox="1"/>
              <p:nvPr/>
            </p:nvSpPr>
            <p:spPr>
              <a:xfrm>
                <a:off x="1291701" y="189184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570" name="TextBox 569"/>
              <p:cNvSpPr txBox="1"/>
              <p:nvPr/>
            </p:nvSpPr>
            <p:spPr>
              <a:xfrm>
                <a:off x="408241" y="640258"/>
                <a:ext cx="9541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user_id</a:t>
                </a:r>
                <a:r>
                  <a:rPr lang="en-US" altLang="ko-KR" sz="900" dirty="0" smtClean="0"/>
                  <a:t>(PK)(FK)</a:t>
                </a:r>
                <a:endParaRPr lang="ko-KR" altLang="en-US" sz="900" dirty="0"/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1288510" y="640258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</p:grpSp>
        <p:grpSp>
          <p:nvGrpSpPr>
            <p:cNvPr id="733" name="그룹 732"/>
            <p:cNvGrpSpPr/>
            <p:nvPr/>
          </p:nvGrpSpPr>
          <p:grpSpPr>
            <a:xfrm>
              <a:off x="2816864" y="1382900"/>
              <a:ext cx="1402282" cy="1114982"/>
              <a:chOff x="408241" y="515788"/>
              <a:chExt cx="1402282" cy="1114982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411433" y="515790"/>
                <a:ext cx="1399090" cy="11149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1327507" y="515790"/>
                <a:ext cx="483015" cy="11149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411432" y="515788"/>
                <a:ext cx="1399090" cy="2822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User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TextBox 575"/>
              <p:cNvSpPr txBox="1"/>
              <p:nvPr/>
            </p:nvSpPr>
            <p:spPr>
              <a:xfrm>
                <a:off x="411432" y="999105"/>
                <a:ext cx="6944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username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TextBox 576"/>
              <p:cNvSpPr txBox="1"/>
              <p:nvPr/>
            </p:nvSpPr>
            <p:spPr>
              <a:xfrm>
                <a:off x="411432" y="1199062"/>
                <a:ext cx="67518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password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TextBox 577"/>
              <p:cNvSpPr txBox="1"/>
              <p:nvPr/>
            </p:nvSpPr>
            <p:spPr>
              <a:xfrm>
                <a:off x="411432" y="1399937"/>
                <a:ext cx="4651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email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TextBox 578"/>
              <p:cNvSpPr txBox="1"/>
              <p:nvPr/>
            </p:nvSpPr>
            <p:spPr>
              <a:xfrm>
                <a:off x="1294949" y="999105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char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TextBox 579"/>
              <p:cNvSpPr txBox="1"/>
              <p:nvPr/>
            </p:nvSpPr>
            <p:spPr>
              <a:xfrm>
                <a:off x="1294949" y="1199062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char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TextBox 580"/>
              <p:cNvSpPr txBox="1"/>
              <p:nvPr/>
            </p:nvSpPr>
            <p:spPr>
              <a:xfrm>
                <a:off x="1294949" y="1399937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char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TextBox 581"/>
              <p:cNvSpPr txBox="1"/>
              <p:nvPr/>
            </p:nvSpPr>
            <p:spPr>
              <a:xfrm>
                <a:off x="408241" y="806908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id(PK)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TextBox 582"/>
              <p:cNvSpPr txBox="1"/>
              <p:nvPr/>
            </p:nvSpPr>
            <p:spPr>
              <a:xfrm>
                <a:off x="1291758" y="806908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>
                    <a:solidFill>
                      <a:schemeClr val="bg1"/>
                    </a:solidFill>
                  </a:rPr>
                  <a:t>int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6" name="그룹 735"/>
            <p:cNvGrpSpPr/>
            <p:nvPr/>
          </p:nvGrpSpPr>
          <p:grpSpPr>
            <a:xfrm>
              <a:off x="4690486" y="1379741"/>
              <a:ext cx="1716218" cy="3760088"/>
              <a:chOff x="412216" y="347440"/>
              <a:chExt cx="1716218" cy="3760088"/>
            </a:xfrm>
          </p:grpSpPr>
          <p:sp>
            <p:nvSpPr>
              <p:cNvPr id="585" name="직사각형 584"/>
              <p:cNvSpPr/>
              <p:nvPr/>
            </p:nvSpPr>
            <p:spPr>
              <a:xfrm>
                <a:off x="412216" y="347440"/>
                <a:ext cx="1567496" cy="37600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86" name="직사각형 585"/>
              <p:cNvSpPr/>
              <p:nvPr/>
            </p:nvSpPr>
            <p:spPr>
              <a:xfrm>
                <a:off x="1683382" y="347440"/>
                <a:ext cx="445052" cy="376008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412217" y="347440"/>
                <a:ext cx="1716217" cy="2792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Store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TextBox 587"/>
              <p:cNvSpPr txBox="1"/>
              <p:nvPr/>
            </p:nvSpPr>
            <p:spPr>
              <a:xfrm>
                <a:off x="424248" y="826535"/>
                <a:ext cx="4748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name</a:t>
                </a:r>
                <a:endParaRPr lang="ko-KR" altLang="en-US" sz="900" dirty="0"/>
              </a:p>
            </p:txBody>
          </p:sp>
          <p:sp>
            <p:nvSpPr>
              <p:cNvPr id="589" name="TextBox 588"/>
              <p:cNvSpPr txBox="1"/>
              <p:nvPr/>
            </p:nvSpPr>
            <p:spPr>
              <a:xfrm>
                <a:off x="424248" y="1018784"/>
                <a:ext cx="13420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corporate_number</a:t>
                </a:r>
                <a:r>
                  <a:rPr lang="en-US" altLang="ko-KR" sz="900" dirty="0" smtClean="0"/>
                  <a:t>(FK)</a:t>
                </a:r>
              </a:p>
            </p:txBody>
          </p:sp>
          <p:sp>
            <p:nvSpPr>
              <p:cNvPr id="590" name="TextBox 589"/>
              <p:cNvSpPr txBox="1"/>
              <p:nvPr/>
            </p:nvSpPr>
            <p:spPr>
              <a:xfrm>
                <a:off x="424248" y="1221718"/>
                <a:ext cx="8322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category(FK)</a:t>
                </a:r>
                <a:endParaRPr lang="ko-KR" altLang="en-US" sz="900" dirty="0"/>
              </a:p>
            </p:txBody>
          </p:sp>
          <p:sp>
            <p:nvSpPr>
              <p:cNvPr id="591" name="TextBox 590"/>
              <p:cNvSpPr txBox="1"/>
              <p:nvPr/>
            </p:nvSpPr>
            <p:spPr>
              <a:xfrm>
                <a:off x="424248" y="1431002"/>
                <a:ext cx="7986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location(FK)</a:t>
                </a:r>
                <a:endParaRPr lang="ko-KR" altLang="en-US" sz="900" dirty="0"/>
              </a:p>
            </p:txBody>
          </p:sp>
          <p:sp>
            <p:nvSpPr>
              <p:cNvPr id="592" name="TextBox 591"/>
              <p:cNvSpPr txBox="1"/>
              <p:nvPr/>
            </p:nvSpPr>
            <p:spPr>
              <a:xfrm>
                <a:off x="424248" y="1647065"/>
                <a:ext cx="58381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address</a:t>
                </a:r>
                <a:endParaRPr lang="ko-KR" altLang="en-US" sz="900" dirty="0"/>
              </a:p>
            </p:txBody>
          </p:sp>
          <p:sp>
            <p:nvSpPr>
              <p:cNvPr id="593" name="TextBox 592"/>
              <p:cNvSpPr txBox="1"/>
              <p:nvPr/>
            </p:nvSpPr>
            <p:spPr>
              <a:xfrm>
                <a:off x="424248" y="1856566"/>
                <a:ext cx="9733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Phone_number</a:t>
                </a:r>
                <a:endParaRPr lang="ko-KR" altLang="en-US" sz="900" dirty="0"/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424248" y="205722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url</a:t>
                </a:r>
                <a:endParaRPr lang="ko-KR" altLang="en-US" sz="900" dirty="0"/>
              </a:p>
            </p:txBody>
          </p:sp>
          <p:sp>
            <p:nvSpPr>
              <p:cNvPr id="595" name="TextBox 594"/>
              <p:cNvSpPr txBox="1"/>
              <p:nvPr/>
            </p:nvSpPr>
            <p:spPr>
              <a:xfrm>
                <a:off x="424248" y="2257882"/>
                <a:ext cx="9108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opening_hour</a:t>
                </a:r>
                <a:endParaRPr lang="ko-KR" altLang="en-US" sz="900" dirty="0"/>
              </a:p>
            </p:txBody>
          </p:sp>
          <p:sp>
            <p:nvSpPr>
              <p:cNvPr id="596" name="TextBox 595"/>
              <p:cNvSpPr txBox="1"/>
              <p:nvPr/>
            </p:nvSpPr>
            <p:spPr>
              <a:xfrm>
                <a:off x="424248" y="2491046"/>
                <a:ext cx="10342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opening_minute</a:t>
                </a:r>
                <a:endParaRPr lang="ko-KR" altLang="en-US" sz="900" dirty="0"/>
              </a:p>
            </p:txBody>
          </p:sp>
          <p:sp>
            <p:nvSpPr>
              <p:cNvPr id="597" name="TextBox 596"/>
              <p:cNvSpPr txBox="1"/>
              <p:nvPr/>
            </p:nvSpPr>
            <p:spPr>
              <a:xfrm>
                <a:off x="1662856" y="826535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598" name="TextBox 597"/>
              <p:cNvSpPr txBox="1"/>
              <p:nvPr/>
            </p:nvSpPr>
            <p:spPr>
              <a:xfrm>
                <a:off x="1662856" y="1018784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599" name="TextBox 598"/>
              <p:cNvSpPr txBox="1"/>
              <p:nvPr/>
            </p:nvSpPr>
            <p:spPr>
              <a:xfrm>
                <a:off x="1662856" y="1221718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00" name="TextBox 599"/>
              <p:cNvSpPr txBox="1"/>
              <p:nvPr/>
            </p:nvSpPr>
            <p:spPr>
              <a:xfrm>
                <a:off x="1662856" y="1431002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1662856" y="1647065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1662856" y="1856566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03" name="TextBox 602"/>
              <p:cNvSpPr txBox="1"/>
              <p:nvPr/>
            </p:nvSpPr>
            <p:spPr>
              <a:xfrm>
                <a:off x="1662856" y="2057224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04" name="TextBox 603"/>
              <p:cNvSpPr txBox="1"/>
              <p:nvPr/>
            </p:nvSpPr>
            <p:spPr>
              <a:xfrm>
                <a:off x="1662856" y="2257882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1662856" y="2491046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416981" y="635535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id(PK)</a:t>
                </a:r>
                <a:endParaRPr lang="ko-KR" altLang="en-US" sz="900" dirty="0"/>
              </a:p>
            </p:txBody>
          </p:sp>
          <p:sp>
            <p:nvSpPr>
              <p:cNvPr id="607" name="TextBox 606"/>
              <p:cNvSpPr txBox="1"/>
              <p:nvPr/>
            </p:nvSpPr>
            <p:spPr>
              <a:xfrm>
                <a:off x="1667621" y="635535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416981" y="2709324"/>
                <a:ext cx="8451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closing_hour</a:t>
                </a:r>
                <a:endParaRPr lang="ko-KR" altLang="en-US" sz="900" dirty="0"/>
              </a:p>
            </p:txBody>
          </p:sp>
          <p:sp>
            <p:nvSpPr>
              <p:cNvPr id="609" name="TextBox 608"/>
              <p:cNvSpPr txBox="1"/>
              <p:nvPr/>
            </p:nvSpPr>
            <p:spPr>
              <a:xfrm>
                <a:off x="416981" y="2951114"/>
                <a:ext cx="96853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closing_minute</a:t>
                </a:r>
                <a:endParaRPr lang="ko-KR" altLang="en-US" sz="900" dirty="0"/>
              </a:p>
            </p:txBody>
          </p:sp>
          <p:sp>
            <p:nvSpPr>
              <p:cNvPr id="610" name="TextBox 609"/>
              <p:cNvSpPr txBox="1"/>
              <p:nvPr/>
            </p:nvSpPr>
            <p:spPr>
              <a:xfrm>
                <a:off x="1655589" y="270932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11" name="TextBox 610"/>
              <p:cNvSpPr txBox="1"/>
              <p:nvPr/>
            </p:nvSpPr>
            <p:spPr>
              <a:xfrm>
                <a:off x="1655589" y="295111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424997" y="3185277"/>
                <a:ext cx="7633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description</a:t>
                </a:r>
                <a:endParaRPr lang="ko-KR" altLang="en-US" sz="900" dirty="0"/>
              </a:p>
            </p:txBody>
          </p:sp>
          <p:sp>
            <p:nvSpPr>
              <p:cNvPr id="613" name="TextBox 612"/>
              <p:cNvSpPr txBox="1"/>
              <p:nvPr/>
            </p:nvSpPr>
            <p:spPr>
              <a:xfrm>
                <a:off x="424997" y="3418441"/>
                <a:ext cx="9893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registered_date</a:t>
                </a:r>
                <a:endParaRPr lang="ko-KR" altLang="en-US" sz="900" dirty="0"/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1663605" y="3185277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15" name="TextBox 614"/>
              <p:cNvSpPr txBox="1"/>
              <p:nvPr/>
            </p:nvSpPr>
            <p:spPr>
              <a:xfrm>
                <a:off x="1663605" y="3418441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616" name="TextBox 615"/>
              <p:cNvSpPr txBox="1"/>
              <p:nvPr/>
            </p:nvSpPr>
            <p:spPr>
              <a:xfrm>
                <a:off x="416981" y="3651973"/>
                <a:ext cx="9300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modified_date</a:t>
                </a:r>
                <a:endParaRPr lang="ko-KR" altLang="en-US" sz="900" dirty="0"/>
              </a:p>
            </p:txBody>
          </p:sp>
          <p:sp>
            <p:nvSpPr>
              <p:cNvPr id="617" name="TextBox 616"/>
              <p:cNvSpPr txBox="1"/>
              <p:nvPr/>
            </p:nvSpPr>
            <p:spPr>
              <a:xfrm>
                <a:off x="1655589" y="3651973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618" name="TextBox 617"/>
              <p:cNvSpPr txBox="1"/>
              <p:nvPr/>
            </p:nvSpPr>
            <p:spPr>
              <a:xfrm>
                <a:off x="424997" y="3876695"/>
                <a:ext cx="4908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status</a:t>
                </a:r>
                <a:endParaRPr lang="ko-KR" altLang="en-US" sz="900" dirty="0"/>
              </a:p>
            </p:txBody>
          </p:sp>
          <p:sp>
            <p:nvSpPr>
              <p:cNvPr id="619" name="TextBox 618"/>
              <p:cNvSpPr txBox="1"/>
              <p:nvPr/>
            </p:nvSpPr>
            <p:spPr>
              <a:xfrm>
                <a:off x="1663605" y="3876695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</p:grpSp>
        <p:grpSp>
          <p:nvGrpSpPr>
            <p:cNvPr id="620" name="그룹 619"/>
            <p:cNvGrpSpPr/>
            <p:nvPr/>
          </p:nvGrpSpPr>
          <p:grpSpPr>
            <a:xfrm>
              <a:off x="6927235" y="3948238"/>
              <a:ext cx="1173157" cy="776906"/>
              <a:chOff x="2267241" y="2996742"/>
              <a:chExt cx="1173157" cy="776906"/>
            </a:xfrm>
          </p:grpSpPr>
          <p:sp>
            <p:nvSpPr>
              <p:cNvPr id="621" name="직사각형 620"/>
              <p:cNvSpPr/>
              <p:nvPr/>
            </p:nvSpPr>
            <p:spPr>
              <a:xfrm>
                <a:off x="2267241" y="2996742"/>
                <a:ext cx="1173157" cy="77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22" name="직사각형 621"/>
              <p:cNvSpPr/>
              <p:nvPr/>
            </p:nvSpPr>
            <p:spPr>
              <a:xfrm>
                <a:off x="2864334" y="2996743"/>
                <a:ext cx="576064" cy="77654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23" name="직사각형 622"/>
              <p:cNvSpPr/>
              <p:nvPr/>
            </p:nvSpPr>
            <p:spPr>
              <a:xfrm>
                <a:off x="2267241" y="2996742"/>
                <a:ext cx="1173157" cy="2792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Location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4" name="TextBox 623"/>
              <p:cNvSpPr txBox="1"/>
              <p:nvPr/>
            </p:nvSpPr>
            <p:spPr>
              <a:xfrm>
                <a:off x="2279273" y="3516871"/>
                <a:ext cx="3369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loc</a:t>
                </a:r>
                <a:endParaRPr lang="ko-KR" altLang="en-US" sz="900" dirty="0"/>
              </a:p>
            </p:txBody>
          </p:sp>
          <p:sp>
            <p:nvSpPr>
              <p:cNvPr id="625" name="TextBox 624"/>
              <p:cNvSpPr txBox="1"/>
              <p:nvPr/>
            </p:nvSpPr>
            <p:spPr>
              <a:xfrm>
                <a:off x="2843808" y="3516871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26" name="TextBox 625"/>
              <p:cNvSpPr txBox="1"/>
              <p:nvPr/>
            </p:nvSpPr>
            <p:spPr>
              <a:xfrm>
                <a:off x="2279273" y="3291334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id(PK)</a:t>
                </a:r>
                <a:endParaRPr lang="ko-KR" altLang="en-US" sz="900" dirty="0"/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2843808" y="329133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</p:grpSp>
        <p:grpSp>
          <p:nvGrpSpPr>
            <p:cNvPr id="735" name="그룹 734"/>
            <p:cNvGrpSpPr/>
            <p:nvPr/>
          </p:nvGrpSpPr>
          <p:grpSpPr>
            <a:xfrm>
              <a:off x="2823228" y="4905563"/>
              <a:ext cx="1395780" cy="1547773"/>
              <a:chOff x="414742" y="3661356"/>
              <a:chExt cx="1395780" cy="1547773"/>
            </a:xfrm>
          </p:grpSpPr>
          <p:sp>
            <p:nvSpPr>
              <p:cNvPr id="700" name="직사각형 699"/>
              <p:cNvSpPr/>
              <p:nvPr/>
            </p:nvSpPr>
            <p:spPr>
              <a:xfrm>
                <a:off x="414742" y="3661357"/>
                <a:ext cx="1395780" cy="1547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01" name="직사각형 700"/>
              <p:cNvSpPr/>
              <p:nvPr/>
            </p:nvSpPr>
            <p:spPr>
              <a:xfrm>
                <a:off x="1312018" y="3661358"/>
                <a:ext cx="498504" cy="1547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>
                <a:off x="414742" y="3661356"/>
                <a:ext cx="1390558" cy="2805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3" name="TextBox 702"/>
              <p:cNvSpPr txBox="1"/>
              <p:nvPr/>
            </p:nvSpPr>
            <p:spPr>
              <a:xfrm>
                <a:off x="426774" y="4139635"/>
                <a:ext cx="3850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title</a:t>
                </a:r>
                <a:endParaRPr lang="ko-KR" altLang="en-US" sz="900" dirty="0"/>
              </a:p>
            </p:txBody>
          </p:sp>
          <p:sp>
            <p:nvSpPr>
              <p:cNvPr id="704" name="TextBox 703"/>
              <p:cNvSpPr txBox="1"/>
              <p:nvPr/>
            </p:nvSpPr>
            <p:spPr>
              <a:xfrm>
                <a:off x="426774" y="4331884"/>
                <a:ext cx="6783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writer(FK)</a:t>
                </a:r>
                <a:endParaRPr lang="ko-KR" altLang="en-US" sz="900" dirty="0"/>
              </a:p>
            </p:txBody>
          </p:sp>
          <p:sp>
            <p:nvSpPr>
              <p:cNvPr id="705" name="TextBox 704"/>
              <p:cNvSpPr txBox="1"/>
              <p:nvPr/>
            </p:nvSpPr>
            <p:spPr>
              <a:xfrm>
                <a:off x="426774" y="4532542"/>
                <a:ext cx="7841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/>
                  <a:t>c</a:t>
                </a:r>
                <a:r>
                  <a:rPr lang="en-US" altLang="ko-KR" sz="900" dirty="0" err="1" smtClean="0"/>
                  <a:t>reate_date</a:t>
                </a:r>
                <a:endParaRPr lang="ko-KR" altLang="en-US" sz="900" dirty="0"/>
              </a:p>
            </p:txBody>
          </p:sp>
          <p:sp>
            <p:nvSpPr>
              <p:cNvPr id="706" name="TextBox 705"/>
              <p:cNvSpPr txBox="1"/>
              <p:nvPr/>
            </p:nvSpPr>
            <p:spPr>
              <a:xfrm>
                <a:off x="426774" y="4738420"/>
                <a:ext cx="8258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modify_date</a:t>
                </a:r>
                <a:endParaRPr lang="ko-KR" altLang="en-US" sz="900" dirty="0"/>
              </a:p>
            </p:txBody>
          </p:sp>
          <p:sp>
            <p:nvSpPr>
              <p:cNvPr id="707" name="TextBox 706"/>
              <p:cNvSpPr txBox="1"/>
              <p:nvPr/>
            </p:nvSpPr>
            <p:spPr>
              <a:xfrm>
                <a:off x="426774" y="4954483"/>
                <a:ext cx="4908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status</a:t>
                </a:r>
                <a:endParaRPr lang="ko-KR" altLang="en-US" sz="900" dirty="0"/>
              </a:p>
            </p:txBody>
          </p:sp>
          <p:sp>
            <p:nvSpPr>
              <p:cNvPr id="708" name="TextBox 707"/>
              <p:cNvSpPr txBox="1"/>
              <p:nvPr/>
            </p:nvSpPr>
            <p:spPr>
              <a:xfrm>
                <a:off x="1291492" y="4139635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709" name="TextBox 708"/>
              <p:cNvSpPr txBox="1"/>
              <p:nvPr/>
            </p:nvSpPr>
            <p:spPr>
              <a:xfrm>
                <a:off x="1291492" y="433188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710" name="TextBox 709"/>
              <p:cNvSpPr txBox="1"/>
              <p:nvPr/>
            </p:nvSpPr>
            <p:spPr>
              <a:xfrm>
                <a:off x="1291492" y="4532542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711" name="TextBox 710"/>
              <p:cNvSpPr txBox="1"/>
              <p:nvPr/>
            </p:nvSpPr>
            <p:spPr>
              <a:xfrm>
                <a:off x="1291492" y="4738420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712" name="TextBox 711"/>
              <p:cNvSpPr txBox="1"/>
              <p:nvPr/>
            </p:nvSpPr>
            <p:spPr>
              <a:xfrm>
                <a:off x="1291492" y="4954483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713" name="TextBox 712"/>
              <p:cNvSpPr txBox="1"/>
              <p:nvPr/>
            </p:nvSpPr>
            <p:spPr>
              <a:xfrm>
                <a:off x="426774" y="3948602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id(PK)</a:t>
                </a:r>
                <a:endParaRPr lang="ko-KR" altLang="en-US" sz="900" dirty="0"/>
              </a:p>
            </p:txBody>
          </p:sp>
          <p:sp>
            <p:nvSpPr>
              <p:cNvPr id="714" name="TextBox 713"/>
              <p:cNvSpPr txBox="1"/>
              <p:nvPr/>
            </p:nvSpPr>
            <p:spPr>
              <a:xfrm>
                <a:off x="1291492" y="3948602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</p:grpSp>
        <p:grpSp>
          <p:nvGrpSpPr>
            <p:cNvPr id="738" name="그룹 737"/>
            <p:cNvGrpSpPr/>
            <p:nvPr/>
          </p:nvGrpSpPr>
          <p:grpSpPr>
            <a:xfrm>
              <a:off x="6903265" y="4959951"/>
              <a:ext cx="1404525" cy="1602897"/>
              <a:chOff x="2325084" y="5221311"/>
              <a:chExt cx="1404525" cy="1602897"/>
            </a:xfrm>
          </p:grpSpPr>
          <p:sp>
            <p:nvSpPr>
              <p:cNvPr id="716" name="직사각형 715"/>
              <p:cNvSpPr/>
              <p:nvPr/>
            </p:nvSpPr>
            <p:spPr>
              <a:xfrm>
                <a:off x="2325084" y="5221311"/>
                <a:ext cx="1404525" cy="16028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>
                <a:off x="3230903" y="5221312"/>
                <a:ext cx="498706" cy="1602160"/>
              </a:xfrm>
              <a:prstGeom prst="rect">
                <a:avLst/>
              </a:prstGeom>
              <a:solidFill>
                <a:srgbClr val="E1EBCD"/>
              </a:solidFill>
              <a:ln w="127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>
                <a:off x="2325084" y="5221311"/>
                <a:ext cx="1404525" cy="28325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Cancellation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9" name="TextBox 718"/>
              <p:cNvSpPr txBox="1"/>
              <p:nvPr/>
            </p:nvSpPr>
            <p:spPr>
              <a:xfrm>
                <a:off x="2325084" y="5695071"/>
                <a:ext cx="5790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s_id</a:t>
                </a:r>
                <a:r>
                  <a:rPr lang="en-US" altLang="ko-KR" sz="900" dirty="0" smtClean="0"/>
                  <a:t>(FK)</a:t>
                </a:r>
                <a:endParaRPr lang="ko-KR" altLang="en-US" sz="900" dirty="0"/>
              </a:p>
            </p:txBody>
          </p:sp>
          <p:sp>
            <p:nvSpPr>
              <p:cNvPr id="720" name="TextBox 719"/>
              <p:cNvSpPr txBox="1"/>
              <p:nvPr/>
            </p:nvSpPr>
            <p:spPr>
              <a:xfrm>
                <a:off x="2325084" y="5904572"/>
                <a:ext cx="5373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txHash</a:t>
                </a:r>
                <a:endParaRPr lang="ko-KR" altLang="en-US" sz="900" dirty="0"/>
              </a:p>
            </p:txBody>
          </p:sp>
          <p:sp>
            <p:nvSpPr>
              <p:cNvPr id="721" name="TextBox 720"/>
              <p:cNvSpPr txBox="1"/>
              <p:nvPr/>
            </p:nvSpPr>
            <p:spPr>
              <a:xfrm>
                <a:off x="2325084" y="6125888"/>
                <a:ext cx="5886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amount</a:t>
                </a:r>
                <a:endParaRPr lang="ko-KR" altLang="en-US" sz="900" dirty="0"/>
              </a:p>
            </p:txBody>
          </p:sp>
          <p:sp>
            <p:nvSpPr>
              <p:cNvPr id="722" name="TextBox 721"/>
              <p:cNvSpPr txBox="1"/>
              <p:nvPr/>
            </p:nvSpPr>
            <p:spPr>
              <a:xfrm>
                <a:off x="2325084" y="6337448"/>
                <a:ext cx="6799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comment</a:t>
                </a:r>
                <a:endParaRPr lang="ko-KR" altLang="en-US" sz="900" dirty="0"/>
              </a:p>
            </p:txBody>
          </p:sp>
          <p:sp>
            <p:nvSpPr>
              <p:cNvPr id="723" name="TextBox 722"/>
              <p:cNvSpPr txBox="1"/>
              <p:nvPr/>
            </p:nvSpPr>
            <p:spPr>
              <a:xfrm>
                <a:off x="2325084" y="6551713"/>
                <a:ext cx="92525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removed_date</a:t>
                </a:r>
                <a:endParaRPr lang="ko-KR" altLang="en-US" sz="900" dirty="0"/>
              </a:p>
            </p:txBody>
          </p:sp>
          <p:sp>
            <p:nvSpPr>
              <p:cNvPr id="724" name="TextBox 723"/>
              <p:cNvSpPr txBox="1"/>
              <p:nvPr/>
            </p:nvSpPr>
            <p:spPr>
              <a:xfrm>
                <a:off x="3198345" y="5695071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725" name="TextBox 724"/>
              <p:cNvSpPr txBox="1"/>
              <p:nvPr/>
            </p:nvSpPr>
            <p:spPr>
              <a:xfrm>
                <a:off x="3198345" y="5904572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726" name="TextBox 725"/>
              <p:cNvSpPr txBox="1"/>
              <p:nvPr/>
            </p:nvSpPr>
            <p:spPr>
              <a:xfrm>
                <a:off x="3198345" y="6125888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727" name="TextBox 726"/>
              <p:cNvSpPr txBox="1"/>
              <p:nvPr/>
            </p:nvSpPr>
            <p:spPr>
              <a:xfrm>
                <a:off x="3198345" y="6337448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728" name="TextBox 727"/>
              <p:cNvSpPr txBox="1"/>
              <p:nvPr/>
            </p:nvSpPr>
            <p:spPr>
              <a:xfrm>
                <a:off x="3198345" y="6551713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729" name="TextBox 728"/>
              <p:cNvSpPr txBox="1"/>
              <p:nvPr/>
            </p:nvSpPr>
            <p:spPr>
              <a:xfrm>
                <a:off x="2325084" y="5512664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id(PK)</a:t>
                </a:r>
                <a:endParaRPr lang="ko-KR" altLang="en-US" sz="900" dirty="0"/>
              </a:p>
            </p:txBody>
          </p:sp>
          <p:sp>
            <p:nvSpPr>
              <p:cNvPr id="730" name="TextBox 729"/>
              <p:cNvSpPr txBox="1"/>
              <p:nvPr/>
            </p:nvSpPr>
            <p:spPr>
              <a:xfrm>
                <a:off x="3198345" y="551266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</p:grpSp>
        <p:grpSp>
          <p:nvGrpSpPr>
            <p:cNvPr id="737" name="그룹 736"/>
            <p:cNvGrpSpPr/>
            <p:nvPr/>
          </p:nvGrpSpPr>
          <p:grpSpPr>
            <a:xfrm>
              <a:off x="6925209" y="1867634"/>
              <a:ext cx="1391207" cy="1149213"/>
              <a:chOff x="2338402" y="3818196"/>
              <a:chExt cx="1391207" cy="1149213"/>
            </a:xfrm>
          </p:grpSpPr>
          <p:sp>
            <p:nvSpPr>
              <p:cNvPr id="637" name="직사각형 636"/>
              <p:cNvSpPr/>
              <p:nvPr/>
            </p:nvSpPr>
            <p:spPr>
              <a:xfrm>
                <a:off x="2338402" y="3818197"/>
                <a:ext cx="1391207" cy="11492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>
                <a:off x="3230967" y="3818197"/>
                <a:ext cx="487986" cy="114868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39" name="직사각형 638"/>
              <p:cNvSpPr/>
              <p:nvPr/>
            </p:nvSpPr>
            <p:spPr>
              <a:xfrm>
                <a:off x="2338402" y="3818196"/>
                <a:ext cx="1391207" cy="2822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Photo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0" name="TextBox 639"/>
              <p:cNvSpPr txBox="1"/>
              <p:nvPr/>
            </p:nvSpPr>
            <p:spPr>
              <a:xfrm>
                <a:off x="2350434" y="4290847"/>
                <a:ext cx="5790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s_id</a:t>
                </a:r>
                <a:r>
                  <a:rPr lang="en-US" altLang="ko-KR" sz="900" dirty="0" smtClean="0"/>
                  <a:t>(FK)</a:t>
                </a:r>
                <a:endParaRPr lang="ko-KR" altLang="en-US" sz="900" dirty="0"/>
              </a:p>
            </p:txBody>
          </p:sp>
          <p:sp>
            <p:nvSpPr>
              <p:cNvPr id="641" name="TextBox 640"/>
              <p:cNvSpPr txBox="1"/>
              <p:nvPr/>
            </p:nvSpPr>
            <p:spPr>
              <a:xfrm>
                <a:off x="3205217" y="429084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42" name="TextBox 641"/>
              <p:cNvSpPr txBox="1"/>
              <p:nvPr/>
            </p:nvSpPr>
            <p:spPr>
              <a:xfrm>
                <a:off x="2350434" y="4106164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id(PK)</a:t>
                </a:r>
                <a:endParaRPr lang="ko-KR" altLang="en-US" sz="900" dirty="0"/>
              </a:p>
            </p:txBody>
          </p:sp>
          <p:sp>
            <p:nvSpPr>
              <p:cNvPr id="643" name="TextBox 642"/>
              <p:cNvSpPr txBox="1"/>
              <p:nvPr/>
            </p:nvSpPr>
            <p:spPr>
              <a:xfrm>
                <a:off x="3205217" y="4106164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  <p:sp>
            <p:nvSpPr>
              <p:cNvPr id="644" name="TextBox 643"/>
              <p:cNvSpPr txBox="1"/>
              <p:nvPr/>
            </p:nvSpPr>
            <p:spPr>
              <a:xfrm>
                <a:off x="2350434" y="4698975"/>
                <a:ext cx="8274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upload_date</a:t>
                </a:r>
                <a:endParaRPr lang="ko-KR" altLang="en-US" sz="900" dirty="0"/>
              </a:p>
            </p:txBody>
          </p:sp>
          <p:sp>
            <p:nvSpPr>
              <p:cNvPr id="645" name="TextBox 644"/>
              <p:cNvSpPr txBox="1"/>
              <p:nvPr/>
            </p:nvSpPr>
            <p:spPr>
              <a:xfrm>
                <a:off x="3205217" y="4698975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date</a:t>
                </a:r>
                <a:endParaRPr lang="ko-KR" altLang="en-US" sz="900" dirty="0"/>
              </a:p>
            </p:txBody>
          </p:sp>
          <p:sp>
            <p:nvSpPr>
              <p:cNvPr id="646" name="TextBox 645"/>
              <p:cNvSpPr txBox="1"/>
              <p:nvPr/>
            </p:nvSpPr>
            <p:spPr>
              <a:xfrm>
                <a:off x="2350434" y="4507942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image</a:t>
                </a:r>
                <a:endParaRPr lang="ko-KR" altLang="en-US" sz="900" dirty="0"/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>
                <a:off x="3205217" y="4507942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image</a:t>
                </a:r>
                <a:endParaRPr lang="ko-KR" altLang="en-US" sz="900" dirty="0"/>
              </a:p>
            </p:txBody>
          </p:sp>
        </p:grpSp>
        <p:grpSp>
          <p:nvGrpSpPr>
            <p:cNvPr id="628" name="그룹 627"/>
            <p:cNvGrpSpPr/>
            <p:nvPr/>
          </p:nvGrpSpPr>
          <p:grpSpPr>
            <a:xfrm>
              <a:off x="6925704" y="3098199"/>
              <a:ext cx="1174688" cy="777263"/>
              <a:chOff x="3507006" y="2996742"/>
              <a:chExt cx="1174688" cy="777263"/>
            </a:xfrm>
          </p:grpSpPr>
          <p:sp>
            <p:nvSpPr>
              <p:cNvPr id="629" name="직사각형 628"/>
              <p:cNvSpPr/>
              <p:nvPr/>
            </p:nvSpPr>
            <p:spPr>
              <a:xfrm>
                <a:off x="3507006" y="2996742"/>
                <a:ext cx="1174688" cy="7772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30" name="직사각형 629"/>
              <p:cNvSpPr/>
              <p:nvPr/>
            </p:nvSpPr>
            <p:spPr>
              <a:xfrm>
                <a:off x="4105630" y="2996742"/>
                <a:ext cx="576064" cy="7769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31" name="직사각형 630"/>
              <p:cNvSpPr/>
              <p:nvPr/>
            </p:nvSpPr>
            <p:spPr>
              <a:xfrm>
                <a:off x="3507006" y="2996742"/>
                <a:ext cx="1174688" cy="2832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2" name="TextBox 631"/>
              <p:cNvSpPr txBox="1"/>
              <p:nvPr/>
            </p:nvSpPr>
            <p:spPr>
              <a:xfrm>
                <a:off x="3519038" y="3521574"/>
                <a:ext cx="5790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domain</a:t>
                </a:r>
                <a:endParaRPr lang="ko-KR" altLang="en-US" sz="900" dirty="0"/>
              </a:p>
            </p:txBody>
          </p:sp>
          <p:sp>
            <p:nvSpPr>
              <p:cNvPr id="633" name="TextBox 632"/>
              <p:cNvSpPr txBox="1"/>
              <p:nvPr/>
            </p:nvSpPr>
            <p:spPr>
              <a:xfrm>
                <a:off x="4085104" y="3521574"/>
                <a:ext cx="405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char</a:t>
                </a:r>
                <a:endParaRPr lang="ko-KR" altLang="en-US" sz="900" dirty="0"/>
              </a:p>
            </p:txBody>
          </p:sp>
          <p:sp>
            <p:nvSpPr>
              <p:cNvPr id="634" name="TextBox 633"/>
              <p:cNvSpPr txBox="1"/>
              <p:nvPr/>
            </p:nvSpPr>
            <p:spPr>
              <a:xfrm>
                <a:off x="3519038" y="3296037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id(PK)</a:t>
                </a:r>
                <a:endParaRPr lang="ko-KR" altLang="en-US" sz="900" dirty="0"/>
              </a:p>
            </p:txBody>
          </p:sp>
          <p:sp>
            <p:nvSpPr>
              <p:cNvPr id="635" name="TextBox 634"/>
              <p:cNvSpPr txBox="1"/>
              <p:nvPr/>
            </p:nvSpPr>
            <p:spPr>
              <a:xfrm>
                <a:off x="4085104" y="329603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</p:grpSp>
        <p:cxnSp>
          <p:nvCxnSpPr>
            <p:cNvPr id="740" name="꺾인 연결선 739"/>
            <p:cNvCxnSpPr>
              <a:stCxn id="582" idx="1"/>
              <a:endCxn id="664" idx="3"/>
            </p:cNvCxnSpPr>
            <p:nvPr/>
          </p:nvCxnSpPr>
          <p:spPr>
            <a:xfrm rot="10800000" flipV="1">
              <a:off x="2117708" y="1789435"/>
              <a:ext cx="699156" cy="536737"/>
            </a:xfrm>
            <a:prstGeom prst="bentConnector3">
              <a:avLst>
                <a:gd name="adj1" fmla="val 3642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꺾인 연결선 740"/>
            <p:cNvCxnSpPr>
              <a:endCxn id="681" idx="3"/>
            </p:cNvCxnSpPr>
            <p:nvPr/>
          </p:nvCxnSpPr>
          <p:spPr>
            <a:xfrm rot="5400000">
              <a:off x="1036463" y="2857297"/>
              <a:ext cx="2587172" cy="451456"/>
            </a:xfrm>
            <a:prstGeom prst="bentConnector2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꺾인 연결선 745"/>
            <p:cNvCxnSpPr>
              <a:endCxn id="693" idx="3"/>
            </p:cNvCxnSpPr>
            <p:nvPr/>
          </p:nvCxnSpPr>
          <p:spPr>
            <a:xfrm rot="5400000">
              <a:off x="190939" y="3697468"/>
              <a:ext cx="4272868" cy="456807"/>
            </a:xfrm>
            <a:prstGeom prst="bentConnector2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꺾인 연결선 748"/>
            <p:cNvCxnSpPr>
              <a:stCxn id="652" idx="1"/>
              <a:endCxn id="696" idx="1"/>
            </p:cNvCxnSpPr>
            <p:nvPr/>
          </p:nvCxnSpPr>
          <p:spPr>
            <a:xfrm rot="10800000" flipH="1" flipV="1">
              <a:off x="911624" y="1768546"/>
              <a:ext cx="6812" cy="4545358"/>
            </a:xfrm>
            <a:prstGeom prst="bentConnector3">
              <a:avLst>
                <a:gd name="adj1" fmla="val -4495567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꺾인 연결선 752"/>
            <p:cNvCxnSpPr>
              <a:stCxn id="583" idx="3"/>
              <a:endCxn id="709" idx="3"/>
            </p:cNvCxnSpPr>
            <p:nvPr/>
          </p:nvCxnSpPr>
          <p:spPr>
            <a:xfrm flipH="1">
              <a:off x="4020900" y="1789436"/>
              <a:ext cx="403" cy="3902071"/>
            </a:xfrm>
            <a:prstGeom prst="bentConnector3">
              <a:avLst>
                <a:gd name="adj1" fmla="val -101676179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꺾인 연결선 762"/>
            <p:cNvCxnSpPr>
              <a:endCxn id="571" idx="3"/>
            </p:cNvCxnSpPr>
            <p:nvPr/>
          </p:nvCxnSpPr>
          <p:spPr>
            <a:xfrm rot="5400000">
              <a:off x="3622041" y="2180019"/>
              <a:ext cx="1196525" cy="415364"/>
            </a:xfrm>
            <a:prstGeom prst="bentConnector2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꺾인 연결선 769"/>
            <p:cNvCxnSpPr/>
            <p:nvPr/>
          </p:nvCxnSpPr>
          <p:spPr>
            <a:xfrm rot="10800000">
              <a:off x="4021304" y="1789437"/>
              <a:ext cx="669183" cy="377066"/>
            </a:xfrm>
            <a:prstGeom prst="bentConnector3">
              <a:avLst>
                <a:gd name="adj1" fmla="val 39687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꺾인 연결선 776"/>
            <p:cNvCxnSpPr>
              <a:stCxn id="641" idx="3"/>
              <a:endCxn id="607" idx="3"/>
            </p:cNvCxnSpPr>
            <p:nvPr/>
          </p:nvCxnSpPr>
          <p:spPr>
            <a:xfrm flipH="1" flipV="1">
              <a:off x="6266813" y="1783252"/>
              <a:ext cx="1846133" cy="672449"/>
            </a:xfrm>
            <a:prstGeom prst="bentConnector3">
              <a:avLst>
                <a:gd name="adj1" fmla="val -28737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꺾인 연결선 780"/>
            <p:cNvCxnSpPr>
              <a:stCxn id="599" idx="3"/>
              <a:endCxn id="634" idx="1"/>
            </p:cNvCxnSpPr>
            <p:nvPr/>
          </p:nvCxnSpPr>
          <p:spPr>
            <a:xfrm>
              <a:off x="6262048" y="2369435"/>
              <a:ext cx="675688" cy="1143475"/>
            </a:xfrm>
            <a:prstGeom prst="bentConnector3">
              <a:avLst>
                <a:gd name="adj1" fmla="val 69151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꺾인 연결선 783"/>
            <p:cNvCxnSpPr>
              <a:stCxn id="600" idx="3"/>
              <a:endCxn id="621" idx="1"/>
            </p:cNvCxnSpPr>
            <p:nvPr/>
          </p:nvCxnSpPr>
          <p:spPr>
            <a:xfrm>
              <a:off x="6262048" y="2578719"/>
              <a:ext cx="665187" cy="1757972"/>
            </a:xfrm>
            <a:prstGeom prst="bentConnector3">
              <a:avLst>
                <a:gd name="adj1" fmla="val 51297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꺾인 연결선 786"/>
            <p:cNvCxnSpPr>
              <a:stCxn id="607" idx="3"/>
              <a:endCxn id="724" idx="3"/>
            </p:cNvCxnSpPr>
            <p:nvPr/>
          </p:nvCxnSpPr>
          <p:spPr>
            <a:xfrm>
              <a:off x="6266813" y="1783252"/>
              <a:ext cx="1830635" cy="3765875"/>
            </a:xfrm>
            <a:prstGeom prst="bentConnector3">
              <a:avLst>
                <a:gd name="adj1" fmla="val 129922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직사각형 202"/>
          <p:cNvSpPr/>
          <p:nvPr/>
        </p:nvSpPr>
        <p:spPr>
          <a:xfrm>
            <a:off x="1" y="61876"/>
            <a:ext cx="2843808" cy="5588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142420" y="16209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적용기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술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010702" y="288860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DB Models -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관련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DB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843809" y="61876"/>
            <a:ext cx="83546" cy="558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모서리가 둥근 직사각형 825"/>
          <p:cNvSpPr/>
          <p:nvPr/>
        </p:nvSpPr>
        <p:spPr>
          <a:xfrm>
            <a:off x="4860032" y="1641714"/>
            <a:ext cx="3528392" cy="4388200"/>
          </a:xfrm>
          <a:prstGeom prst="roundRect">
            <a:avLst>
              <a:gd name="adj" fmla="val 234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6" name="모서리가 둥근 직사각형 805"/>
          <p:cNvSpPr/>
          <p:nvPr/>
        </p:nvSpPr>
        <p:spPr>
          <a:xfrm>
            <a:off x="899592" y="1637425"/>
            <a:ext cx="3384376" cy="2123605"/>
          </a:xfrm>
          <a:prstGeom prst="roundRect">
            <a:avLst>
              <a:gd name="adj" fmla="val 468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3" name="그룹 732"/>
          <p:cNvGrpSpPr/>
          <p:nvPr/>
        </p:nvGrpSpPr>
        <p:grpSpPr>
          <a:xfrm>
            <a:off x="2751622" y="1823574"/>
            <a:ext cx="1402282" cy="1114982"/>
            <a:chOff x="408241" y="515788"/>
            <a:chExt cx="1402282" cy="1114982"/>
          </a:xfrm>
        </p:grpSpPr>
        <p:sp>
          <p:nvSpPr>
            <p:cNvPr id="573" name="직사각형 572"/>
            <p:cNvSpPr/>
            <p:nvPr/>
          </p:nvSpPr>
          <p:spPr>
            <a:xfrm>
              <a:off x="411433" y="515790"/>
              <a:ext cx="1399090" cy="11149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574" name="직사각형 573"/>
            <p:cNvSpPr/>
            <p:nvPr/>
          </p:nvSpPr>
          <p:spPr>
            <a:xfrm>
              <a:off x="1327507" y="515790"/>
              <a:ext cx="483015" cy="11149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bg1"/>
                </a:solidFill>
              </a:endParaRPr>
            </a:p>
          </p:txBody>
        </p:sp>
        <p:sp>
          <p:nvSpPr>
            <p:cNvPr id="575" name="직사각형 574"/>
            <p:cNvSpPr/>
            <p:nvPr/>
          </p:nvSpPr>
          <p:spPr>
            <a:xfrm>
              <a:off x="411432" y="515788"/>
              <a:ext cx="1399090" cy="2822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User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411432" y="999105"/>
              <a:ext cx="6944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username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411432" y="1199062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password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411432" y="1399937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email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1294949" y="999105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char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1294949" y="1199062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char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1294949" y="1399937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char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82" name="TextBox 581"/>
            <p:cNvSpPr txBox="1"/>
            <p:nvPr/>
          </p:nvSpPr>
          <p:spPr>
            <a:xfrm>
              <a:off x="408241" y="806908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id(PK)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83" name="TextBox 582"/>
            <p:cNvSpPr txBox="1"/>
            <p:nvPr/>
          </p:nvSpPr>
          <p:spPr>
            <a:xfrm>
              <a:off x="1291758" y="806908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solidFill>
                    <a:schemeClr val="bg1"/>
                  </a:solidFill>
                </a:rPr>
                <a:t>int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6" name="그룹 735"/>
          <p:cNvGrpSpPr/>
          <p:nvPr/>
        </p:nvGrpSpPr>
        <p:grpSpPr>
          <a:xfrm>
            <a:off x="6516216" y="1820415"/>
            <a:ext cx="1716218" cy="3760088"/>
            <a:chOff x="412216" y="347440"/>
            <a:chExt cx="1716218" cy="3760088"/>
          </a:xfrm>
        </p:grpSpPr>
        <p:sp>
          <p:nvSpPr>
            <p:cNvPr id="585" name="직사각형 584"/>
            <p:cNvSpPr/>
            <p:nvPr/>
          </p:nvSpPr>
          <p:spPr>
            <a:xfrm>
              <a:off x="412216" y="347440"/>
              <a:ext cx="1567496" cy="3760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86" name="직사각형 585"/>
            <p:cNvSpPr/>
            <p:nvPr/>
          </p:nvSpPr>
          <p:spPr>
            <a:xfrm>
              <a:off x="1683382" y="347440"/>
              <a:ext cx="445052" cy="37600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87" name="직사각형 586"/>
            <p:cNvSpPr/>
            <p:nvPr/>
          </p:nvSpPr>
          <p:spPr>
            <a:xfrm>
              <a:off x="412217" y="347440"/>
              <a:ext cx="1716217" cy="2792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Store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424248" y="82653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name</a:t>
              </a:r>
              <a:endParaRPr lang="ko-KR" altLang="en-US" sz="900" dirty="0"/>
            </a:p>
          </p:txBody>
        </p:sp>
        <p:sp>
          <p:nvSpPr>
            <p:cNvPr id="589" name="TextBox 588"/>
            <p:cNvSpPr txBox="1"/>
            <p:nvPr/>
          </p:nvSpPr>
          <p:spPr>
            <a:xfrm>
              <a:off x="424248" y="1018784"/>
              <a:ext cx="13420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corporate_number</a:t>
              </a:r>
              <a:r>
                <a:rPr lang="en-US" altLang="ko-KR" sz="900" dirty="0" smtClean="0"/>
                <a:t>(FK)</a:t>
              </a: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424248" y="1221718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category(FK)</a:t>
              </a:r>
              <a:endParaRPr lang="ko-KR" altLang="en-US" sz="900" dirty="0"/>
            </a:p>
          </p:txBody>
        </p:sp>
        <p:sp>
          <p:nvSpPr>
            <p:cNvPr id="591" name="TextBox 590"/>
            <p:cNvSpPr txBox="1"/>
            <p:nvPr/>
          </p:nvSpPr>
          <p:spPr>
            <a:xfrm>
              <a:off x="424248" y="1431002"/>
              <a:ext cx="798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location(FK)</a:t>
              </a:r>
              <a:endParaRPr lang="ko-KR" altLang="en-US" sz="900" dirty="0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424248" y="1647065"/>
              <a:ext cx="5838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address</a:t>
              </a:r>
              <a:endParaRPr lang="ko-KR" altLang="en-US" sz="900" dirty="0"/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424248" y="1856566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Phone_number</a:t>
              </a:r>
              <a:endParaRPr lang="ko-KR" altLang="en-US" sz="900" dirty="0"/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424248" y="2057224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url</a:t>
              </a:r>
              <a:endParaRPr lang="ko-KR" altLang="en-US" sz="900" dirty="0"/>
            </a:p>
          </p:txBody>
        </p:sp>
        <p:sp>
          <p:nvSpPr>
            <p:cNvPr id="595" name="TextBox 594"/>
            <p:cNvSpPr txBox="1"/>
            <p:nvPr/>
          </p:nvSpPr>
          <p:spPr>
            <a:xfrm>
              <a:off x="424248" y="2257882"/>
              <a:ext cx="9108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opening_hour</a:t>
              </a:r>
              <a:endParaRPr lang="ko-KR" altLang="en-US" sz="900" dirty="0"/>
            </a:p>
          </p:txBody>
        </p:sp>
        <p:sp>
          <p:nvSpPr>
            <p:cNvPr id="596" name="TextBox 595"/>
            <p:cNvSpPr txBox="1"/>
            <p:nvPr/>
          </p:nvSpPr>
          <p:spPr>
            <a:xfrm>
              <a:off x="424248" y="2491046"/>
              <a:ext cx="10342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opening_minute</a:t>
              </a:r>
              <a:endParaRPr lang="ko-KR" altLang="en-US" sz="900" dirty="0"/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1662856" y="826535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598" name="TextBox 597"/>
            <p:cNvSpPr txBox="1"/>
            <p:nvPr/>
          </p:nvSpPr>
          <p:spPr>
            <a:xfrm>
              <a:off x="1662856" y="101878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599" name="TextBox 598"/>
            <p:cNvSpPr txBox="1"/>
            <p:nvPr/>
          </p:nvSpPr>
          <p:spPr>
            <a:xfrm>
              <a:off x="1662856" y="1221718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600" name="TextBox 599"/>
            <p:cNvSpPr txBox="1"/>
            <p:nvPr/>
          </p:nvSpPr>
          <p:spPr>
            <a:xfrm>
              <a:off x="1662856" y="1431002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601" name="TextBox 600"/>
            <p:cNvSpPr txBox="1"/>
            <p:nvPr/>
          </p:nvSpPr>
          <p:spPr>
            <a:xfrm>
              <a:off x="1662856" y="1647065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602" name="TextBox 601"/>
            <p:cNvSpPr txBox="1"/>
            <p:nvPr/>
          </p:nvSpPr>
          <p:spPr>
            <a:xfrm>
              <a:off x="1662856" y="1856566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603" name="TextBox 602"/>
            <p:cNvSpPr txBox="1"/>
            <p:nvPr/>
          </p:nvSpPr>
          <p:spPr>
            <a:xfrm>
              <a:off x="1662856" y="205722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1662856" y="2257882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605" name="TextBox 604"/>
            <p:cNvSpPr txBox="1"/>
            <p:nvPr/>
          </p:nvSpPr>
          <p:spPr>
            <a:xfrm>
              <a:off x="1662856" y="2491046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416981" y="635535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id(PK)</a:t>
              </a:r>
              <a:endParaRPr lang="ko-KR" altLang="en-US" sz="900" dirty="0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1667621" y="635535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416981" y="2709324"/>
              <a:ext cx="8451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closing_hour</a:t>
              </a:r>
              <a:endParaRPr lang="ko-KR" altLang="en-US" sz="900" dirty="0"/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416981" y="2951114"/>
              <a:ext cx="9685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closing_minute</a:t>
              </a:r>
              <a:endParaRPr lang="ko-KR" altLang="en-US" sz="900" dirty="0"/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1655589" y="2709324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611" name="TextBox 610"/>
            <p:cNvSpPr txBox="1"/>
            <p:nvPr/>
          </p:nvSpPr>
          <p:spPr>
            <a:xfrm>
              <a:off x="1655589" y="2951114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612" name="TextBox 611"/>
            <p:cNvSpPr txBox="1"/>
            <p:nvPr/>
          </p:nvSpPr>
          <p:spPr>
            <a:xfrm>
              <a:off x="424997" y="3185277"/>
              <a:ext cx="7633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description</a:t>
              </a:r>
              <a:endParaRPr lang="ko-KR" altLang="en-US" sz="900" dirty="0"/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424997" y="3418441"/>
              <a:ext cx="9893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registered_date</a:t>
              </a:r>
              <a:endParaRPr lang="ko-KR" altLang="en-US" sz="900" dirty="0"/>
            </a:p>
          </p:txBody>
        </p:sp>
        <p:sp>
          <p:nvSpPr>
            <p:cNvPr id="614" name="TextBox 613"/>
            <p:cNvSpPr txBox="1"/>
            <p:nvPr/>
          </p:nvSpPr>
          <p:spPr>
            <a:xfrm>
              <a:off x="1663605" y="3185277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615" name="TextBox 614"/>
            <p:cNvSpPr txBox="1"/>
            <p:nvPr/>
          </p:nvSpPr>
          <p:spPr>
            <a:xfrm>
              <a:off x="1663605" y="341844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date</a:t>
              </a:r>
              <a:endParaRPr lang="ko-KR" altLang="en-US" sz="900" dirty="0"/>
            </a:p>
          </p:txBody>
        </p:sp>
        <p:sp>
          <p:nvSpPr>
            <p:cNvPr id="616" name="TextBox 615"/>
            <p:cNvSpPr txBox="1"/>
            <p:nvPr/>
          </p:nvSpPr>
          <p:spPr>
            <a:xfrm>
              <a:off x="416981" y="3651973"/>
              <a:ext cx="9300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modified_date</a:t>
              </a:r>
              <a:endParaRPr lang="ko-KR" altLang="en-US" sz="900" dirty="0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1655589" y="3651973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date</a:t>
              </a:r>
              <a:endParaRPr lang="ko-KR" altLang="en-US" sz="900" dirty="0"/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424997" y="3876695"/>
              <a:ext cx="4908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status</a:t>
              </a:r>
              <a:endParaRPr lang="ko-KR" altLang="en-US" sz="900" dirty="0"/>
            </a:p>
          </p:txBody>
        </p:sp>
        <p:sp>
          <p:nvSpPr>
            <p:cNvPr id="619" name="TextBox 618"/>
            <p:cNvSpPr txBox="1"/>
            <p:nvPr/>
          </p:nvSpPr>
          <p:spPr>
            <a:xfrm>
              <a:off x="1663605" y="3876695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</p:grpSp>
      <p:cxnSp>
        <p:nvCxnSpPr>
          <p:cNvPr id="770" name="꺾인 연결선 769"/>
          <p:cNvCxnSpPr>
            <a:stCxn id="606" idx="1"/>
            <a:endCxn id="583" idx="3"/>
          </p:cNvCxnSpPr>
          <p:nvPr/>
        </p:nvCxnSpPr>
        <p:spPr>
          <a:xfrm rot="10800000" flipV="1">
            <a:off x="3956061" y="2223926"/>
            <a:ext cx="2564920" cy="61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2591780" y="4141573"/>
            <a:ext cx="1692188" cy="1896967"/>
            <a:chOff x="2591780" y="3847570"/>
            <a:chExt cx="1692188" cy="1896967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591780" y="3847570"/>
              <a:ext cx="1692188" cy="1896967"/>
            </a:xfrm>
            <a:prstGeom prst="roundRect">
              <a:avLst>
                <a:gd name="adj" fmla="val 468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748281" y="4172611"/>
              <a:ext cx="1303074" cy="1407892"/>
            </a:xfrm>
            <a:prstGeom prst="rect">
              <a:avLst/>
            </a:prstGeom>
            <a:solidFill>
              <a:srgbClr val="FF9966"/>
            </a:solidFill>
            <a:ln w="127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666001" y="4172611"/>
              <a:ext cx="482746" cy="1407891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748281" y="4034716"/>
              <a:ext cx="1400466" cy="253238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</a:rPr>
                <a:t>ChartStat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60313" y="443086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age</a:t>
              </a:r>
              <a:endParaRPr lang="ko-KR" altLang="en-US" sz="9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60313" y="4595201"/>
              <a:ext cx="7649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gender(FK)</a:t>
              </a:r>
              <a:endParaRPr lang="ko-KR" altLang="en-US" sz="9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0313" y="4776593"/>
              <a:ext cx="6559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Store(FK)</a:t>
              </a:r>
              <a:endParaRPr lang="ko-KR" altLang="en-US" sz="9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760313" y="4958420"/>
              <a:ext cx="417102" cy="20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time</a:t>
              </a:r>
              <a:endParaRPr lang="ko-KR" altLang="en-US" sz="9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760313" y="5122560"/>
              <a:ext cx="425116" cy="20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/>
                <a:t>t</a:t>
              </a:r>
              <a:r>
                <a:rPr lang="en-US" altLang="ko-KR" sz="900" dirty="0" err="1" smtClean="0"/>
                <a:t>x_id</a:t>
              </a:r>
              <a:endParaRPr lang="ko-KR" altLang="en-US" sz="9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760313" y="5299161"/>
              <a:ext cx="588623" cy="20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amount</a:t>
              </a:r>
              <a:endParaRPr lang="ko-KR" altLang="en-US" sz="9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645475" y="4430867"/>
              <a:ext cx="320922" cy="20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645475" y="4595201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645475" y="4776593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45475" y="4958420"/>
              <a:ext cx="415498" cy="20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date</a:t>
              </a:r>
              <a:endParaRPr lang="ko-KR" altLang="en-US" sz="9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645475" y="5122560"/>
              <a:ext cx="405880" cy="20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645475" y="5276301"/>
              <a:ext cx="320922" cy="207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760313" y="4262216"/>
              <a:ext cx="1200322" cy="230832"/>
              <a:chOff x="609107" y="3038483"/>
              <a:chExt cx="1200322" cy="230832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609107" y="3038483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i</a:t>
                </a:r>
                <a:r>
                  <a:rPr lang="en-US" altLang="ko-KR" sz="900" dirty="0" smtClean="0"/>
                  <a:t>d(PK)</a:t>
                </a:r>
                <a:endParaRPr lang="ko-KR" altLang="en-US" sz="900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488507" y="3038483"/>
                <a:ext cx="320922" cy="20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err="1" smtClean="0"/>
                  <a:t>int</a:t>
                </a:r>
                <a:endParaRPr lang="ko-KR" altLang="en-US" sz="900" dirty="0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4966373" y="5108992"/>
            <a:ext cx="1173157" cy="776906"/>
            <a:chOff x="2267241" y="2996742"/>
            <a:chExt cx="1173157" cy="776906"/>
          </a:xfrm>
        </p:grpSpPr>
        <p:sp>
          <p:nvSpPr>
            <p:cNvPr id="89" name="직사각형 88"/>
            <p:cNvSpPr/>
            <p:nvPr/>
          </p:nvSpPr>
          <p:spPr>
            <a:xfrm>
              <a:off x="2267241" y="2996742"/>
              <a:ext cx="1173157" cy="7769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864334" y="2996743"/>
              <a:ext cx="576064" cy="7765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267241" y="2996742"/>
              <a:ext cx="1173157" cy="2792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Location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79273" y="3516871"/>
              <a:ext cx="3369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loc</a:t>
              </a:r>
              <a:endParaRPr lang="ko-KR" altLang="en-US" sz="9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43808" y="3516871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79273" y="3291334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id(PK)</a:t>
              </a:r>
              <a:endParaRPr lang="ko-KR" altLang="en-US" sz="9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43808" y="3291334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964842" y="4258953"/>
            <a:ext cx="1174688" cy="777263"/>
            <a:chOff x="3507006" y="2996742"/>
            <a:chExt cx="1174688" cy="777263"/>
          </a:xfrm>
        </p:grpSpPr>
        <p:sp>
          <p:nvSpPr>
            <p:cNvPr id="97" name="직사각형 96"/>
            <p:cNvSpPr/>
            <p:nvPr/>
          </p:nvSpPr>
          <p:spPr>
            <a:xfrm>
              <a:off x="3507006" y="2996742"/>
              <a:ext cx="1174688" cy="77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05630" y="2996742"/>
              <a:ext cx="576064" cy="7769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507006" y="2996742"/>
              <a:ext cx="1174688" cy="283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Category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19038" y="3521574"/>
              <a:ext cx="5790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domain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85104" y="352157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char</a:t>
              </a:r>
              <a:endParaRPr lang="ko-KR" altLang="en-US" sz="9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519038" y="3296037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id(PK)</a:t>
              </a:r>
              <a:endParaRPr lang="ko-KR" altLang="en-US" sz="9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5104" y="3296037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</p:grpSp>
      <p:cxnSp>
        <p:nvCxnSpPr>
          <p:cNvPr id="110" name="꺾인 연결선 109"/>
          <p:cNvCxnSpPr>
            <a:stCxn id="590" idx="1"/>
            <a:endCxn id="103" idx="3"/>
          </p:cNvCxnSpPr>
          <p:nvPr/>
        </p:nvCxnSpPr>
        <p:spPr>
          <a:xfrm rot="10800000" flipV="1">
            <a:off x="5863862" y="2810108"/>
            <a:ext cx="664386" cy="1863555"/>
          </a:xfrm>
          <a:prstGeom prst="bentConnector3">
            <a:avLst>
              <a:gd name="adj1" fmla="val 38314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591" idx="1"/>
            <a:endCxn id="95" idx="3"/>
          </p:cNvCxnSpPr>
          <p:nvPr/>
        </p:nvCxnSpPr>
        <p:spPr>
          <a:xfrm rot="10800000" flipV="1">
            <a:off x="5863862" y="3019392"/>
            <a:ext cx="664386" cy="2499607"/>
          </a:xfrm>
          <a:prstGeom prst="bentConnector3">
            <a:avLst>
              <a:gd name="adj1" fmla="val 21435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1059450" y="1820415"/>
            <a:ext cx="1402282" cy="1773542"/>
            <a:chOff x="408241" y="349138"/>
            <a:chExt cx="1402282" cy="1773542"/>
          </a:xfrm>
        </p:grpSpPr>
        <p:sp>
          <p:nvSpPr>
            <p:cNvPr id="125" name="직사각형 124"/>
            <p:cNvSpPr/>
            <p:nvPr/>
          </p:nvSpPr>
          <p:spPr>
            <a:xfrm>
              <a:off x="411433" y="349140"/>
              <a:ext cx="1399090" cy="1773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324259" y="349140"/>
              <a:ext cx="486263" cy="1773540"/>
            </a:xfrm>
            <a:prstGeom prst="rect">
              <a:avLst/>
            </a:prstGeom>
            <a:solidFill>
              <a:srgbClr val="ECCECC"/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11433" y="349138"/>
              <a:ext cx="1393868" cy="282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Account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1432" y="841081"/>
              <a:ext cx="5549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gender</a:t>
              </a:r>
              <a:endParaRPr lang="ko-KR" altLang="en-US" sz="9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1432" y="104966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birth_year</a:t>
              </a:r>
              <a:endParaRPr lang="ko-KR" alt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11432" y="1259165"/>
              <a:ext cx="8242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birth_month</a:t>
              </a:r>
              <a:endParaRPr lang="ko-KR" altLang="en-US" sz="9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1432" y="1468449"/>
              <a:ext cx="7104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birth_date</a:t>
              </a:r>
              <a:endParaRPr lang="ko-KR" altLang="en-US" sz="9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1432" y="1677733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type</a:t>
              </a:r>
              <a:endParaRPr lang="ko-KR" altLang="en-US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1432" y="1891847"/>
              <a:ext cx="4908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status</a:t>
              </a:r>
              <a:endParaRPr lang="ko-KR" altLang="en-US" sz="9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91701" y="841081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91701" y="1049664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91701" y="1259165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91701" y="1468449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91701" y="1677733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291701" y="1891847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08241" y="640258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user_id</a:t>
              </a:r>
              <a:r>
                <a:rPr lang="en-US" altLang="ko-KR" sz="900" dirty="0" smtClean="0"/>
                <a:t>(PK)(FK)</a:t>
              </a:r>
              <a:endParaRPr lang="ko-KR" altLang="en-US" sz="9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288510" y="640258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int</a:t>
              </a:r>
              <a:endParaRPr lang="ko-KR" altLang="en-US" sz="900" dirty="0"/>
            </a:p>
          </p:txBody>
        </p:sp>
      </p:grpSp>
      <p:cxnSp>
        <p:nvCxnSpPr>
          <p:cNvPr id="147" name="꺾인 연결선 146"/>
          <p:cNvCxnSpPr>
            <a:stCxn id="128" idx="1"/>
            <a:endCxn id="213" idx="1"/>
          </p:cNvCxnSpPr>
          <p:nvPr/>
        </p:nvCxnSpPr>
        <p:spPr>
          <a:xfrm rot="10800000" flipH="1" flipV="1">
            <a:off x="1062641" y="2427774"/>
            <a:ext cx="1697672" cy="2576846"/>
          </a:xfrm>
          <a:prstGeom prst="bentConnector3">
            <a:avLst>
              <a:gd name="adj1" fmla="val -13465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606" idx="1"/>
            <a:endCxn id="222" idx="3"/>
          </p:cNvCxnSpPr>
          <p:nvPr/>
        </p:nvCxnSpPr>
        <p:spPr>
          <a:xfrm rot="10800000" flipV="1">
            <a:off x="3966397" y="2223926"/>
            <a:ext cx="2554584" cy="2962086"/>
          </a:xfrm>
          <a:prstGeom prst="bentConnector3">
            <a:avLst>
              <a:gd name="adj1" fmla="val 75326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141" idx="3"/>
            <a:endCxn id="582" idx="1"/>
          </p:cNvCxnSpPr>
          <p:nvPr/>
        </p:nvCxnSpPr>
        <p:spPr>
          <a:xfrm>
            <a:off x="2260641" y="2226951"/>
            <a:ext cx="490981" cy="315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/>
          <p:cNvSpPr/>
          <p:nvPr/>
        </p:nvSpPr>
        <p:spPr>
          <a:xfrm>
            <a:off x="385302" y="174388"/>
            <a:ext cx="5659250" cy="5588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" y="61876"/>
            <a:ext cx="2843808" cy="5588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TextBox 307"/>
          <p:cNvSpPr txBox="1"/>
          <p:nvPr/>
        </p:nvSpPr>
        <p:spPr>
          <a:xfrm>
            <a:off x="142420" y="16209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적용기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술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3010702" y="288860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DB Models -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통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계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관련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DB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모델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2843809" y="61876"/>
            <a:ext cx="83546" cy="558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0"/>
            <a:ext cx="4315806" cy="6858000"/>
            <a:chOff x="0" y="0"/>
            <a:chExt cx="4315806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3923928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681338">
              <a:off x="3306311" y="1000587"/>
              <a:ext cx="1009495" cy="79788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600" y="1099231"/>
            <a:ext cx="19826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500" b="1" dirty="0" smtClean="0">
                <a:solidFill>
                  <a:schemeClr val="bg1">
                    <a:lumMod val="95000"/>
                  </a:schemeClr>
                </a:solidFill>
              </a:rPr>
              <a:t>INDEX</a:t>
            </a:r>
            <a:endParaRPr lang="ko-KR" altLang="en-US" sz="4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49238" y="5043696"/>
            <a:ext cx="1034530" cy="401528"/>
            <a:chOff x="1017190" y="0"/>
            <a:chExt cx="1034530" cy="401528"/>
          </a:xfrm>
        </p:grpSpPr>
        <p:sp>
          <p:nvSpPr>
            <p:cNvPr id="24" name="TextBox 23"/>
            <p:cNvSpPr txBox="1"/>
            <p:nvPr/>
          </p:nvSpPr>
          <p:spPr>
            <a:xfrm>
              <a:off x="1017190" y="0"/>
              <a:ext cx="103453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1703" y="263029"/>
              <a:ext cx="765897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" dirty="0" smtClean="0">
                  <a:solidFill>
                    <a:schemeClr val="bg1">
                      <a:lumMod val="95000"/>
                    </a:schemeClr>
                  </a:solidFill>
                </a:rPr>
                <a:t>울릉도지역화폐</a:t>
              </a:r>
              <a:endParaRPr lang="ko-KR" altLang="en-US" sz="3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80626" y="1556792"/>
            <a:ext cx="1696298" cy="4706398"/>
            <a:chOff x="4580626" y="1530914"/>
            <a:chExt cx="1696298" cy="4706398"/>
          </a:xfrm>
        </p:grpSpPr>
        <p:sp>
          <p:nvSpPr>
            <p:cNvPr id="2" name="TextBox 1"/>
            <p:cNvSpPr txBox="1"/>
            <p:nvPr/>
          </p:nvSpPr>
          <p:spPr>
            <a:xfrm>
              <a:off x="4580626" y="2143884"/>
              <a:ext cx="1672253" cy="409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200000"/>
                </a:lnSpc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r>
                <a:rPr lang="ko-KR" altLang="en-US" sz="2000" b="1" dirty="0" smtClean="0"/>
                <a:t>기획의도</a:t>
              </a:r>
              <a:endParaRPr lang="en-US" altLang="ko-KR" sz="2000" b="1" dirty="0"/>
            </a:p>
            <a:p>
              <a:pPr marL="457200" indent="-457200">
                <a:lnSpc>
                  <a:spcPct val="200000"/>
                </a:lnSpc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r>
                <a:rPr lang="ko-KR" altLang="en-US" sz="2000" b="1" dirty="0" smtClean="0"/>
                <a:t>사용기술</a:t>
              </a:r>
              <a:endParaRPr lang="en-US" altLang="ko-KR" sz="2000" b="1" dirty="0"/>
            </a:p>
            <a:p>
              <a:pPr marL="457200" indent="-457200">
                <a:lnSpc>
                  <a:spcPct val="200000"/>
                </a:lnSpc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r>
                <a:rPr lang="ko-KR" altLang="en-US" sz="2000" b="1" dirty="0" smtClean="0"/>
                <a:t>기능소개</a:t>
              </a:r>
              <a:endParaRPr lang="en-US" altLang="ko-KR" sz="2000" b="1" dirty="0" smtClean="0"/>
            </a:p>
            <a:p>
              <a:pPr marL="457200" indent="-457200">
                <a:lnSpc>
                  <a:spcPct val="200000"/>
                </a:lnSpc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r>
                <a:rPr lang="ko-KR" altLang="en-US" sz="2000" b="1" dirty="0" smtClean="0"/>
                <a:t>시연</a:t>
              </a:r>
              <a:endParaRPr lang="en-US" altLang="ko-KR" sz="2000" b="1" dirty="0" smtClean="0"/>
            </a:p>
            <a:p>
              <a:pPr marL="457200" indent="-457200">
                <a:lnSpc>
                  <a:spcPct val="200000"/>
                </a:lnSpc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r>
                <a:rPr lang="en-US" altLang="ko-KR" sz="2000" b="1" dirty="0" smtClean="0"/>
                <a:t>TOBE</a:t>
              </a:r>
            </a:p>
            <a:p>
              <a:pPr marL="457200" indent="-457200">
                <a:lnSpc>
                  <a:spcPct val="200000"/>
                </a:lnSpc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r>
                <a:rPr lang="en-US" altLang="ko-KR" sz="2000" b="1" dirty="0" smtClean="0"/>
                <a:t>Q&amp;A</a:t>
              </a:r>
            </a:p>
            <a:p>
              <a:pPr marL="457200" indent="-457200"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endParaRPr lang="ko-KR" altLang="en-US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80626" y="1530914"/>
              <a:ext cx="16962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altLang="ko-KR" sz="2000" b="1" dirty="0" smtClean="0"/>
                <a:t>0.  </a:t>
              </a:r>
              <a:r>
                <a:rPr lang="en-US" altLang="ko-KR" sz="1400" b="1" dirty="0" smtClean="0"/>
                <a:t> </a:t>
              </a:r>
              <a:r>
                <a:rPr lang="ko-KR" altLang="en-US" sz="2000" b="1" dirty="0" smtClean="0"/>
                <a:t>팀원소개</a:t>
              </a:r>
              <a:endParaRPr lang="en-US" altLang="ko-KR" sz="2000" b="1" dirty="0" smtClean="0"/>
            </a:p>
            <a:p>
              <a:pPr marL="457200" indent="-457200"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eriod"/>
              </a:pP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8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712294" y="4689885"/>
            <a:ext cx="3903164" cy="1627741"/>
            <a:chOff x="134138" y="4569367"/>
            <a:chExt cx="3903164" cy="1627741"/>
          </a:xfrm>
        </p:grpSpPr>
        <p:pic>
          <p:nvPicPr>
            <p:cNvPr id="1030" name="Picture 6" descr="C:\Users\yslee\Desktop\KakaoTalk_20190221_17243313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7" t="4486" r="3697" b="26086"/>
            <a:stretch/>
          </p:blipFill>
          <p:spPr bwMode="auto">
            <a:xfrm>
              <a:off x="2552407" y="4569367"/>
              <a:ext cx="1484895" cy="148489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9" name="그룹 168"/>
            <p:cNvGrpSpPr/>
            <p:nvPr/>
          </p:nvGrpSpPr>
          <p:grpSpPr>
            <a:xfrm>
              <a:off x="134138" y="5057899"/>
              <a:ext cx="3623087" cy="1139209"/>
              <a:chOff x="557432" y="2485443"/>
              <a:chExt cx="3623087" cy="1139209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3290682" y="3347652"/>
                <a:ext cx="889837" cy="27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dist"/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강민근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557432" y="2485443"/>
                <a:ext cx="2409643" cy="482497"/>
                <a:chOff x="557432" y="2485443"/>
                <a:chExt cx="2409643" cy="48249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>
                  <a:off x="646692" y="2955418"/>
                  <a:ext cx="221733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/>
                <p:cNvSpPr txBox="1"/>
                <p:nvPr/>
              </p:nvSpPr>
              <p:spPr>
                <a:xfrm>
                  <a:off x="563057" y="2485443"/>
                  <a:ext cx="240401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Web App. </a:t>
                  </a:r>
                  <a:r>
                    <a:rPr lang="ko-KR" altLang="en-US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관리</a:t>
                  </a:r>
                  <a:r>
                    <a:rPr lang="ko-KR" alt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자</a:t>
                  </a:r>
                  <a:r>
                    <a:rPr lang="ko-KR" altLang="en-US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페이지 개발</a:t>
                  </a:r>
                  <a:endPara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557432" y="2721719"/>
                  <a:ext cx="24096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Web App. </a:t>
                  </a:r>
                  <a:r>
                    <a:rPr lang="ko-KR" altLang="en-US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사용자 페이지 </a:t>
                  </a:r>
                  <a:r>
                    <a:rPr lang="ko-KR" alt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개발</a:t>
                  </a:r>
                </a:p>
              </p:txBody>
            </p:sp>
            <p:cxnSp>
              <p:nvCxnSpPr>
                <p:cNvPr id="179" name="직선 연결선 178"/>
                <p:cNvCxnSpPr/>
                <p:nvPr/>
              </p:nvCxnSpPr>
              <p:spPr>
                <a:xfrm>
                  <a:off x="641066" y="2704467"/>
                  <a:ext cx="2222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7" name="그룹 26"/>
          <p:cNvGrpSpPr/>
          <p:nvPr/>
        </p:nvGrpSpPr>
        <p:grpSpPr>
          <a:xfrm>
            <a:off x="670963" y="4690833"/>
            <a:ext cx="3892121" cy="1634434"/>
            <a:chOff x="408361" y="2883564"/>
            <a:chExt cx="3892121" cy="1634434"/>
          </a:xfrm>
        </p:grpSpPr>
        <p:pic>
          <p:nvPicPr>
            <p:cNvPr id="1026" name="Picture 2" descr="C:\Users\yslee\Desktop\KakaoTalk_20190221_224824681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1" t="3645" r="7815" b="30134"/>
            <a:stretch/>
          </p:blipFill>
          <p:spPr bwMode="auto">
            <a:xfrm>
              <a:off x="2835508" y="2883564"/>
              <a:ext cx="1464974" cy="146497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131840" y="4240998"/>
              <a:ext cx="889837" cy="27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dist"/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양재호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408361" y="3140968"/>
              <a:ext cx="2418269" cy="988041"/>
              <a:chOff x="557432" y="2485443"/>
              <a:chExt cx="2418269" cy="988041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563057" y="2972670"/>
                <a:ext cx="2404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블록체인 네트워크 구성</a:t>
                </a:r>
                <a:endPara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646692" y="2955418"/>
                <a:ext cx="2217335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566058" y="3217572"/>
                <a:ext cx="240964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블록체인 </a:t>
                </a:r>
                <a:r>
                  <a:rPr lang="en-US" altLang="ko-K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API </a:t>
                </a:r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개발</a:t>
                </a:r>
                <a:endPara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641066" y="3208946"/>
                <a:ext cx="2222961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563057" y="2485443"/>
                <a:ext cx="2404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Web App. </a:t>
                </a:r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</a:t>
                </a:r>
                <a:r>
                  <a: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자</a:t>
                </a:r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페이지 개발</a:t>
                </a:r>
                <a:endPara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57432" y="2721719"/>
                <a:ext cx="24096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블록체인</a:t>
                </a:r>
                <a:r>
                  <a:rPr lang="en-US" altLang="ko-K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모니터링 페이지 </a:t>
                </a:r>
                <a:r>
                  <a: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개발</a:t>
                </a:r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>
                <a:off x="641066" y="2704467"/>
                <a:ext cx="2222961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638066" y="3473484"/>
                <a:ext cx="2222961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/>
          <p:cNvGrpSpPr/>
          <p:nvPr/>
        </p:nvGrpSpPr>
        <p:grpSpPr>
          <a:xfrm>
            <a:off x="4694093" y="2873640"/>
            <a:ext cx="3902984" cy="1626602"/>
            <a:chOff x="4306920" y="2852362"/>
            <a:chExt cx="3902984" cy="1626602"/>
          </a:xfrm>
        </p:grpSpPr>
        <p:pic>
          <p:nvPicPr>
            <p:cNvPr id="1027" name="Picture 3" descr="C:\Users\yslee\Desktop\KakaoTalk_20190221_234008128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82" b="20738"/>
            <a:stretch/>
          </p:blipFill>
          <p:spPr bwMode="auto">
            <a:xfrm>
              <a:off x="4306920" y="2852362"/>
              <a:ext cx="1449078" cy="144907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그룹 89"/>
            <p:cNvGrpSpPr/>
            <p:nvPr/>
          </p:nvGrpSpPr>
          <p:grpSpPr>
            <a:xfrm>
              <a:off x="4593497" y="3322985"/>
              <a:ext cx="3616407" cy="1155979"/>
              <a:chOff x="-649332" y="2485443"/>
              <a:chExt cx="3616407" cy="1155979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-649332" y="3364422"/>
                <a:ext cx="889837" cy="27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dist"/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박종석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557432" y="2485443"/>
                <a:ext cx="2409643" cy="482497"/>
                <a:chOff x="557432" y="2485443"/>
                <a:chExt cx="2409643" cy="48249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646692" y="2955418"/>
                  <a:ext cx="221733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563057" y="2485443"/>
                  <a:ext cx="240401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Web App. </a:t>
                  </a:r>
                  <a:r>
                    <a:rPr lang="ko-KR" altLang="en-US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사용자 페이지 개발</a:t>
                  </a:r>
                  <a:endPara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57432" y="2721719"/>
                  <a:ext cx="24096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DB Modeling</a:t>
                  </a:r>
                  <a:endPara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641066" y="2704467"/>
                  <a:ext cx="2222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그룹 11"/>
          <p:cNvGrpSpPr/>
          <p:nvPr/>
        </p:nvGrpSpPr>
        <p:grpSpPr>
          <a:xfrm>
            <a:off x="670963" y="2873640"/>
            <a:ext cx="3898233" cy="1611686"/>
            <a:chOff x="4306475" y="4586591"/>
            <a:chExt cx="3898233" cy="1611687"/>
          </a:xfrm>
        </p:grpSpPr>
        <p:grpSp>
          <p:nvGrpSpPr>
            <p:cNvPr id="17" name="그룹 16"/>
            <p:cNvGrpSpPr/>
            <p:nvPr/>
          </p:nvGrpSpPr>
          <p:grpSpPr>
            <a:xfrm>
              <a:off x="4306475" y="4586591"/>
              <a:ext cx="1436061" cy="1436062"/>
              <a:chOff x="4837720" y="3226780"/>
              <a:chExt cx="1620000" cy="16200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837720" y="3226781"/>
                <a:ext cx="1620000" cy="162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D6E2FE"/>
                  </a:gs>
                  <a:gs pos="61000">
                    <a:srgbClr val="D6E2FE"/>
                  </a:gs>
                  <a:gs pos="100000">
                    <a:srgbClr val="C0C5F8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  <p:pic>
            <p:nvPicPr>
              <p:cNvPr id="1029" name="Picture 5" descr="C:\Users\yslee\Desktop\KakaoTalk_20190221_172338186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675" r="-7675"/>
              <a:stretch/>
            </p:blipFill>
            <p:spPr bwMode="auto">
              <a:xfrm>
                <a:off x="4837720" y="3226780"/>
                <a:ext cx="1620000" cy="162000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3" name="그룹 112"/>
            <p:cNvGrpSpPr/>
            <p:nvPr/>
          </p:nvGrpSpPr>
          <p:grpSpPr>
            <a:xfrm>
              <a:off x="4593497" y="5051751"/>
              <a:ext cx="3611211" cy="1146527"/>
              <a:chOff x="-644136" y="2485443"/>
              <a:chExt cx="3611211" cy="1146527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-644136" y="3354970"/>
                <a:ext cx="889837" cy="27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dist"/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백광</a:t>
                </a:r>
                <a:r>
                  <a:rPr lang="ko-KR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민</a:t>
                </a: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557432" y="2485443"/>
                <a:ext cx="2409643" cy="482497"/>
                <a:chOff x="557432" y="2485443"/>
                <a:chExt cx="2409643" cy="48249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>
                  <a:off x="646692" y="2955418"/>
                  <a:ext cx="221733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63057" y="2485443"/>
                  <a:ext cx="240401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Web App. </a:t>
                  </a:r>
                  <a:r>
                    <a:rPr lang="ko-KR" altLang="en-US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사용자 페이지 개발</a:t>
                  </a:r>
                  <a:endPara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557432" y="2721719"/>
                  <a:ext cx="24096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Web App. </a:t>
                  </a:r>
                  <a:r>
                    <a:rPr lang="ko-KR" altLang="en-US" sz="1000" b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프론트엔드</a:t>
                  </a:r>
                  <a:r>
                    <a:rPr lang="en-US" altLang="ko-KR" sz="1000" b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ko-KR" altLang="en-US" sz="1000" b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퍼블리싱</a:t>
                  </a:r>
                  <a:endParaRPr lang="ko-KR" alt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121" name="직선 연결선 120"/>
                <p:cNvCxnSpPr/>
                <p:nvPr/>
              </p:nvCxnSpPr>
              <p:spPr>
                <a:xfrm>
                  <a:off x="641066" y="2704467"/>
                  <a:ext cx="222296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" name="그룹 14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74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7" name="텍스트 상자 13"/>
            <p:cNvSpPr txBox="1"/>
            <p:nvPr/>
          </p:nvSpPr>
          <p:spPr>
            <a:xfrm>
              <a:off x="843101" y="229337"/>
              <a:ext cx="2765712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팀원소</a:t>
              </a:r>
              <a:r>
                <a: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개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78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0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104222" y="992971"/>
            <a:ext cx="3918880" cy="1656184"/>
            <a:chOff x="4816759" y="1052736"/>
            <a:chExt cx="3918880" cy="1656184"/>
          </a:xfrm>
        </p:grpSpPr>
        <p:pic>
          <p:nvPicPr>
            <p:cNvPr id="1031" name="Picture 7" descr="C:\Users\yslee\Desktop\D\_\Idv\yslee1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0" t="2181" r="7270" b="34304"/>
            <a:stretch/>
          </p:blipFill>
          <p:spPr bwMode="auto">
            <a:xfrm>
              <a:off x="4816759" y="1052736"/>
              <a:ext cx="1464974" cy="146497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13445" y="2431920"/>
              <a:ext cx="889837" cy="27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dist"/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이영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317370" y="1268760"/>
              <a:ext cx="2418269" cy="988041"/>
              <a:chOff x="557432" y="2485443"/>
              <a:chExt cx="2418269" cy="98804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63057" y="2972670"/>
                <a:ext cx="2404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블록체인 네트워크 구성</a:t>
                </a:r>
                <a:endPara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646692" y="2955418"/>
                <a:ext cx="2217335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66058" y="3217572"/>
                <a:ext cx="240964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Cloud</a:t>
                </a:r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환경 설정</a:t>
                </a:r>
                <a:endPara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641066" y="3208946"/>
                <a:ext cx="2222961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563057" y="2485443"/>
                <a:ext cx="2404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Web App. </a:t>
                </a:r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사용자 페이지 개발</a:t>
                </a:r>
                <a:endPara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57432" y="2721719"/>
                <a:ext cx="24096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블록체인 체인코드 개발</a:t>
                </a:r>
                <a:endPara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641066" y="2704467"/>
                <a:ext cx="2222961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638066" y="3473484"/>
                <a:ext cx="2222961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1057656" y="992971"/>
            <a:ext cx="1210973" cy="889974"/>
            <a:chOff x="827584" y="764704"/>
            <a:chExt cx="1210973" cy="889974"/>
          </a:xfrm>
        </p:grpSpPr>
        <p:sp>
          <p:nvSpPr>
            <p:cNvPr id="3" name="TextBox 2"/>
            <p:cNvSpPr txBox="1"/>
            <p:nvPr/>
          </p:nvSpPr>
          <p:spPr>
            <a:xfrm>
              <a:off x="827584" y="764704"/>
              <a:ext cx="1210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</a:t>
              </a:r>
              <a:r>
                <a:rPr lang="en-US" altLang="ko-KR" sz="4000" b="1" dirty="0">
                  <a:solidFill>
                    <a:srgbClr val="00B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</a:t>
              </a:r>
              <a:r>
                <a:rPr lang="en-US" altLang="ko-KR" sz="4000" b="1" dirty="0"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</a:t>
              </a:r>
              <a:endParaRPr lang="ko-KR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94510" y="1377679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TEAM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954892" y="1386898"/>
              <a:ext cx="973608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grpSp>
          <p:nvGrpSpPr>
            <p:cNvPr id="79" name="그룹 78"/>
            <p:cNvGrpSpPr/>
            <p:nvPr/>
          </p:nvGrpSpPr>
          <p:grpSpPr>
            <a:xfrm>
              <a:off x="362246" y="175646"/>
              <a:ext cx="8406470" cy="433416"/>
              <a:chOff x="362246" y="175646"/>
              <a:chExt cx="8406470" cy="433416"/>
            </a:xfrm>
          </p:grpSpPr>
          <p:cxnSp>
            <p:nvCxnSpPr>
              <p:cNvPr id="80" name="직선 연결선[R] 5"/>
              <p:cNvCxnSpPr/>
              <p:nvPr/>
            </p:nvCxnSpPr>
            <p:spPr>
              <a:xfrm>
                <a:off x="958217" y="587418"/>
                <a:ext cx="750221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  <a:alpha val="2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403232" y="224741"/>
                <a:ext cx="373947" cy="370982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053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046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62246" y="175646"/>
                <a:ext cx="373848" cy="3771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053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90" name="텍스트 상자 14"/>
              <p:cNvSpPr txBox="1"/>
              <p:nvPr/>
            </p:nvSpPr>
            <p:spPr>
              <a:xfrm>
                <a:off x="363944" y="237209"/>
                <a:ext cx="41854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5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KoPubDotum_Pro" charset="-127"/>
                  </a:rPr>
                  <a:t>1</a:t>
                </a:r>
                <a:endPara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734186" y="245326"/>
                <a:ext cx="1034530" cy="3637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ln w="10160">
                      <a:noFill/>
                      <a:prstDash val="solid"/>
                    </a:ln>
                    <a:solidFill>
                      <a:srgbClr val="00C74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RC</a:t>
                </a:r>
                <a:r>
                  <a:rPr lang="en-US" altLang="ko-KR" dirty="0" err="1" smtClean="0">
                    <a:ln w="10160">
                      <a:noFill/>
                      <a:prstDash val="solid"/>
                    </a:ln>
                    <a:solidFill>
                      <a:schemeClr val="bg1">
                        <a:lumMod val="6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Pay</a:t>
                </a:r>
                <a:endParaRPr lang="en-US" altLang="ko-KR" dirty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95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기획의도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30161" y="1732746"/>
            <a:ext cx="3483678" cy="1224136"/>
            <a:chOff x="2830161" y="1484784"/>
            <a:chExt cx="3483678" cy="122413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866739" y="1484784"/>
              <a:ext cx="3447100" cy="1224136"/>
            </a:xfrm>
            <a:prstGeom prst="roundRect">
              <a:avLst>
                <a:gd name="adj" fmla="val 891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30161" y="1484784"/>
              <a:ext cx="3483678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sz="6000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r>
                <a:rPr lang="en-US" altLang="ko-KR" sz="6000" dirty="0" smtClean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?</a:t>
              </a:r>
              <a:endParaRPr lang="en-US" altLang="ko-KR" sz="6000" dirty="0">
                <a:ln w="1016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19672" y="4293616"/>
            <a:ext cx="5904656" cy="1799680"/>
            <a:chOff x="1619672" y="4293616"/>
            <a:chExt cx="5904656" cy="1799680"/>
          </a:xfrm>
        </p:grpSpPr>
        <p:grpSp>
          <p:nvGrpSpPr>
            <p:cNvPr id="17" name="그룹 16"/>
            <p:cNvGrpSpPr/>
            <p:nvPr/>
          </p:nvGrpSpPr>
          <p:grpSpPr>
            <a:xfrm>
              <a:off x="1619672" y="4509120"/>
              <a:ext cx="5904656" cy="1584176"/>
              <a:chOff x="1475656" y="4509120"/>
              <a:chExt cx="5904656" cy="158417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475656" y="4509120"/>
                <a:ext cx="1584176" cy="1584176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지역경제</a:t>
                </a:r>
                <a:endParaRPr lang="en-US" altLang="ko-KR" b="1" dirty="0" smtClean="0"/>
              </a:p>
              <a:p>
                <a:pPr algn="ctr"/>
                <a:r>
                  <a:rPr lang="ko-KR" altLang="en-US" b="1" dirty="0" smtClean="0"/>
                  <a:t>활성</a:t>
                </a:r>
                <a:r>
                  <a:rPr lang="ko-KR" altLang="en-US" b="1" dirty="0"/>
                  <a:t>화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635896" y="4509120"/>
                <a:ext cx="1584176" cy="1584176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건강증진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+</a:t>
                </a:r>
              </a:p>
              <a:p>
                <a:pPr algn="ctr"/>
                <a:r>
                  <a:rPr lang="ko-KR" altLang="en-US" b="1" dirty="0" smtClean="0"/>
                  <a:t>환경보</a:t>
                </a:r>
                <a:r>
                  <a:rPr lang="ko-KR" altLang="en-US" b="1" dirty="0"/>
                  <a:t>호</a:t>
                </a: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796136" y="4509120"/>
                <a:ext cx="1584176" cy="1584176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투명성</a:t>
                </a:r>
                <a:endParaRPr lang="ko-KR" altLang="en-US" b="1" dirty="0"/>
              </a:p>
            </p:txBody>
          </p:sp>
        </p:grpSp>
        <p:sp>
          <p:nvSpPr>
            <p:cNvPr id="20" name="L 도형 19"/>
            <p:cNvSpPr/>
            <p:nvPr/>
          </p:nvSpPr>
          <p:spPr>
            <a:xfrm rot="8117261" flipH="1" flipV="1">
              <a:off x="2184058" y="4293616"/>
              <a:ext cx="638534" cy="388111"/>
            </a:xfrm>
            <a:prstGeom prst="corner">
              <a:avLst>
                <a:gd name="adj1" fmla="val 37011"/>
                <a:gd name="adj2" fmla="val 37010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L 도형 37"/>
            <p:cNvSpPr/>
            <p:nvPr/>
          </p:nvSpPr>
          <p:spPr>
            <a:xfrm rot="8117261" flipH="1" flipV="1">
              <a:off x="4321367" y="4312579"/>
              <a:ext cx="638534" cy="388111"/>
            </a:xfrm>
            <a:prstGeom prst="corner">
              <a:avLst>
                <a:gd name="adj1" fmla="val 37011"/>
                <a:gd name="adj2" fmla="val 37010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L 도형 38"/>
            <p:cNvSpPr/>
            <p:nvPr/>
          </p:nvSpPr>
          <p:spPr>
            <a:xfrm rot="8117261" flipH="1" flipV="1">
              <a:off x="6481607" y="4317550"/>
              <a:ext cx="638534" cy="388111"/>
            </a:xfrm>
            <a:prstGeom prst="corner">
              <a:avLst>
                <a:gd name="adj1" fmla="val 37011"/>
                <a:gd name="adj2" fmla="val 37010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70917" y="3388930"/>
            <a:ext cx="4402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울릉도</a:t>
            </a:r>
            <a:r>
              <a:rPr lang="ko-KR" altLang="en-US" sz="1500" dirty="0" smtClean="0"/>
              <a:t>를 대상으로 하는</a:t>
            </a:r>
            <a:r>
              <a:rPr lang="ko-KR" altLang="en-US" dirty="0" smtClean="0"/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지역화폐 플랫폼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grpSp>
          <p:nvGrpSpPr>
            <p:cNvPr id="18" name="그룹 17"/>
            <p:cNvGrpSpPr/>
            <p:nvPr/>
          </p:nvGrpSpPr>
          <p:grpSpPr>
            <a:xfrm>
              <a:off x="362246" y="175646"/>
              <a:ext cx="8406470" cy="433416"/>
              <a:chOff x="362246" y="175646"/>
              <a:chExt cx="8406470" cy="433416"/>
            </a:xfrm>
          </p:grpSpPr>
          <p:cxnSp>
            <p:nvCxnSpPr>
              <p:cNvPr id="20" name="직선 연결선[R] 5"/>
              <p:cNvCxnSpPr/>
              <p:nvPr/>
            </p:nvCxnSpPr>
            <p:spPr>
              <a:xfrm>
                <a:off x="958217" y="587418"/>
                <a:ext cx="750221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  <a:alpha val="2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/>
              <p:cNvSpPr/>
              <p:nvPr/>
            </p:nvSpPr>
            <p:spPr>
              <a:xfrm>
                <a:off x="403232" y="224741"/>
                <a:ext cx="373947" cy="370982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053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046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62246" y="175646"/>
                <a:ext cx="373848" cy="3771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053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3" name="텍스트 상자 14"/>
              <p:cNvSpPr txBox="1"/>
              <p:nvPr/>
            </p:nvSpPr>
            <p:spPr>
              <a:xfrm>
                <a:off x="363944" y="237209"/>
                <a:ext cx="41854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5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KoPubDotum_Pro" charset="-127"/>
                  </a:rPr>
                  <a:t>1</a:t>
                </a:r>
                <a:endPara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34186" y="245326"/>
                <a:ext cx="1034530" cy="3637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ln w="10160">
                      <a:noFill/>
                      <a:prstDash val="solid"/>
                    </a:ln>
                    <a:solidFill>
                      <a:srgbClr val="00C74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RC</a:t>
                </a:r>
                <a:r>
                  <a:rPr lang="en-US" altLang="ko-KR" dirty="0" err="1" smtClean="0">
                    <a:ln w="10160">
                      <a:noFill/>
                      <a:prstDash val="solid"/>
                    </a:ln>
                    <a:solidFill>
                      <a:schemeClr val="bg1">
                        <a:lumMod val="6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Pay</a:t>
                </a:r>
                <a:endParaRPr lang="en-US" altLang="ko-KR" dirty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1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기획의도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77605" y="620688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기존 지역화폐의 한계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  <p:grpSp>
        <p:nvGrpSpPr>
          <p:cNvPr id="1025" name="그룹 1024"/>
          <p:cNvGrpSpPr/>
          <p:nvPr/>
        </p:nvGrpSpPr>
        <p:grpSpPr>
          <a:xfrm>
            <a:off x="1347111" y="4137098"/>
            <a:ext cx="6502509" cy="2486321"/>
            <a:chOff x="1342348" y="1406171"/>
            <a:chExt cx="6502509" cy="2486321"/>
          </a:xfrm>
        </p:grpSpPr>
        <p:grpSp>
          <p:nvGrpSpPr>
            <p:cNvPr id="55" name="그룹 54"/>
            <p:cNvGrpSpPr/>
            <p:nvPr/>
          </p:nvGrpSpPr>
          <p:grpSpPr>
            <a:xfrm>
              <a:off x="4681512" y="2924944"/>
              <a:ext cx="2825564" cy="967548"/>
              <a:chOff x="4508618" y="4149080"/>
              <a:chExt cx="2825564" cy="967548"/>
            </a:xfrm>
          </p:grpSpPr>
          <p:grpSp>
            <p:nvGrpSpPr>
              <p:cNvPr id="57" name="그룹 56"/>
              <p:cNvGrpSpPr/>
              <p:nvPr/>
            </p:nvGrpSpPr>
            <p:grpSpPr>
              <a:xfrm flipV="1">
                <a:off x="4508618" y="4149080"/>
                <a:ext cx="2727678" cy="492952"/>
                <a:chOff x="5148064" y="2317890"/>
                <a:chExt cx="2727678" cy="53504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60" name="직선 연결선 59"/>
                <p:cNvCxnSpPr/>
                <p:nvPr/>
              </p:nvCxnSpPr>
              <p:spPr>
                <a:xfrm flipV="1">
                  <a:off x="5148064" y="2319315"/>
                  <a:ext cx="533621" cy="533621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 flipH="1">
                  <a:off x="5673060" y="2317890"/>
                  <a:ext cx="2202682" cy="0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6380075" y="4310348"/>
                <a:ext cx="95410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불법환전</a:t>
                </a:r>
                <a:endParaRPr lang="ko-KR" altLang="en-US" sz="15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877284" y="4716518"/>
                <a:ext cx="2444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지역에 대한 일체감</a:t>
                </a:r>
                <a:r>
                  <a:rPr lang="en-US" altLang="ko-KR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ko-KR" altLang="en-US" sz="1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공동체성</a:t>
                </a:r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미흡으로</a:t>
                </a:r>
                <a:endPara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r"/>
                <a:r>
                  <a:rPr lang="en-US" altLang="ko-KR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‘</a:t>
                </a:r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불법환전</a:t>
                </a:r>
                <a:r>
                  <a:rPr lang="en-US" altLang="ko-KR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’ </a:t>
                </a:r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등의 부작용 발생 가능</a:t>
                </a:r>
                <a:endPara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004048" y="1413966"/>
              <a:ext cx="2840809" cy="862906"/>
              <a:chOff x="5148064" y="1997466"/>
              <a:chExt cx="2840809" cy="86290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5148064" y="2325325"/>
                <a:ext cx="2727678" cy="535047"/>
                <a:chOff x="5148064" y="2317889"/>
                <a:chExt cx="2727678" cy="53504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13" name="직선 연결선 12"/>
                <p:cNvCxnSpPr/>
                <p:nvPr/>
              </p:nvCxnSpPr>
              <p:spPr>
                <a:xfrm flipV="1">
                  <a:off x="5148064" y="2319315"/>
                  <a:ext cx="533621" cy="533621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H="1">
                  <a:off x="5673060" y="2317889"/>
                  <a:ext cx="2202682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130672" y="1997466"/>
                <a:ext cx="18582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불균형 경제 활성화</a:t>
                </a:r>
                <a:endParaRPr lang="ko-KR" altLang="en-US" sz="15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268299" y="2412699"/>
                <a:ext cx="1685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이미 활성화 되어있는</a:t>
                </a:r>
                <a:endPara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r"/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거점상권으로 자금의 쏠림</a:t>
                </a:r>
                <a:endPara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342348" y="1406171"/>
              <a:ext cx="2797604" cy="870701"/>
              <a:chOff x="1189706" y="1983661"/>
              <a:chExt cx="2797604" cy="870701"/>
            </a:xfrm>
          </p:grpSpPr>
          <p:grpSp>
            <p:nvGrpSpPr>
              <p:cNvPr id="50" name="그룹 49"/>
              <p:cNvGrpSpPr/>
              <p:nvPr/>
            </p:nvGrpSpPr>
            <p:grpSpPr>
              <a:xfrm flipH="1">
                <a:off x="1259632" y="2319315"/>
                <a:ext cx="2727678" cy="535047"/>
                <a:chOff x="5148064" y="2317889"/>
                <a:chExt cx="2727678" cy="53504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53" name="직선 연결선 52"/>
                <p:cNvCxnSpPr/>
                <p:nvPr/>
              </p:nvCxnSpPr>
              <p:spPr>
                <a:xfrm flipV="1">
                  <a:off x="5148064" y="2319315"/>
                  <a:ext cx="533621" cy="533621"/>
                </a:xfrm>
                <a:prstGeom prst="line">
                  <a:avLst/>
                </a:prstGeom>
                <a:ln w="28575">
                  <a:solidFill>
                    <a:srgbClr val="59B3C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 flipH="1">
                  <a:off x="5673060" y="2317889"/>
                  <a:ext cx="2202682" cy="0"/>
                </a:xfrm>
                <a:prstGeom prst="line">
                  <a:avLst/>
                </a:prstGeom>
                <a:ln w="28575">
                  <a:solidFill>
                    <a:srgbClr val="59B3C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1189706" y="1983661"/>
                <a:ext cx="140615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운영비용 쟁점</a:t>
                </a:r>
                <a:endParaRPr lang="ko-KR" altLang="en-US" sz="15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199250" y="2402132"/>
                <a:ext cx="1473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종이 상품권 발행 및</a:t>
                </a:r>
                <a:endPara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운영을 위한 예산 소요</a:t>
                </a:r>
                <a:endPara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3779912" y="1635405"/>
              <a:ext cx="1584176" cy="158417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r>
                <a:rPr lang="ko-KR" altLang="en-US" sz="2000" b="1" dirty="0" smtClean="0"/>
                <a:t>상품권</a:t>
              </a:r>
              <a:endParaRPr lang="en-US" altLang="ko-KR" sz="2000" b="1" dirty="0" smtClean="0"/>
            </a:p>
            <a:p>
              <a:pPr algn="ctr"/>
              <a:r>
                <a:rPr lang="ko-KR" altLang="en-US" sz="2000" b="1" dirty="0" smtClean="0"/>
                <a:t>기반</a:t>
              </a:r>
              <a:endParaRPr lang="en-US" altLang="ko-KR" sz="2000" b="1" dirty="0" smtClean="0"/>
            </a:p>
            <a:p>
              <a:pPr algn="ctr"/>
              <a:r>
                <a:rPr lang="ko-KR" altLang="en-US" sz="2000" b="1" dirty="0" smtClean="0"/>
                <a:t>지역화폐</a:t>
              </a:r>
              <a:endParaRPr lang="ko-KR" altLang="en-US" sz="20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83652" y="980728"/>
            <a:ext cx="287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자료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: [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쿨머니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]’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지역 화폐’ 뜨니 지역도 뜨네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이화형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2018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4" descr="[ì¿¨ë¨¸ë]'ì§ì­ íí' ë¨ë ì§ì­ë ë¨ë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1" y="980728"/>
            <a:ext cx="438975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839217" y="2280501"/>
            <a:ext cx="2355524" cy="784830"/>
            <a:chOff x="2060571" y="4097271"/>
            <a:chExt cx="2862204" cy="953650"/>
          </a:xfrm>
        </p:grpSpPr>
        <p:sp>
          <p:nvSpPr>
            <p:cNvPr id="41" name="갈매기형 수장 40"/>
            <p:cNvSpPr/>
            <p:nvPr/>
          </p:nvSpPr>
          <p:spPr>
            <a:xfrm>
              <a:off x="2060571" y="4424220"/>
              <a:ext cx="231040" cy="226653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  <a:effectLst>
              <a:outerShdw blurRad="40000" dist="127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7693" y="4097271"/>
              <a:ext cx="2545082" cy="9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5">
                      <a:lumMod val="75000"/>
                    </a:schemeClr>
                  </a:solidFill>
                </a:rPr>
                <a:t>상품권 기반 </a:t>
              </a:r>
              <a:r>
                <a:rPr lang="en-US" altLang="ko-KR" sz="1500" b="1" dirty="0" smtClean="0">
                  <a:solidFill>
                    <a:schemeClr val="accent5">
                      <a:lumMod val="75000"/>
                    </a:schemeClr>
                  </a:solidFill>
                </a:rPr>
                <a:t>– 59</a:t>
              </a:r>
              <a:r>
                <a:rPr lang="ko-KR" altLang="en-US" sz="1500" b="1" dirty="0" smtClean="0">
                  <a:solidFill>
                    <a:schemeClr val="accent5">
                      <a:lumMod val="75000"/>
                    </a:schemeClr>
                  </a:solidFill>
                </a:rPr>
                <a:t>개</a:t>
              </a:r>
              <a:endParaRPr lang="en-US" altLang="ko-KR" sz="1500" b="1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블록체인 </a:t>
              </a:r>
              <a:r>
                <a:rPr lang="ko-KR" altLang="en-US" sz="1500" b="1" dirty="0">
                  <a:solidFill>
                    <a:schemeClr val="accent6">
                      <a:lumMod val="75000"/>
                    </a:schemeClr>
                  </a:solidFill>
                </a:rPr>
                <a:t>기반 </a:t>
              </a:r>
              <a:r>
                <a:rPr lang="en-US" altLang="ko-KR" sz="1500" b="1" dirty="0">
                  <a:solidFill>
                    <a:schemeClr val="accent6">
                      <a:lumMod val="75000"/>
                    </a:schemeClr>
                  </a:solidFill>
                </a:rPr>
                <a:t>– 1</a:t>
              </a:r>
              <a:r>
                <a:rPr lang="ko-KR" altLang="en-US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개</a:t>
              </a:r>
              <a:endParaRPr lang="ko-KR" altLang="en-US" sz="1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90556" y="1562236"/>
            <a:ext cx="1621404" cy="1632509"/>
            <a:chOff x="2590556" y="1562236"/>
            <a:chExt cx="1621404" cy="1632509"/>
          </a:xfrm>
        </p:grpSpPr>
        <p:sp>
          <p:nvSpPr>
            <p:cNvPr id="36" name="직사각형 35"/>
            <p:cNvSpPr/>
            <p:nvPr/>
          </p:nvSpPr>
          <p:spPr>
            <a:xfrm>
              <a:off x="2590556" y="1562236"/>
              <a:ext cx="1618331" cy="16325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텍스트 상자 12"/>
            <p:cNvSpPr txBox="1"/>
            <p:nvPr/>
          </p:nvSpPr>
          <p:spPr>
            <a:xfrm>
              <a:off x="2597874" y="1868224"/>
              <a:ext cx="1614086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운용비용</a:t>
              </a:r>
              <a:endParaRPr kumimoji="1"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  <a:p>
              <a:pPr algn="ctr"/>
              <a:r>
                <a:rPr kumimoji="1"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절감</a:t>
              </a:r>
              <a:endPara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28" name="텍스트 상자 21"/>
            <p:cNvSpPr txBox="1"/>
            <p:nvPr/>
          </p:nvSpPr>
          <p:spPr>
            <a:xfrm>
              <a:off x="2597874" y="2460789"/>
              <a:ext cx="1614086" cy="5770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종이 </a:t>
              </a:r>
              <a:r>
                <a:rPr kumimoji="1" lang="ko-KR" altLang="en-US" sz="10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화폐 기반에 비해</a:t>
              </a:r>
              <a:endParaRPr kumimoji="1"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  <a:p>
              <a:pPr algn="ctr"/>
              <a:r>
                <a:rPr kumimoji="1" lang="ko-KR" altLang="en-US" sz="10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화폐 발행 등을 위한</a:t>
              </a:r>
              <a:endPara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  <a:p>
              <a:pPr algn="ctr"/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유지 관리비가 저렴</a:t>
              </a:r>
              <a:endPara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</p:txBody>
        </p:sp>
        <p:cxnSp>
          <p:nvCxnSpPr>
            <p:cNvPr id="32" name="직선 연결선[R] 3"/>
            <p:cNvCxnSpPr/>
            <p:nvPr/>
          </p:nvCxnSpPr>
          <p:spPr>
            <a:xfrm>
              <a:off x="3342497" y="2409391"/>
              <a:ext cx="114450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grpSp>
          <p:nvGrpSpPr>
            <p:cNvPr id="18" name="그룹 17"/>
            <p:cNvGrpSpPr/>
            <p:nvPr/>
          </p:nvGrpSpPr>
          <p:grpSpPr>
            <a:xfrm>
              <a:off x="362246" y="175646"/>
              <a:ext cx="8406470" cy="433416"/>
              <a:chOff x="362246" y="175646"/>
              <a:chExt cx="8406470" cy="433416"/>
            </a:xfrm>
          </p:grpSpPr>
          <p:cxnSp>
            <p:nvCxnSpPr>
              <p:cNvPr id="20" name="직선 연결선[R] 5"/>
              <p:cNvCxnSpPr/>
              <p:nvPr/>
            </p:nvCxnSpPr>
            <p:spPr>
              <a:xfrm>
                <a:off x="958217" y="587418"/>
                <a:ext cx="750221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  <a:alpha val="2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/>
              <p:cNvSpPr/>
              <p:nvPr/>
            </p:nvSpPr>
            <p:spPr>
              <a:xfrm>
                <a:off x="403232" y="224741"/>
                <a:ext cx="373947" cy="370982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053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046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62246" y="175646"/>
                <a:ext cx="373848" cy="3771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053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3" name="텍스트 상자 14"/>
              <p:cNvSpPr txBox="1"/>
              <p:nvPr/>
            </p:nvSpPr>
            <p:spPr>
              <a:xfrm>
                <a:off x="363944" y="237209"/>
                <a:ext cx="41854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5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KoPubDotum_Pro" charset="-127"/>
                  </a:rPr>
                  <a:t>1</a:t>
                </a:r>
                <a:endPara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34186" y="245326"/>
                <a:ext cx="1034530" cy="36373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ln w="10160">
                      <a:noFill/>
                      <a:prstDash val="solid"/>
                    </a:ln>
                    <a:solidFill>
                      <a:srgbClr val="00C74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RC</a:t>
                </a:r>
                <a:r>
                  <a:rPr lang="en-US" altLang="ko-KR" dirty="0" err="1" smtClean="0">
                    <a:ln w="10160">
                      <a:noFill/>
                      <a:prstDash val="solid"/>
                    </a:ln>
                    <a:solidFill>
                      <a:schemeClr val="bg1">
                        <a:lumMod val="6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Pay</a:t>
                </a:r>
                <a:endParaRPr lang="en-US" altLang="ko-KR" dirty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1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기획의도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77605" y="62068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기대효과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97885" y="1556792"/>
            <a:ext cx="1618331" cy="1632509"/>
            <a:chOff x="4664298" y="1367869"/>
            <a:chExt cx="1618331" cy="163250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직사각형 12"/>
            <p:cNvSpPr/>
            <p:nvPr/>
          </p:nvSpPr>
          <p:spPr>
            <a:xfrm>
              <a:off x="4664298" y="1367869"/>
              <a:ext cx="1618331" cy="163250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5" name="텍스트 상자 13"/>
            <p:cNvSpPr txBox="1"/>
            <p:nvPr/>
          </p:nvSpPr>
          <p:spPr>
            <a:xfrm>
              <a:off x="4668542" y="1842125"/>
              <a:ext cx="161408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신뢰 유지</a:t>
              </a:r>
              <a:endPara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29" name="텍스트 상자 22"/>
            <p:cNvSpPr txBox="1"/>
            <p:nvPr/>
          </p:nvSpPr>
          <p:spPr>
            <a:xfrm>
              <a:off x="4668542" y="2225140"/>
              <a:ext cx="1614086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투명한 시스템으로</a:t>
              </a:r>
              <a:endPara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  <a:p>
              <a:pPr algn="ctr"/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사용자 신뢰를 유지</a:t>
              </a:r>
              <a:endPara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</p:txBody>
        </p:sp>
        <p:cxnSp>
          <p:nvCxnSpPr>
            <p:cNvPr id="33" name="직선 연결선[R] 26"/>
            <p:cNvCxnSpPr/>
            <p:nvPr/>
          </p:nvCxnSpPr>
          <p:spPr>
            <a:xfrm>
              <a:off x="5409165" y="2173742"/>
              <a:ext cx="114450" cy="0"/>
            </a:xfrm>
            <a:prstGeom prst="line">
              <a:avLst/>
            </a:prstGeom>
            <a:grp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2585003" y="3722232"/>
            <a:ext cx="1618331" cy="1632509"/>
            <a:chOff x="2884660" y="3149223"/>
            <a:chExt cx="1618331" cy="163250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2884660" y="3149223"/>
              <a:ext cx="1618331" cy="163250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텍스트 상자 14"/>
            <p:cNvSpPr txBox="1"/>
            <p:nvPr/>
          </p:nvSpPr>
          <p:spPr>
            <a:xfrm>
              <a:off x="2888904" y="3604427"/>
              <a:ext cx="161408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모니터링</a:t>
              </a:r>
              <a:endPara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30" name="텍스트 상자 23"/>
            <p:cNvSpPr txBox="1"/>
            <p:nvPr/>
          </p:nvSpPr>
          <p:spPr>
            <a:xfrm>
              <a:off x="2888904" y="3987443"/>
              <a:ext cx="1614086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모든 거래가 기록 되므로</a:t>
              </a:r>
              <a:r>
                <a:rPr kumimoji="1"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/>
              </a:r>
              <a:br>
                <a:rPr kumimoji="1" lang="en-US" altLang="ko-KR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</a:br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사후 모니터링이 용이</a:t>
              </a:r>
              <a:endPara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</p:txBody>
        </p:sp>
        <p:cxnSp>
          <p:nvCxnSpPr>
            <p:cNvPr id="34" name="직선 연결선[R] 27"/>
            <p:cNvCxnSpPr/>
            <p:nvPr/>
          </p:nvCxnSpPr>
          <p:spPr>
            <a:xfrm>
              <a:off x="3633527" y="3937772"/>
              <a:ext cx="114450" cy="0"/>
            </a:xfrm>
            <a:prstGeom prst="line">
              <a:avLst/>
            </a:prstGeom>
            <a:grp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4897885" y="3722232"/>
            <a:ext cx="1618331" cy="1632509"/>
            <a:chOff x="4664298" y="3149223"/>
            <a:chExt cx="1618331" cy="163250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4664298" y="3149223"/>
              <a:ext cx="1618331" cy="163250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텍스트 상자 15"/>
            <p:cNvSpPr txBox="1"/>
            <p:nvPr/>
          </p:nvSpPr>
          <p:spPr>
            <a:xfrm>
              <a:off x="4668542" y="3604427"/>
              <a:ext cx="161408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Dotum_Pro" charset="-127"/>
                </a:rPr>
                <a:t>신속한 발행</a:t>
              </a:r>
              <a:endPara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31" name="텍스트 상자 24"/>
            <p:cNvSpPr txBox="1"/>
            <p:nvPr/>
          </p:nvSpPr>
          <p:spPr>
            <a:xfrm>
              <a:off x="4668542" y="3987443"/>
              <a:ext cx="1614086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화폐 수요 발생시</a:t>
              </a:r>
              <a:endPara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  <a:p>
              <a:pPr algn="ctr"/>
              <a:r>
                <a:rPr kumimoji="1" lang="ko-KR" alt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Dotum_Pro Light" charset="-127"/>
                </a:rPr>
                <a:t>신속한 발행이 가능</a:t>
              </a:r>
              <a:endPara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endParaRPr>
            </a:p>
          </p:txBody>
        </p:sp>
        <p:cxnSp>
          <p:nvCxnSpPr>
            <p:cNvPr id="35" name="직선 연결선[R] 28"/>
            <p:cNvCxnSpPr/>
            <p:nvPr/>
          </p:nvCxnSpPr>
          <p:spPr>
            <a:xfrm>
              <a:off x="5409165" y="3937772"/>
              <a:ext cx="114450" cy="0"/>
            </a:xfrm>
            <a:prstGeom prst="line">
              <a:avLst/>
            </a:prstGeom>
            <a:grp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3779912" y="2636912"/>
            <a:ext cx="1584176" cy="15841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US" altLang="ko-KR" sz="2500" b="1" dirty="0" err="1" smtClean="0">
                <a:solidFill>
                  <a:srgbClr val="00B050"/>
                </a:solidFill>
              </a:rPr>
              <a:t>RC</a:t>
            </a:r>
            <a:r>
              <a:rPr lang="en-US" altLang="ko-KR" sz="2500" b="1" dirty="0" err="1" smtClean="0">
                <a:solidFill>
                  <a:schemeClr val="bg1">
                    <a:lumMod val="95000"/>
                  </a:schemeClr>
                </a:solidFill>
              </a:rPr>
              <a:t>Pay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사용기술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2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cxnSp>
        <p:nvCxnSpPr>
          <p:cNvPr id="22" name="꺾인 연결선 21"/>
          <p:cNvCxnSpPr>
            <a:stCxn id="24" idx="3"/>
            <a:endCxn id="38" idx="4"/>
          </p:cNvCxnSpPr>
          <p:nvPr/>
        </p:nvCxnSpPr>
        <p:spPr>
          <a:xfrm flipV="1">
            <a:off x="6732240" y="2362371"/>
            <a:ext cx="1051430" cy="442357"/>
          </a:xfrm>
          <a:prstGeom prst="bentConnector2">
            <a:avLst/>
          </a:prstGeom>
          <a:ln w="38100" cap="rnd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248262" y="1291555"/>
            <a:ext cx="1070816" cy="1070816"/>
            <a:chOff x="7262174" y="951850"/>
            <a:chExt cx="1070816" cy="1070816"/>
          </a:xfrm>
        </p:grpSpPr>
        <p:grpSp>
          <p:nvGrpSpPr>
            <p:cNvPr id="36" name="그룹 35"/>
            <p:cNvGrpSpPr/>
            <p:nvPr/>
          </p:nvGrpSpPr>
          <p:grpSpPr>
            <a:xfrm>
              <a:off x="7262174" y="951850"/>
              <a:ext cx="1070816" cy="1070816"/>
              <a:chOff x="7262174" y="951850"/>
              <a:chExt cx="1070816" cy="107081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97901" y="1683743"/>
                <a:ext cx="603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Client</a:t>
                </a:r>
                <a:endParaRPr lang="ko-KR" altLang="en-US" sz="1200" b="1" dirty="0"/>
              </a:p>
            </p:txBody>
          </p:sp>
        </p:grpSp>
        <p:pic>
          <p:nvPicPr>
            <p:cNvPr id="37" name="Picture 20" descr="C:\Users\yslee\Downloads\comp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092" y="1143902"/>
              <a:ext cx="558062" cy="558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꺾인 연결선 32"/>
          <p:cNvCxnSpPr>
            <a:stCxn id="111" idx="0"/>
            <a:endCxn id="84" idx="2"/>
          </p:cNvCxnSpPr>
          <p:nvPr/>
        </p:nvCxnSpPr>
        <p:spPr>
          <a:xfrm rot="16200000" flipV="1">
            <a:off x="4785110" y="2290760"/>
            <a:ext cx="2197758" cy="3538613"/>
          </a:xfrm>
          <a:prstGeom prst="bentConnector3">
            <a:avLst>
              <a:gd name="adj1" fmla="val 44505"/>
            </a:avLst>
          </a:prstGeom>
          <a:ln w="38100" cap="rnd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39552" y="3501008"/>
            <a:ext cx="8136904" cy="3096344"/>
            <a:chOff x="539552" y="3501008"/>
            <a:chExt cx="8136904" cy="309634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39552" y="3573016"/>
              <a:ext cx="8136904" cy="3024336"/>
            </a:xfrm>
            <a:prstGeom prst="roundRect">
              <a:avLst>
                <a:gd name="adj" fmla="val 3385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4346264"/>
              <a:ext cx="7848872" cy="1664631"/>
            </a:xfrm>
            <a:prstGeom prst="roundRect">
              <a:avLst>
                <a:gd name="adj" fmla="val 63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6594" y="3575379"/>
              <a:ext cx="1616148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</a:rPr>
                <a:t>Blockchain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network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608004" y="3959147"/>
              <a:ext cx="3796656" cy="1935825"/>
            </a:xfrm>
            <a:prstGeom prst="roundRect">
              <a:avLst>
                <a:gd name="adj" fmla="val 4668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7437270" y="4856867"/>
              <a:ext cx="769011" cy="932138"/>
              <a:chOff x="4099148" y="4604183"/>
              <a:chExt cx="769011" cy="932138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4252320" y="5262555"/>
                <a:ext cx="108451" cy="102035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4099148" y="4906262"/>
                <a:ext cx="432049" cy="41613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36000" rIns="108000" bIns="36000" rtlCol="0" anchor="ctr"/>
              <a:lstStyle/>
              <a:p>
                <a:pPr algn="r"/>
                <a:r>
                  <a:rPr lang="en-US" altLang="ko-KR" sz="1400" b="1" dirty="0" smtClean="0"/>
                  <a:t>P2</a:t>
                </a:r>
                <a:endParaRPr lang="ko-KR" altLang="en-US" sz="1400" b="1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4436110" y="4604183"/>
                <a:ext cx="432049" cy="416131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36000" rIns="108000" bIns="36000" rtlCol="0" anchor="ctr"/>
              <a:lstStyle/>
              <a:p>
                <a:pPr algn="r"/>
                <a:r>
                  <a:rPr lang="en-US" altLang="ko-KR" sz="1400" b="1" dirty="0" smtClean="0"/>
                  <a:t>CC</a:t>
                </a:r>
                <a:endParaRPr lang="ko-KR" altLang="en-US" sz="1400" b="1" dirty="0"/>
              </a:p>
            </p:txBody>
          </p:sp>
          <p:sp>
            <p:nvSpPr>
              <p:cNvPr id="113" name="순서도: 문서 112"/>
              <p:cNvSpPr/>
              <p:nvPr/>
            </p:nvSpPr>
            <p:spPr>
              <a:xfrm>
                <a:off x="4456039" y="5229182"/>
                <a:ext cx="412120" cy="307139"/>
              </a:xfrm>
              <a:prstGeom prst="flowChartDocumen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36000" rIns="54000" bIns="36000" rtlCol="0" anchor="ctr"/>
              <a:lstStyle/>
              <a:p>
                <a:pPr algn="ctr"/>
                <a:r>
                  <a:rPr lang="en-US" altLang="ko-KR" sz="1400" b="1" dirty="0" smtClean="0"/>
                  <a:t>L2</a:t>
                </a:r>
                <a:endParaRPr lang="ko-KR" altLang="en-US" sz="1400" b="1" dirty="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412321" y="4857234"/>
              <a:ext cx="769011" cy="932138"/>
              <a:chOff x="3074199" y="4604550"/>
              <a:chExt cx="769011" cy="932138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3074199" y="4906629"/>
                <a:ext cx="432049" cy="41613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36000" rIns="108000" bIns="36000" rtlCol="0" anchor="ctr"/>
              <a:lstStyle/>
              <a:p>
                <a:pPr algn="r"/>
                <a:r>
                  <a:rPr lang="en-US" altLang="ko-KR" sz="1400" b="1" dirty="0" smtClean="0"/>
                  <a:t>P1</a:t>
                </a:r>
                <a:endParaRPr lang="ko-KR" altLang="en-US" sz="1400" b="1" dirty="0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227371" y="5271181"/>
                <a:ext cx="108451" cy="102035"/>
              </a:xfrm>
              <a:prstGeom prst="ellipse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3411161" y="4604550"/>
                <a:ext cx="432049" cy="416131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36000" rIns="108000" bIns="36000" rtlCol="0" anchor="ctr"/>
              <a:lstStyle/>
              <a:p>
                <a:pPr algn="r"/>
                <a:r>
                  <a:rPr lang="en-US" altLang="ko-KR" sz="1400" b="1" dirty="0" smtClean="0"/>
                  <a:t>CC</a:t>
                </a:r>
                <a:endParaRPr lang="ko-KR" altLang="en-US" sz="1400" b="1" dirty="0"/>
              </a:p>
            </p:txBody>
          </p:sp>
          <p:sp>
            <p:nvSpPr>
              <p:cNvPr id="109" name="순서도: 문서 108"/>
              <p:cNvSpPr/>
              <p:nvPr/>
            </p:nvSpPr>
            <p:spPr>
              <a:xfrm>
                <a:off x="3431090" y="5229549"/>
                <a:ext cx="412120" cy="307139"/>
              </a:xfrm>
              <a:prstGeom prst="flowChartDocumen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36000" rIns="54000" bIns="36000" rtlCol="0" anchor="ctr"/>
              <a:lstStyle/>
              <a:p>
                <a:pPr algn="ctr"/>
                <a:r>
                  <a:rPr lang="en-US" altLang="ko-KR" sz="1400" b="1" dirty="0" smtClean="0"/>
                  <a:t>L1</a:t>
                </a:r>
                <a:endParaRPr lang="ko-KR" altLang="en-US" sz="1400" b="1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6906624" y="4210950"/>
              <a:ext cx="519694" cy="668755"/>
              <a:chOff x="3548271" y="5593498"/>
              <a:chExt cx="519694" cy="668755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xmlns="" id="{5179F243-E035-4ECC-9BF7-06FA5F47E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5984" l="0" r="98328">
                            <a14:foregroundMark x1="8361" y1="89558" x2="17726" y2="89558"/>
                            <a14:foregroundMark x1="94983" y1="85542" x2="27759" y2="84739"/>
                            <a14:backgroundMark x1="15719" y1="18876" x2="15719" y2="27711"/>
                          </a14:backgroundRemoval>
                        </a14:imgEffect>
                      </a14:imgLayer>
                    </a14:imgProps>
                  </a:ext>
                </a:extLst>
              </a:blip>
              <a:srcRect l="17250" r="15165" b="22246"/>
              <a:stretch/>
            </p:blipFill>
            <p:spPr>
              <a:xfrm>
                <a:off x="3554175" y="5593498"/>
                <a:ext cx="472720" cy="452901"/>
              </a:xfrm>
              <a:prstGeom prst="rect">
                <a:avLst/>
              </a:prstGeom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3548271" y="6000643"/>
                <a:ext cx="5196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Org1</a:t>
                </a:r>
                <a:endParaRPr lang="ko-KR" altLang="en-US" sz="1100" b="1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868534" y="5036082"/>
              <a:ext cx="376984" cy="629548"/>
              <a:chOff x="2210736" y="4880943"/>
              <a:chExt cx="376984" cy="629548"/>
            </a:xfrm>
          </p:grpSpPr>
          <p:pic>
            <p:nvPicPr>
              <p:cNvPr id="102" name="Picture 19" descr="C:\Users\yslee\Downloads\city-hall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5431" y="4880943"/>
                <a:ext cx="372289" cy="372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2210736" y="5248881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CA</a:t>
                </a:r>
                <a:endParaRPr lang="ko-KR" altLang="en-US" sz="1100" b="1" dirty="0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451152" y="5154246"/>
              <a:ext cx="761393" cy="466538"/>
              <a:chOff x="1587690" y="5447193"/>
              <a:chExt cx="761393" cy="466538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1587690" y="5447193"/>
                <a:ext cx="761393" cy="416131"/>
              </a:xfrm>
              <a:prstGeom prst="roundRect">
                <a:avLst/>
              </a:prstGeom>
              <a:solidFill>
                <a:srgbClr val="00B05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36000" rIns="108000" bIns="36000" rtlCol="0" anchor="ctr"/>
              <a:lstStyle/>
              <a:p>
                <a:pPr algn="r"/>
                <a:r>
                  <a:rPr lang="en-US" altLang="ko-KR" sz="1050" b="1" dirty="0" err="1" smtClean="0"/>
                  <a:t>Orderer</a:t>
                </a:r>
                <a:endParaRPr lang="ko-KR" altLang="en-US" sz="105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914160" y="5811696"/>
                <a:ext cx="108451" cy="102035"/>
              </a:xfrm>
              <a:prstGeom prst="ellipse">
                <a:avLst/>
              </a:prstGeom>
              <a:solidFill>
                <a:srgbClr val="00B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4383238" y="3501008"/>
              <a:ext cx="692818" cy="686825"/>
              <a:chOff x="1045116" y="4037649"/>
              <a:chExt cx="692818" cy="686825"/>
            </a:xfrm>
          </p:grpSpPr>
          <p:pic>
            <p:nvPicPr>
              <p:cNvPr id="98" name="Picture 18" descr="C:\Users\yslee\Desktop\cloud-png-image-373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5466" y="4037649"/>
                <a:ext cx="686825" cy="686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1045116" y="4355764"/>
                <a:ext cx="6928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/>
                    </a:solidFill>
                  </a:rPr>
                  <a:t>Cloud#2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6" name="꺾인 연결선 95"/>
            <p:cNvCxnSpPr>
              <a:endCxn id="104" idx="1"/>
            </p:cNvCxnSpPr>
            <p:nvPr/>
          </p:nvCxnSpPr>
          <p:spPr>
            <a:xfrm rot="5400000" flipH="1" flipV="1">
              <a:off x="6434814" y="4676532"/>
              <a:ext cx="716845" cy="23858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 96"/>
            <p:cNvCxnSpPr/>
            <p:nvPr/>
          </p:nvCxnSpPr>
          <p:spPr>
            <a:xfrm rot="16200000" flipV="1">
              <a:off x="7100848" y="4693227"/>
              <a:ext cx="716845" cy="205194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endCxn id="101" idx="4"/>
            </p:cNvCxnSpPr>
            <p:nvPr/>
          </p:nvCxnSpPr>
          <p:spPr>
            <a:xfrm rot="16200000" flipV="1">
              <a:off x="5562282" y="5890350"/>
              <a:ext cx="539138" cy="5"/>
            </a:xfrm>
            <a:prstGeom prst="bentConnector3">
              <a:avLst>
                <a:gd name="adj1" fmla="val 50000"/>
              </a:avLst>
            </a:prstGeom>
            <a:ln w="254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endCxn id="107" idx="4"/>
            </p:cNvCxnSpPr>
            <p:nvPr/>
          </p:nvCxnSpPr>
          <p:spPr>
            <a:xfrm rot="5400000" flipH="1" flipV="1">
              <a:off x="6352707" y="5892911"/>
              <a:ext cx="534022" cy="1"/>
            </a:xfrm>
            <a:prstGeom prst="bentConnector3">
              <a:avLst>
                <a:gd name="adj1" fmla="val 50000"/>
              </a:avLst>
            </a:prstGeom>
            <a:ln w="254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endCxn id="110" idx="4"/>
            </p:cNvCxnSpPr>
            <p:nvPr/>
          </p:nvCxnSpPr>
          <p:spPr>
            <a:xfrm rot="16200000" flipV="1">
              <a:off x="7381971" y="5879972"/>
              <a:ext cx="534021" cy="8626"/>
            </a:xfrm>
            <a:prstGeom prst="bentConnector3">
              <a:avLst>
                <a:gd name="adj1" fmla="val 50000"/>
              </a:avLst>
            </a:prstGeom>
            <a:ln w="254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1815333" y="3501008"/>
              <a:ext cx="2468635" cy="2673821"/>
              <a:chOff x="1815333" y="3287945"/>
              <a:chExt cx="2468635" cy="2673821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815333" y="3287945"/>
                <a:ext cx="2468635" cy="2381329"/>
                <a:chOff x="5194814" y="3503968"/>
                <a:chExt cx="2468635" cy="2381329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5431201" y="3962108"/>
                  <a:ext cx="2232248" cy="1923189"/>
                  <a:chOff x="5431201" y="3962108"/>
                  <a:chExt cx="2232248" cy="1923189"/>
                </a:xfrm>
              </p:grpSpPr>
              <p:sp>
                <p:nvSpPr>
                  <p:cNvPr id="51" name="모서리가 둥근 직사각형 50"/>
                  <p:cNvSpPr/>
                  <p:nvPr/>
                </p:nvSpPr>
                <p:spPr>
                  <a:xfrm>
                    <a:off x="5431201" y="3962108"/>
                    <a:ext cx="2232248" cy="1923189"/>
                  </a:xfrm>
                  <a:prstGeom prst="roundRect">
                    <a:avLst>
                      <a:gd name="adj" fmla="val 6462"/>
                    </a:avLst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2" name="그룹 51"/>
                  <p:cNvGrpSpPr/>
                  <p:nvPr/>
                </p:nvGrpSpPr>
                <p:grpSpPr>
                  <a:xfrm>
                    <a:off x="6583329" y="4860792"/>
                    <a:ext cx="769011" cy="932138"/>
                    <a:chOff x="6583329" y="4608109"/>
                    <a:chExt cx="769011" cy="932138"/>
                  </a:xfrm>
                </p:grpSpPr>
                <p:sp>
                  <p:nvSpPr>
                    <p:cNvPr id="63" name="모서리가 둥근 직사각형 62"/>
                    <p:cNvSpPr/>
                    <p:nvPr/>
                  </p:nvSpPr>
                  <p:spPr>
                    <a:xfrm>
                      <a:off x="6583329" y="4910188"/>
                      <a:ext cx="432049" cy="416131"/>
                    </a:xfrm>
                    <a:prstGeom prst="round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000" tIns="36000" rIns="108000" bIns="36000" rtlCol="0" anchor="ctr"/>
                    <a:lstStyle/>
                    <a:p>
                      <a:pPr algn="r"/>
                      <a:r>
                        <a:rPr lang="en-US" altLang="ko-KR" sz="1400" b="1" dirty="0" smtClean="0"/>
                        <a:t>P2</a:t>
                      </a:r>
                      <a:endParaRPr lang="ko-KR" altLang="en-US" sz="1400" b="1" dirty="0"/>
                    </a:p>
                  </p:txBody>
                </p:sp>
                <p:sp>
                  <p:nvSpPr>
                    <p:cNvPr id="64" name="타원 63"/>
                    <p:cNvSpPr/>
                    <p:nvPr/>
                  </p:nvSpPr>
                  <p:spPr>
                    <a:xfrm>
                      <a:off x="6736501" y="5264200"/>
                      <a:ext cx="108451" cy="102035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5" name="모서리가 둥근 직사각형 64"/>
                    <p:cNvSpPr/>
                    <p:nvPr/>
                  </p:nvSpPr>
                  <p:spPr>
                    <a:xfrm>
                      <a:off x="6920291" y="4608109"/>
                      <a:ext cx="432049" cy="41613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000" tIns="36000" rIns="108000" bIns="36000" rtlCol="0" anchor="ctr"/>
                    <a:lstStyle/>
                    <a:p>
                      <a:pPr algn="r"/>
                      <a:r>
                        <a:rPr lang="en-US" altLang="ko-KR" sz="1400" b="1" dirty="0" smtClean="0"/>
                        <a:t>CC</a:t>
                      </a:r>
                      <a:endParaRPr lang="ko-KR" altLang="en-US" sz="1400" b="1" dirty="0"/>
                    </a:p>
                  </p:txBody>
                </p:sp>
                <p:sp>
                  <p:nvSpPr>
                    <p:cNvPr id="66" name="순서도: 문서 65"/>
                    <p:cNvSpPr/>
                    <p:nvPr/>
                  </p:nvSpPr>
                  <p:spPr>
                    <a:xfrm>
                      <a:off x="6940220" y="5233108"/>
                      <a:ext cx="412120" cy="307139"/>
                    </a:xfrm>
                    <a:prstGeom prst="flowChartDocument">
                      <a:avLst/>
                    </a:prstGeom>
                    <a:solidFill>
                      <a:srgbClr val="FF0000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000" tIns="36000" rIns="54000" bIns="36000" rtlCol="0" anchor="ctr"/>
                    <a:lstStyle/>
                    <a:p>
                      <a:pPr algn="ctr"/>
                      <a:r>
                        <a:rPr lang="en-US" altLang="ko-KR" sz="1400" b="1" dirty="0" smtClean="0"/>
                        <a:t>L2</a:t>
                      </a:r>
                      <a:endParaRPr lang="ko-KR" altLang="en-US" sz="1400" b="1" dirty="0"/>
                    </a:p>
                  </p:txBody>
                </p:sp>
              </p:grpSp>
              <p:grpSp>
                <p:nvGrpSpPr>
                  <p:cNvPr id="53" name="그룹 52"/>
                  <p:cNvGrpSpPr/>
                  <p:nvPr/>
                </p:nvGrpSpPr>
                <p:grpSpPr>
                  <a:xfrm>
                    <a:off x="5558380" y="4852533"/>
                    <a:ext cx="769011" cy="932138"/>
                    <a:chOff x="5558380" y="4599850"/>
                    <a:chExt cx="769011" cy="932138"/>
                  </a:xfrm>
                </p:grpSpPr>
                <p:sp>
                  <p:nvSpPr>
                    <p:cNvPr id="59" name="타원 58"/>
                    <p:cNvSpPr/>
                    <p:nvPr/>
                  </p:nvSpPr>
                  <p:spPr>
                    <a:xfrm>
                      <a:off x="5711552" y="5252932"/>
                      <a:ext cx="108451" cy="102035"/>
                    </a:xfrm>
                    <a:prstGeom prst="ellipse">
                      <a:avLst/>
                    </a:prstGeom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모서리가 둥근 직사각형 59"/>
                    <p:cNvSpPr/>
                    <p:nvPr/>
                  </p:nvSpPr>
                  <p:spPr>
                    <a:xfrm>
                      <a:off x="5558380" y="4901929"/>
                      <a:ext cx="432049" cy="416131"/>
                    </a:xfrm>
                    <a:prstGeom prst="round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000" tIns="36000" rIns="108000" bIns="36000" rtlCol="0" anchor="ctr"/>
                    <a:lstStyle/>
                    <a:p>
                      <a:pPr algn="r"/>
                      <a:r>
                        <a:rPr lang="en-US" altLang="ko-KR" sz="1400" b="1" dirty="0" smtClean="0"/>
                        <a:t>P1</a:t>
                      </a:r>
                      <a:endParaRPr lang="ko-KR" altLang="en-US" sz="1400" b="1" dirty="0"/>
                    </a:p>
                  </p:txBody>
                </p:sp>
                <p:sp>
                  <p:nvSpPr>
                    <p:cNvPr id="61" name="모서리가 둥근 직사각형 60"/>
                    <p:cNvSpPr/>
                    <p:nvPr/>
                  </p:nvSpPr>
                  <p:spPr>
                    <a:xfrm>
                      <a:off x="5895342" y="4599850"/>
                      <a:ext cx="432049" cy="41613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000" tIns="36000" rIns="108000" bIns="36000" rtlCol="0" anchor="ctr"/>
                    <a:lstStyle/>
                    <a:p>
                      <a:pPr algn="r"/>
                      <a:r>
                        <a:rPr lang="en-US" altLang="ko-KR" sz="1400" b="1" dirty="0" smtClean="0"/>
                        <a:t>CC</a:t>
                      </a:r>
                      <a:endParaRPr lang="ko-KR" altLang="en-US" sz="1400" b="1" dirty="0"/>
                    </a:p>
                  </p:txBody>
                </p:sp>
                <p:sp>
                  <p:nvSpPr>
                    <p:cNvPr id="62" name="순서도: 문서 61"/>
                    <p:cNvSpPr/>
                    <p:nvPr/>
                  </p:nvSpPr>
                  <p:spPr>
                    <a:xfrm>
                      <a:off x="5915271" y="5224849"/>
                      <a:ext cx="412120" cy="307139"/>
                    </a:xfrm>
                    <a:prstGeom prst="flowChartDocument">
                      <a:avLst/>
                    </a:prstGeom>
                    <a:solidFill>
                      <a:srgbClr val="FF0000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54000" tIns="36000" rIns="54000" bIns="36000" rtlCol="0" anchor="ctr"/>
                    <a:lstStyle/>
                    <a:p>
                      <a:pPr algn="ctr"/>
                      <a:r>
                        <a:rPr lang="en-US" altLang="ko-KR" sz="1400" b="1" dirty="0" smtClean="0"/>
                        <a:t>L1</a:t>
                      </a:r>
                      <a:endParaRPr lang="ko-KR" altLang="en-US" sz="1400" b="1" dirty="0"/>
                    </a:p>
                  </p:txBody>
                </p:sp>
              </p:grpSp>
              <p:grpSp>
                <p:nvGrpSpPr>
                  <p:cNvPr id="54" name="그룹 53"/>
                  <p:cNvGrpSpPr/>
                  <p:nvPr/>
                </p:nvGrpSpPr>
                <p:grpSpPr>
                  <a:xfrm>
                    <a:off x="6060949" y="4210949"/>
                    <a:ext cx="519694" cy="668755"/>
                    <a:chOff x="6043281" y="5588916"/>
                    <a:chExt cx="519694" cy="668755"/>
                  </a:xfrm>
                </p:grpSpPr>
                <p:pic>
                  <p:nvPicPr>
                    <p:cNvPr id="57" name="그림 56">
                      <a:extLst>
                        <a:ext uri="{FF2B5EF4-FFF2-40B4-BE49-F238E27FC236}">
                          <a16:creationId xmlns:a16="http://schemas.microsoft.com/office/drawing/2014/main" xmlns="" id="{5179F243-E035-4ECC-9BF7-06FA5F47EF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0" b="95984" l="0" r="98328">
                                  <a14:foregroundMark x1="8361" y1="89558" x2="17726" y2="89558"/>
                                  <a14:foregroundMark x1="94983" y1="85542" x2="27759" y2="84739"/>
                                  <a14:backgroundMark x1="15719" y1="18876" x2="15719" y2="27711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17250" r="15165" b="22246"/>
                    <a:stretch/>
                  </p:blipFill>
                  <p:spPr>
                    <a:xfrm>
                      <a:off x="6049185" y="5588916"/>
                      <a:ext cx="472720" cy="45290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043281" y="5996061"/>
                      <a:ext cx="51969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100" b="1" dirty="0" smtClean="0"/>
                        <a:t>Org2</a:t>
                      </a:r>
                      <a:endParaRPr lang="ko-KR" altLang="en-US" sz="1100" b="1" dirty="0"/>
                    </a:p>
                  </p:txBody>
                </p:sp>
              </p:grpSp>
              <p:cxnSp>
                <p:nvCxnSpPr>
                  <p:cNvPr id="55" name="꺾인 연결선 54"/>
                  <p:cNvCxnSpPr/>
                  <p:nvPr/>
                </p:nvCxnSpPr>
                <p:spPr>
                  <a:xfrm rot="5400000" flipH="1" flipV="1">
                    <a:off x="5604056" y="4672398"/>
                    <a:ext cx="716845" cy="246850"/>
                  </a:xfrm>
                  <a:prstGeom prst="bentConnector2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꺾인 연결선 55"/>
                  <p:cNvCxnSpPr/>
                  <p:nvPr/>
                </p:nvCxnSpPr>
                <p:spPr>
                  <a:xfrm rot="16200000" flipV="1">
                    <a:off x="6251040" y="4697359"/>
                    <a:ext cx="716845" cy="196928"/>
                  </a:xfrm>
                  <a:prstGeom prst="bentConnector2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5194814" y="3503968"/>
                  <a:ext cx="692818" cy="686825"/>
                  <a:chOff x="5588627" y="3616911"/>
                  <a:chExt cx="692818" cy="686825"/>
                </a:xfrm>
              </p:grpSpPr>
              <p:pic>
                <p:nvPicPr>
                  <p:cNvPr id="49" name="Picture 18" descr="C:\Users\yslee\Desktop\cloud-png-image-3730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88977" y="3616911"/>
                    <a:ext cx="686825" cy="6868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588627" y="3968281"/>
                    <a:ext cx="6928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>
                        <a:solidFill>
                          <a:schemeClr val="bg1"/>
                        </a:solidFill>
                      </a:rPr>
                      <a:t>Cloud#3</a:t>
                    </a:r>
                    <a:endParaRPr lang="ko-KR" altLang="en-US" sz="1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cxnSp>
            <p:nvCxnSpPr>
              <p:cNvPr id="45" name="꺾인 연결선 44"/>
              <p:cNvCxnSpPr>
                <a:endCxn id="59" idx="4"/>
              </p:cNvCxnSpPr>
              <p:nvPr/>
            </p:nvCxnSpPr>
            <p:spPr>
              <a:xfrm rot="16200000" flipV="1">
                <a:off x="2105541" y="5672383"/>
                <a:ext cx="570138" cy="8626"/>
              </a:xfrm>
              <a:prstGeom prst="bentConnector3">
                <a:avLst>
                  <a:gd name="adj1" fmla="val 50000"/>
                </a:avLst>
              </a:prstGeom>
              <a:ln w="254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꺾인 연결선 45"/>
              <p:cNvCxnSpPr>
                <a:endCxn id="64" idx="4"/>
              </p:cNvCxnSpPr>
              <p:nvPr/>
            </p:nvCxnSpPr>
            <p:spPr>
              <a:xfrm rot="5400000" flipH="1" flipV="1">
                <a:off x="3131810" y="5682330"/>
                <a:ext cx="558870" cy="1"/>
              </a:xfrm>
              <a:prstGeom prst="bentConnector3">
                <a:avLst>
                  <a:gd name="adj1" fmla="val 50000"/>
                </a:avLst>
              </a:prstGeom>
              <a:ln w="254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977664" y="4731208"/>
              <a:ext cx="858032" cy="858032"/>
              <a:chOff x="6542054" y="50688"/>
              <a:chExt cx="858032" cy="85803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6542054" y="50688"/>
                <a:ext cx="858032" cy="85803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Picture 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5507" y="221203"/>
                <a:ext cx="591125" cy="517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2051720" y="6165304"/>
              <a:ext cx="6352940" cy="320349"/>
              <a:chOff x="1456152" y="3714301"/>
              <a:chExt cx="5603461" cy="320349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456152" y="3714301"/>
                <a:ext cx="5603461" cy="32034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81215" y="3723543"/>
                <a:ext cx="873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Channel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rot="16200000" flipV="1">
              <a:off x="4787440" y="5887382"/>
              <a:ext cx="539138" cy="5"/>
            </a:xfrm>
            <a:prstGeom prst="bentConnector3">
              <a:avLst>
                <a:gd name="adj1" fmla="val 50000"/>
              </a:avLst>
            </a:prstGeom>
            <a:ln w="254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/>
            <p:nvPr/>
          </p:nvCxnSpPr>
          <p:spPr>
            <a:xfrm rot="5400000" flipH="1" flipV="1">
              <a:off x="6121889" y="4681118"/>
              <a:ext cx="940336" cy="1"/>
            </a:xfrm>
            <a:prstGeom prst="bentConnector3">
              <a:avLst>
                <a:gd name="adj1" fmla="val 50000"/>
              </a:avLst>
            </a:prstGeom>
            <a:ln w="38100" cap="rnd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 rot="5400000" flipH="1" flipV="1">
              <a:off x="2972947" y="4662681"/>
              <a:ext cx="940336" cy="1"/>
            </a:xfrm>
            <a:prstGeom prst="bentConnector3">
              <a:avLst>
                <a:gd name="adj1" fmla="val 50000"/>
              </a:avLst>
            </a:prstGeom>
            <a:ln w="38100" cap="rnd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꺾인 연결선 150"/>
          <p:cNvCxnSpPr>
            <a:stCxn id="38" idx="2"/>
            <a:endCxn id="75" idx="3"/>
          </p:cNvCxnSpPr>
          <p:nvPr/>
        </p:nvCxnSpPr>
        <p:spPr>
          <a:xfrm rot="10800000">
            <a:off x="5594044" y="1826689"/>
            <a:ext cx="1654218" cy="275"/>
          </a:xfrm>
          <a:prstGeom prst="bentConnector3">
            <a:avLst>
              <a:gd name="adj1" fmla="val 50000"/>
            </a:avLst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539553" y="620688"/>
            <a:ext cx="6192687" cy="2736304"/>
            <a:chOff x="539553" y="620688"/>
            <a:chExt cx="6192687" cy="2736304"/>
          </a:xfrm>
        </p:grpSpPr>
        <p:sp>
          <p:nvSpPr>
            <p:cNvPr id="9" name="TextBox 8"/>
            <p:cNvSpPr txBox="1"/>
            <p:nvPr/>
          </p:nvSpPr>
          <p:spPr>
            <a:xfrm>
              <a:off x="877605" y="620688"/>
              <a:ext cx="1750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ea typeface="KoPub돋움체 Light" panose="00000300000000000000" pitchFamily="2" charset="-127"/>
                </a:rPr>
                <a:t>: System Architecture</a:t>
              </a:r>
              <a:endParaRPr lang="ko-KR" altLang="en-US" sz="1200" b="1" dirty="0">
                <a:ea typeface="KoPub돋움체 Light" panose="00000300000000000000" pitchFamily="2" charset="-127"/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885375" y="2449251"/>
              <a:ext cx="3876428" cy="763725"/>
              <a:chOff x="1885375" y="2420161"/>
              <a:chExt cx="3876428" cy="763725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1885375" y="2420888"/>
                <a:ext cx="3876428" cy="762998"/>
              </a:xfrm>
              <a:prstGeom prst="roundRect">
                <a:avLst>
                  <a:gd name="adj" fmla="val 7506"/>
                </a:avLst>
              </a:prstGeom>
              <a:noFill/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2" name="Picture 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417" y="2517793"/>
                <a:ext cx="527029" cy="526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1985429" y="2420161"/>
                <a:ext cx="436338" cy="2769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API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4" name="Picture 1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206" y="2629711"/>
                <a:ext cx="994951" cy="302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0" name="모서리가 둥근 직사각형 69"/>
            <p:cNvSpPr/>
            <p:nvPr/>
          </p:nvSpPr>
          <p:spPr>
            <a:xfrm>
              <a:off x="539553" y="1052736"/>
              <a:ext cx="5760639" cy="2304256"/>
            </a:xfrm>
            <a:prstGeom prst="roundRect">
              <a:avLst>
                <a:gd name="adj" fmla="val 750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656997" y="1196752"/>
              <a:ext cx="5104807" cy="1080120"/>
              <a:chOff x="656997" y="1196752"/>
              <a:chExt cx="5104807" cy="1080120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656997" y="1196752"/>
                <a:ext cx="5104807" cy="1080120"/>
              </a:xfrm>
              <a:prstGeom prst="roundRect">
                <a:avLst>
                  <a:gd name="adj" fmla="val 6580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꺾인 연결선 66"/>
              <p:cNvCxnSpPr>
                <a:stCxn id="75" idx="1"/>
                <a:endCxn id="77" idx="3"/>
              </p:cNvCxnSpPr>
              <p:nvPr/>
            </p:nvCxnSpPr>
            <p:spPr>
              <a:xfrm rot="10800000">
                <a:off x="4572001" y="1823092"/>
                <a:ext cx="437987" cy="3596"/>
              </a:xfrm>
              <a:prstGeom prst="bentConnector3">
                <a:avLst>
                  <a:gd name="adj1" fmla="val 50000"/>
                </a:avLst>
              </a:prstGeom>
              <a:ln w="381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꺾인 연결선 67"/>
              <p:cNvCxnSpPr>
                <a:stCxn id="73" idx="1"/>
                <a:endCxn id="76" idx="3"/>
              </p:cNvCxnSpPr>
              <p:nvPr/>
            </p:nvCxnSpPr>
            <p:spPr>
              <a:xfrm rot="10800000" flipV="1">
                <a:off x="2830935" y="1823093"/>
                <a:ext cx="272429" cy="2390"/>
              </a:xfrm>
              <a:prstGeom prst="bentConnector3">
                <a:avLst>
                  <a:gd name="adj1" fmla="val 50000"/>
                </a:avLst>
              </a:prstGeom>
              <a:ln w="381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꺾인 연결선 68"/>
              <p:cNvCxnSpPr>
                <a:stCxn id="74" idx="3"/>
                <a:endCxn id="76" idx="1"/>
              </p:cNvCxnSpPr>
              <p:nvPr/>
            </p:nvCxnSpPr>
            <p:spPr>
              <a:xfrm flipV="1">
                <a:off x="1619672" y="1825483"/>
                <a:ext cx="382581" cy="2276"/>
              </a:xfrm>
              <a:prstGeom prst="bentConnector3">
                <a:avLst>
                  <a:gd name="adj1" fmla="val 50000"/>
                </a:avLst>
              </a:prstGeom>
              <a:ln w="381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747458" y="1196752"/>
                <a:ext cx="1456140" cy="2769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Web Application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2" name="꺾인 연결선 71"/>
              <p:cNvCxnSpPr>
                <a:stCxn id="73" idx="3"/>
                <a:endCxn id="77" idx="1"/>
              </p:cNvCxnSpPr>
              <p:nvPr/>
            </p:nvCxnSpPr>
            <p:spPr>
              <a:xfrm flipV="1">
                <a:off x="3615806" y="1823092"/>
                <a:ext cx="188058" cy="1"/>
              </a:xfrm>
              <a:prstGeom prst="bentConnector3">
                <a:avLst>
                  <a:gd name="adj1" fmla="val 50000"/>
                </a:avLst>
              </a:prstGeom>
              <a:ln w="381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3363" y="1723451"/>
                <a:ext cx="512443" cy="199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10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460" y="1577232"/>
                <a:ext cx="817212" cy="50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987" y="1573258"/>
                <a:ext cx="584057" cy="506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Picture 6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253" y="1641798"/>
                <a:ext cx="828681" cy="367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Picture 14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3864" y="1702875"/>
                <a:ext cx="768136" cy="240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5" name="그룹 114"/>
            <p:cNvGrpSpPr/>
            <p:nvPr/>
          </p:nvGrpSpPr>
          <p:grpSpPr>
            <a:xfrm>
              <a:off x="5761804" y="620688"/>
              <a:ext cx="692818" cy="686825"/>
              <a:chOff x="5761804" y="830056"/>
              <a:chExt cx="692818" cy="686825"/>
            </a:xfrm>
          </p:grpSpPr>
          <p:pic>
            <p:nvPicPr>
              <p:cNvPr id="20" name="Picture 18" descr="C:\Users\yslee\Desktop\cloud-png-image-3730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154" y="830056"/>
                <a:ext cx="686825" cy="686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761804" y="1181426"/>
                <a:ext cx="6928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/>
                    </a:solidFill>
                  </a:rPr>
                  <a:t>Cloud#1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4" name="Picture 1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104" y="2684511"/>
              <a:ext cx="768136" cy="24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6" name="꺾인 연결선 135"/>
            <p:cNvCxnSpPr>
              <a:stCxn id="84" idx="3"/>
              <a:endCxn id="24" idx="1"/>
            </p:cNvCxnSpPr>
            <p:nvPr/>
          </p:nvCxnSpPr>
          <p:spPr>
            <a:xfrm flipV="1">
              <a:off x="4612157" y="2804728"/>
              <a:ext cx="1351947" cy="5267"/>
            </a:xfrm>
            <a:prstGeom prst="bentConnector3">
              <a:avLst>
                <a:gd name="adj1" fmla="val 50000"/>
              </a:avLst>
            </a:prstGeom>
            <a:ln w="38100" cap="rnd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>
              <a:stCxn id="84" idx="0"/>
              <a:endCxn id="76" idx="2"/>
            </p:cNvCxnSpPr>
            <p:nvPr/>
          </p:nvCxnSpPr>
          <p:spPr>
            <a:xfrm rot="16200000" flipV="1">
              <a:off x="2940822" y="1484941"/>
              <a:ext cx="649633" cy="1698088"/>
            </a:xfrm>
            <a:prstGeom prst="bentConnector3">
              <a:avLst>
                <a:gd name="adj1" fmla="val 77886"/>
              </a:avLst>
            </a:prstGeom>
            <a:ln w="381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꺾인 연결선 158"/>
          <p:cNvCxnSpPr>
            <a:endCxn id="84" idx="2"/>
          </p:cNvCxnSpPr>
          <p:nvPr/>
        </p:nvCxnSpPr>
        <p:spPr>
          <a:xfrm rot="5400000" flipH="1" flipV="1">
            <a:off x="2137545" y="3155714"/>
            <a:ext cx="2171662" cy="1782611"/>
          </a:xfrm>
          <a:prstGeom prst="bentConnector3">
            <a:avLst>
              <a:gd name="adj1" fmla="val 43644"/>
            </a:avLst>
          </a:prstGeom>
          <a:ln w="38100" cap="rnd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11" idx="0"/>
          </p:cNvCxnSpPr>
          <p:nvPr/>
        </p:nvCxnSpPr>
        <p:spPr>
          <a:xfrm rot="16200000" flipV="1">
            <a:off x="5398433" y="2904084"/>
            <a:ext cx="971111" cy="3538614"/>
          </a:xfrm>
          <a:prstGeom prst="bentConnector2">
            <a:avLst/>
          </a:prstGeom>
          <a:ln w="38100" cap="rnd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주요기</a:t>
              </a:r>
              <a:r>
                <a: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능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7605" y="62068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결제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12259" y="1876169"/>
            <a:ext cx="1070816" cy="1414189"/>
            <a:chOff x="1212259" y="1876169"/>
            <a:chExt cx="1070816" cy="1414189"/>
          </a:xfrm>
        </p:grpSpPr>
        <p:grpSp>
          <p:nvGrpSpPr>
            <p:cNvPr id="11" name="그룹 10"/>
            <p:cNvGrpSpPr/>
            <p:nvPr/>
          </p:nvGrpSpPr>
          <p:grpSpPr>
            <a:xfrm>
              <a:off x="1212259" y="1876169"/>
              <a:ext cx="1070816" cy="1414189"/>
              <a:chOff x="7262174" y="951850"/>
              <a:chExt cx="1070816" cy="141418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457817" y="2042874"/>
                <a:ext cx="692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USER</a:t>
                </a:r>
                <a:endParaRPr lang="ko-KR" altLang="en-US" sz="15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2" name="Picture 20" descr="C:\Users\yslee\Downloads\comput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217" y="2067390"/>
              <a:ext cx="668899" cy="66889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3996715" y="4221088"/>
            <a:ext cx="1070816" cy="1414067"/>
            <a:chOff x="3996715" y="3814160"/>
            <a:chExt cx="1070816" cy="1414067"/>
          </a:xfrm>
        </p:grpSpPr>
        <p:grpSp>
          <p:nvGrpSpPr>
            <p:cNvPr id="42" name="그룹 41"/>
            <p:cNvGrpSpPr/>
            <p:nvPr/>
          </p:nvGrpSpPr>
          <p:grpSpPr>
            <a:xfrm>
              <a:off x="3996715" y="3814160"/>
              <a:ext cx="1070816" cy="1414067"/>
              <a:chOff x="7262174" y="951850"/>
              <a:chExt cx="1070816" cy="1414066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43284" y="2042751"/>
                <a:ext cx="92111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DB</a:t>
                </a:r>
                <a:endParaRPr lang="ko-KR" altLang="en-US" sz="15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46" name="Picture 4" descr="C:\Users\yslee\Downloads\database (1)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087" y="4025532"/>
              <a:ext cx="648072" cy="6480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3981109" y="1874180"/>
            <a:ext cx="1114543" cy="1415559"/>
            <a:chOff x="3981109" y="1874180"/>
            <a:chExt cx="1114543" cy="1415559"/>
          </a:xfrm>
        </p:grpSpPr>
        <p:grpSp>
          <p:nvGrpSpPr>
            <p:cNvPr id="47" name="그룹 46"/>
            <p:cNvGrpSpPr/>
            <p:nvPr/>
          </p:nvGrpSpPr>
          <p:grpSpPr>
            <a:xfrm>
              <a:off x="3981109" y="1874180"/>
              <a:ext cx="1114543" cy="1415559"/>
              <a:chOff x="7246568" y="951850"/>
              <a:chExt cx="1114543" cy="1415559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6568" y="2044244"/>
                <a:ext cx="11145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Web App.</a:t>
                </a:r>
                <a:endParaRPr lang="ko-KR" altLang="en-US" sz="15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6149" name="Picture 5" descr="C:\Users\yslee\Downloads\globe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087" y="2085552"/>
              <a:ext cx="648072" cy="6480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6710745" y="1869944"/>
            <a:ext cx="1225997" cy="1641393"/>
            <a:chOff x="6710745" y="1869944"/>
            <a:chExt cx="1225997" cy="1641393"/>
          </a:xfrm>
        </p:grpSpPr>
        <p:grpSp>
          <p:nvGrpSpPr>
            <p:cNvPr id="52" name="그룹 51"/>
            <p:cNvGrpSpPr/>
            <p:nvPr/>
          </p:nvGrpSpPr>
          <p:grpSpPr>
            <a:xfrm>
              <a:off x="6710745" y="1869944"/>
              <a:ext cx="1225997" cy="1641393"/>
              <a:chOff x="7190841" y="951850"/>
              <a:chExt cx="1225997" cy="164139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7262174" y="951850"/>
                <a:ext cx="1070816" cy="1070816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190841" y="2039244"/>
                <a:ext cx="12259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 err="1" smtClean="0">
                    <a:solidFill>
                      <a:srgbClr val="0070C0"/>
                    </a:solidFill>
                  </a:rPr>
                  <a:t>Blockchain</a:t>
                </a:r>
                <a:endParaRPr lang="en-US" altLang="ko-KR" sz="1500" b="1" dirty="0" smtClean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altLang="ko-KR" sz="1500" b="1" dirty="0" smtClean="0">
                    <a:solidFill>
                      <a:srgbClr val="0070C0"/>
                    </a:solidFill>
                  </a:rPr>
                  <a:t>Network</a:t>
                </a:r>
                <a:endParaRPr lang="ko-KR" altLang="en-US" sz="15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6150" name="Picture 6" descr="C:\Users\yslee\Downloads\blockchain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860" y="2109469"/>
              <a:ext cx="591765" cy="59176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오른쪽 화살표 60"/>
          <p:cNvSpPr/>
          <p:nvPr/>
        </p:nvSpPr>
        <p:spPr>
          <a:xfrm>
            <a:off x="5652120" y="1731005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flipH="1">
            <a:off x="5636123" y="2144521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2787797" y="2132857"/>
            <a:ext cx="720080" cy="155680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flipH="1">
            <a:off x="2771800" y="2276872"/>
            <a:ext cx="720080" cy="144016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530303" y="1556792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4. </a:t>
            </a:r>
            <a:r>
              <a:rPr lang="ko-KR" altLang="en-US" sz="1000" dirty="0" smtClean="0">
                <a:solidFill>
                  <a:schemeClr val="accent2"/>
                </a:solidFill>
              </a:rPr>
              <a:t>잔액조회 요청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0248" y="196041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5. 12,000 RC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5659154" y="2667109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화살표 67"/>
          <p:cNvSpPr/>
          <p:nvPr/>
        </p:nvSpPr>
        <p:spPr>
          <a:xfrm flipH="1">
            <a:off x="5643157" y="3080625"/>
            <a:ext cx="720080" cy="288032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537337" y="249289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6. </a:t>
            </a:r>
            <a:r>
              <a:rPr lang="ko-KR" altLang="en-US" sz="1000" dirty="0" smtClean="0">
                <a:solidFill>
                  <a:schemeClr val="accent2"/>
                </a:solidFill>
              </a:rPr>
              <a:t>결제요청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37282" y="2896514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7. </a:t>
            </a:r>
            <a:r>
              <a:rPr lang="ko-KR" altLang="en-US" sz="1000" dirty="0" smtClean="0">
                <a:solidFill>
                  <a:schemeClr val="accent2"/>
                </a:solidFill>
              </a:rPr>
              <a:t>결과반</a:t>
            </a:r>
            <a:r>
              <a:rPr lang="ko-KR" altLang="en-US" sz="1000" dirty="0">
                <a:solidFill>
                  <a:schemeClr val="accent2"/>
                </a:solidFill>
              </a:rPr>
              <a:t>환</a:t>
            </a:r>
          </a:p>
        </p:txBody>
      </p:sp>
      <p:sp>
        <p:nvSpPr>
          <p:cNvPr id="75" name="오른쪽 화살표 74"/>
          <p:cNvSpPr/>
          <p:nvPr/>
        </p:nvSpPr>
        <p:spPr>
          <a:xfrm rot="5400000" flipH="1">
            <a:off x="3627187" y="3645024"/>
            <a:ext cx="720080" cy="144016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 rot="5400000">
            <a:off x="4644008" y="3645024"/>
            <a:ext cx="720080" cy="144016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076056" y="346093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accent2"/>
                </a:solidFill>
              </a:rPr>
              <a:t>8. </a:t>
            </a:r>
            <a:r>
              <a:rPr lang="ko-KR" altLang="en-US" sz="1000" dirty="0" smtClean="0">
                <a:solidFill>
                  <a:schemeClr val="accent2"/>
                </a:solidFill>
              </a:rPr>
              <a:t>거래 정보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accent2"/>
                </a:solidFill>
              </a:rPr>
              <a:t>저</a:t>
            </a:r>
            <a:r>
              <a:rPr lang="ko-KR" altLang="en-US" sz="1000" dirty="0">
                <a:solidFill>
                  <a:schemeClr val="accent2"/>
                </a:solidFill>
              </a:rPr>
              <a:t>장</a:t>
            </a:r>
            <a:endParaRPr lang="en-US" altLang="ko-KR" sz="1000" dirty="0" smtClean="0">
              <a:solidFill>
                <a:schemeClr val="accent2"/>
              </a:solidFill>
            </a:endParaRPr>
          </a:p>
        </p:txBody>
      </p:sp>
      <p:sp>
        <p:nvSpPr>
          <p:cNvPr id="93" name="오른쪽 화살표 92"/>
          <p:cNvSpPr/>
          <p:nvPr/>
        </p:nvSpPr>
        <p:spPr>
          <a:xfrm rot="5400000">
            <a:off x="3509298" y="3653733"/>
            <a:ext cx="720080" cy="144016"/>
          </a:xfrm>
          <a:prstGeom prst="rightArrow">
            <a:avLst>
              <a:gd name="adj1" fmla="val 40079"/>
              <a:gd name="adj2" fmla="val 61980"/>
            </a:avLst>
          </a:prstGeom>
          <a:solidFill>
            <a:srgbClr val="FFC000"/>
          </a:solidFill>
          <a:ln>
            <a:noFill/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yslee\Desktop\rc_web\rccoin\static\img\guide\store_6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8" t="17197" r="30740" b="22836"/>
          <a:stretch/>
        </p:blipFill>
        <p:spPr bwMode="auto">
          <a:xfrm>
            <a:off x="1212259" y="3861047"/>
            <a:ext cx="1234850" cy="12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362246" y="175646"/>
            <a:ext cx="8406470" cy="433416"/>
            <a:chOff x="362246" y="175646"/>
            <a:chExt cx="8406470" cy="433416"/>
          </a:xfrm>
        </p:grpSpPr>
        <p:cxnSp>
          <p:nvCxnSpPr>
            <p:cNvPr id="80" name="직선 연결선[R] 5"/>
            <p:cNvCxnSpPr/>
            <p:nvPr/>
          </p:nvCxnSpPr>
          <p:spPr>
            <a:xfrm>
              <a:off x="958217" y="587418"/>
              <a:ext cx="750221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03232" y="224741"/>
              <a:ext cx="373947" cy="370982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2246" y="175646"/>
              <a:ext cx="373848" cy="3771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3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9" name="텍스트 상자 13"/>
            <p:cNvSpPr txBox="1"/>
            <p:nvPr/>
          </p:nvSpPr>
          <p:spPr>
            <a:xfrm>
              <a:off x="843101" y="229337"/>
              <a:ext cx="27657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주요기</a:t>
              </a:r>
              <a:r>
                <a:rPr kumimoji="1"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0000800000000000000" pitchFamily="2" charset="-127"/>
                  <a:cs typeface="KoPubDotum_Pro" charset="-127"/>
                </a:rPr>
                <a:t>능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0" name="텍스트 상자 14"/>
            <p:cNvSpPr txBox="1"/>
            <p:nvPr/>
          </p:nvSpPr>
          <p:spPr>
            <a:xfrm>
              <a:off x="363944" y="237209"/>
              <a:ext cx="4185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KoPub돋움체 Bold" panose="00000800000000000000" pitchFamily="2" charset="-127"/>
                  <a:cs typeface="KoPubDotum_Pro" charset="-127"/>
                </a:rPr>
                <a:t>3</a:t>
              </a:r>
              <a:endParaRPr kumimoji="1"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  <a:cs typeface="KoPubDotum_Pro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4186" y="245326"/>
              <a:ext cx="1034530" cy="3637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ln w="10160">
                    <a:noFill/>
                    <a:prstDash val="solid"/>
                  </a:ln>
                  <a:solidFill>
                    <a:srgbClr val="00C7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RC</a:t>
              </a:r>
              <a:r>
                <a:rPr lang="en-US" altLang="ko-KR" dirty="0" err="1" smtClean="0">
                  <a:ln w="10160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Pay</a:t>
              </a:r>
              <a:endParaRPr lang="en-US" altLang="ko-KR" dirty="0">
                <a:ln w="1016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7605" y="62068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ea typeface="KoPub돋움체 Light" panose="00000300000000000000" pitchFamily="2" charset="-127"/>
              </a:rPr>
              <a:t>: </a:t>
            </a:r>
            <a:r>
              <a:rPr lang="ko-KR" altLang="en-US" sz="1200" b="1" dirty="0" smtClean="0">
                <a:ea typeface="KoPub돋움체 Light" panose="00000300000000000000" pitchFamily="2" charset="-127"/>
              </a:rPr>
              <a:t>결제</a:t>
            </a:r>
            <a:endParaRPr lang="ko-KR" altLang="en-US" sz="1200" b="1" dirty="0"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1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630</Words>
  <Application>Microsoft Office PowerPoint</Application>
  <PresentationFormat>화면 슬라이드 쇼(4:3)</PresentationFormat>
  <Paragraphs>414</Paragraphs>
  <Slides>19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1653</cp:revision>
  <dcterms:created xsi:type="dcterms:W3CDTF">2006-10-05T04:04:58Z</dcterms:created>
  <dcterms:modified xsi:type="dcterms:W3CDTF">2019-02-23T05:30:52Z</dcterms:modified>
</cp:coreProperties>
</file>