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B041B-75D8-3148-9FBB-6C8E8B42D3FA}" v="19" dt="2024-08-26T11:17:3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37B1C-BA8A-95DF-D91E-A331C331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0BB39-FF2D-DCEA-80FB-58BA9C9A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7A8A7-F2A8-6989-5777-FDE8AA3B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840E1-DAB9-E192-DAFC-87BBD7D5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D0F-1EE7-B62F-DDDB-C00FB24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3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B2BF-432B-4CA7-1EAF-3F74D84E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CFC2E-2E07-A4AB-6BE9-E9C3510F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64030-D406-6252-843C-0722262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5E23-13E5-08B6-F5AC-977DCD1C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15793-989A-F64E-6ECE-AB48FA54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7B329-01A7-48D2-6CD4-9204FDBC2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D663F-D9C2-A557-BE1E-A360C0B24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DCF7-F8F5-29D7-8477-D2139A28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CC459-ED9F-2AD7-3904-5DB8CC97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4CB14-1AC4-0ECF-E31F-04B8714C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12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91EEB-E05D-4028-F309-E9F20F64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7CDA9-8C9B-EB50-0A3E-DA06379D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366F4-A61C-0562-9F91-1A2EBBD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0E98-7220-B619-6A67-2DD3E2FE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96BB1-D6D6-5205-3062-2000B93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20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3D92-9423-C565-2D03-02CD529A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5E5CB-528E-D956-EE03-9B786A3E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65D1-3BA7-079C-89DD-0794C68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AB67-2D8A-2602-B912-6EFFA174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3726E-681A-09E8-8CED-05882BD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8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531F-FADC-7918-B49D-97353CA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16DF7-73A5-D9E5-6475-4DDBBB895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7CBB0-D2BC-062B-9C7C-022BF346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F4B65-34BD-0DFB-FDB6-0BE08226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0A-39F9-F41A-2C13-31A0193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D949-DCAB-9D9D-00F7-6DB28D56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9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1749-B245-C34F-7A08-C1FAB621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C3A93-89DC-1836-865B-01C18F6A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0B7A-33DD-C0FF-7FFF-50FE02C0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AC433-8E41-3BFE-BC00-558EEF8B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1ADB-D6FC-A82D-5BD8-B409C4C7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D23E7-2E68-04B5-049E-CFAC1B70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9D6BE-D18A-ACD8-6FD7-4B780B2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791511-71AA-EA7F-EB6B-06804E9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9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1607-E6A0-C93A-B4FF-407AEDE6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44B8B-4CCD-F86F-065A-6A7A85B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706E5-86D4-BFD9-C3E7-8C5A0C8A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808FE-C2E2-7896-FDA0-03F2AF6B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85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64E20-7C64-D75E-7E96-61CF0CD8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12FCC4-ED81-BC76-264B-8980505C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1863E-8665-2C75-0985-F5F3269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5B23-9985-A644-1832-CC226D6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4AAA-A68B-D982-E9CB-DC7C43E0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21839-8220-806A-00CD-6775C725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857C1-E067-9F9E-4792-292A286B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EC83B-27F4-9740-D599-114F360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F8D8-7133-C33A-5316-8778B8B2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7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66A-73BE-21B7-49AF-BBE8E1AC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4AE2DF-4ED4-9646-81B6-E8518CF7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75267-A325-D7E1-ADF8-15B4E5AE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A875B-EEB4-EFE8-0C21-317EB18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3C48A-C50E-30A6-F1AC-D1A95EE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0F213-6D91-D2E5-14C2-A75AFECC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8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0B17E6-403D-8947-F55E-A3F534BB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9C899-CBAF-5F67-7883-04AA22A6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220F-0944-71C6-E8CA-0C108098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6163F-73DC-C54D-9611-A186FE9B28A5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544C1-05D0-C140-81D8-B0BD6996C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03CA-7A0C-2837-A9A3-F973A707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60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phar.com/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phar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05B5F-67D9-91D3-3F95-55EDB59F5EEA}"/>
              </a:ext>
            </a:extLst>
          </p:cNvPr>
          <p:cNvSpPr txBox="1"/>
          <p:nvPr/>
        </p:nvSpPr>
        <p:spPr>
          <a:xfrm>
            <a:off x="3961088" y="2721114"/>
            <a:ext cx="42698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4000" b="1" dirty="0"/>
              <a:t>Program manual</a:t>
            </a:r>
            <a:endParaRPr kumimoji="1"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AAA92-C8B5-F196-0453-365048F99233}"/>
              </a:ext>
            </a:extLst>
          </p:cNvPr>
          <p:cNvSpPr txBox="1"/>
          <p:nvPr/>
        </p:nvSpPr>
        <p:spPr>
          <a:xfrm>
            <a:off x="5202966" y="3569465"/>
            <a:ext cx="1786066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2500" b="1" dirty="0"/>
              <a:t>- </a:t>
            </a:r>
            <a:r>
              <a:rPr kumimoji="1" lang="en-US" altLang="ko-KR" sz="2500" b="1" dirty="0" err="1"/>
              <a:t>LeDock</a:t>
            </a:r>
            <a:r>
              <a:rPr kumimoji="1" lang="en-US" altLang="ko-KR" sz="2500" b="1" dirty="0"/>
              <a:t> -</a:t>
            </a:r>
            <a:endParaRPr kumimoji="1"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45048-CFBF-BDE8-382E-08321EB3C626}"/>
              </a:ext>
            </a:extLst>
          </p:cNvPr>
          <p:cNvSpPr txBox="1"/>
          <p:nvPr/>
        </p:nvSpPr>
        <p:spPr>
          <a:xfrm>
            <a:off x="10620260" y="6345716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Soowon</a:t>
            </a:r>
            <a:r>
              <a:rPr kumimoji="1" lang="en-US" altLang="ko-KR" b="1" dirty="0"/>
              <a:t> Lee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005FA-5815-E627-03A9-8A78F57D6AE9}"/>
              </a:ext>
            </a:extLst>
          </p:cNvPr>
          <p:cNvSpPr txBox="1"/>
          <p:nvPr/>
        </p:nvSpPr>
        <p:spPr>
          <a:xfrm>
            <a:off x="5204569" y="6530382"/>
            <a:ext cx="1782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800" i="1" dirty="0">
                <a:hlinkClick r:id="rId2"/>
              </a:rPr>
              <a:t>https://</a:t>
            </a:r>
            <a:r>
              <a:rPr kumimoji="1" lang="en" altLang="ko-KR" sz="800" i="1" dirty="0" err="1">
                <a:hlinkClick r:id="rId2"/>
              </a:rPr>
              <a:t>www.lephar.com</a:t>
            </a:r>
            <a:r>
              <a:rPr kumimoji="1" lang="en" altLang="ko-KR" sz="800" i="1" dirty="0">
                <a:hlinkClick r:id="rId2"/>
              </a:rPr>
              <a:t>/download</a:t>
            </a:r>
            <a:endParaRPr kumimoji="1" lang="ko-KR" alt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08632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882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Installation</a:t>
            </a:r>
            <a:endParaRPr kumimoji="1"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B8E7C-64F0-394C-1CE4-5FE443E54439}"/>
              </a:ext>
            </a:extLst>
          </p:cNvPr>
          <p:cNvSpPr txBox="1"/>
          <p:nvPr/>
        </p:nvSpPr>
        <p:spPr>
          <a:xfrm>
            <a:off x="308472" y="1096973"/>
            <a:ext cx="6077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en-US" altLang="ko-KR" sz="1600" dirty="0"/>
              <a:t>Lephar </a:t>
            </a:r>
            <a:r>
              <a:rPr kumimoji="1" lang="ko-KR" altLang="en-US" sz="1600" dirty="0"/>
              <a:t>홈페이지에 접속하여 </a:t>
            </a:r>
            <a:r>
              <a:rPr kumimoji="1" lang="en-US" altLang="ko-KR" sz="1600" dirty="0"/>
              <a:t>Download </a:t>
            </a:r>
            <a:r>
              <a:rPr kumimoji="1" lang="ko-KR" altLang="en-US" sz="1600" dirty="0"/>
              <a:t>탭으로 이동</a:t>
            </a:r>
            <a:r>
              <a:rPr kumimoji="1" lang="en-US" altLang="ko-KR" sz="1600" dirty="0"/>
              <a:t>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1600" dirty="0"/>
              <a:t>해당 실행 파일들을 모두 다운로드 받아 바로 사용 가능하다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47A7A-3AA3-EDB0-542F-4D1301DB3BC7}"/>
              </a:ext>
            </a:extLst>
          </p:cNvPr>
          <p:cNvSpPr txBox="1"/>
          <p:nvPr/>
        </p:nvSpPr>
        <p:spPr>
          <a:xfrm>
            <a:off x="5519451" y="1096973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i="1" dirty="0">
                <a:hlinkClick r:id="rId2"/>
              </a:rPr>
              <a:t>https://</a:t>
            </a:r>
            <a:r>
              <a:rPr kumimoji="1" lang="en" altLang="ko-KR" sz="1000" i="1" dirty="0" err="1">
                <a:hlinkClick r:id="rId2"/>
              </a:rPr>
              <a:t>www.lephar.com</a:t>
            </a:r>
            <a:r>
              <a:rPr kumimoji="1" lang="en" altLang="ko-KR" sz="1000" i="1" dirty="0">
                <a:hlinkClick r:id="rId2"/>
              </a:rPr>
              <a:t>/download</a:t>
            </a:r>
            <a:endParaRPr kumimoji="1" lang="ko-KR" altLang="en-US" sz="1000" i="1" dirty="0"/>
          </a:p>
        </p:txBody>
      </p:sp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725C733-DA84-DC0F-6208-ECA95E05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2" y="1758693"/>
            <a:ext cx="7772400" cy="5077708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35664C2-CD42-E50E-E1DC-184B4D34F424}"/>
              </a:ext>
            </a:extLst>
          </p:cNvPr>
          <p:cNvSpPr/>
          <p:nvPr/>
        </p:nvSpPr>
        <p:spPr>
          <a:xfrm>
            <a:off x="738130" y="3767769"/>
            <a:ext cx="1983036" cy="47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2BB9A-3196-521E-C8BF-3F4228BB2409}"/>
              </a:ext>
            </a:extLst>
          </p:cNvPr>
          <p:cNvSpPr txBox="1"/>
          <p:nvPr/>
        </p:nvSpPr>
        <p:spPr>
          <a:xfrm>
            <a:off x="2721166" y="3835354"/>
            <a:ext cx="3753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Download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받아야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할 파일들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.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en-US" altLang="ko-KR" sz="1200" b="1" dirty="0" err="1">
                <a:solidFill>
                  <a:srgbClr val="FF0000"/>
                </a:solidFill>
              </a:rPr>
              <a:t>LePro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, </a:t>
            </a:r>
            <a:r>
              <a:rPr kumimoji="1" lang="en-US" altLang="ko-KR" sz="1200" b="1" dirty="0" err="1">
                <a:solidFill>
                  <a:srgbClr val="FF0000"/>
                </a:solidFill>
              </a:rPr>
              <a:t>LeDock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그림, 예술, 나무이(가) 표시된 사진&#10;&#10;중간 신뢰도로 자동 생성된 설명">
            <a:extLst>
              <a:ext uri="{FF2B5EF4-FFF2-40B4-BE49-F238E27FC236}">
                <a16:creationId xmlns:a16="http://schemas.microsoft.com/office/drawing/2014/main" id="{F725F23E-F44E-8683-9D4C-C89F9E6CF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2" b="10040"/>
          <a:stretch/>
        </p:blipFill>
        <p:spPr>
          <a:xfrm>
            <a:off x="2900003" y="3227242"/>
            <a:ext cx="2566401" cy="2623125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66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Workflow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433D-F75E-1ADE-8FF8-542542D75768}"/>
              </a:ext>
            </a:extLst>
          </p:cNvPr>
          <p:cNvSpPr txBox="1"/>
          <p:nvPr/>
        </p:nvSpPr>
        <p:spPr>
          <a:xfrm>
            <a:off x="231353" y="1058399"/>
            <a:ext cx="262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en-US" altLang="ko-KR" dirty="0" err="1"/>
              <a:t>LePro</a:t>
            </a:r>
            <a:r>
              <a:rPr kumimoji="1" lang="en-US" altLang="ko-KR" dirty="0"/>
              <a:t>: </a:t>
            </a:r>
            <a:r>
              <a:rPr kumimoji="1" lang="ko-KR" altLang="en-US" dirty="0"/>
              <a:t>단백질 전처리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F23A-D293-7285-9150-D92F443E4BA1}"/>
              </a:ext>
            </a:extLst>
          </p:cNvPr>
          <p:cNvSpPr txBox="1"/>
          <p:nvPr/>
        </p:nvSpPr>
        <p:spPr>
          <a:xfrm>
            <a:off x="308472" y="142996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Remove</a:t>
            </a:r>
            <a:r>
              <a:rPr kumimoji="1" lang="en-US" altLang="ko-KR" sz="1400" dirty="0"/>
              <a:t> water and co-crystal ligands, and then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add hydrogen </a:t>
            </a:r>
            <a:r>
              <a:rPr kumimoji="1" lang="en-US" altLang="ko-KR" sz="1400" dirty="0"/>
              <a:t>to the protein at the physiological pH using the following command</a:t>
            </a:r>
            <a:endParaRPr kumimoji="1"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DEF4-7347-84A8-F3A1-7D6EEEB2CA79}"/>
              </a:ext>
            </a:extLst>
          </p:cNvPr>
          <p:cNvSpPr txBox="1"/>
          <p:nvPr/>
        </p:nvSpPr>
        <p:spPr>
          <a:xfrm>
            <a:off x="368214" y="2066098"/>
            <a:ext cx="2837737" cy="391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08000" tIns="72000" rIns="108000" bIns="72000" rtlCol="0">
            <a:spAutoFit/>
          </a:bodyPr>
          <a:lstStyle/>
          <a:p>
            <a:r>
              <a:rPr kumimoji="1" lang="en" altLang="ko-KR" sz="1600" dirty="0">
                <a:solidFill>
                  <a:schemeClr val="accent5"/>
                </a:solidFill>
              </a:rPr>
              <a:t>$ lepro_linux_x86 2vwx.pdb </a:t>
            </a:r>
            <a:endParaRPr kumimoji="1"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60CA3D58-50F3-29D5-8C31-8658B2B63855}"/>
              </a:ext>
            </a:extLst>
          </p:cNvPr>
          <p:cNvSpPr/>
          <p:nvPr/>
        </p:nvSpPr>
        <p:spPr>
          <a:xfrm>
            <a:off x="368214" y="2743200"/>
            <a:ext cx="513135" cy="29745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CC28C-791B-2962-D099-0886AE39F9A1}"/>
              </a:ext>
            </a:extLst>
          </p:cNvPr>
          <p:cNvSpPr txBox="1"/>
          <p:nvPr/>
        </p:nvSpPr>
        <p:spPr>
          <a:xfrm>
            <a:off x="969294" y="2595430"/>
            <a:ext cx="4933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pro.pdb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전처리 된 단백질 구조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600" dirty="0"/>
              <a:t>dock.in</a:t>
            </a:r>
            <a:r>
              <a:rPr kumimoji="1" lang="ko-KR" altLang="en-US" sz="1600" dirty="0"/>
              <a:t> </a:t>
            </a:r>
            <a:r>
              <a:rPr kumimoji="1" lang="en-US" altLang="ko-KR" sz="1400" dirty="0"/>
              <a:t>(docking </a:t>
            </a:r>
            <a:r>
              <a:rPr kumimoji="1" lang="ko-KR" altLang="en-US" sz="1400" dirty="0"/>
              <a:t>계산에 필요한 정보가 담긴 텍스트 파일</a:t>
            </a:r>
            <a:r>
              <a:rPr kumimoji="1" lang="en-US" altLang="ko-KR" sz="1400" dirty="0"/>
              <a:t>)</a:t>
            </a:r>
            <a:endParaRPr kumimoji="1" lang="ko-KR" altLang="en-US" sz="16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1554749-12CD-F930-91D5-551259AFAD96}"/>
              </a:ext>
            </a:extLst>
          </p:cNvPr>
          <p:cNvCxnSpPr/>
          <p:nvPr/>
        </p:nvCxnSpPr>
        <p:spPr>
          <a:xfrm>
            <a:off x="6345716" y="1243065"/>
            <a:ext cx="0" cy="553230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2C65706-04A4-7171-CAEA-7E26996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17" y="1739985"/>
            <a:ext cx="2093997" cy="3193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670E5F-1B60-559B-37CE-0633C2FBE164}"/>
              </a:ext>
            </a:extLst>
          </p:cNvPr>
          <p:cNvSpPr txBox="1"/>
          <p:nvPr/>
        </p:nvSpPr>
        <p:spPr>
          <a:xfrm>
            <a:off x="6345716" y="1243065"/>
            <a:ext cx="186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&lt;dock.in </a:t>
            </a:r>
            <a:r>
              <a:rPr kumimoji="1" lang="ko-KR" altLang="en-US" sz="1400" dirty="0"/>
              <a:t>파일 예시</a:t>
            </a:r>
            <a:r>
              <a:rPr kumimoji="1" lang="en-US" altLang="ko-KR" sz="1400" dirty="0"/>
              <a:t>&gt;</a:t>
            </a:r>
            <a:endParaRPr kumimoji="1"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7C222-0E26-DAE9-4363-50440B737E37}"/>
              </a:ext>
            </a:extLst>
          </p:cNvPr>
          <p:cNvSpPr txBox="1"/>
          <p:nvPr/>
        </p:nvSpPr>
        <p:spPr>
          <a:xfrm>
            <a:off x="2306542" y="646759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PDB ID: 1ONP</a:t>
            </a:r>
            <a:endParaRPr kumimoji="1"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5FBC6-667F-5C95-045F-E4619578DB12}"/>
              </a:ext>
            </a:extLst>
          </p:cNvPr>
          <p:cNvSpPr txBox="1"/>
          <p:nvPr/>
        </p:nvSpPr>
        <p:spPr>
          <a:xfrm>
            <a:off x="432993" y="5882539"/>
            <a:ext cx="180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전처리 되기 전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</a:t>
            </a:r>
            <a:r>
              <a:rPr kumimoji="1" lang="en-US" altLang="ko-KR" sz="1200" baseline="-25000" dirty="0"/>
              <a:t>2</a:t>
            </a:r>
            <a:r>
              <a:rPr kumimoji="1" lang="en-US" altLang="ko-KR" sz="1200" dirty="0"/>
              <a:t>0, Hetero atom</a:t>
            </a:r>
            <a:r>
              <a:rPr kumimoji="1" lang="ko-KR" altLang="en-US" sz="1200" dirty="0"/>
              <a:t> 존재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2E949-DDF1-4D02-74FF-4602906BBC1A}"/>
              </a:ext>
            </a:extLst>
          </p:cNvPr>
          <p:cNvSpPr txBox="1"/>
          <p:nvPr/>
        </p:nvSpPr>
        <p:spPr>
          <a:xfrm>
            <a:off x="2652180" y="5881027"/>
            <a:ext cx="265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전처리 후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</a:t>
            </a:r>
            <a:r>
              <a:rPr kumimoji="1" lang="en-US" altLang="ko-KR" sz="1200" baseline="-25000" dirty="0"/>
              <a:t>2</a:t>
            </a:r>
            <a:r>
              <a:rPr kumimoji="1" lang="en-US" altLang="ko-KR" sz="1200" dirty="0"/>
              <a:t>0, Hetero atom</a:t>
            </a:r>
            <a:r>
              <a:rPr kumimoji="1" lang="ko-KR" altLang="en-US" sz="1200" dirty="0"/>
              <a:t> 제거 </a:t>
            </a:r>
            <a:r>
              <a:rPr kumimoji="1" lang="en-US" altLang="ko-KR" sz="1200" dirty="0"/>
              <a:t>&amp;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 added</a:t>
            </a:r>
            <a:endParaRPr kumimoji="1" lang="ko-KR" altLang="en-US" sz="1200" dirty="0"/>
          </a:p>
        </p:txBody>
      </p:sp>
      <p:pic>
        <p:nvPicPr>
          <p:cNvPr id="27" name="그림 26" descr="나무이(가) 표시된 사진&#10;&#10;중간 신뢰도로 자동 생성된 설명">
            <a:extLst>
              <a:ext uri="{FF2B5EF4-FFF2-40B4-BE49-F238E27FC236}">
                <a16:creationId xmlns:a16="http://schemas.microsoft.com/office/drawing/2014/main" id="{0F9FCECF-37EF-B370-E4BC-B0985084B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99" b="10185"/>
          <a:stretch/>
        </p:blipFill>
        <p:spPr>
          <a:xfrm>
            <a:off x="136414" y="3227243"/>
            <a:ext cx="2515766" cy="26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66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Workflow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433D-F75E-1ADE-8FF8-542542D75768}"/>
              </a:ext>
            </a:extLst>
          </p:cNvPr>
          <p:cNvSpPr txBox="1"/>
          <p:nvPr/>
        </p:nvSpPr>
        <p:spPr>
          <a:xfrm>
            <a:off x="231353" y="1058399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Docking ligand </a:t>
            </a:r>
            <a:r>
              <a:rPr kumimoji="1" lang="ko-KR" altLang="en-US" dirty="0"/>
              <a:t>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F23A-D293-7285-9150-D92F443E4BA1}"/>
              </a:ext>
            </a:extLst>
          </p:cNvPr>
          <p:cNvSpPr txBox="1"/>
          <p:nvPr/>
        </p:nvSpPr>
        <p:spPr>
          <a:xfrm>
            <a:off x="231353" y="1427731"/>
            <a:ext cx="578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sdf</a:t>
            </a:r>
            <a:r>
              <a:rPr kumimoji="1" lang="en-US" altLang="ko-KR" sz="1400" dirty="0"/>
              <a:t>, mol2 format </a:t>
            </a:r>
            <a:r>
              <a:rPr kumimoji="1" lang="ko-KR" altLang="en-US" sz="1400" dirty="0"/>
              <a:t>모두 사용할 수 있지만 </a:t>
            </a:r>
            <a:r>
              <a:rPr kumimoji="1" lang="en-US" altLang="ko-KR" sz="1400" dirty="0" err="1"/>
              <a:t>sdf</a:t>
            </a:r>
            <a:r>
              <a:rPr kumimoji="1" lang="en-US" altLang="ko-KR" sz="1400" dirty="0"/>
              <a:t> format</a:t>
            </a:r>
            <a:r>
              <a:rPr kumimoji="1" lang="ko-KR" altLang="en-US" sz="1400" dirty="0"/>
              <a:t>을 </a:t>
            </a:r>
            <a:r>
              <a:rPr kumimoji="1" lang="en-US" altLang="ko-KR" sz="1400" dirty="0"/>
              <a:t>docking </a:t>
            </a:r>
            <a:r>
              <a:rPr kumimoji="1" lang="ko-KR" altLang="en-US" sz="1400" dirty="0"/>
              <a:t>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계산 결과가 제대로 안 나올 경우가 존재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mol2 format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권장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1554749-12CD-F930-91D5-551259AFAD96}"/>
              </a:ext>
            </a:extLst>
          </p:cNvPr>
          <p:cNvCxnSpPr/>
          <p:nvPr/>
        </p:nvCxnSpPr>
        <p:spPr>
          <a:xfrm>
            <a:off x="6345716" y="1243065"/>
            <a:ext cx="0" cy="553230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1D7D51-4F55-AFAC-4F1B-23CF970C60CC}"/>
              </a:ext>
            </a:extLst>
          </p:cNvPr>
          <p:cNvSpPr txBox="1"/>
          <p:nvPr/>
        </p:nvSpPr>
        <p:spPr>
          <a:xfrm>
            <a:off x="308472" y="2247441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&lt;docking </a:t>
            </a:r>
            <a:r>
              <a:rPr kumimoji="1" lang="ko-KR" altLang="en-US" dirty="0"/>
              <a:t>시킬 </a:t>
            </a:r>
            <a:r>
              <a:rPr kumimoji="1" lang="en-US" altLang="ko-KR" dirty="0"/>
              <a:t>ligand file</a:t>
            </a:r>
            <a:r>
              <a:rPr kumimoji="1" lang="ko-KR" altLang="en-US" dirty="0"/>
              <a:t>이 있는 위치에서</a:t>
            </a:r>
            <a:r>
              <a:rPr kumimoji="1" lang="en-US" altLang="ko-KR" dirty="0"/>
              <a:t>&gt;</a:t>
            </a:r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FDD2C-445B-EB2F-A353-ADB8A82AF479}"/>
              </a:ext>
            </a:extLst>
          </p:cNvPr>
          <p:cNvSpPr txBox="1"/>
          <p:nvPr/>
        </p:nvSpPr>
        <p:spPr>
          <a:xfrm flipH="1">
            <a:off x="3236294" y="2867410"/>
            <a:ext cx="2361283" cy="4279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108000" rIns="108000" bIns="72000" rtlCol="0">
            <a:spAutoFit/>
          </a:bodyPr>
          <a:lstStyle/>
          <a:p>
            <a:pPr algn="ctr"/>
            <a:r>
              <a:rPr kumimoji="1" lang="en" altLang="ko-KR" sz="1600" dirty="0">
                <a:solidFill>
                  <a:srgbClr val="7030A0"/>
                </a:solidFill>
              </a:rPr>
              <a:t>$ls *mol2 &gt; </a:t>
            </a:r>
            <a:r>
              <a:rPr kumimoji="1" lang="en" altLang="ko-KR" sz="1600" dirty="0" err="1">
                <a:solidFill>
                  <a:srgbClr val="7030A0"/>
                </a:solidFill>
              </a:rPr>
              <a:t>ligands.list</a:t>
            </a:r>
            <a:r>
              <a:rPr kumimoji="1" lang="en" altLang="ko-KR" sz="1600" dirty="0">
                <a:solidFill>
                  <a:srgbClr val="7030A0"/>
                </a:solidFill>
              </a:rPr>
              <a:t> </a:t>
            </a:r>
            <a:endParaRPr kumimoji="1" lang="ko-KR" altLang="en-US" sz="1600" dirty="0">
              <a:solidFill>
                <a:srgbClr val="7030A0"/>
              </a:solidFill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62E8FE7-079B-A42D-2EF1-34E3C3FD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4" y="3351793"/>
            <a:ext cx="2093997" cy="3193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130D5-BCBF-7427-3B89-E1499F349E51}"/>
              </a:ext>
            </a:extLst>
          </p:cNvPr>
          <p:cNvSpPr txBox="1"/>
          <p:nvPr/>
        </p:nvSpPr>
        <p:spPr>
          <a:xfrm>
            <a:off x="231353" y="2854873"/>
            <a:ext cx="186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&lt;dock.in </a:t>
            </a:r>
            <a:r>
              <a:rPr kumimoji="1" lang="ko-KR" altLang="en-US" sz="1400" dirty="0"/>
              <a:t>파일 예시</a:t>
            </a:r>
            <a:r>
              <a:rPr kumimoji="1" lang="en-US" altLang="ko-KR" sz="1400" dirty="0"/>
              <a:t>&gt;</a:t>
            </a:r>
            <a:endParaRPr kumimoji="1" lang="ko-KR" altLang="en-US" sz="14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3ECB919-FBF9-E1FE-441C-9F3804D557AC}"/>
              </a:ext>
            </a:extLst>
          </p:cNvPr>
          <p:cNvSpPr/>
          <p:nvPr/>
        </p:nvSpPr>
        <p:spPr>
          <a:xfrm>
            <a:off x="561860" y="6037243"/>
            <a:ext cx="859316" cy="429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226BA5D0-612F-5BB3-6C14-577238A30BFF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1421176" y="3295389"/>
            <a:ext cx="2995759" cy="2956683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BB5F23-F3BE-EA2D-67F7-2319520340E1}"/>
              </a:ext>
            </a:extLst>
          </p:cNvPr>
          <p:cNvSpPr txBox="1"/>
          <p:nvPr/>
        </p:nvSpPr>
        <p:spPr>
          <a:xfrm>
            <a:off x="6345716" y="1058399"/>
            <a:ext cx="403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Binding pocket &amp; </a:t>
            </a:r>
            <a:r>
              <a:rPr kumimoji="1" lang="ko-KR" altLang="en-US" dirty="0"/>
              <a:t>생성 </a:t>
            </a:r>
            <a:r>
              <a:rPr kumimoji="1" lang="en-US" altLang="ko-KR" dirty="0"/>
              <a:t>pose</a:t>
            </a:r>
            <a:r>
              <a:rPr kumimoji="1" lang="ko-KR" altLang="en-US" dirty="0"/>
              <a:t> 설정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DE6F4A-45B4-4014-796A-6031B9F7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74" y="1950951"/>
            <a:ext cx="2093997" cy="3193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4A8719-C4AD-5E47-6817-38CC21FE0128}"/>
              </a:ext>
            </a:extLst>
          </p:cNvPr>
          <p:cNvSpPr txBox="1"/>
          <p:nvPr/>
        </p:nvSpPr>
        <p:spPr>
          <a:xfrm>
            <a:off x="6391373" y="1454031"/>
            <a:ext cx="186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&lt;dock.in </a:t>
            </a:r>
            <a:r>
              <a:rPr kumimoji="1" lang="ko-KR" altLang="en-US" sz="1400" dirty="0"/>
              <a:t>파일 예시</a:t>
            </a:r>
            <a:r>
              <a:rPr kumimoji="1" lang="en-US" altLang="ko-KR" sz="1400" dirty="0"/>
              <a:t>&gt;</a:t>
            </a:r>
            <a:endParaRPr kumimoji="1" lang="ko-KR" altLang="en-US" sz="1400" dirty="0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294F7753-EC92-5D02-4F1E-9F98C02AC432}"/>
              </a:ext>
            </a:extLst>
          </p:cNvPr>
          <p:cNvCxnSpPr>
            <a:cxnSpLocks/>
          </p:cNvCxnSpPr>
          <p:nvPr/>
        </p:nvCxnSpPr>
        <p:spPr>
          <a:xfrm>
            <a:off x="7666272" y="4351780"/>
            <a:ext cx="1874335" cy="1580803"/>
          </a:xfrm>
          <a:prstGeom prst="bentConnector3">
            <a:avLst>
              <a:gd name="adj1" fmla="val 24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97882F-F2FC-CC85-F6CE-77DE47725EAC}"/>
              </a:ext>
            </a:extLst>
          </p:cNvPr>
          <p:cNvSpPr txBox="1"/>
          <p:nvPr/>
        </p:nvSpPr>
        <p:spPr>
          <a:xfrm>
            <a:off x="9579641" y="5761042"/>
            <a:ext cx="246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생성 </a:t>
            </a:r>
            <a:r>
              <a:rPr kumimoji="1" lang="en-US" altLang="ko-KR" sz="1400" dirty="0"/>
              <a:t>pose </a:t>
            </a:r>
            <a:r>
              <a:rPr kumimoji="1" lang="ko-KR" altLang="en-US" sz="1400" dirty="0"/>
              <a:t>갯수 </a:t>
            </a:r>
            <a:r>
              <a:rPr kumimoji="1" lang="en-US" altLang="ko-KR" sz="1200" dirty="0"/>
              <a:t>(Default = 20)</a:t>
            </a:r>
            <a:endParaRPr kumimoji="1" lang="ko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7F14C55-63A9-C100-1780-1D5038097A57}"/>
              </a:ext>
            </a:extLst>
          </p:cNvPr>
          <p:cNvSpPr/>
          <p:nvPr/>
        </p:nvSpPr>
        <p:spPr>
          <a:xfrm>
            <a:off x="6652325" y="3140616"/>
            <a:ext cx="1191685" cy="84656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95EFE-4A8F-0D7D-D924-E6886ECAB11E}"/>
              </a:ext>
            </a:extLst>
          </p:cNvPr>
          <p:cNvSpPr txBox="1"/>
          <p:nvPr/>
        </p:nvSpPr>
        <p:spPr>
          <a:xfrm>
            <a:off x="9293699" y="1794197"/>
            <a:ext cx="2746872" cy="12926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400" dirty="0"/>
              <a:t>Binding site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x,y,z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최대 최소 좌표를 지정해줌으로써 </a:t>
            </a:r>
            <a:r>
              <a:rPr kumimoji="1" lang="en-US" altLang="ko-KR" sz="1400" dirty="0"/>
              <a:t>binding pocket</a:t>
            </a:r>
            <a:r>
              <a:rPr kumimoji="1" lang="ko-KR" altLang="en-US" sz="1400" dirty="0"/>
              <a:t> 설정</a:t>
            </a:r>
            <a:endParaRPr kumimoji="1" lang="en-US" altLang="ko-KR" sz="1400" dirty="0"/>
          </a:p>
          <a:p>
            <a:r>
              <a:rPr kumimoji="1" lang="en-US" altLang="ko-KR" sz="1200" dirty="0"/>
              <a:t>(Lepro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input PDB file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ligand</a:t>
            </a:r>
            <a:r>
              <a:rPr kumimoji="1" lang="ko-KR" altLang="en-US" sz="1200" dirty="0"/>
              <a:t>가 있을 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해당 리간드를 기준으로 좌표가 설정된다</a:t>
            </a:r>
            <a:r>
              <a:rPr kumimoji="1" lang="en-US" altLang="ko-KR" sz="1200" dirty="0"/>
              <a:t>.)</a:t>
            </a:r>
            <a:endParaRPr kumimoji="1" lang="ko-KR" altLang="en-US" sz="1200" dirty="0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2DC16BAA-754A-7C83-30C9-0B07D7552BAF}"/>
              </a:ext>
            </a:extLst>
          </p:cNvPr>
          <p:cNvCxnSpPr>
            <a:cxnSpLocks/>
          </p:cNvCxnSpPr>
          <p:nvPr/>
        </p:nvCxnSpPr>
        <p:spPr>
          <a:xfrm flipV="1">
            <a:off x="7666272" y="2126403"/>
            <a:ext cx="1627427" cy="1014213"/>
          </a:xfrm>
          <a:prstGeom prst="bentConnector3">
            <a:avLst>
              <a:gd name="adj1" fmla="val 583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5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66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Workflow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433D-F75E-1ADE-8FF8-542542D75768}"/>
              </a:ext>
            </a:extLst>
          </p:cNvPr>
          <p:cNvSpPr txBox="1"/>
          <p:nvPr/>
        </p:nvSpPr>
        <p:spPr>
          <a:xfrm>
            <a:off x="231353" y="105839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 Docking calculation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B5F23-F3BE-EA2D-67F7-2319520340E1}"/>
              </a:ext>
            </a:extLst>
          </p:cNvPr>
          <p:cNvSpPr txBox="1"/>
          <p:nvPr/>
        </p:nvSpPr>
        <p:spPr>
          <a:xfrm>
            <a:off x="7078258" y="1058399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 Results split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06EB1-5EA6-BCE0-C737-6D9790AC6789}"/>
              </a:ext>
            </a:extLst>
          </p:cNvPr>
          <p:cNvSpPr txBox="1"/>
          <p:nvPr/>
        </p:nvSpPr>
        <p:spPr>
          <a:xfrm>
            <a:off x="231352" y="1357371"/>
            <a:ext cx="2734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600" dirty="0">
                <a:solidFill>
                  <a:srgbClr val="7030A0"/>
                </a:solidFill>
              </a:rPr>
              <a:t>$ ledock_linux_x86 </a:t>
            </a:r>
            <a:r>
              <a:rPr kumimoji="1" lang="en" altLang="ko-KR" sz="1600" dirty="0" err="1">
                <a:solidFill>
                  <a:srgbClr val="7030A0"/>
                </a:solidFill>
              </a:rPr>
              <a:t>dock.in</a:t>
            </a:r>
            <a:r>
              <a:rPr kumimoji="1" lang="en" altLang="ko-KR" sz="1600" dirty="0">
                <a:solidFill>
                  <a:srgbClr val="7030A0"/>
                </a:solidFill>
              </a:rPr>
              <a:t> </a:t>
            </a:r>
            <a:endParaRPr kumimoji="1" lang="ko-KR" altLang="en-US" sz="1600" dirty="0">
              <a:solidFill>
                <a:srgbClr val="7030A0"/>
              </a:solidFill>
            </a:endParaRPr>
          </a:p>
        </p:txBody>
      </p:sp>
      <p:pic>
        <p:nvPicPr>
          <p:cNvPr id="13" name="그림 12" descr="텍스트, 스크린샷, 패턴이(가) 표시된 사진&#10;&#10;자동 생성된 설명">
            <a:extLst>
              <a:ext uri="{FF2B5EF4-FFF2-40B4-BE49-F238E27FC236}">
                <a16:creationId xmlns:a16="http://schemas.microsoft.com/office/drawing/2014/main" id="{ED29B129-47A9-E1C8-93FC-54C454B0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859684"/>
            <a:ext cx="3075271" cy="4676173"/>
          </a:xfrm>
          <a:prstGeom prst="rect">
            <a:avLst/>
          </a:prstGeom>
        </p:spPr>
      </p:pic>
      <p:pic>
        <p:nvPicPr>
          <p:cNvPr id="17" name="그림 16" descr="그림, 스케치, 클립아트, 꽃이(가) 표시된 사진&#10;&#10;자동 생성된 설명">
            <a:extLst>
              <a:ext uri="{FF2B5EF4-FFF2-40B4-BE49-F238E27FC236}">
                <a16:creationId xmlns:a16="http://schemas.microsoft.com/office/drawing/2014/main" id="{381B34D9-3F89-9A7D-9D16-CD88098E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194" y="1766473"/>
            <a:ext cx="2354092" cy="4070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2C47336-F2B0-EC49-8BC4-5890683C157F}"/>
              </a:ext>
            </a:extLst>
          </p:cNvPr>
          <p:cNvCxnSpPr/>
          <p:nvPr/>
        </p:nvCxnSpPr>
        <p:spPr>
          <a:xfrm>
            <a:off x="7028761" y="1058399"/>
            <a:ext cx="0" cy="548645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04EA55-A628-940A-B5AD-06038A67156F}"/>
              </a:ext>
            </a:extLst>
          </p:cNvPr>
          <p:cNvSpPr txBox="1"/>
          <p:nvPr/>
        </p:nvSpPr>
        <p:spPr>
          <a:xfrm>
            <a:off x="3586363" y="5946453"/>
            <a:ext cx="315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Docking score </a:t>
            </a:r>
            <a:r>
              <a:rPr kumimoji="1" lang="en-US" altLang="ko-KR" sz="1400" dirty="0"/>
              <a:t>(Left, .</a:t>
            </a:r>
            <a:r>
              <a:rPr kumimoji="1" lang="en-US" altLang="ko-KR" sz="1400" dirty="0" err="1"/>
              <a:t>dok</a:t>
            </a:r>
            <a:r>
              <a:rPr kumimoji="1" lang="en-US" altLang="ko-KR" sz="1400" dirty="0"/>
              <a:t> format) </a:t>
            </a:r>
            <a:r>
              <a:rPr kumimoji="1" lang="en-US" altLang="ko-KR" sz="1600" dirty="0"/>
              <a:t>&amp; Docking poses </a:t>
            </a:r>
            <a:r>
              <a:rPr kumimoji="1" lang="en-US" altLang="ko-KR" sz="1400" dirty="0"/>
              <a:t>(Right)</a:t>
            </a:r>
            <a:endParaRPr kumimoji="1"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20C83-6E44-9261-2D5F-5BFD92864B8C}"/>
              </a:ext>
            </a:extLst>
          </p:cNvPr>
          <p:cNvSpPr txBox="1"/>
          <p:nvPr/>
        </p:nvSpPr>
        <p:spPr>
          <a:xfrm>
            <a:off x="7076962" y="2698140"/>
            <a:ext cx="345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600" dirty="0">
                <a:solidFill>
                  <a:srgbClr val="7030A0"/>
                </a:solidFill>
              </a:rPr>
              <a:t>$ ledock_linux_x86 -</a:t>
            </a:r>
            <a:r>
              <a:rPr kumimoji="1" lang="en" altLang="ko-KR" sz="1600" dirty="0" err="1">
                <a:solidFill>
                  <a:srgbClr val="7030A0"/>
                </a:solidFill>
              </a:rPr>
              <a:t>spli</a:t>
            </a:r>
            <a:r>
              <a:rPr kumimoji="1" lang="en" altLang="ko-KR" sz="1600" dirty="0">
                <a:solidFill>
                  <a:srgbClr val="7030A0"/>
                </a:solidFill>
              </a:rPr>
              <a:t> </a:t>
            </a:r>
            <a:r>
              <a:rPr kumimoji="1" lang="en" altLang="ko-KR" sz="1600" dirty="0" err="1">
                <a:solidFill>
                  <a:srgbClr val="7030A0"/>
                </a:solidFill>
              </a:rPr>
              <a:t>result.dok</a:t>
            </a:r>
            <a:r>
              <a:rPr kumimoji="1" lang="en" altLang="ko-KR" sz="1600" dirty="0">
                <a:solidFill>
                  <a:srgbClr val="7030A0"/>
                </a:solidFill>
              </a:rPr>
              <a:t> </a:t>
            </a:r>
            <a:endParaRPr kumimoji="1"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CF4A2-E64D-8215-24C3-DDFCF25B3A0C}"/>
              </a:ext>
            </a:extLst>
          </p:cNvPr>
          <p:cNvSpPr txBox="1"/>
          <p:nvPr/>
        </p:nvSpPr>
        <p:spPr>
          <a:xfrm>
            <a:off x="7076962" y="1478160"/>
            <a:ext cx="4880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LeDock</a:t>
            </a:r>
            <a:r>
              <a:rPr kumimoji="1" lang="ko-KR" altLang="en-US" sz="1400" dirty="0"/>
              <a:t>은 </a:t>
            </a:r>
            <a:r>
              <a:rPr kumimoji="1" lang="en-US" altLang="ko-KR" sz="1400" dirty="0"/>
              <a:t>docking </a:t>
            </a:r>
            <a:r>
              <a:rPr kumimoji="1" lang="ko-KR" altLang="en-US" sz="1400" dirty="0"/>
              <a:t>결과 파일을 </a:t>
            </a:r>
            <a:r>
              <a:rPr kumimoji="1" lang="en-US" altLang="ko-KR" sz="1400" dirty="0"/>
              <a:t>.</a:t>
            </a:r>
            <a:r>
              <a:rPr kumimoji="1" lang="en-US" altLang="ko-KR" sz="1400" dirty="0" err="1"/>
              <a:t>dok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format</a:t>
            </a:r>
            <a:r>
              <a:rPr kumimoji="1" lang="ko-KR" altLang="en-US" sz="1400" dirty="0"/>
              <a:t>으로 출력한다</a:t>
            </a:r>
            <a:r>
              <a:rPr kumimoji="1" lang="en-US" altLang="ko-KR" sz="1400" dirty="0"/>
              <a:t>.</a:t>
            </a:r>
          </a:p>
          <a:p>
            <a:br>
              <a:rPr kumimoji="1" lang="en-US" altLang="ko-KR" sz="1400" dirty="0"/>
            </a:br>
            <a:r>
              <a:rPr kumimoji="1" lang="ko-KR" altLang="en-US" sz="1400" dirty="0"/>
              <a:t>흔히 사용하는 </a:t>
            </a:r>
            <a:r>
              <a:rPr kumimoji="1" lang="en-US" altLang="ko-KR" sz="1400" dirty="0"/>
              <a:t>chimera</a:t>
            </a:r>
            <a:r>
              <a:rPr kumimoji="1" lang="ko-KR" altLang="en-US" sz="1400" dirty="0"/>
              <a:t>와 같은 </a:t>
            </a:r>
            <a:r>
              <a:rPr kumimoji="1" lang="en-US" altLang="ko-KR" sz="1400" dirty="0"/>
              <a:t>3D viewer program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docking pose</a:t>
            </a:r>
            <a:r>
              <a:rPr kumimoji="1" lang="ko-KR" altLang="en-US" sz="1400" dirty="0"/>
              <a:t>를 보기 위해서는 </a:t>
            </a:r>
            <a:r>
              <a:rPr kumimoji="1" lang="en-US" altLang="ko-KR" sz="1400" dirty="0"/>
              <a:t>pdb format</a:t>
            </a:r>
            <a:r>
              <a:rPr kumimoji="1" lang="ko-KR" altLang="en-US" sz="1400" dirty="0" err="1"/>
              <a:t>으로의</a:t>
            </a:r>
            <a:r>
              <a:rPr kumimoji="1" lang="ko-KR" altLang="en-US" sz="1400" dirty="0"/>
              <a:t> 변환이 필요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3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2165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Supplements</a:t>
            </a:r>
            <a:endParaRPr kumimoji="1" lang="ko-KR" altLang="en-US" sz="2500" b="1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DCD39D2-78FE-ACF8-8BEC-1DA823B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467141"/>
            <a:ext cx="7772400" cy="5077708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775F498-57F1-878B-1D1C-B6B89909ADE5}"/>
              </a:ext>
            </a:extLst>
          </p:cNvPr>
          <p:cNvSpPr/>
          <p:nvPr/>
        </p:nvSpPr>
        <p:spPr>
          <a:xfrm>
            <a:off x="308472" y="2148289"/>
            <a:ext cx="2511846" cy="10796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937F8-C3A7-DBEB-D531-E10FE0E5BCCF}"/>
              </a:ext>
            </a:extLst>
          </p:cNvPr>
          <p:cNvSpPr txBox="1"/>
          <p:nvPr/>
        </p:nvSpPr>
        <p:spPr>
          <a:xfrm>
            <a:off x="2908453" y="2159305"/>
            <a:ext cx="510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i="1" dirty="0">
                <a:solidFill>
                  <a:srgbClr val="FF0000"/>
                </a:solidFill>
              </a:rPr>
              <a:t>User guide &amp; Tutorial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에 더 자세한 내용이 들어있다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.</a:t>
            </a:r>
            <a:endParaRPr kumimoji="1" lang="ko-KR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340</Words>
  <Application>Microsoft Macintosh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이수원</dc:creator>
  <cp:lastModifiedBy>이수원</cp:lastModifiedBy>
  <cp:revision>1</cp:revision>
  <dcterms:created xsi:type="dcterms:W3CDTF">2024-08-26T10:06:13Z</dcterms:created>
  <dcterms:modified xsi:type="dcterms:W3CDTF">2024-08-26T11:18:12Z</dcterms:modified>
</cp:coreProperties>
</file>