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7" r:id="rId3"/>
    <p:sldId id="306" r:id="rId4"/>
    <p:sldId id="312" r:id="rId5"/>
    <p:sldId id="308" r:id="rId6"/>
    <p:sldId id="256" r:id="rId7"/>
    <p:sldId id="257" r:id="rId8"/>
    <p:sldId id="287" r:id="rId9"/>
    <p:sldId id="262" r:id="rId10"/>
    <p:sldId id="258" r:id="rId11"/>
    <p:sldId id="259" r:id="rId12"/>
    <p:sldId id="260" r:id="rId13"/>
    <p:sldId id="281" r:id="rId14"/>
    <p:sldId id="280" r:id="rId15"/>
    <p:sldId id="267" r:id="rId16"/>
    <p:sldId id="268" r:id="rId17"/>
    <p:sldId id="282" r:id="rId18"/>
    <p:sldId id="283" r:id="rId19"/>
    <p:sldId id="305" r:id="rId20"/>
    <p:sldId id="286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95" r:id="rId33"/>
    <p:sldId id="264" r:id="rId34"/>
    <p:sldId id="266" r:id="rId35"/>
    <p:sldId id="293" r:id="rId36"/>
    <p:sldId id="265" r:id="rId37"/>
    <p:sldId id="296" r:id="rId38"/>
    <p:sldId id="309" r:id="rId39"/>
    <p:sldId id="300" r:id="rId40"/>
    <p:sldId id="304" r:id="rId41"/>
    <p:sldId id="301" r:id="rId42"/>
    <p:sldId id="310" r:id="rId43"/>
    <p:sldId id="311" r:id="rId44"/>
    <p:sldId id="288" r:id="rId45"/>
    <p:sldId id="289" r:id="rId46"/>
    <p:sldId id="290" r:id="rId47"/>
    <p:sldId id="29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498"/>
      </p:cViewPr>
      <p:guideLst>
        <p:guide orient="horz" pos="2160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40DED-CAC6-4336-8202-3D0177B7AD6B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F139-710A-49C1-B03D-510D130E1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1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2CC0B2-936E-41E1-AC8A-0E0D587B962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13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2CC0B2-936E-41E1-AC8A-0E0D587B962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8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2CC0B2-936E-41E1-AC8A-0E0D587B962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9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A062-B550-4FD2-A084-EAFB8E12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75036-2912-4E4E-BE55-5FE6847D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55F4-6BBF-4D94-88DB-8B1C3981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4AC8F-F09F-4C3A-8AFA-BF0A6E76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6BF1-D0B4-4FB6-86D3-D5D54240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47B8B-7BD2-424C-800E-5A3855AB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5995C-C7E9-42E9-9501-8498F21E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4B9-419F-45B2-8560-C915674C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EF94D-412C-4A7F-8347-F47326C1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47CB7-7E56-4C95-BAE0-3B1D6EE4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4C62B9-3D20-41AD-8848-AD9BC478D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D332A-C3BA-4728-BAB5-384F10C1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55CF3-238C-4B9B-BF0E-24F9215F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0462D-8E3C-4697-A6EE-F6BCCC88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6253F-0143-4F39-BFD5-A438645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1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9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5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2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96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34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C31AB-767E-405B-B70E-B51FC6C4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E31F3-B553-4C9E-903C-40B5F4EC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080D5-B020-4AF6-A8E4-1F5030BF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14FF5-9F8F-4291-AF80-D4DE1E96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415B0-61EF-4FA7-9017-BEADA7BB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35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85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47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7501A-F356-4842-B99F-33EE52F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1FFA0-B1F1-4D63-9A06-7AE4AB19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82F70-5B5B-42DA-AA95-8C47F61E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307B2-55E6-4FF4-AFE1-CA7B06F2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AC591-1041-49CD-A8AE-99BF684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C87D7-2889-4787-BF64-526EFF71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FA1D1-F4D9-40AC-83D2-6A2453B1B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EC960-E134-4BC2-9C81-206B7D45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9F6AC-F97E-46D3-A608-FE25B3BA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86B10-8632-4860-8663-37A54087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FD1B7-2486-4958-9DE9-DDCBF083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E355-0F3E-4031-9DB8-7DD04565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AFE2B-08B1-41BA-AB78-5C65A277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3A5D4-B2C0-441A-A3B1-EE3CA93D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567EC-41DB-4883-8A8D-598EB7672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12D4B-8BBD-440A-9FD2-5E33AF2A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D10D6-F806-467E-A492-2B515BA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3EE15-DA83-427F-BE19-0BBA13F2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5442DF-84D2-4E2D-AAFB-6993A516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72586-F50E-4294-961E-8E663660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9B147-DDB2-4126-A13D-AC6773AC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24E92-8CC6-4881-917C-7B9C61A1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1A1496-0CE3-48FC-9FAF-0545826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C9D4E-8C57-4492-8AF3-47E07897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79509-A179-4922-B65F-D715E661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8BDDA-FAD6-4D1F-91C8-6988C84D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7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35E2D-0D45-47D8-A5E3-5C3046BE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4A958-8714-4814-8F8A-CB0917F9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5119F-FD5A-4B0A-B231-7681AD40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AEB1C-064D-484E-AC90-5E898E8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7A908-D104-4A53-9CB7-B3ADF2EA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CED58-8ED2-4459-B46E-DCA90106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3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844C-08C5-4C9C-A19F-8D625233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E6207-6EDB-4C08-BAB5-99E9D869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09C9A-601B-4D5E-BB46-632EBE75E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8B4DB-E736-4C08-8219-E57CF512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DB4DF-E999-4E61-B968-AAD02DE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09B59-7DCE-48DE-9E1A-27A350DA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8D4B55-CA57-4C08-AFE2-C0838051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87ED4-B515-497D-8888-DDF90705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6CF97-47DC-46F1-8664-4928D2A2E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ADCC-58A0-4280-BBFA-0755DDBF2C8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FA8E2-D042-4577-A48F-26704122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D7D9F-1682-415F-BF30-F09B8120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6AF9-AF33-470D-82A1-AAF0D59B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E45D-FD1B-45B7-B18A-00AD7D7EA91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4233-D7F4-4BD8-A9A2-FB397A3C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0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362212" y="2643746"/>
            <a:ext cx="5090712" cy="1505335"/>
            <a:chOff x="899592" y="2715752"/>
            <a:chExt cx="5090712" cy="1505335"/>
          </a:xfrm>
        </p:grpSpPr>
        <p:sp>
          <p:nvSpPr>
            <p:cNvPr id="11" name="TextBox 10"/>
            <p:cNvSpPr txBox="1"/>
            <p:nvPr/>
          </p:nvSpPr>
          <p:spPr>
            <a:xfrm>
              <a:off x="899592" y="2715752"/>
              <a:ext cx="5090712" cy="6412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ko-KR" altLang="en-US" sz="4000" b="1" spc="-15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2E3854"/>
                  </a:solidFill>
                  <a:latin typeface="나눔바른고딕" pitchFamily="50" charset="-127"/>
                  <a:ea typeface="나눔바른고딕" pitchFamily="50" charset="-127"/>
                </a:rPr>
                <a:t>알바 몬스터 </a:t>
              </a:r>
              <a:r>
                <a:rPr lang="en-US" altLang="ko-KR" sz="4000" b="1" spc="-15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2E3854"/>
                  </a:solidFill>
                  <a:latin typeface="나눔바른고딕" pitchFamily="50" charset="-127"/>
                  <a:ea typeface="나눔바른고딕" pitchFamily="50" charset="-127"/>
                </a:rPr>
                <a:t>SB  v1.0</a:t>
              </a:r>
              <a:endParaRPr lang="ko-KR" altLang="en-US" sz="40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E3854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3566184"/>
              <a:ext cx="4420784" cy="65490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b="1" spc="-15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나를  </a:t>
              </a:r>
              <a:r>
                <a:rPr lang="ko-KR" altLang="en-US" b="1" spc="-15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리스펙트</a:t>
              </a:r>
              <a:r>
                <a:rPr lang="ko-KR" altLang="en-US" b="1" spc="-15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r>
                <a:rPr lang="ko-KR" altLang="en-US" b="1" spc="-15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알바 몬스터</a:t>
              </a:r>
              <a:endParaRPr lang="en-US" altLang="ko-KR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207568" y="4365104"/>
            <a:ext cx="54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07568" y="2352296"/>
            <a:ext cx="54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62213" y="4522836"/>
            <a:ext cx="3945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오조라고　</a:t>
            </a:r>
            <a:r>
              <a:rPr lang="ko-KR" altLang="en-US" sz="1200" b="1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ㅣ</a:t>
            </a:r>
            <a:r>
              <a:rPr lang="ko-KR" altLang="en-US" sz="1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　이광희</a:t>
            </a:r>
            <a:r>
              <a:rPr lang="en-US" altLang="ko-KR" sz="1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이성훈 임나영 </a:t>
            </a:r>
            <a:r>
              <a:rPr lang="ko-KR" altLang="en-US" sz="1200" b="1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오주환</a:t>
            </a:r>
            <a:r>
              <a:rPr lang="ko-KR" altLang="en-US" sz="12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정수빈 조하선　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9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37818"/>
              </p:ext>
            </p:extLst>
          </p:nvPr>
        </p:nvGraphicFramePr>
        <p:xfrm>
          <a:off x="215631" y="224754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(1)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SIGNUP &gt; ENTERPRICE_SIGNUP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9" y="1297939"/>
            <a:ext cx="5543833" cy="4488747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DD715FBF-B375-4294-8791-307EB16D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55916"/>
              </p:ext>
            </p:extLst>
          </p:nvPr>
        </p:nvGraphicFramePr>
        <p:xfrm>
          <a:off x="9557272" y="233463"/>
          <a:ext cx="2495844" cy="6624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1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69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가입 약관 동의서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필수 체크박스가 존재한다</a:t>
                      </a:r>
                      <a:r>
                        <a:rPr lang="en-US" altLang="ko-KR" sz="800" baseline="0" dirty="0"/>
                        <a:t>.</a:t>
                      </a:r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일괄 동의 앞의 체크박스를 누르면 아래 필수 체크박스가 모두 선택된다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13987"/>
                  </a:ext>
                </a:extLst>
              </a:tr>
              <a:tr h="68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아이디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6~16</a:t>
                      </a:r>
                      <a:r>
                        <a:rPr lang="ko-KR" altLang="en-US" sz="800" dirty="0"/>
                        <a:t>자리를 입력해야한다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/>
                        <a:t>중복확인</a:t>
                      </a:r>
                      <a:r>
                        <a:rPr lang="ko-KR" altLang="en-US" sz="800" dirty="0"/>
                        <a:t>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아이디는 반드시 중복 확인을 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중복 확인 버튼을 누르면 중복 여부를 확인 후 중복 여부 알람메시지가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697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확인의 값과 </a:t>
                      </a:r>
                      <a:r>
                        <a:rPr lang="ko-KR" altLang="en-US" sz="800" dirty="0" err="1"/>
                        <a:t>동일해야하며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8 </a:t>
                      </a:r>
                      <a:r>
                        <a:rPr lang="ko-KR" altLang="en-US" sz="800" dirty="0"/>
                        <a:t>자리 이상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</a:t>
                      </a:r>
                      <a:r>
                        <a:rPr lang="ko-KR" altLang="en-US" sz="800" dirty="0" err="1"/>
                        <a:t>확인창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</a:t>
                      </a:r>
                      <a:r>
                        <a:rPr lang="ko-KR" altLang="en-US" sz="800" dirty="0" err="1"/>
                        <a:t>입력창과</a:t>
                      </a:r>
                      <a:r>
                        <a:rPr lang="ko-KR" altLang="en-US" sz="800" dirty="0"/>
                        <a:t> 값이 동일해야한다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빈 값이거나 </a:t>
                      </a:r>
                      <a:r>
                        <a:rPr lang="ko-KR" altLang="en-US" sz="800" dirty="0"/>
                        <a:t>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641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휴대폰 번호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자리 숫자만 </a:t>
                      </a:r>
                      <a:r>
                        <a:rPr lang="ko-KR" altLang="en-US" sz="800" dirty="0" err="1"/>
                        <a:t>입력받는다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숫자 이외 다른 값 </a:t>
                      </a:r>
                      <a:r>
                        <a:rPr lang="ko-KR" altLang="en-US" sz="800" baseline="0" dirty="0" err="1"/>
                        <a:t>입력시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68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-@</a:t>
                      </a:r>
                      <a:r>
                        <a:rPr lang="ko-KR" altLang="en-US" sz="800" dirty="0"/>
                        <a:t>를 필수로 입력해야한다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 값이거나 </a:t>
                      </a:r>
                      <a:r>
                        <a:rPr lang="en-US" altLang="ko-KR" sz="800" dirty="0"/>
                        <a:t>@</a:t>
                      </a:r>
                      <a:r>
                        <a:rPr lang="ko-KR" altLang="en-US" sz="800" dirty="0"/>
                        <a:t>가 없는 경우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69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가입 약관 동의서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필수 체크박스가 존재한다</a:t>
                      </a:r>
                      <a:r>
                        <a:rPr lang="en-US" altLang="ko-KR" sz="800" baseline="0" dirty="0"/>
                        <a:t>.</a:t>
                      </a:r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일괄 동의 앞의 체크박스를 누르면 아래 필수 체크박스가 모두 선택된다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44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아이디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6~16</a:t>
                      </a:r>
                      <a:r>
                        <a:rPr lang="ko-KR" altLang="en-US" sz="800" dirty="0"/>
                        <a:t>자리를 입력해야한다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67746"/>
                  </a:ext>
                </a:extLst>
              </a:tr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2396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정보는 필수로 입력해야한다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45A462F-05E6-4114-9722-69D7798C7F8E}"/>
              </a:ext>
            </a:extLst>
          </p:cNvPr>
          <p:cNvSpPr/>
          <p:nvPr/>
        </p:nvSpPr>
        <p:spPr>
          <a:xfrm>
            <a:off x="3613015" y="5980353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0114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28997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(2)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SIGNUP &gt; ENTERPRICE_SIGNUP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67" y="1552110"/>
            <a:ext cx="6287377" cy="3734321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34AF553F-33A6-4A39-8383-1D1D21871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38115"/>
              </p:ext>
            </p:extLst>
          </p:nvPr>
        </p:nvGraphicFramePr>
        <p:xfrm>
          <a:off x="9557272" y="233463"/>
          <a:ext cx="2495844" cy="501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1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69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/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사업자등록번호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앞</a:t>
                      </a:r>
                      <a:r>
                        <a:rPr lang="en-US" altLang="ko-KR" sz="800" baseline="0" dirty="0"/>
                        <a:t>3</a:t>
                      </a:r>
                      <a:r>
                        <a:rPr lang="ko-KR" altLang="en-US" sz="800" baseline="0" dirty="0"/>
                        <a:t>자리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가운데</a:t>
                      </a:r>
                      <a:r>
                        <a:rPr lang="en-US" altLang="ko-KR" sz="800" baseline="0" dirty="0"/>
                        <a:t> 2</a:t>
                      </a:r>
                      <a:r>
                        <a:rPr lang="ko-KR" altLang="en-US" sz="800" baseline="0" dirty="0"/>
                        <a:t>자리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/>
                        <a:t>뒤 </a:t>
                      </a:r>
                      <a:r>
                        <a:rPr lang="en-US" altLang="ko-KR" sz="800" baseline="0" dirty="0"/>
                        <a:t>5</a:t>
                      </a:r>
                      <a:r>
                        <a:rPr lang="ko-KR" altLang="en-US" sz="800" baseline="0" dirty="0"/>
                        <a:t>자리 형식으로 입력한다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확인 버튼 클릭 후 형식에 맞지 않는 경우</a:t>
                      </a:r>
                      <a:endParaRPr lang="en-US" altLang="ko-KR" sz="800" baseline="0" dirty="0"/>
                    </a:p>
                    <a:p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13987"/>
                  </a:ext>
                </a:extLst>
              </a:tr>
              <a:tr h="68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회사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점포명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</a:t>
                      </a:r>
                      <a:r>
                        <a:rPr lang="ko-KR" altLang="en-US" sz="800" baseline="0" dirty="0"/>
                        <a:t> 값을 입력할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대표자명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</a:t>
                      </a:r>
                      <a:r>
                        <a:rPr lang="ko-KR" altLang="en-US" sz="800" baseline="0" dirty="0"/>
                        <a:t> 값을 입력할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697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회사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점포주소</a:t>
                      </a:r>
                      <a:r>
                        <a:rPr lang="ko-KR" altLang="en-US" sz="800" dirty="0"/>
                        <a:t>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카카오 </a:t>
                      </a:r>
                      <a:r>
                        <a:rPr lang="en-US" altLang="ko-KR" sz="800" dirty="0"/>
                        <a:t>API</a:t>
                      </a:r>
                      <a:r>
                        <a:rPr lang="ko-KR" altLang="en-US" sz="800" dirty="0"/>
                        <a:t>를 통해 주소를 받아 온 뒤 상세 정보를 입력한다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가입하기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가입하기 버튼 클릭</a:t>
                      </a:r>
                      <a:r>
                        <a:rPr lang="ko-KR" altLang="en-US" sz="800" baseline="0" dirty="0"/>
                        <a:t> 시 </a:t>
                      </a:r>
                      <a:r>
                        <a:rPr lang="ko-KR" altLang="en-US" sz="800" baseline="0" dirty="0" err="1"/>
                        <a:t>알림창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  <a:p>
                      <a:r>
                        <a:rPr lang="ko-KR" altLang="en-US" sz="800" baseline="0" dirty="0"/>
                        <a:t>출력 후 메인페이지로 이동한다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4007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4007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2396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정보는 필수로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입력해야한다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 지도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2" y="1072741"/>
            <a:ext cx="8691691" cy="51136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05485"/>
              </p:ext>
            </p:extLst>
          </p:nvPr>
        </p:nvGraphicFramePr>
        <p:xfrm>
          <a:off x="9480526" y="238326"/>
          <a:ext cx="2495843" cy="6054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4271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628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검색창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검색어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클릭 또는 </a:t>
                      </a:r>
                      <a:r>
                        <a:rPr lang="ko-KR" altLang="en-US" sz="800" dirty="0" err="1">
                          <a:latin typeface="+mn-lt"/>
                        </a:rPr>
                        <a:t>엔터</a:t>
                      </a:r>
                      <a:r>
                        <a:rPr lang="ko-KR" altLang="en-US" sz="800" dirty="0">
                          <a:latin typeface="+mn-lt"/>
                        </a:rPr>
                        <a:t> 시 검색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체크박스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선택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또는</a:t>
                      </a:r>
                      <a:r>
                        <a:rPr lang="en-US" altLang="ko-KR" sz="800" dirty="0">
                          <a:latin typeface="+mn-lt"/>
                        </a:rPr>
                        <a:t> </a:t>
                      </a:r>
                      <a:r>
                        <a:rPr lang="ko-KR" altLang="en-US" sz="800" dirty="0">
                          <a:latin typeface="+mn-lt"/>
                        </a:rPr>
                        <a:t>선택 해제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76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라디오창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선택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한 가지 항목만 선택 가능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576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드롭박스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항목 선택 가능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항목 </a:t>
                      </a:r>
                      <a:r>
                        <a:rPr lang="ko-KR" altLang="en-US" sz="800" dirty="0" err="1">
                          <a:latin typeface="+mn-lt"/>
                        </a:rPr>
                        <a:t>선택시</a:t>
                      </a:r>
                      <a:r>
                        <a:rPr lang="ko-KR" altLang="en-US" sz="800" dirty="0">
                          <a:latin typeface="+mn-lt"/>
                        </a:rPr>
                        <a:t> 해당되는 항목 텍스트 출력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923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상세 검색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-2,3,4</a:t>
                      </a:r>
                      <a:r>
                        <a:rPr lang="ko-KR" altLang="en-US" sz="800" dirty="0">
                          <a:latin typeface="+mn-lt"/>
                        </a:rPr>
                        <a:t>항목들에 해당하는 공고</a:t>
                      </a:r>
                      <a:r>
                        <a:rPr lang="ko-KR" altLang="en-US" sz="800" baseline="0" dirty="0">
                          <a:latin typeface="+mn-lt"/>
                        </a:rPr>
                        <a:t> 검색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baseline="0" dirty="0">
                          <a:latin typeface="+mn-lt"/>
                        </a:rPr>
                        <a:t>검색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실패시</a:t>
                      </a:r>
                      <a:r>
                        <a:rPr lang="en-US" altLang="ko-KR" sz="800" baseline="0" dirty="0">
                          <a:latin typeface="+mn-lt"/>
                        </a:rPr>
                        <a:t>,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알림창</a:t>
                      </a:r>
                      <a:r>
                        <a:rPr lang="ko-KR" altLang="en-US" sz="800" baseline="0" dirty="0">
                          <a:latin typeface="+mn-lt"/>
                        </a:rPr>
                        <a:t> 출력 후 페이지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새로고침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baseline="0" dirty="0">
                          <a:latin typeface="+mn-lt"/>
                        </a:rPr>
                        <a:t>검색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성공시</a:t>
                      </a:r>
                      <a:r>
                        <a:rPr lang="ko-KR" altLang="en-US" sz="800" baseline="0" dirty="0">
                          <a:latin typeface="+mn-lt"/>
                        </a:rPr>
                        <a:t> 검색 결과 페이지로 이동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4271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7878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모든 항목은 필수사항입니다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4634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채용공고 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오주환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채용공고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941218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1374789" y="108229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484434" y="2208196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224712" y="220478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1961665" y="504189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9" y="1582042"/>
            <a:ext cx="8492634" cy="43241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67292"/>
              </p:ext>
            </p:extLst>
          </p:nvPr>
        </p:nvGraphicFramePr>
        <p:xfrm>
          <a:off x="9480526" y="238326"/>
          <a:ext cx="2495843" cy="6366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4946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28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latin typeface="+mn-lt"/>
                        </a:rPr>
                        <a:t>데이터 건수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baseline="0" dirty="0">
                          <a:latin typeface="+mn-lt"/>
                        </a:rPr>
                        <a:t>검색에 적합한 결과를 숫자로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731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검색 결과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상세 검색 조건에 부합하는 검색 결과를 출력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731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게시글</a:t>
                      </a:r>
                      <a:r>
                        <a:rPr lang="ko-KR" altLang="en-US" sz="800" dirty="0">
                          <a:latin typeface="+mn-lt"/>
                        </a:rPr>
                        <a:t> </a:t>
                      </a:r>
                      <a:r>
                        <a:rPr lang="ko-KR" altLang="en-US" sz="800" dirty="0" err="1">
                          <a:latin typeface="+mn-lt"/>
                        </a:rPr>
                        <a:t>페이징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클릭 시 다른 페이지의 결과를 출력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49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49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49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49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49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4946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9123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중복된 결과가 나오면 안된다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76453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채용공고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검색결과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오주환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채용공고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6146388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93733" y="498065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07880" y="203195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647241" y="1478834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0BDD6A8-C046-4E33-A3F8-8FB7B0173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61"/>
          <a:stretch/>
        </p:blipFill>
        <p:spPr>
          <a:xfrm>
            <a:off x="834846" y="1758184"/>
            <a:ext cx="7595170" cy="2962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8359"/>
              </p:ext>
            </p:extLst>
          </p:nvPr>
        </p:nvGraphicFramePr>
        <p:xfrm>
          <a:off x="9480526" y="238326"/>
          <a:ext cx="2495843" cy="45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지원하기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지원하기 버튼을 누르면 온라인 지원 </a:t>
                      </a:r>
                      <a:r>
                        <a:rPr lang="ko-KR" altLang="en-US" sz="800" dirty="0" err="1">
                          <a:latin typeface="+mn-lt"/>
                        </a:rPr>
                        <a:t>팝업생성</a:t>
                      </a:r>
                      <a:r>
                        <a:rPr lang="ko-KR" altLang="en-US" sz="800" dirty="0"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북마크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클릭 시 해당 공고가 북마크에 저장된다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0990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공고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채용공고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공고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495137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10889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3A09B7-959C-40A0-9F42-2245613A74A0}"/>
              </a:ext>
            </a:extLst>
          </p:cNvPr>
          <p:cNvSpPr/>
          <p:nvPr/>
        </p:nvSpPr>
        <p:spPr>
          <a:xfrm>
            <a:off x="6419375" y="3297476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1AD6EF-67E4-4D55-AF18-AEC49366487A}"/>
              </a:ext>
            </a:extLst>
          </p:cNvPr>
          <p:cNvSpPr/>
          <p:nvPr/>
        </p:nvSpPr>
        <p:spPr>
          <a:xfrm>
            <a:off x="6248771" y="1725249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4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074" y="1739830"/>
            <a:ext cx="7716082" cy="386772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53178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이력서선택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작성해놓은</a:t>
                      </a:r>
                      <a:r>
                        <a:rPr lang="ko-KR" altLang="en-US" sz="800" baseline="0" dirty="0">
                          <a:latin typeface="+mn-lt"/>
                        </a:rPr>
                        <a:t> 이력서 선택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이력서관리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이력서 관리페이지로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지원하기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지원성공</a:t>
                      </a:r>
                      <a:r>
                        <a:rPr lang="ko-KR" altLang="en-US" sz="800" dirty="0">
                          <a:latin typeface="+mn-lt"/>
                        </a:rPr>
                        <a:t> 후 </a:t>
                      </a:r>
                      <a:r>
                        <a:rPr lang="ko-KR" altLang="en-US" sz="800" dirty="0" err="1">
                          <a:latin typeface="+mn-lt"/>
                        </a:rPr>
                        <a:t>팝업창</a:t>
                      </a:r>
                      <a:r>
                        <a:rPr lang="ko-KR" altLang="en-US" sz="800" dirty="0">
                          <a:latin typeface="+mn-lt"/>
                        </a:rPr>
                        <a:t> 닫힘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팝업창</a:t>
                      </a:r>
                      <a:r>
                        <a:rPr lang="ko-KR" altLang="en-US" sz="800" dirty="0">
                          <a:latin typeface="+mn-lt"/>
                        </a:rPr>
                        <a:t> 닫힘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등록된 이력서 없을 시 </a:t>
                      </a:r>
                      <a:r>
                        <a:rPr lang="ko-KR" altLang="en-US" sz="800" dirty="0" err="1">
                          <a:latin typeface="+mn-lt"/>
                        </a:rPr>
                        <a:t>이력서등록</a:t>
                      </a:r>
                      <a:r>
                        <a:rPr lang="ko-KR" altLang="en-US" sz="800" dirty="0">
                          <a:latin typeface="+mn-lt"/>
                        </a:rPr>
                        <a:t> 페이지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79184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온라인지원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채용정보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공고상세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온라인지원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351" y="2028383"/>
            <a:ext cx="2593377" cy="34436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2984" y="345859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920741" y="2900696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693759" y="490639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519696" y="490639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7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12263"/>
              </p:ext>
            </p:extLst>
          </p:nvPr>
        </p:nvGraphicFramePr>
        <p:xfrm>
          <a:off x="9480526" y="238326"/>
          <a:ext cx="2494598" cy="595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+mn-lt"/>
                        </a:rPr>
                        <a:t>Description</a:t>
                      </a:r>
                      <a:endParaRPr lang="ko-KR" altLang="en-US" sz="1400" b="1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드롭다운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선택사항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게시글을 검색할 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  제목과 글쓴이 둘 중 하나를 선택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  </a:t>
                      </a:r>
                      <a:r>
                        <a:rPr lang="ko-KR" altLang="en-US" sz="800" dirty="0" err="1">
                          <a:latin typeface="+mn-lt"/>
                        </a:rPr>
                        <a:t>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검색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 검색어 입력</a:t>
                      </a:r>
                      <a:r>
                        <a:rPr lang="en-US" altLang="ko-KR" sz="800">
                          <a:latin typeface="+mn-lt"/>
                        </a:rPr>
                        <a:t>(</a:t>
                      </a:r>
                      <a:r>
                        <a:rPr lang="ko-KR" altLang="en-US" sz="800">
                          <a:latin typeface="+mn-lt"/>
                        </a:rPr>
                        <a:t>선택사항</a:t>
                      </a:r>
                      <a:r>
                        <a:rPr lang="en-US" altLang="ko-KR" sz="800">
                          <a:latin typeface="+mn-lt"/>
                        </a:rPr>
                        <a:t>)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검색 클릭 또는 엔터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그 단어를</a:t>
                      </a:r>
                      <a:r>
                        <a:rPr lang="en-US" altLang="ko-KR" sz="800">
                          <a:latin typeface="+mn-lt"/>
                        </a:rPr>
                        <a:t> </a:t>
                      </a:r>
                      <a:r>
                        <a:rPr lang="ko-KR" altLang="en-US" sz="800">
                          <a:latin typeface="+mn-lt"/>
                        </a:rPr>
                        <a:t>포함하고 있는 게시글만 화면에 출력된다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글쓰기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글쓰기 버튼 클릭 시 로그인하지 않은 사용자는 로그인 여부를 확인하는 알림메시지가 출력되고 확인 버튼 클릭 시 로그인 페이지로 이동</a:t>
                      </a:r>
                      <a:r>
                        <a:rPr lang="en-US" altLang="ko-KR" sz="800">
                          <a:latin typeface="+mn-lt"/>
                        </a:rPr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취소 버튼 클릭 시 게시판 목록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로그인 된 회원은 버튼 클릭 시 게시판 글쓰기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글 제목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제목 클릭 시 해당 글의 상세페이지로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1712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알바톡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임나영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2021.04.15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 err="1"/>
                        <a:t>알바톡</a:t>
                      </a:r>
                      <a:endParaRPr lang="en-US" altLang="ko-KR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2"/>
          <a:srcRect l="4260" t="2780" r="3660" b="16390"/>
          <a:stretch>
            <a:fillRect/>
          </a:stretch>
        </p:blipFill>
        <p:spPr>
          <a:xfrm>
            <a:off x="704650" y="1349768"/>
            <a:ext cx="8286949" cy="4463263"/>
          </a:xfrm>
          <a:prstGeom prst="rect">
            <a:avLst/>
          </a:prstGeom>
        </p:spPr>
      </p:pic>
      <p:sp>
        <p:nvSpPr>
          <p:cNvPr id="1035" name="직사각형 12"/>
          <p:cNvSpPr/>
          <p:nvPr/>
        </p:nvSpPr>
        <p:spPr>
          <a:xfrm>
            <a:off x="4796099" y="1898762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6" name="직사각형 12"/>
          <p:cNvSpPr/>
          <p:nvPr/>
        </p:nvSpPr>
        <p:spPr>
          <a:xfrm>
            <a:off x="7587501" y="208993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8" name="직사각형 12"/>
          <p:cNvSpPr/>
          <p:nvPr/>
        </p:nvSpPr>
        <p:spPr>
          <a:xfrm>
            <a:off x="7548054" y="488268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1" name="직사각형 12"/>
          <p:cNvSpPr/>
          <p:nvPr/>
        </p:nvSpPr>
        <p:spPr>
          <a:xfrm>
            <a:off x="4176204" y="287291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20256"/>
              </p:ext>
            </p:extLst>
          </p:nvPr>
        </p:nvGraphicFramePr>
        <p:xfrm>
          <a:off x="9480526" y="228801"/>
          <a:ext cx="2494598" cy="58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+mn-lt"/>
                        </a:rPr>
                        <a:t>Description</a:t>
                      </a:r>
                      <a:endParaRPr lang="ko-KR" altLang="en-US" sz="1400" b="1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작성자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작성자 이름은 로그인한 회원의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 정보를 가져와서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 자동으로 출력된다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직종선택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직종선택은 선택사항이다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직종에는 </a:t>
                      </a:r>
                      <a:r>
                        <a:rPr lang="en-US" altLang="ko-KR" sz="800">
                          <a:latin typeface="+mn-lt"/>
                        </a:rPr>
                        <a:t>‘</a:t>
                      </a:r>
                      <a:r>
                        <a:rPr lang="ko-KR" altLang="en-US" sz="800">
                          <a:latin typeface="+mn-lt"/>
                        </a:rPr>
                        <a:t>외식음료</a:t>
                      </a:r>
                      <a:r>
                        <a:rPr lang="en-US" altLang="ko-KR" sz="800">
                          <a:latin typeface="+mn-lt"/>
                        </a:rPr>
                        <a:t>’,’</a:t>
                      </a:r>
                      <a:r>
                        <a:rPr lang="ko-KR" altLang="en-US" sz="800">
                          <a:latin typeface="+mn-lt"/>
                        </a:rPr>
                        <a:t>유통판매</a:t>
                      </a:r>
                      <a:r>
                        <a:rPr lang="en-US" altLang="ko-KR" sz="800">
                          <a:latin typeface="+mn-lt"/>
                        </a:rPr>
                        <a:t>’,’</a:t>
                      </a:r>
                      <a:r>
                        <a:rPr lang="ko-KR" altLang="en-US" sz="800">
                          <a:latin typeface="+mn-lt"/>
                        </a:rPr>
                        <a:t>문화여가생활</a:t>
                      </a:r>
                      <a:r>
                        <a:rPr lang="en-US" altLang="ko-KR" sz="800">
                          <a:latin typeface="+mn-lt"/>
                        </a:rPr>
                        <a:t>’,’</a:t>
                      </a:r>
                      <a:r>
                        <a:rPr lang="ko-KR" altLang="en-US" sz="800">
                          <a:latin typeface="+mn-lt"/>
                        </a:rPr>
                        <a:t>서비스</a:t>
                      </a:r>
                      <a:r>
                        <a:rPr lang="en-US" altLang="ko-KR" sz="800">
                          <a:latin typeface="+mn-lt"/>
                        </a:rPr>
                        <a:t>’</a:t>
                      </a:r>
                      <a:r>
                        <a:rPr lang="ko-KR" altLang="en-US" sz="800">
                          <a:latin typeface="+mn-lt"/>
                        </a:rPr>
                        <a:t> </a:t>
                      </a:r>
                      <a:r>
                        <a:rPr lang="en-US" altLang="ko-KR" sz="800">
                          <a:latin typeface="+mn-lt"/>
                        </a:rPr>
                        <a:t>4</a:t>
                      </a:r>
                      <a:r>
                        <a:rPr lang="ko-KR" altLang="en-US" sz="800">
                          <a:latin typeface="+mn-lt"/>
                        </a:rPr>
                        <a:t>가지 종류로 나뉜다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제목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제목 입력은 필수사항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제목입력은 최대 </a:t>
                      </a:r>
                      <a:r>
                        <a:rPr lang="en-US" altLang="ko-KR" sz="800">
                          <a:latin typeface="+mn-lt"/>
                        </a:rPr>
                        <a:t>20</a:t>
                      </a:r>
                      <a:r>
                        <a:rPr lang="ko-KR" altLang="en-US" sz="800">
                          <a:latin typeface="+mn-lt"/>
                        </a:rPr>
                        <a:t>자이고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 </a:t>
                      </a:r>
                      <a:r>
                        <a:rPr lang="en-US" altLang="ko-KR" sz="800">
                          <a:latin typeface="+mn-lt"/>
                        </a:rPr>
                        <a:t>20</a:t>
                      </a:r>
                      <a:r>
                        <a:rPr lang="ko-KR" altLang="en-US" sz="800">
                          <a:latin typeface="+mn-lt"/>
                        </a:rPr>
                        <a:t>자를 넘어가면 더이상 입력되지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 않는다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  <a:r>
                        <a:rPr lang="ko-KR" altLang="en-US" sz="800">
                          <a:latin typeface="+mn-lt"/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내용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글 내용입력은 필수사항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썸머에디터</a:t>
                      </a:r>
                      <a:r>
                        <a:rPr lang="ko-KR" altLang="en-US" sz="800">
                          <a:latin typeface="+mn-lt"/>
                        </a:rPr>
                        <a:t> 사용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파일첨부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파일첨부 여부는 선택사항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파일은 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r>
                        <a:rPr lang="en-US" altLang="ko-KR" sz="800" dirty="0" err="1">
                          <a:latin typeface="+mn-lt"/>
                        </a:rPr>
                        <a:t>png</a:t>
                      </a:r>
                      <a:r>
                        <a:rPr lang="en-US" altLang="ko-KR" sz="800" dirty="0">
                          <a:latin typeface="+mn-lt"/>
                        </a:rPr>
                        <a:t>, .jpg, .pdf</a:t>
                      </a:r>
                      <a:r>
                        <a:rPr lang="ko-KR" altLang="en-US" sz="800" dirty="0">
                          <a:latin typeface="+mn-lt"/>
                        </a:rPr>
                        <a:t>파일만 허용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 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r>
                        <a:rPr lang="ko-KR" altLang="en-US" sz="800" dirty="0">
                          <a:latin typeface="+mn-lt"/>
                        </a:rPr>
                        <a:t> 그 외의 파일은 </a:t>
                      </a:r>
                      <a:r>
                        <a:rPr lang="ko-KR" altLang="en-US" sz="800" dirty="0" err="1">
                          <a:latin typeface="+mn-lt"/>
                        </a:rPr>
                        <a:t>알림메시지가</a:t>
                      </a:r>
                      <a:endParaRPr lang="ko-KR" altLang="en-US" sz="800" dirty="0">
                        <a:latin typeface="+mn-lt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완료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완료버튼 클릭 시  글이 등록되었다는 알림메시지가 출력되고 게시판 목록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취소버튼을 클릭하면 게시판 목록페이지로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로그인한 회원만 사용이 가능하다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85056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알바톡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임나영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2021.04.15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 err="1"/>
                        <a:t>알바톡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알바톡</a:t>
                      </a:r>
                      <a:r>
                        <a:rPr lang="ko-KR" altLang="en-US" sz="1000" dirty="0"/>
                        <a:t> 작성</a:t>
                      </a:r>
                      <a:endParaRPr lang="en-US" altLang="ko-KR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6D56C20-EE11-458E-86A2-EFD4FC752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2920" r="3830" b="16810"/>
          <a:stretch>
            <a:fillRect/>
          </a:stretch>
        </p:blipFill>
        <p:spPr>
          <a:xfrm>
            <a:off x="398084" y="1219199"/>
            <a:ext cx="8805032" cy="4705352"/>
          </a:xfrm>
          <a:prstGeom prst="rect">
            <a:avLst/>
          </a:prstGeom>
        </p:spPr>
      </p:pic>
      <p:sp>
        <p:nvSpPr>
          <p:cNvPr id="14" name="직사각형 12">
            <a:extLst>
              <a:ext uri="{FF2B5EF4-FFF2-40B4-BE49-F238E27FC236}">
                <a16:creationId xmlns:a16="http://schemas.microsoft.com/office/drawing/2014/main" id="{408CF50F-4E7D-4AB0-B36D-E74F996C1CC6}"/>
              </a:ext>
            </a:extLst>
          </p:cNvPr>
          <p:cNvSpPr/>
          <p:nvPr/>
        </p:nvSpPr>
        <p:spPr>
          <a:xfrm>
            <a:off x="3922011" y="209243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1498A416-9E49-4603-89D8-D16EA8B7EFCE}"/>
              </a:ext>
            </a:extLst>
          </p:cNvPr>
          <p:cNvSpPr/>
          <p:nvPr/>
        </p:nvSpPr>
        <p:spPr>
          <a:xfrm>
            <a:off x="4363625" y="2446979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직사각형 12">
            <a:extLst>
              <a:ext uri="{FF2B5EF4-FFF2-40B4-BE49-F238E27FC236}">
                <a16:creationId xmlns:a16="http://schemas.microsoft.com/office/drawing/2014/main" id="{82BC97A2-A96A-44E5-B820-CF8563095633}"/>
              </a:ext>
            </a:extLst>
          </p:cNvPr>
          <p:cNvSpPr/>
          <p:nvPr/>
        </p:nvSpPr>
        <p:spPr>
          <a:xfrm>
            <a:off x="7703052" y="278526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직사각형 12">
            <a:extLst>
              <a:ext uri="{FF2B5EF4-FFF2-40B4-BE49-F238E27FC236}">
                <a16:creationId xmlns:a16="http://schemas.microsoft.com/office/drawing/2014/main" id="{124E7659-F7F0-4068-9460-215508ABB144}"/>
              </a:ext>
            </a:extLst>
          </p:cNvPr>
          <p:cNvSpPr/>
          <p:nvPr/>
        </p:nvSpPr>
        <p:spPr>
          <a:xfrm>
            <a:off x="3190799" y="316595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직사각형 12">
            <a:extLst>
              <a:ext uri="{FF2B5EF4-FFF2-40B4-BE49-F238E27FC236}">
                <a16:creationId xmlns:a16="http://schemas.microsoft.com/office/drawing/2014/main" id="{3C9270EA-E17C-43EC-A658-A720D912D495}"/>
              </a:ext>
            </a:extLst>
          </p:cNvPr>
          <p:cNvSpPr/>
          <p:nvPr/>
        </p:nvSpPr>
        <p:spPr>
          <a:xfrm>
            <a:off x="5964476" y="446916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직사각형 12">
            <a:extLst>
              <a:ext uri="{FF2B5EF4-FFF2-40B4-BE49-F238E27FC236}">
                <a16:creationId xmlns:a16="http://schemas.microsoft.com/office/drawing/2014/main" id="{7F1D4362-11C1-4FCD-B7AF-5D5A0F78780A}"/>
              </a:ext>
            </a:extLst>
          </p:cNvPr>
          <p:cNvSpPr/>
          <p:nvPr/>
        </p:nvSpPr>
        <p:spPr>
          <a:xfrm>
            <a:off x="6096000" y="507462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6E2FC5D1-80DC-4884-8148-0B9D0A7D361E}"/>
              </a:ext>
            </a:extLst>
          </p:cNvPr>
          <p:cNvSpPr/>
          <p:nvPr/>
        </p:nvSpPr>
        <p:spPr>
          <a:xfrm>
            <a:off x="7587694" y="507462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2"/>
          <a:srcRect l="3790" t="2950" r="3440" b="10660"/>
          <a:stretch>
            <a:fillRect/>
          </a:stretch>
        </p:blipFill>
        <p:spPr>
          <a:xfrm>
            <a:off x="453924" y="1088537"/>
            <a:ext cx="8647938" cy="49406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59160"/>
              </p:ext>
            </p:extLst>
          </p:nvPr>
        </p:nvGraphicFramePr>
        <p:xfrm>
          <a:off x="9480526" y="238326"/>
          <a:ext cx="2494598" cy="6305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+mn-lt"/>
                        </a:rPr>
                        <a:t>Description</a:t>
                      </a:r>
                      <a:endParaRPr lang="ko-KR" altLang="en-US" sz="1400" b="1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1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제목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조회수는 게시판 목록페이지에서  해당 게시판을 클릭 시 </a:t>
                      </a:r>
                      <a:r>
                        <a:rPr lang="en-US" altLang="ko-KR" sz="800">
                          <a:latin typeface="+mn-lt"/>
                        </a:rPr>
                        <a:t>+1</a:t>
                      </a:r>
                      <a:r>
                        <a:rPr lang="ko-KR" altLang="en-US" sz="800">
                          <a:latin typeface="+mn-lt"/>
                        </a:rPr>
                        <a:t>씩 증가된다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  <a:r>
                        <a:rPr lang="ko-KR" altLang="en-US" sz="800">
                          <a:latin typeface="+mn-lt"/>
                        </a:rPr>
                        <a:t> 날짜는 해당 글을 등록한 시점으로 기록되어 출력된다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2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글 내용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글 쓰기를 했을 때 해당 값을 그대로 가져와 출력하고</a:t>
                      </a:r>
                      <a:r>
                        <a:rPr lang="en-US" altLang="ko-KR" sz="800">
                          <a:latin typeface="+mn-lt"/>
                        </a:rPr>
                        <a:t>,</a:t>
                      </a:r>
                      <a:r>
                        <a:rPr lang="ko-KR" altLang="en-US" sz="800">
                          <a:latin typeface="+mn-lt"/>
                        </a:rPr>
                        <a:t> 최대 글자 수를 넘겼을 경우에는 글이 잘려서 출력된다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3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댓글 버튼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로그인한 회원에 한해서만 댓글 작성이 가능하다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클릭 시 댓글내용이 </a:t>
                      </a:r>
                      <a:r>
                        <a:rPr lang="ko-KR" altLang="en-US" sz="800" dirty="0" err="1">
                          <a:latin typeface="+mn-lt"/>
                        </a:rPr>
                        <a:t>비어있으면</a:t>
                      </a:r>
                      <a:r>
                        <a:rPr lang="ko-KR" altLang="en-US" sz="800" dirty="0">
                          <a:latin typeface="+mn-lt"/>
                        </a:rPr>
                        <a:t> </a:t>
                      </a:r>
                      <a:r>
                        <a:rPr lang="ko-KR" altLang="en-US" sz="800" dirty="0" err="1">
                          <a:latin typeface="+mn-lt"/>
                        </a:rPr>
                        <a:t>알림메시지가</a:t>
                      </a:r>
                      <a:r>
                        <a:rPr lang="ko-KR" altLang="en-US" sz="800" dirty="0">
                          <a:latin typeface="+mn-lt"/>
                        </a:rPr>
                        <a:t>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4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목록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버튼 클릭 시 게시판 목록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5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글쓰기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버튼 클릭 시 게시판 글 작성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6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수정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-수정 버튼 클릭 시 제목과 글내용만 수정이 가능하다.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해당글의 작성자한테만 버튼이 출력된다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7</a:t>
                      </a:r>
                      <a:endParaRPr lang="ko-KR" altLang="en-US" sz="8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+mn-lt"/>
                        </a:rPr>
                        <a:t>삭제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삭제 버튼 클릭 시 삭제할껀지를 묻는 알림메세지가 출력된다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알림메세지 확인 버튼 클릭 시 해당 글이 삭제되면서 알바톡 목록 페이지로 이동한다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>
                          <a:latin typeface="+mn-lt"/>
                        </a:rPr>
                        <a:t>-</a:t>
                      </a:r>
                      <a:r>
                        <a:rPr lang="ko-KR" altLang="en-US" sz="800">
                          <a:latin typeface="+mn-lt"/>
                        </a:rPr>
                        <a:t>해당글의 작성자한테만 버튼이 출력된다</a:t>
                      </a:r>
                      <a:r>
                        <a:rPr lang="en-US" altLang="ko-KR" sz="80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>
                          <a:latin typeface="+mn-lt"/>
                        </a:rPr>
                        <a:t>댓글 수정</a:t>
                      </a:r>
                      <a:r>
                        <a:rPr lang="en-US" altLang="ko-KR" sz="800" dirty="0">
                          <a:latin typeface="+mn-lt"/>
                        </a:rPr>
                        <a:t>,</a:t>
                      </a:r>
                      <a:r>
                        <a:rPr lang="ko-KR" altLang="en-US" sz="800" dirty="0">
                          <a:latin typeface="+mn-lt"/>
                        </a:rPr>
                        <a:t>삭제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댓글 수정</a:t>
                      </a:r>
                      <a:r>
                        <a:rPr lang="en-US" altLang="ko-KR" sz="800" dirty="0">
                          <a:latin typeface="+mn-lt"/>
                        </a:rPr>
                        <a:t>,</a:t>
                      </a:r>
                      <a:r>
                        <a:rPr lang="ko-KR" altLang="en-US" sz="800" dirty="0">
                          <a:latin typeface="+mn-lt"/>
                        </a:rPr>
                        <a:t>삭제 버튼은 해당 댓글을 쓴 회원만 버튼이 화면에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댓글 수정버튼 클릭 시 댓글 내용만 수정할 수 있다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댓글 삭제버튼 클릭 시 해당 댓글만 삭제된다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29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98937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알바톡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임나영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2021.04.15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 err="1"/>
                        <a:t>알바톡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알바톡</a:t>
                      </a:r>
                      <a:r>
                        <a:rPr lang="ko-KR" altLang="en-US" sz="1000" dirty="0"/>
                        <a:t> 상세</a:t>
                      </a:r>
                      <a:endParaRPr lang="en-US" altLang="ko-KR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0" name="직사각형 12"/>
          <p:cNvSpPr/>
          <p:nvPr/>
        </p:nvSpPr>
        <p:spPr>
          <a:xfrm>
            <a:off x="1516708" y="191887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31" name="직사각형 12"/>
          <p:cNvSpPr/>
          <p:nvPr/>
        </p:nvSpPr>
        <p:spPr>
          <a:xfrm>
            <a:off x="1526329" y="2351824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3" name="직사각형 12"/>
          <p:cNvSpPr/>
          <p:nvPr/>
        </p:nvSpPr>
        <p:spPr>
          <a:xfrm>
            <a:off x="1642746" y="470074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4" name="직사각형 12"/>
          <p:cNvSpPr/>
          <p:nvPr/>
        </p:nvSpPr>
        <p:spPr>
          <a:xfrm>
            <a:off x="7630219" y="486469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35" name="직사각형 12"/>
          <p:cNvSpPr/>
          <p:nvPr/>
        </p:nvSpPr>
        <p:spPr>
          <a:xfrm>
            <a:off x="7687753" y="429771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8" name="직사각형 12"/>
          <p:cNvSpPr/>
          <p:nvPr/>
        </p:nvSpPr>
        <p:spPr>
          <a:xfrm>
            <a:off x="5362980" y="489336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9" name="직사각형 12"/>
          <p:cNvSpPr/>
          <p:nvPr/>
        </p:nvSpPr>
        <p:spPr>
          <a:xfrm>
            <a:off x="6272355" y="4931272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42" name="직사각형 12"/>
          <p:cNvSpPr/>
          <p:nvPr/>
        </p:nvSpPr>
        <p:spPr>
          <a:xfrm>
            <a:off x="7686213" y="3863221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60676"/>
              </p:ext>
            </p:extLst>
          </p:nvPr>
        </p:nvGraphicFramePr>
        <p:xfrm>
          <a:off x="9480526" y="238326"/>
          <a:ext cx="2494598" cy="50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+mn-lt"/>
                        </a:rPr>
                        <a:t>Description</a:t>
                      </a:r>
                      <a:endParaRPr lang="ko-KR" altLang="en-US" sz="1400" b="1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다운로드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-</a:t>
                      </a:r>
                      <a:r>
                        <a:rPr lang="ko-KR" altLang="en-US" sz="1000" dirty="0">
                          <a:latin typeface="+mn-lt"/>
                        </a:rPr>
                        <a:t>로그인한 회원에 한해서만 다운로드가 가능하다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-</a:t>
                      </a:r>
                      <a:r>
                        <a:rPr lang="ko-KR" altLang="en-US" sz="1000" dirty="0">
                          <a:latin typeface="+mn-lt"/>
                        </a:rPr>
                        <a:t>로그인 하지 않은 사용자는 다운로드 버튼 클릭 시 로그인 페이지로 이동한다</a:t>
                      </a:r>
                      <a:r>
                        <a:rPr lang="en-US" altLang="ko-KR" sz="10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https://www.alba.co.kr/story/albahelper/DownFormList.asp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5603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서식 다운로드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임나영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2021.04.15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서식다운로드 </a:t>
                      </a:r>
                      <a:endParaRPr lang="en-US" altLang="ko-KR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72176DF-3309-4FF7-A949-8E5E85C71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0" t="2780" r="3750" b="3470"/>
          <a:stretch>
            <a:fillRect/>
          </a:stretch>
        </p:blipFill>
        <p:spPr>
          <a:xfrm>
            <a:off x="839848" y="1128713"/>
            <a:ext cx="8073903" cy="5038724"/>
          </a:xfrm>
          <a:prstGeom prst="rect">
            <a:avLst/>
          </a:prstGeom>
        </p:spPr>
      </p:pic>
      <p:sp>
        <p:nvSpPr>
          <p:cNvPr id="10" name="직사각형 12">
            <a:extLst>
              <a:ext uri="{FF2B5EF4-FFF2-40B4-BE49-F238E27FC236}">
                <a16:creationId xmlns:a16="http://schemas.microsoft.com/office/drawing/2014/main" id="{F683AB84-4066-4F49-BD85-B475A42004B2}"/>
              </a:ext>
            </a:extLst>
          </p:cNvPr>
          <p:cNvSpPr/>
          <p:nvPr/>
        </p:nvSpPr>
        <p:spPr>
          <a:xfrm>
            <a:off x="7645902" y="5246752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02AEC2-337D-4D6F-9B6B-D33DC887A3F9}"/>
              </a:ext>
            </a:extLst>
          </p:cNvPr>
          <p:cNvSpPr/>
          <p:nvPr/>
        </p:nvSpPr>
        <p:spPr>
          <a:xfrm>
            <a:off x="1598463" y="236392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MAIN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F10B8D-224D-4D60-999C-597CEF62629B}"/>
              </a:ext>
            </a:extLst>
          </p:cNvPr>
          <p:cNvSpPr/>
          <p:nvPr/>
        </p:nvSpPr>
        <p:spPr>
          <a:xfrm>
            <a:off x="2873080" y="236392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A1640-A7D8-465B-835B-B21590FBFA08}"/>
              </a:ext>
            </a:extLst>
          </p:cNvPr>
          <p:cNvSpPr/>
          <p:nvPr/>
        </p:nvSpPr>
        <p:spPr>
          <a:xfrm>
            <a:off x="1598466" y="2112526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채용공고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75B748-1263-4607-B7A6-8FA84CC0CBC8}"/>
              </a:ext>
            </a:extLst>
          </p:cNvPr>
          <p:cNvSpPr/>
          <p:nvPr/>
        </p:nvSpPr>
        <p:spPr>
          <a:xfrm>
            <a:off x="1598466" y="117121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개인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547768-6E11-4AD4-854C-E5E1B286F40C}"/>
              </a:ext>
            </a:extLst>
          </p:cNvPr>
          <p:cNvSpPr/>
          <p:nvPr/>
        </p:nvSpPr>
        <p:spPr>
          <a:xfrm>
            <a:off x="2873083" y="117121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기업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E3FD04-D077-41EC-8DC6-6FE1194D85E1}"/>
              </a:ext>
            </a:extLst>
          </p:cNvPr>
          <p:cNvSpPr/>
          <p:nvPr/>
        </p:nvSpPr>
        <p:spPr>
          <a:xfrm>
            <a:off x="2873082" y="2112526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채용공고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B458D-5294-4729-A028-8AE25138B344}"/>
              </a:ext>
            </a:extLst>
          </p:cNvPr>
          <p:cNvSpPr/>
          <p:nvPr/>
        </p:nvSpPr>
        <p:spPr>
          <a:xfrm>
            <a:off x="1598466" y="3995156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서식다운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9E8E4-39A7-42AA-8C2C-67A10C011372}"/>
              </a:ext>
            </a:extLst>
          </p:cNvPr>
          <p:cNvSpPr/>
          <p:nvPr/>
        </p:nvSpPr>
        <p:spPr>
          <a:xfrm>
            <a:off x="1598465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마이페이지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개인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A78ECA-E786-4728-BBA8-8A100F07256B}"/>
              </a:ext>
            </a:extLst>
          </p:cNvPr>
          <p:cNvSpPr/>
          <p:nvPr/>
        </p:nvSpPr>
        <p:spPr>
          <a:xfrm>
            <a:off x="1598464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마이페이지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기업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75A949-5921-47D1-BA59-7BD8B1119853}"/>
              </a:ext>
            </a:extLst>
          </p:cNvPr>
          <p:cNvSpPr/>
          <p:nvPr/>
        </p:nvSpPr>
        <p:spPr>
          <a:xfrm>
            <a:off x="10520783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이력서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1CF93E-093B-45C1-9315-560C4D05A031}"/>
              </a:ext>
            </a:extLst>
          </p:cNvPr>
          <p:cNvSpPr/>
          <p:nvPr/>
        </p:nvSpPr>
        <p:spPr>
          <a:xfrm>
            <a:off x="7971549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지원자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AF83A-0BCC-40E7-BCB1-36E18D9AE350}"/>
              </a:ext>
            </a:extLst>
          </p:cNvPr>
          <p:cNvSpPr/>
          <p:nvPr/>
        </p:nvSpPr>
        <p:spPr>
          <a:xfrm>
            <a:off x="365413" y="236392"/>
            <a:ext cx="1017179" cy="376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B86CE39-AB38-4ADF-84F7-4244D8F67AA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15645" y="1541387"/>
            <a:ext cx="257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29379B-3A16-4C07-9302-1091320B039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15645" y="2482702"/>
            <a:ext cx="257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FA4D14-86F3-488B-BAD3-DCD8158373E4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2615645" y="3424017"/>
            <a:ext cx="2806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7EC001-E393-4982-B2BC-70D3A8ED4385}"/>
              </a:ext>
            </a:extLst>
          </p:cNvPr>
          <p:cNvSpPr/>
          <p:nvPr/>
        </p:nvSpPr>
        <p:spPr>
          <a:xfrm>
            <a:off x="1598466" y="305384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알바톡</a:t>
            </a:r>
            <a:endParaRPr lang="ko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4F74A-4701-4599-AD95-8621EC4E0F1B}"/>
              </a:ext>
            </a:extLst>
          </p:cNvPr>
          <p:cNvSpPr/>
          <p:nvPr/>
        </p:nvSpPr>
        <p:spPr>
          <a:xfrm>
            <a:off x="2873082" y="305384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알바톡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D96974-5383-409B-8F15-9B28397037C4}"/>
              </a:ext>
            </a:extLst>
          </p:cNvPr>
          <p:cNvSpPr/>
          <p:nvPr/>
        </p:nvSpPr>
        <p:spPr>
          <a:xfrm>
            <a:off x="4147698" y="305384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알바톡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7D686D-8397-4604-AD26-42F9D374CB9F}"/>
              </a:ext>
            </a:extLst>
          </p:cNvPr>
          <p:cNvSpPr/>
          <p:nvPr/>
        </p:nvSpPr>
        <p:spPr>
          <a:xfrm>
            <a:off x="5422315" y="305384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알바톡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75E5A9-FB37-431B-887B-5B44C57048FF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2615644" y="5306647"/>
            <a:ext cx="7905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74BAAC-C1AD-4187-BCCC-B044F0034F9B}"/>
              </a:ext>
            </a:extLst>
          </p:cNvPr>
          <p:cNvSpPr/>
          <p:nvPr/>
        </p:nvSpPr>
        <p:spPr>
          <a:xfrm>
            <a:off x="2873081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6FFB1-9769-46CD-A314-89E725014F20}"/>
              </a:ext>
            </a:extLst>
          </p:cNvPr>
          <p:cNvSpPr/>
          <p:nvPr/>
        </p:nvSpPr>
        <p:spPr>
          <a:xfrm>
            <a:off x="4147698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북마크</a:t>
            </a:r>
            <a:endParaRPr lang="ko-KR" altLang="en-US" sz="12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D94306-AE14-44A5-998B-8BA70893089B}"/>
              </a:ext>
            </a:extLst>
          </p:cNvPr>
          <p:cNvSpPr/>
          <p:nvPr/>
        </p:nvSpPr>
        <p:spPr>
          <a:xfrm>
            <a:off x="5422315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지원내역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BAADAF-F652-4D21-9048-A935FC931F62}"/>
              </a:ext>
            </a:extLst>
          </p:cNvPr>
          <p:cNvSpPr/>
          <p:nvPr/>
        </p:nvSpPr>
        <p:spPr>
          <a:xfrm>
            <a:off x="6696932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이력서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9CB73-57B0-4C06-A4F5-12ABDE920B18}"/>
              </a:ext>
            </a:extLst>
          </p:cNvPr>
          <p:cNvSpPr/>
          <p:nvPr/>
        </p:nvSpPr>
        <p:spPr>
          <a:xfrm>
            <a:off x="7971549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이력서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B597A9-4404-4564-A98F-A0201B641FEB}"/>
              </a:ext>
            </a:extLst>
          </p:cNvPr>
          <p:cNvSpPr/>
          <p:nvPr/>
        </p:nvSpPr>
        <p:spPr>
          <a:xfrm>
            <a:off x="9246166" y="4936471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이력서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등록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84F3CC8-42AA-4B48-959A-BAA3411BA557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2615643" y="6247964"/>
            <a:ext cx="5355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6CB9B7-7193-4C32-8F97-CC956C26477E}"/>
              </a:ext>
            </a:extLst>
          </p:cNvPr>
          <p:cNvSpPr/>
          <p:nvPr/>
        </p:nvSpPr>
        <p:spPr>
          <a:xfrm>
            <a:off x="2873081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0048A-7AAA-4889-A92A-B6EA1EC9A49D}"/>
              </a:ext>
            </a:extLst>
          </p:cNvPr>
          <p:cNvSpPr/>
          <p:nvPr/>
        </p:nvSpPr>
        <p:spPr>
          <a:xfrm>
            <a:off x="4147698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채용공고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관리</a:t>
            </a:r>
            <a:endParaRPr lang="en-US" altLang="ko-KR" sz="1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68D4C5-8C80-4747-92B7-A185E69370ED}"/>
              </a:ext>
            </a:extLst>
          </p:cNvPr>
          <p:cNvSpPr/>
          <p:nvPr/>
        </p:nvSpPr>
        <p:spPr>
          <a:xfrm>
            <a:off x="5422315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채용공고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1B85ED-CB70-4B57-BA89-F72CF4DCFC4A}"/>
              </a:ext>
            </a:extLst>
          </p:cNvPr>
          <p:cNvSpPr/>
          <p:nvPr/>
        </p:nvSpPr>
        <p:spPr>
          <a:xfrm>
            <a:off x="6696932" y="5877788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채용공고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08010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1639"/>
              </p:ext>
            </p:extLst>
          </p:nvPr>
        </p:nvGraphicFramePr>
        <p:xfrm>
          <a:off x="9480526" y="238326"/>
          <a:ext cx="2495843" cy="58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입력 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확인의 값과 </a:t>
                      </a:r>
                      <a:r>
                        <a:rPr lang="ko-KR" altLang="en-US" sz="800" dirty="0" err="1"/>
                        <a:t>동일해야하며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8 </a:t>
                      </a:r>
                      <a:r>
                        <a:rPr lang="ko-KR" altLang="en-US" sz="800" dirty="0"/>
                        <a:t>자리 이상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확인 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</a:t>
                      </a:r>
                      <a:r>
                        <a:rPr lang="ko-KR" altLang="en-US" sz="800" dirty="0" err="1"/>
                        <a:t>입력창과</a:t>
                      </a:r>
                      <a:r>
                        <a:rPr lang="ko-KR" altLang="en-US" sz="800" dirty="0"/>
                        <a:t> 값이 동일해야한다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빈 값이거나 </a:t>
                      </a:r>
                      <a:r>
                        <a:rPr lang="ko-KR" altLang="en-US" sz="800" dirty="0"/>
                        <a:t>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전화번호 입력</a:t>
                      </a:r>
                      <a:r>
                        <a:rPr lang="ko-KR" altLang="en-US" sz="800" baseline="0" dirty="0"/>
                        <a:t> 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자리 숫자만 </a:t>
                      </a:r>
                      <a:r>
                        <a:rPr lang="ko-KR" altLang="en-US" sz="800" dirty="0" err="1"/>
                        <a:t>입력받는다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숫자 이외 다른 값 </a:t>
                      </a:r>
                      <a:r>
                        <a:rPr lang="ko-KR" altLang="en-US" sz="800" baseline="0" dirty="0" err="1"/>
                        <a:t>입력시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-@</a:t>
                      </a:r>
                      <a:r>
                        <a:rPr lang="ko-KR" altLang="en-US" sz="800" dirty="0"/>
                        <a:t>를 필수로 입력해야한다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 값이거나 </a:t>
                      </a:r>
                      <a:r>
                        <a:rPr lang="en-US" altLang="ko-KR" sz="800" dirty="0"/>
                        <a:t>@</a:t>
                      </a:r>
                      <a:r>
                        <a:rPr lang="ko-KR" altLang="en-US" sz="800" dirty="0"/>
                        <a:t>가 없는 경우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주소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</a:t>
                      </a:r>
                      <a:r>
                        <a:rPr lang="ko-KR" altLang="en-US" sz="800" baseline="0" dirty="0"/>
                        <a:t> 값을 입력할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aseline="0" dirty="0"/>
                        <a:t>수정 버튼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수정 버튼 클릭 시 바뀐 수정 내용으로 회원 정보가 수정된다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취소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취소 버튼 클릭 시 </a:t>
                      </a:r>
                      <a:r>
                        <a:rPr lang="ko-KR" altLang="en-US" sz="800" dirty="0" err="1"/>
                        <a:t>마이페이지가</a:t>
                      </a:r>
                      <a:r>
                        <a:rPr lang="ko-KR" altLang="en-US" sz="800" dirty="0"/>
                        <a:t> 출력된다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입력 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확인의 값과 </a:t>
                      </a:r>
                      <a:r>
                        <a:rPr lang="ko-KR" altLang="en-US" sz="800" dirty="0" err="1"/>
                        <a:t>동일해야하며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8 </a:t>
                      </a:r>
                      <a:r>
                        <a:rPr lang="ko-KR" altLang="en-US" sz="800" dirty="0"/>
                        <a:t>자리 이상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  <a:r>
                        <a:rPr lang="en-US" altLang="ko-KR" sz="800" dirty="0">
                          <a:latin typeface="+mn-lt"/>
                        </a:rPr>
                        <a:t>/</a:t>
                      </a:r>
                      <a:r>
                        <a:rPr lang="ko-KR" altLang="en-US" sz="800" dirty="0">
                          <a:latin typeface="+mn-lt"/>
                        </a:rPr>
                        <a:t>성별 변경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71575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회원정보수정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회원정보수정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830" t="20894"/>
          <a:stretch/>
        </p:blipFill>
        <p:spPr>
          <a:xfrm>
            <a:off x="1052665" y="1468649"/>
            <a:ext cx="7375146" cy="37630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259D97-3F62-4C7C-A15E-28F925362CDD}"/>
              </a:ext>
            </a:extLst>
          </p:cNvPr>
          <p:cNvSpPr/>
          <p:nvPr/>
        </p:nvSpPr>
        <p:spPr>
          <a:xfrm>
            <a:off x="1052665" y="1100907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672AFD-F58C-4BA7-A90C-17B147103B7B}"/>
              </a:ext>
            </a:extLst>
          </p:cNvPr>
          <p:cNvSpPr/>
          <p:nvPr/>
        </p:nvSpPr>
        <p:spPr>
          <a:xfrm>
            <a:off x="1052665" y="6079327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E23419-A365-4828-821F-C5FB29274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9512"/>
          <a:stretch/>
        </p:blipFill>
        <p:spPr>
          <a:xfrm>
            <a:off x="2632653" y="2047129"/>
            <a:ext cx="3397986" cy="400259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4CF5D44-5DC5-4C2F-8134-A661FC189BD3}"/>
              </a:ext>
            </a:extLst>
          </p:cNvPr>
          <p:cNvSpPr/>
          <p:nvPr/>
        </p:nvSpPr>
        <p:spPr>
          <a:xfrm>
            <a:off x="4835525" y="5757093"/>
            <a:ext cx="177245" cy="1772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484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2912"/>
              </p:ext>
            </p:extLst>
          </p:nvPr>
        </p:nvGraphicFramePr>
        <p:xfrm>
          <a:off x="9480526" y="238326"/>
          <a:ext cx="2495843" cy="447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날짜선택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지원내역 출력 기준이 될 날짜를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검색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선택한 날짜에 맞는 지원내역 출력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지원내역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지원내역 클릭 시 해당 공고 상세페이지로 이동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페이지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버튼 클릭 시</a:t>
                      </a:r>
                      <a:r>
                        <a:rPr lang="ko-KR" altLang="en-US" sz="800" baseline="0" dirty="0">
                          <a:latin typeface="+mn-lt"/>
                        </a:rPr>
                        <a:t> 페이지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1662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지원내역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6008B97-386A-4F1E-A360-8FED7A25B868}"/>
              </a:ext>
            </a:extLst>
          </p:cNvPr>
          <p:cNvGrpSpPr/>
          <p:nvPr/>
        </p:nvGrpSpPr>
        <p:grpSpPr>
          <a:xfrm>
            <a:off x="1017740" y="1799864"/>
            <a:ext cx="7124774" cy="3615406"/>
            <a:chOff x="2503714" y="2307770"/>
            <a:chExt cx="6020582" cy="30550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21402" t="20698"/>
            <a:stretch/>
          </p:blipFill>
          <p:spPr>
            <a:xfrm>
              <a:off x="2503714" y="2307770"/>
              <a:ext cx="6020582" cy="30550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4352100" y="2650426"/>
              <a:ext cx="263047" cy="263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6709951" y="2714021"/>
              <a:ext cx="263047" cy="263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5747926" y="3590117"/>
              <a:ext cx="263047" cy="263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4899028" y="4429007"/>
              <a:ext cx="263047" cy="263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DA0A41-CB35-42B7-9B44-51974F7B3916}"/>
              </a:ext>
            </a:extLst>
          </p:cNvPr>
          <p:cNvSpPr/>
          <p:nvPr/>
        </p:nvSpPr>
        <p:spPr>
          <a:xfrm>
            <a:off x="1017740" y="136361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5EB704-0BB4-482B-B80A-3CD43B513581}"/>
              </a:ext>
            </a:extLst>
          </p:cNvPr>
          <p:cNvSpPr/>
          <p:nvPr/>
        </p:nvSpPr>
        <p:spPr>
          <a:xfrm>
            <a:off x="1017740" y="5632982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5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391" t="20865"/>
          <a:stretch/>
        </p:blipFill>
        <p:spPr>
          <a:xfrm>
            <a:off x="1017740" y="1740962"/>
            <a:ext cx="6104684" cy="30624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00408"/>
              </p:ext>
            </p:extLst>
          </p:nvPr>
        </p:nvGraphicFramePr>
        <p:xfrm>
          <a:off x="9480526" y="238326"/>
          <a:ext cx="2495843" cy="45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취소할 </a:t>
                      </a:r>
                      <a:r>
                        <a:rPr lang="ko-KR" altLang="en-US" sz="800" dirty="0" err="1">
                          <a:latin typeface="+mn-lt"/>
                        </a:rPr>
                        <a:t>북마크</a:t>
                      </a:r>
                      <a:r>
                        <a:rPr lang="ko-KR" altLang="en-US" sz="800" dirty="0">
                          <a:latin typeface="+mn-lt"/>
                        </a:rPr>
                        <a:t> 체크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기업명</a:t>
                      </a:r>
                      <a:r>
                        <a:rPr lang="en-US" altLang="ko-KR" sz="800" dirty="0">
                          <a:latin typeface="+mn-lt"/>
                        </a:rPr>
                        <a:t>/</a:t>
                      </a:r>
                      <a:r>
                        <a:rPr lang="ko-KR" altLang="en-US" sz="800" dirty="0" err="1">
                          <a:latin typeface="+mn-lt"/>
                        </a:rPr>
                        <a:t>모집제목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제목 클릭 시 해당 공고</a:t>
                      </a:r>
                      <a:r>
                        <a:rPr lang="ko-KR" altLang="en-US" sz="800" baseline="0" dirty="0">
                          <a:latin typeface="+mn-lt"/>
                        </a:rPr>
                        <a:t> 상세 페이지로 이동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+mn-lt"/>
                        </a:rPr>
                        <a:t>북마크취소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체크 된 </a:t>
                      </a:r>
                      <a:r>
                        <a:rPr lang="ko-KR" altLang="en-US" sz="800" dirty="0" err="1">
                          <a:latin typeface="+mn-lt"/>
                        </a:rPr>
                        <a:t>북마크</a:t>
                      </a:r>
                      <a:r>
                        <a:rPr lang="ko-KR" altLang="en-US" sz="800" dirty="0">
                          <a:latin typeface="+mn-lt"/>
                        </a:rPr>
                        <a:t> 삭제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체크된 게 없을 시 실패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페이지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버튼 클릭 시</a:t>
                      </a:r>
                      <a:r>
                        <a:rPr lang="ko-KR" altLang="en-US" sz="800" baseline="0" dirty="0">
                          <a:latin typeface="+mn-lt"/>
                        </a:rPr>
                        <a:t> 페이지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52492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북마크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 err="1"/>
                        <a:t>북마크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183552" y="230033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566504" y="2631627"/>
            <a:ext cx="212126" cy="21212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34980" y="349980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688377" y="3171813"/>
            <a:ext cx="223478" cy="2234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F3FD4-13EE-4340-998A-D3F59D701520}"/>
              </a:ext>
            </a:extLst>
          </p:cNvPr>
          <p:cNvSpPr/>
          <p:nvPr/>
        </p:nvSpPr>
        <p:spPr>
          <a:xfrm>
            <a:off x="1017740" y="136361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7C7506-E903-478B-8D6A-471686A2B4A5}"/>
              </a:ext>
            </a:extLst>
          </p:cNvPr>
          <p:cNvSpPr/>
          <p:nvPr/>
        </p:nvSpPr>
        <p:spPr>
          <a:xfrm>
            <a:off x="1017740" y="5022610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4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327" t="19965"/>
          <a:stretch/>
        </p:blipFill>
        <p:spPr>
          <a:xfrm>
            <a:off x="1017740" y="1706129"/>
            <a:ext cx="6063931" cy="30973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5674"/>
              </p:ext>
            </p:extLst>
          </p:nvPr>
        </p:nvGraphicFramePr>
        <p:xfrm>
          <a:off x="9480526" y="238326"/>
          <a:ext cx="2495843" cy="45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작성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이력서 작성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체크박스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삭제를 원하는 이력서를 체크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삭제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체크된 이력서를 삭제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선택된 이력서가 없으면 </a:t>
                      </a:r>
                      <a:r>
                        <a:rPr lang="ko-KR" altLang="en-US" sz="800" dirty="0" err="1">
                          <a:latin typeface="+mn-lt"/>
                        </a:rPr>
                        <a:t>삭제실패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제목 클릭 시 해당 이력서 상세 페이지로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페이지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버튼 클릭 시</a:t>
                      </a:r>
                      <a:r>
                        <a:rPr lang="ko-KR" altLang="en-US" sz="800" baseline="0" dirty="0">
                          <a:latin typeface="+mn-lt"/>
                        </a:rPr>
                        <a:t> 페이지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4956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63244" y="213841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620069" y="288307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086919" y="300072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620068" y="3703689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715444" y="3966736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88B8B-D1B4-43E9-8FD2-BBC235A234E8}"/>
              </a:ext>
            </a:extLst>
          </p:cNvPr>
          <p:cNvSpPr/>
          <p:nvPr/>
        </p:nvSpPr>
        <p:spPr>
          <a:xfrm>
            <a:off x="1017740" y="136361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142FD6-64CF-454F-A11B-A2159B2697E0}"/>
              </a:ext>
            </a:extLst>
          </p:cNvPr>
          <p:cNvSpPr/>
          <p:nvPr/>
        </p:nvSpPr>
        <p:spPr>
          <a:xfrm>
            <a:off x="1017740" y="5022610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4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4" y="1552557"/>
            <a:ext cx="7701252" cy="3853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0881"/>
              </p:ext>
            </p:extLst>
          </p:nvPr>
        </p:nvGraphicFramePr>
        <p:xfrm>
          <a:off x="9480526" y="238326"/>
          <a:ext cx="2495843" cy="51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작성한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회원정보수정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회원정보수정 페이지로 이동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주소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 변경은 회원정보수정 페이지에서만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사진등록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이력서에 등록할 </a:t>
                      </a:r>
                      <a:r>
                        <a:rPr lang="ko-KR" altLang="en-US" sz="800" dirty="0" err="1">
                          <a:latin typeface="+mn-lt"/>
                        </a:rPr>
                        <a:t>사진등록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클릭 시 파일업로드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팝업창</a:t>
                      </a:r>
                      <a:r>
                        <a:rPr lang="ko-KR" altLang="en-US" sz="800" baseline="0" dirty="0">
                          <a:latin typeface="+mn-lt"/>
                        </a:rPr>
                        <a:t> 생성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이력서 제목 입력 칸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자까지 입력 가능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학교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필수입력사항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초등학교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중학교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대학교</a:t>
                      </a:r>
                      <a:r>
                        <a:rPr lang="en-US" altLang="ko-KR" sz="800" dirty="0">
                          <a:latin typeface="+mn-lt"/>
                        </a:rPr>
                        <a:t>(2~3</a:t>
                      </a:r>
                      <a:r>
                        <a:rPr lang="ko-KR" altLang="en-US" sz="800" dirty="0">
                          <a:latin typeface="+mn-lt"/>
                        </a:rPr>
                        <a:t>년제</a:t>
                      </a:r>
                      <a:r>
                        <a:rPr lang="en-US" altLang="ko-KR" sz="800" dirty="0">
                          <a:latin typeface="+mn-lt"/>
                        </a:rPr>
                        <a:t>), </a:t>
                      </a:r>
                      <a:r>
                        <a:rPr lang="ko-KR" altLang="en-US" sz="800" dirty="0">
                          <a:latin typeface="+mn-lt"/>
                        </a:rPr>
                        <a:t>대학교</a:t>
                      </a:r>
                      <a:r>
                        <a:rPr lang="en-US" altLang="ko-KR" sz="800" dirty="0">
                          <a:latin typeface="+mn-lt"/>
                        </a:rPr>
                        <a:t>(4</a:t>
                      </a:r>
                      <a:r>
                        <a:rPr lang="ko-KR" altLang="en-US" sz="800" dirty="0">
                          <a:latin typeface="+mn-lt"/>
                        </a:rPr>
                        <a:t>년제</a:t>
                      </a:r>
                      <a:r>
                        <a:rPr lang="en-US" altLang="ko-KR" sz="800" dirty="0">
                          <a:latin typeface="+mn-lt"/>
                        </a:rPr>
                        <a:t>), </a:t>
                      </a:r>
                      <a:r>
                        <a:rPr lang="ko-KR" altLang="en-US" sz="800" dirty="0">
                          <a:latin typeface="+mn-lt"/>
                        </a:rPr>
                        <a:t>대학원을 선택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상태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필수입력사항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학교</a:t>
                      </a:r>
                      <a:r>
                        <a:rPr lang="en-US" altLang="ko-KR" sz="800" dirty="0">
                          <a:latin typeface="+mn-lt"/>
                        </a:rPr>
                        <a:t>) </a:t>
                      </a:r>
                      <a:r>
                        <a:rPr lang="ko-KR" altLang="en-US" sz="800" dirty="0">
                          <a:latin typeface="+mn-lt"/>
                        </a:rPr>
                        <a:t>입력 시 활성화 됨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졸업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재학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중퇴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휴학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수료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85170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작성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&gt;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이력서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042146" y="214827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576988" y="2153842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670296" y="304362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975346" y="366153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918071" y="412947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975345" y="412947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09DB8F-37E7-4781-AAEE-4FF135A4CAA2}"/>
              </a:ext>
            </a:extLst>
          </p:cNvPr>
          <p:cNvSpPr/>
          <p:nvPr/>
        </p:nvSpPr>
        <p:spPr>
          <a:xfrm>
            <a:off x="1017740" y="136361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E4D3FFF-26A3-47C5-A9EF-9CC8F66A8C7C}"/>
              </a:ext>
            </a:extLst>
          </p:cNvPr>
          <p:cNvSpPr/>
          <p:nvPr/>
        </p:nvSpPr>
        <p:spPr>
          <a:xfrm>
            <a:off x="3613015" y="5980353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85051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9" y="1492682"/>
            <a:ext cx="7745210" cy="38531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23562"/>
              </p:ext>
            </p:extLst>
          </p:nvPr>
        </p:nvGraphicFramePr>
        <p:xfrm>
          <a:off x="9480526" y="238326"/>
          <a:ext cx="2361744" cy="6438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00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098944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저장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작성한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신입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없음 표시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경력사항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</a:t>
                      </a:r>
                      <a:r>
                        <a:rPr lang="ko-KR" altLang="en-US" sz="800" baseline="0" dirty="0">
                          <a:latin typeface="+mn-lt"/>
                        </a:rPr>
                        <a:t> 추가 버튼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>
                          <a:latin typeface="+mn-lt"/>
                        </a:rPr>
                        <a:t>-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작성 칸 추가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근무지 회사명 입력 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캘린더 사용하여 근무기간 체크하여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담당업무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담당업무 작성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100</a:t>
                      </a:r>
                      <a:r>
                        <a:rPr lang="ko-KR" altLang="en-US" sz="800" baseline="0" dirty="0">
                          <a:latin typeface="+mn-lt"/>
                        </a:rPr>
                        <a:t>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나의 성격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장점 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ko-KR" altLang="en-US" sz="800" dirty="0">
                          <a:latin typeface="+mn-lt"/>
                        </a:rPr>
                        <a:t>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자유형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자유형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091451"/>
                  </a:ext>
                </a:extLst>
              </a:tr>
              <a:tr h="683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나의 성격 장점 선택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미리 등록해놓은 추천 예시 버튼을 클릭하면 하단에 해당 추천 예시 출력됨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8598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나의 성격 장점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선택된 나의 성격</a:t>
                      </a:r>
                      <a:r>
                        <a:rPr lang="en-US" altLang="ko-KR" sz="800" baseline="0" dirty="0">
                          <a:latin typeface="+mn-lt"/>
                        </a:rPr>
                        <a:t>, </a:t>
                      </a:r>
                      <a:r>
                        <a:rPr lang="ko-KR" altLang="en-US" sz="800" baseline="0" dirty="0">
                          <a:latin typeface="+mn-lt"/>
                        </a:rPr>
                        <a:t>장점 버튼</a:t>
                      </a:r>
                      <a:r>
                        <a:rPr lang="en-US" altLang="ko-KR" sz="800" baseline="0" dirty="0">
                          <a:latin typeface="+mn-lt"/>
                        </a:rPr>
                        <a:t>. X </a:t>
                      </a:r>
                      <a:r>
                        <a:rPr lang="ko-KR" altLang="en-US" sz="800" baseline="0" dirty="0">
                          <a:latin typeface="+mn-lt"/>
                        </a:rPr>
                        <a:t>클릭 시 없어짐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32977"/>
                  </a:ext>
                </a:extLst>
              </a:tr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2344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4043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작성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385086" y="15287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62629" y="176978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176978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7589" y="17910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3470" y="218569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02048" y="247266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888823" y="291407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816273" y="3435940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345400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348262" y="3969981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579519" y="4823431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11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829050" y="1276350"/>
            <a:ext cx="0" cy="71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29050" y="1276350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858000" y="1276350"/>
            <a:ext cx="0" cy="25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36550" y="1215683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경력 구분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신입 클릭 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66" y="1492683"/>
            <a:ext cx="3037776" cy="3079318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4B7B8A4F-62CF-4D7C-B4C2-FC0E3E68C5F1}"/>
              </a:ext>
            </a:extLst>
          </p:cNvPr>
          <p:cNvSpPr/>
          <p:nvPr/>
        </p:nvSpPr>
        <p:spPr>
          <a:xfrm>
            <a:off x="3613015" y="5980353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41916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45" y="1528764"/>
            <a:ext cx="7619387" cy="37969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15177"/>
              </p:ext>
            </p:extLst>
          </p:nvPr>
        </p:nvGraphicFramePr>
        <p:xfrm>
          <a:off x="9480526" y="238326"/>
          <a:ext cx="2495843" cy="573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9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098944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저장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수정한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신입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없음 표시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경력사항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</a:t>
                      </a:r>
                      <a:r>
                        <a:rPr lang="ko-KR" altLang="en-US" sz="800" baseline="0" dirty="0">
                          <a:latin typeface="+mn-lt"/>
                        </a:rPr>
                        <a:t> 추가 버튼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>
                          <a:latin typeface="+mn-lt"/>
                        </a:rPr>
                        <a:t>-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작성 칸 추가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근무지 회사명 입력 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캘린더 사용하여 근무기간 체크하여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담당업무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담당업무 작성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100</a:t>
                      </a:r>
                      <a:r>
                        <a:rPr lang="ko-KR" altLang="en-US" sz="800" baseline="0" dirty="0">
                          <a:latin typeface="+mn-lt"/>
                        </a:rPr>
                        <a:t>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나의 성격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장점 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ko-KR" altLang="en-US" sz="800" dirty="0">
                          <a:latin typeface="+mn-lt"/>
                        </a:rPr>
                        <a:t>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자유형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자유형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091451"/>
                  </a:ext>
                </a:extLst>
              </a:tr>
              <a:tr h="515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작성 칸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>
                          <a:latin typeface="+mn-lt"/>
                        </a:rPr>
                        <a:t>자기소개서 작성 칸</a:t>
                      </a:r>
                      <a:r>
                        <a:rPr lang="en-US" altLang="ko-KR" sz="800" baseline="0" dirty="0">
                          <a:latin typeface="+mn-lt"/>
                        </a:rPr>
                        <a:t>. </a:t>
                      </a:r>
                      <a:r>
                        <a:rPr lang="ko-KR" altLang="en-US" sz="800" baseline="0" dirty="0">
                          <a:latin typeface="+mn-lt"/>
                        </a:rPr>
                        <a:t>최소 </a:t>
                      </a:r>
                      <a:r>
                        <a:rPr lang="en-US" altLang="ko-KR" sz="800" baseline="0" dirty="0">
                          <a:latin typeface="+mn-lt"/>
                        </a:rPr>
                        <a:t>20</a:t>
                      </a:r>
                      <a:r>
                        <a:rPr lang="ko-KR" altLang="en-US" sz="800" baseline="0" dirty="0">
                          <a:latin typeface="+mn-lt"/>
                        </a:rPr>
                        <a:t>자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200</a:t>
                      </a:r>
                      <a:r>
                        <a:rPr lang="ko-KR" altLang="en-US" sz="800" baseline="0" dirty="0">
                          <a:latin typeface="+mn-lt"/>
                        </a:rPr>
                        <a:t>자 작성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85982"/>
                  </a:ext>
                </a:extLst>
              </a:tr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2344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71841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작성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(2)-1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385086" y="15287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62629" y="176978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176978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7589" y="17910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3470" y="218569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02048" y="247266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888823" y="291407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345400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001146" y="3829286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9AE936-6494-4127-BC6E-FDB47530B523}"/>
              </a:ext>
            </a:extLst>
          </p:cNvPr>
          <p:cNvSpPr/>
          <p:nvPr/>
        </p:nvSpPr>
        <p:spPr>
          <a:xfrm>
            <a:off x="864296" y="6146388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2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3" y="1509011"/>
            <a:ext cx="7727139" cy="3853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98576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수정하기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이력서 수정 페이지 이동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8296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상세보기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상세보기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337296" y="210472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7E032A-AA04-4058-B72A-C87EC0E88FA1}"/>
              </a:ext>
            </a:extLst>
          </p:cNvPr>
          <p:cNvSpPr/>
          <p:nvPr/>
        </p:nvSpPr>
        <p:spPr>
          <a:xfrm>
            <a:off x="1017740" y="123298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9DB98-6910-474F-AB43-56B992471A54}"/>
              </a:ext>
            </a:extLst>
          </p:cNvPr>
          <p:cNvSpPr/>
          <p:nvPr/>
        </p:nvSpPr>
        <p:spPr>
          <a:xfrm>
            <a:off x="1017740" y="5728005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0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3" y="1509011"/>
            <a:ext cx="7688438" cy="3853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14116"/>
              </p:ext>
            </p:extLst>
          </p:nvPr>
        </p:nvGraphicFramePr>
        <p:xfrm>
          <a:off x="9480526" y="238326"/>
          <a:ext cx="2495843" cy="51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저장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수정한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회원정보수정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회원정보수정 페이지로 이동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주소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 변경은 회원정보수정 페이지에서만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사진등록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이력서에 등록할 </a:t>
                      </a:r>
                      <a:r>
                        <a:rPr lang="ko-KR" altLang="en-US" sz="800" dirty="0" err="1">
                          <a:latin typeface="+mn-lt"/>
                        </a:rPr>
                        <a:t>사진등록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클릭 시 파일업로드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팝업창</a:t>
                      </a:r>
                      <a:r>
                        <a:rPr lang="ko-KR" altLang="en-US" sz="800" baseline="0" dirty="0">
                          <a:latin typeface="+mn-lt"/>
                        </a:rPr>
                        <a:t> 생성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이력서 제목 입력 칸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자까지 입력 가능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학교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필수입력사항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초등학교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중학교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대학교</a:t>
                      </a:r>
                      <a:r>
                        <a:rPr lang="en-US" altLang="ko-KR" sz="800" dirty="0">
                          <a:latin typeface="+mn-lt"/>
                        </a:rPr>
                        <a:t>(2~3</a:t>
                      </a:r>
                      <a:r>
                        <a:rPr lang="ko-KR" altLang="en-US" sz="800" dirty="0">
                          <a:latin typeface="+mn-lt"/>
                        </a:rPr>
                        <a:t>년제</a:t>
                      </a:r>
                      <a:r>
                        <a:rPr lang="en-US" altLang="ko-KR" sz="800" dirty="0">
                          <a:latin typeface="+mn-lt"/>
                        </a:rPr>
                        <a:t>), </a:t>
                      </a:r>
                      <a:r>
                        <a:rPr lang="ko-KR" altLang="en-US" sz="800" dirty="0">
                          <a:latin typeface="+mn-lt"/>
                        </a:rPr>
                        <a:t>대학교</a:t>
                      </a:r>
                      <a:r>
                        <a:rPr lang="en-US" altLang="ko-KR" sz="800" dirty="0">
                          <a:latin typeface="+mn-lt"/>
                        </a:rPr>
                        <a:t>(4</a:t>
                      </a:r>
                      <a:r>
                        <a:rPr lang="ko-KR" altLang="en-US" sz="800" dirty="0">
                          <a:latin typeface="+mn-lt"/>
                        </a:rPr>
                        <a:t>년제</a:t>
                      </a:r>
                      <a:r>
                        <a:rPr lang="en-US" altLang="ko-KR" sz="800" dirty="0">
                          <a:latin typeface="+mn-lt"/>
                        </a:rPr>
                        <a:t>), </a:t>
                      </a:r>
                      <a:r>
                        <a:rPr lang="ko-KR" altLang="en-US" sz="800" dirty="0">
                          <a:latin typeface="+mn-lt"/>
                        </a:rPr>
                        <a:t>대학원을 선택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상태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필수입력사항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최종학력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학교</a:t>
                      </a:r>
                      <a:r>
                        <a:rPr lang="en-US" altLang="ko-KR" sz="800" dirty="0">
                          <a:latin typeface="+mn-lt"/>
                        </a:rPr>
                        <a:t>) </a:t>
                      </a:r>
                      <a:r>
                        <a:rPr lang="ko-KR" altLang="en-US" sz="800" dirty="0">
                          <a:latin typeface="+mn-lt"/>
                        </a:rPr>
                        <a:t>입력 시 활성화 됨</a:t>
                      </a:r>
                      <a:r>
                        <a:rPr lang="en-US" altLang="ko-KR" sz="800" dirty="0">
                          <a:latin typeface="+mn-lt"/>
                        </a:rPr>
                        <a:t>. </a:t>
                      </a:r>
                      <a:r>
                        <a:rPr lang="ko-KR" altLang="en-US" sz="800" dirty="0">
                          <a:latin typeface="+mn-lt"/>
                        </a:rPr>
                        <a:t>졸업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재학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중퇴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휴학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수료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90462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수정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상세보기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042146" y="210472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576988" y="211029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670296" y="300007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975346" y="361799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918071" y="408592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975345" y="408592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5B98B-E049-4067-A418-C78386343E18}"/>
              </a:ext>
            </a:extLst>
          </p:cNvPr>
          <p:cNvSpPr/>
          <p:nvPr/>
        </p:nvSpPr>
        <p:spPr>
          <a:xfrm>
            <a:off x="1017740" y="136361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56183E8-B1E0-41CE-BDB3-4C1E63F4148E}"/>
              </a:ext>
            </a:extLst>
          </p:cNvPr>
          <p:cNvSpPr/>
          <p:nvPr/>
        </p:nvSpPr>
        <p:spPr>
          <a:xfrm>
            <a:off x="3613015" y="5980353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12119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9" y="1492682"/>
            <a:ext cx="7693467" cy="38531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08202"/>
              </p:ext>
            </p:extLst>
          </p:nvPr>
        </p:nvGraphicFramePr>
        <p:xfrm>
          <a:off x="9480526" y="238326"/>
          <a:ext cx="2495843" cy="6438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9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098944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저장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수정한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신입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없음 표시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경력사항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</a:t>
                      </a:r>
                      <a:r>
                        <a:rPr lang="ko-KR" altLang="en-US" sz="800" baseline="0" dirty="0">
                          <a:latin typeface="+mn-lt"/>
                        </a:rPr>
                        <a:t> 추가 버튼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>
                          <a:latin typeface="+mn-lt"/>
                        </a:rPr>
                        <a:t>-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작성 칸 추가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근무지 회사명 입력 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캘린더 사용하여 근무기간 체크하여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담당업무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담당업무 작성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100</a:t>
                      </a:r>
                      <a:r>
                        <a:rPr lang="ko-KR" altLang="en-US" sz="800" baseline="0" dirty="0">
                          <a:latin typeface="+mn-lt"/>
                        </a:rPr>
                        <a:t>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나의 성격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장점 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ko-KR" altLang="en-US" sz="800" dirty="0">
                          <a:latin typeface="+mn-lt"/>
                        </a:rPr>
                        <a:t>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자유형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자유형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091451"/>
                  </a:ext>
                </a:extLst>
              </a:tr>
              <a:tr h="683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나의 성격 장점 선택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미리 등록해놓은 추천 예시 버튼을 클릭하면 하단에 해당 추천 예시 출력됨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8598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나의 성격 장점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선택된 나의 성격</a:t>
                      </a:r>
                      <a:r>
                        <a:rPr lang="en-US" altLang="ko-KR" sz="800" baseline="0" dirty="0">
                          <a:latin typeface="+mn-lt"/>
                        </a:rPr>
                        <a:t>, </a:t>
                      </a:r>
                      <a:r>
                        <a:rPr lang="ko-KR" altLang="en-US" sz="800" baseline="0" dirty="0">
                          <a:latin typeface="+mn-lt"/>
                        </a:rPr>
                        <a:t>장점 버튼</a:t>
                      </a:r>
                      <a:r>
                        <a:rPr lang="en-US" altLang="ko-KR" sz="800" baseline="0" dirty="0">
                          <a:latin typeface="+mn-lt"/>
                        </a:rPr>
                        <a:t>. X </a:t>
                      </a:r>
                      <a:r>
                        <a:rPr lang="ko-KR" altLang="en-US" sz="800" baseline="0" dirty="0">
                          <a:latin typeface="+mn-lt"/>
                        </a:rPr>
                        <a:t>클릭 시 없어짐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32977"/>
                  </a:ext>
                </a:extLst>
              </a:tr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2344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7844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수정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상세보기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385086" y="15287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62629" y="176978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176978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7589" y="17910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3470" y="218569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02048" y="247266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888823" y="291407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816273" y="3435940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345400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348262" y="3969981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579519" y="4823431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11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85" y="1492682"/>
            <a:ext cx="3002911" cy="2167905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V="1">
            <a:off x="3829050" y="1276350"/>
            <a:ext cx="0" cy="718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29050" y="1276350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858000" y="1276350"/>
            <a:ext cx="0" cy="25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36550" y="1215683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경력 구분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신입 클릭 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1D12CC5-4338-4AB4-B781-062415C5F981}"/>
              </a:ext>
            </a:extLst>
          </p:cNvPr>
          <p:cNvSpPr/>
          <p:nvPr/>
        </p:nvSpPr>
        <p:spPr>
          <a:xfrm>
            <a:off x="3613015" y="5980353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40189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02AEC2-337D-4D6F-9B6B-D33DC887A3F9}"/>
              </a:ext>
            </a:extLst>
          </p:cNvPr>
          <p:cNvSpPr/>
          <p:nvPr/>
        </p:nvSpPr>
        <p:spPr>
          <a:xfrm>
            <a:off x="365413" y="236392"/>
            <a:ext cx="1017179" cy="376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ADMIN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F10B8D-224D-4D60-999C-597CEF62629B}"/>
              </a:ext>
            </a:extLst>
          </p:cNvPr>
          <p:cNvSpPr/>
          <p:nvPr/>
        </p:nvSpPr>
        <p:spPr>
          <a:xfrm>
            <a:off x="365414" y="880629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A1640-A7D8-465B-835B-B21590FBFA08}"/>
              </a:ext>
            </a:extLst>
          </p:cNvPr>
          <p:cNvSpPr/>
          <p:nvPr/>
        </p:nvSpPr>
        <p:spPr>
          <a:xfrm>
            <a:off x="365413" y="2763259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서식관리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75B748-1263-4607-B7A6-8FA84CC0CBC8}"/>
              </a:ext>
            </a:extLst>
          </p:cNvPr>
          <p:cNvSpPr/>
          <p:nvPr/>
        </p:nvSpPr>
        <p:spPr>
          <a:xfrm>
            <a:off x="365413" y="1821944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개인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0FE85D-B384-49BE-973A-1E662A352EF4}"/>
              </a:ext>
            </a:extLst>
          </p:cNvPr>
          <p:cNvSpPr/>
          <p:nvPr/>
        </p:nvSpPr>
        <p:spPr>
          <a:xfrm>
            <a:off x="4189258" y="1821944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51FF6E-B2F3-4F57-BB90-AAC7A08789C6}"/>
              </a:ext>
            </a:extLst>
          </p:cNvPr>
          <p:cNvSpPr/>
          <p:nvPr/>
        </p:nvSpPr>
        <p:spPr>
          <a:xfrm>
            <a:off x="4189258" y="2763257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서식관리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30A9A2D-B0D1-4E97-BD3A-A9A712DB287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1382592" y="2192120"/>
            <a:ext cx="28066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547768-6E11-4AD4-854C-E5E1B286F40C}"/>
              </a:ext>
            </a:extLst>
          </p:cNvPr>
          <p:cNvSpPr/>
          <p:nvPr/>
        </p:nvSpPr>
        <p:spPr>
          <a:xfrm>
            <a:off x="1640030" y="1821944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기업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FF209A-EA80-4292-8D3B-72C4092E8A92}"/>
              </a:ext>
            </a:extLst>
          </p:cNvPr>
          <p:cNvSpPr/>
          <p:nvPr/>
        </p:nvSpPr>
        <p:spPr>
          <a:xfrm>
            <a:off x="2914644" y="1821944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A7889A-C9D4-43E1-A3DB-0C53FAD49324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382592" y="3133433"/>
            <a:ext cx="280666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E3FD04-D077-41EC-8DC6-6FE1194D85E1}"/>
              </a:ext>
            </a:extLst>
          </p:cNvPr>
          <p:cNvSpPr/>
          <p:nvPr/>
        </p:nvSpPr>
        <p:spPr>
          <a:xfrm>
            <a:off x="1640029" y="2763259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서식관리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25DB5-B648-42A3-91C6-07763E7A4ADE}"/>
              </a:ext>
            </a:extLst>
          </p:cNvPr>
          <p:cNvSpPr/>
          <p:nvPr/>
        </p:nvSpPr>
        <p:spPr>
          <a:xfrm>
            <a:off x="2914643" y="2763259"/>
            <a:ext cx="1017179" cy="740352"/>
          </a:xfrm>
          <a:prstGeom prst="rect">
            <a:avLst/>
          </a:prstGeom>
          <a:solidFill>
            <a:srgbClr val="2E3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서식관리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204782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45" y="1528764"/>
            <a:ext cx="7619387" cy="37841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05759"/>
              </p:ext>
            </p:extLst>
          </p:nvPr>
        </p:nvGraphicFramePr>
        <p:xfrm>
          <a:off x="9480526" y="238326"/>
          <a:ext cx="2495843" cy="627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99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098944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저장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수정한 이력서가 저장되고 해당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신입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없음 표시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경력사항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경력</a:t>
                      </a:r>
                      <a:r>
                        <a:rPr lang="ko-KR" altLang="en-US" sz="800" baseline="0" dirty="0">
                          <a:latin typeface="+mn-lt"/>
                        </a:rPr>
                        <a:t> 추가 버튼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aseline="0" dirty="0">
                          <a:latin typeface="+mn-lt"/>
                        </a:rPr>
                        <a:t>- </a:t>
                      </a:r>
                      <a:r>
                        <a:rPr lang="ko-KR" altLang="en-US" sz="800" baseline="0" dirty="0">
                          <a:latin typeface="+mn-lt"/>
                        </a:rPr>
                        <a:t>경력사항 작성 칸 추가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근무지 회사명 입력 최대 </a:t>
                      </a:r>
                      <a:r>
                        <a:rPr lang="en-US" altLang="ko-KR" sz="800" dirty="0">
                          <a:latin typeface="+mn-lt"/>
                        </a:rPr>
                        <a:t>25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+mn-lt"/>
                        </a:rPr>
                        <a:t>캘린더 사용하여 근무기간 체크하여 작성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담당업무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담당업무 작성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100</a:t>
                      </a:r>
                      <a:r>
                        <a:rPr lang="ko-KR" altLang="en-US" sz="800" baseline="0" dirty="0">
                          <a:latin typeface="+mn-lt"/>
                        </a:rPr>
                        <a:t>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나의 성격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장점 </a:t>
                      </a:r>
                      <a:r>
                        <a:rPr lang="ko-KR" altLang="en-US" sz="800" dirty="0" err="1">
                          <a:latin typeface="+mn-lt"/>
                        </a:rPr>
                        <a:t>선택형</a:t>
                      </a:r>
                      <a:r>
                        <a:rPr lang="ko-KR" altLang="en-US" sz="800" dirty="0">
                          <a:latin typeface="+mn-lt"/>
                        </a:rPr>
                        <a:t>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자유형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자유형 작성 칸 활성화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091451"/>
                  </a:ext>
                </a:extLst>
              </a:tr>
              <a:tr h="515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자기소개서</a:t>
                      </a:r>
                      <a:r>
                        <a:rPr lang="en-US" altLang="ko-KR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baseline="0" dirty="0">
                          <a:latin typeface="+mn-lt"/>
                        </a:rPr>
                        <a:t>작성 칸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>
                          <a:latin typeface="+mn-lt"/>
                        </a:rPr>
                        <a:t>자기소개서 작성 칸</a:t>
                      </a:r>
                      <a:r>
                        <a:rPr lang="en-US" altLang="ko-KR" sz="800" baseline="0" dirty="0">
                          <a:latin typeface="+mn-lt"/>
                        </a:rPr>
                        <a:t>. </a:t>
                      </a:r>
                      <a:r>
                        <a:rPr lang="ko-KR" altLang="en-US" sz="800" baseline="0" dirty="0">
                          <a:latin typeface="+mn-lt"/>
                        </a:rPr>
                        <a:t>최소 </a:t>
                      </a:r>
                      <a:r>
                        <a:rPr lang="en-US" altLang="ko-KR" sz="800" baseline="0" dirty="0">
                          <a:latin typeface="+mn-lt"/>
                        </a:rPr>
                        <a:t>20</a:t>
                      </a:r>
                      <a:r>
                        <a:rPr lang="ko-KR" altLang="en-US" sz="800" baseline="0" dirty="0">
                          <a:latin typeface="+mn-lt"/>
                        </a:rPr>
                        <a:t>자 최대 </a:t>
                      </a:r>
                      <a:r>
                        <a:rPr lang="en-US" altLang="ko-KR" sz="800" baseline="0" dirty="0">
                          <a:latin typeface="+mn-lt"/>
                        </a:rPr>
                        <a:t>200</a:t>
                      </a:r>
                      <a:r>
                        <a:rPr lang="ko-KR" altLang="en-US" sz="800" baseline="0" dirty="0">
                          <a:latin typeface="+mn-lt"/>
                        </a:rPr>
                        <a:t>자 작성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85982"/>
                  </a:ext>
                </a:extLst>
              </a:tr>
              <a:tr h="5347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932977"/>
                  </a:ext>
                </a:extLst>
              </a:tr>
              <a:tr h="3380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2344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1190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수정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(2)-1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err="1"/>
                        <a:t>이력서관리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상세보기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385086" y="15287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62629" y="176978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176978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7589" y="17910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113470" y="218569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302048" y="247266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888823" y="291407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123615" y="345400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001146" y="3829286"/>
            <a:ext cx="349077" cy="3046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3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34F5A-C1DF-41D2-9FF6-84A068B1430C}"/>
              </a:ext>
            </a:extLst>
          </p:cNvPr>
          <p:cNvSpPr/>
          <p:nvPr/>
        </p:nvSpPr>
        <p:spPr>
          <a:xfrm>
            <a:off x="864296" y="6146388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04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28412"/>
              </p:ext>
            </p:extLst>
          </p:nvPr>
        </p:nvGraphicFramePr>
        <p:xfrm>
          <a:off x="9480526" y="218871"/>
          <a:ext cx="2647974" cy="606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38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61336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033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입력 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확인의 값과 </a:t>
                      </a:r>
                      <a:r>
                        <a:rPr lang="ko-KR" altLang="en-US" sz="800" dirty="0" err="1"/>
                        <a:t>동일해야하며</a:t>
                      </a: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영문과 숫자를 포함하여 </a:t>
                      </a:r>
                      <a:r>
                        <a:rPr lang="en-US" altLang="ko-KR" sz="800" dirty="0"/>
                        <a:t>8 </a:t>
                      </a:r>
                      <a:r>
                        <a:rPr lang="ko-KR" altLang="en-US" sz="800" dirty="0"/>
                        <a:t>자리 이상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빈 값이거나 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849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확인 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비밀번호 </a:t>
                      </a:r>
                      <a:r>
                        <a:rPr lang="ko-KR" altLang="en-US" sz="800" dirty="0" err="1"/>
                        <a:t>입력창과</a:t>
                      </a:r>
                      <a:r>
                        <a:rPr lang="ko-KR" altLang="en-US" sz="800" dirty="0"/>
                        <a:t> 값이 동일해야한다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빈 값이거나 </a:t>
                      </a:r>
                      <a:r>
                        <a:rPr lang="ko-KR" altLang="en-US" sz="800" dirty="0"/>
                        <a:t>자릿수가 모자랄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685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전화번호 입력</a:t>
                      </a:r>
                      <a:r>
                        <a:rPr lang="ko-KR" altLang="en-US" sz="800" baseline="0" dirty="0"/>
                        <a:t> 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자리 숫자만 </a:t>
                      </a:r>
                      <a:r>
                        <a:rPr lang="ko-KR" altLang="en-US" sz="800" dirty="0" err="1"/>
                        <a:t>입력받는다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baseline="0" dirty="0"/>
                        <a:t>숫자 이외 다른 값 </a:t>
                      </a:r>
                      <a:r>
                        <a:rPr lang="ko-KR" altLang="en-US" sz="800" baseline="0" dirty="0" err="1"/>
                        <a:t>입력시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849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-@</a:t>
                      </a:r>
                      <a:r>
                        <a:rPr lang="ko-KR" altLang="en-US" sz="800" dirty="0"/>
                        <a:t>를 필수로 입력해야한다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 값이거나 </a:t>
                      </a:r>
                      <a:r>
                        <a:rPr lang="en-US" altLang="ko-KR" sz="800" dirty="0"/>
                        <a:t>@</a:t>
                      </a:r>
                      <a:r>
                        <a:rPr lang="ko-KR" altLang="en-US" sz="800" dirty="0"/>
                        <a:t>가 없는 경우 </a:t>
                      </a:r>
                      <a:r>
                        <a:rPr lang="ko-KR" altLang="en-US" sz="800" baseline="0" dirty="0" err="1"/>
                        <a:t>입력창</a:t>
                      </a:r>
                      <a:r>
                        <a:rPr lang="ko-KR" altLang="en-US" sz="800" baseline="0" dirty="0"/>
                        <a:t> 아래에 알림메시지가 출력된다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회사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점포명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</a:t>
                      </a:r>
                      <a:r>
                        <a:rPr lang="ko-KR" altLang="en-US" sz="800" baseline="0" dirty="0"/>
                        <a:t> 값을 입력할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대표자명 </a:t>
                      </a:r>
                      <a:r>
                        <a:rPr lang="ko-KR" altLang="en-US" sz="800" dirty="0" err="1"/>
                        <a:t>입력창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빈</a:t>
                      </a:r>
                      <a:r>
                        <a:rPr lang="ko-KR" altLang="en-US" sz="800" baseline="0" dirty="0"/>
                        <a:t> 값을 입력할 경우 </a:t>
                      </a:r>
                      <a:r>
                        <a:rPr lang="ko-KR" altLang="en-US" sz="800" dirty="0" err="1"/>
                        <a:t>입력창</a:t>
                      </a:r>
                      <a:r>
                        <a:rPr lang="ko-KR" altLang="en-US" sz="800" dirty="0"/>
                        <a:t> 아래에 알림메시지가 출력된다</a:t>
                      </a:r>
                      <a:r>
                        <a:rPr lang="ko-KR" altLang="en-US" sz="800" baseline="0" dirty="0"/>
                        <a:t> </a:t>
                      </a:r>
                      <a:endParaRPr lang="en-US" altLang="ko-KR" sz="800" baseline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회사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점포주소</a:t>
                      </a:r>
                      <a:r>
                        <a:rPr lang="ko-KR" altLang="en-US" sz="800" dirty="0"/>
                        <a:t>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카카오 </a:t>
                      </a:r>
                      <a:r>
                        <a:rPr lang="en-US" altLang="ko-KR" sz="800" dirty="0"/>
                        <a:t>API</a:t>
                      </a:r>
                      <a:r>
                        <a:rPr lang="ko-KR" altLang="en-US" sz="800" dirty="0"/>
                        <a:t>를 통해 주소를 받아 온 뒤 상세 정보를 입력한다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6736"/>
                  </a:ext>
                </a:extLst>
              </a:tr>
              <a:tr h="3033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2730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+mn-lt"/>
                        </a:rPr>
                        <a:t>아이디</a:t>
                      </a:r>
                      <a:r>
                        <a:rPr lang="en-US" altLang="ko-KR" sz="800" b="1" dirty="0">
                          <a:latin typeface="+mn-lt"/>
                        </a:rPr>
                        <a:t>, </a:t>
                      </a:r>
                      <a:r>
                        <a:rPr lang="ko-KR" altLang="en-US" sz="800" b="1" dirty="0" err="1">
                          <a:latin typeface="+mn-lt"/>
                        </a:rPr>
                        <a:t>사업자번호</a:t>
                      </a:r>
                      <a:r>
                        <a:rPr lang="ko-KR" altLang="en-US" sz="800" b="1" dirty="0">
                          <a:latin typeface="+mn-lt"/>
                        </a:rPr>
                        <a:t> 이외는 수정이 가능 하다</a:t>
                      </a:r>
                      <a:r>
                        <a:rPr lang="en-US" altLang="ko-KR" sz="800" b="1" dirty="0">
                          <a:latin typeface="+mn-lt"/>
                        </a:rPr>
                        <a:t>.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03157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회원정보수정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회원정보수정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91599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929"/>
          <a:stretch/>
        </p:blipFill>
        <p:spPr>
          <a:xfrm>
            <a:off x="1865960" y="1683168"/>
            <a:ext cx="4047717" cy="419176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96A42D5-EAE4-41A1-AF70-2A990E2B056E}"/>
              </a:ext>
            </a:extLst>
          </p:cNvPr>
          <p:cNvGrpSpPr/>
          <p:nvPr/>
        </p:nvGrpSpPr>
        <p:grpSpPr>
          <a:xfrm>
            <a:off x="864296" y="1400162"/>
            <a:ext cx="1415637" cy="765690"/>
            <a:chOff x="1423357" y="2444705"/>
            <a:chExt cx="720000" cy="38943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3ED759-918B-40B1-AD8E-3DC8870274B4}"/>
                </a:ext>
              </a:extLst>
            </p:cNvPr>
            <p:cNvSpPr/>
            <p:nvPr/>
          </p:nvSpPr>
          <p:spPr>
            <a:xfrm>
              <a:off x="1423357" y="2639422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채용공고관리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8AC059-C049-4BA6-BC30-ED0524AA1C62}"/>
                </a:ext>
              </a:extLst>
            </p:cNvPr>
            <p:cNvSpPr/>
            <p:nvPr/>
          </p:nvSpPr>
          <p:spPr>
            <a:xfrm>
              <a:off x="1423357" y="2444705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회원정보수정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07DB53-5BD5-407A-A750-D2781EAE6C86}"/>
              </a:ext>
            </a:extLst>
          </p:cNvPr>
          <p:cNvSpPr txBox="1"/>
          <p:nvPr/>
        </p:nvSpPr>
        <p:spPr>
          <a:xfrm>
            <a:off x="2401911" y="13946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latin typeface="+mn-ea"/>
              </a:defRPr>
            </a:lvl1pPr>
          </a:lstStyle>
          <a:p>
            <a:r>
              <a:rPr lang="ko-KR" altLang="en-US"/>
              <a:t>회원정보수정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0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68440"/>
              </p:ext>
            </p:extLst>
          </p:nvPr>
        </p:nvGraphicFramePr>
        <p:xfrm>
          <a:off x="9480526" y="238326"/>
          <a:ext cx="2495843" cy="447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채용공고 리스트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정보 노출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채용공고 등록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채용공고 등록 페이지로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지원자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지원자 리스트 페이지로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수정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삭제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삭제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-alert </a:t>
                      </a:r>
                      <a:r>
                        <a:rPr lang="ko-KR" altLang="en-US" sz="800" dirty="0">
                          <a:latin typeface="+mn-lt"/>
                        </a:rPr>
                        <a:t>창 노출</a:t>
                      </a:r>
                      <a:r>
                        <a:rPr lang="en-US" altLang="ko-KR" sz="800" dirty="0">
                          <a:latin typeface="+mn-lt"/>
                        </a:rPr>
                        <a:t> (</a:t>
                      </a:r>
                      <a:r>
                        <a:rPr lang="ko-KR" altLang="en-US" sz="800" dirty="0">
                          <a:latin typeface="+mn-lt"/>
                        </a:rPr>
                        <a:t>삭제 하시겠습니까</a:t>
                      </a:r>
                      <a:r>
                        <a:rPr lang="en-US" altLang="ko-KR" sz="800" dirty="0">
                          <a:latin typeface="+mn-lt"/>
                        </a:rPr>
                        <a:t>?)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9507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채용공고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채용공고 관리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7378-2607-4F5A-9E25-2CAC07F73EA3}"/>
              </a:ext>
            </a:extLst>
          </p:cNvPr>
          <p:cNvSpPr/>
          <p:nvPr/>
        </p:nvSpPr>
        <p:spPr>
          <a:xfrm>
            <a:off x="320130" y="953119"/>
            <a:ext cx="8954499" cy="5539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320130" y="966093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320130" y="6287029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0076D-AF25-4CC9-9338-F62E8B3243FC}"/>
              </a:ext>
            </a:extLst>
          </p:cNvPr>
          <p:cNvSpPr txBox="1"/>
          <p:nvPr/>
        </p:nvSpPr>
        <p:spPr>
          <a:xfrm>
            <a:off x="2286621" y="141374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latin typeface="+mn-ea"/>
              </a:defRPr>
            </a:lvl1pPr>
          </a:lstStyle>
          <a:p>
            <a:r>
              <a:rPr lang="ko-KR" altLang="en-US" dirty="0"/>
              <a:t>채용공고 관리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FF0054D-745A-4BA1-AAF0-866844358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86994"/>
              </p:ext>
            </p:extLst>
          </p:nvPr>
        </p:nvGraphicFramePr>
        <p:xfrm>
          <a:off x="2286624" y="2126011"/>
          <a:ext cx="6417275" cy="175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4">
                  <a:extLst>
                    <a:ext uri="{9D8B030D-6E8A-4147-A177-3AD203B41FA5}">
                      <a16:colId xmlns:a16="http://schemas.microsoft.com/office/drawing/2014/main" val="1742322719"/>
                    </a:ext>
                  </a:extLst>
                </a:gridCol>
                <a:gridCol w="535408">
                  <a:extLst>
                    <a:ext uri="{9D8B030D-6E8A-4147-A177-3AD203B41FA5}">
                      <a16:colId xmlns:a16="http://schemas.microsoft.com/office/drawing/2014/main" val="2606139054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491991295"/>
                    </a:ext>
                  </a:extLst>
                </a:gridCol>
                <a:gridCol w="977537">
                  <a:extLst>
                    <a:ext uri="{9D8B030D-6E8A-4147-A177-3AD203B41FA5}">
                      <a16:colId xmlns:a16="http://schemas.microsoft.com/office/drawing/2014/main" val="1736092594"/>
                    </a:ext>
                  </a:extLst>
                </a:gridCol>
                <a:gridCol w="977915">
                  <a:extLst>
                    <a:ext uri="{9D8B030D-6E8A-4147-A177-3AD203B41FA5}">
                      <a16:colId xmlns:a16="http://schemas.microsoft.com/office/drawing/2014/main" val="3288651873"/>
                    </a:ext>
                  </a:extLst>
                </a:gridCol>
                <a:gridCol w="952152">
                  <a:extLst>
                    <a:ext uri="{9D8B030D-6E8A-4147-A177-3AD203B41FA5}">
                      <a16:colId xmlns:a16="http://schemas.microsoft.com/office/drawing/2014/main" val="2288690570"/>
                    </a:ext>
                  </a:extLst>
                </a:gridCol>
                <a:gridCol w="952152">
                  <a:extLst>
                    <a:ext uri="{9D8B030D-6E8A-4147-A177-3AD203B41FA5}">
                      <a16:colId xmlns:a16="http://schemas.microsoft.com/office/drawing/2014/main" val="946042725"/>
                    </a:ext>
                  </a:extLst>
                </a:gridCol>
              </a:tblGrid>
              <a:tr h="24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공고번호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지원기간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지원자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78493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marL="0" marR="0" lvl="0" indent="0" algn="ctr" defTabSz="6858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225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21.03.10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까사미아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세종새롬점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21.03.10~21.03.20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u="sng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691743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20.08.04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하루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까사미아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세종새롬점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20.08.04~20.08.10</a:t>
                      </a: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sng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751842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78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20.01.25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까사미아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세종새롬점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20.01.25~20.02.01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sng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482074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D923C83-822B-41BA-94D2-26FD0E315BEE}"/>
              </a:ext>
            </a:extLst>
          </p:cNvPr>
          <p:cNvSpPr/>
          <p:nvPr/>
        </p:nvSpPr>
        <p:spPr>
          <a:xfrm>
            <a:off x="7033139" y="2502567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3441748-6F4A-400D-B7C0-3A70A04B3798}"/>
              </a:ext>
            </a:extLst>
          </p:cNvPr>
          <p:cNvSpPr/>
          <p:nvPr/>
        </p:nvSpPr>
        <p:spPr>
          <a:xfrm>
            <a:off x="7033139" y="3518266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6E6A57C-F4B8-43D9-BF6D-52970A69814D}"/>
              </a:ext>
            </a:extLst>
          </p:cNvPr>
          <p:cNvSpPr/>
          <p:nvPr/>
        </p:nvSpPr>
        <p:spPr>
          <a:xfrm>
            <a:off x="7033139" y="3010416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F3BD183-6E97-412D-88F4-9FEB45A7FD4D}"/>
              </a:ext>
            </a:extLst>
          </p:cNvPr>
          <p:cNvSpPr/>
          <p:nvPr/>
        </p:nvSpPr>
        <p:spPr>
          <a:xfrm>
            <a:off x="7989445" y="2504606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93CB901-6CEC-45E9-9D40-C4E88B879E9E}"/>
              </a:ext>
            </a:extLst>
          </p:cNvPr>
          <p:cNvSpPr/>
          <p:nvPr/>
        </p:nvSpPr>
        <p:spPr>
          <a:xfrm>
            <a:off x="7989445" y="3010416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B98840D-66DE-485D-9727-1292C5AB133C}"/>
              </a:ext>
            </a:extLst>
          </p:cNvPr>
          <p:cNvSpPr/>
          <p:nvPr/>
        </p:nvSpPr>
        <p:spPr>
          <a:xfrm>
            <a:off x="7970662" y="3518266"/>
            <a:ext cx="530402" cy="218273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C2BD2-B4E5-4CC5-9CA4-7767F99A83AB}"/>
              </a:ext>
            </a:extLst>
          </p:cNvPr>
          <p:cNvSpPr/>
          <p:nvPr/>
        </p:nvSpPr>
        <p:spPr>
          <a:xfrm>
            <a:off x="6849087" y="2377270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775730-FFF1-47C5-B02C-52A813060DF5}"/>
              </a:ext>
            </a:extLst>
          </p:cNvPr>
          <p:cNvSpPr/>
          <p:nvPr/>
        </p:nvSpPr>
        <p:spPr>
          <a:xfrm>
            <a:off x="7823159" y="2377269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15B7DB-5267-4139-8F5E-0A3EFC9FC948}"/>
              </a:ext>
            </a:extLst>
          </p:cNvPr>
          <p:cNvSpPr/>
          <p:nvPr/>
        </p:nvSpPr>
        <p:spPr>
          <a:xfrm>
            <a:off x="7563541" y="1684651"/>
            <a:ext cx="1124180" cy="245604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채용공고 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08BAE5-71BA-4892-B174-DD4D75E5617B}"/>
              </a:ext>
            </a:extLst>
          </p:cNvPr>
          <p:cNvSpPr/>
          <p:nvPr/>
        </p:nvSpPr>
        <p:spPr>
          <a:xfrm>
            <a:off x="7293368" y="169116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75956D-05F7-4E07-A914-6CDD20477EBB}"/>
              </a:ext>
            </a:extLst>
          </p:cNvPr>
          <p:cNvSpPr/>
          <p:nvPr/>
        </p:nvSpPr>
        <p:spPr>
          <a:xfrm>
            <a:off x="2124957" y="1956229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53AF8A-6AE4-4B6B-AEC4-049F1D5A73E2}"/>
              </a:ext>
            </a:extLst>
          </p:cNvPr>
          <p:cNvSpPr/>
          <p:nvPr/>
        </p:nvSpPr>
        <p:spPr>
          <a:xfrm>
            <a:off x="5923363" y="239024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B65F69-CEBE-4153-8257-5F2D253D5372}"/>
              </a:ext>
            </a:extLst>
          </p:cNvPr>
          <p:cNvGrpSpPr/>
          <p:nvPr/>
        </p:nvGrpSpPr>
        <p:grpSpPr>
          <a:xfrm>
            <a:off x="511871" y="1400162"/>
            <a:ext cx="1415637" cy="765690"/>
            <a:chOff x="1423357" y="2444705"/>
            <a:chExt cx="720000" cy="38943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02A5AC-7DA5-4297-9010-BD77A42FAAE1}"/>
                </a:ext>
              </a:extLst>
            </p:cNvPr>
            <p:cNvSpPr/>
            <p:nvPr/>
          </p:nvSpPr>
          <p:spPr>
            <a:xfrm>
              <a:off x="1423357" y="2639422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채용공고관리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2B3026A-EB80-4612-A919-C154F02E7080}"/>
                </a:ext>
              </a:extLst>
            </p:cNvPr>
            <p:cNvSpPr/>
            <p:nvPr/>
          </p:nvSpPr>
          <p:spPr>
            <a:xfrm>
              <a:off x="1423357" y="2444705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회원정보수정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169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8468"/>
              </p:ext>
            </p:extLst>
          </p:nvPr>
        </p:nvGraphicFramePr>
        <p:xfrm>
          <a:off x="9480526" y="238326"/>
          <a:ext cx="2495843" cy="61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공고제목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최소 </a:t>
                      </a:r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최대 </a:t>
                      </a:r>
                      <a:r>
                        <a:rPr lang="en-US" altLang="ko-KR" sz="800" dirty="0">
                          <a:latin typeface="+mn-lt"/>
                        </a:rPr>
                        <a:t>20</a:t>
                      </a:r>
                      <a:r>
                        <a:rPr lang="ko-KR" altLang="en-US" sz="800" dirty="0">
                          <a:latin typeface="+mn-lt"/>
                        </a:rPr>
                        <a:t>자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회원가입 시 기입한 회사명이 기입되며 수정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업직종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셀렉트</a:t>
                      </a:r>
                      <a:r>
                        <a:rPr lang="ko-KR" altLang="en-US" sz="800" dirty="0">
                          <a:latin typeface="+mn-lt"/>
                        </a:rPr>
                        <a:t> 박스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시작일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종료일 클릭 시 캘린더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캘린더에서 선택한 날짜 기입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작성일 이전 날짜는 선택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근무요일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라디오 버튼 선택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급여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숫자만 입력 가능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접수기간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모집종료일 클릭 시 캘린더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작성일 이전 날짜는 선택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근무지 주소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회원가입 시 기입한 회사 주소가 기입되며 클릭 시 카카오 지도 </a:t>
                      </a:r>
                      <a:r>
                        <a:rPr lang="en-US" altLang="ko-KR" sz="800" dirty="0">
                          <a:latin typeface="+mn-lt"/>
                        </a:rPr>
                        <a:t>API</a:t>
                      </a:r>
                      <a:r>
                        <a:rPr lang="ko-KR" altLang="en-US" sz="800" dirty="0">
                          <a:latin typeface="+mn-lt"/>
                        </a:rPr>
                        <a:t>로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상세모집요강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썸머</a:t>
                      </a:r>
                      <a:r>
                        <a:rPr lang="ko-KR" altLang="en-US" sz="800" dirty="0">
                          <a:latin typeface="+mn-lt"/>
                        </a:rPr>
                        <a:t> 에디터 사용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입력한 정보가 모두 삭제되며 채공공고 관리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9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모든 필수 값 입력 시 채용공고가 등록되며 채공공고 관리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17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정보는 필수 입력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카카오 지도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활용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63846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채용공고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채용공고 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채용공고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320130" y="879005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316865" y="6386807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0076D-AF25-4CC9-9338-F62E8B3243FC}"/>
              </a:ext>
            </a:extLst>
          </p:cNvPr>
          <p:cNvSpPr txBox="1"/>
          <p:nvPr/>
        </p:nvSpPr>
        <p:spPr>
          <a:xfrm>
            <a:off x="2286621" y="132666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채용공고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724D4-9295-4AE4-B893-96E123E14A99}"/>
              </a:ext>
            </a:extLst>
          </p:cNvPr>
          <p:cNvSpPr txBox="1"/>
          <p:nvPr/>
        </p:nvSpPr>
        <p:spPr>
          <a:xfrm>
            <a:off x="2396645" y="17801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공고제목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08BFE-A0AF-4434-B64A-4FFA2F97EB55}"/>
              </a:ext>
            </a:extLst>
          </p:cNvPr>
          <p:cNvSpPr/>
          <p:nvPr/>
        </p:nvSpPr>
        <p:spPr>
          <a:xfrm>
            <a:off x="3285310" y="181312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B4B6-65F5-4A94-A1BD-083D53C42413}"/>
              </a:ext>
            </a:extLst>
          </p:cNvPr>
          <p:cNvSpPr txBox="1"/>
          <p:nvPr/>
        </p:nvSpPr>
        <p:spPr>
          <a:xfrm>
            <a:off x="2396877" y="209683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근무회사명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48736-B938-405F-99C7-192896454F67}"/>
              </a:ext>
            </a:extLst>
          </p:cNvPr>
          <p:cNvSpPr/>
          <p:nvPr/>
        </p:nvSpPr>
        <p:spPr>
          <a:xfrm>
            <a:off x="3285542" y="2129823"/>
            <a:ext cx="3751216" cy="2338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>
                <a:solidFill>
                  <a:schemeClr val="tx1"/>
                </a:solidFill>
                <a:latin typeface="+mn-ea"/>
              </a:rPr>
              <a:t>까사미아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45B01-F431-489E-9FCE-81F057A74642}"/>
              </a:ext>
            </a:extLst>
          </p:cNvPr>
          <p:cNvSpPr txBox="1"/>
          <p:nvPr/>
        </p:nvSpPr>
        <p:spPr>
          <a:xfrm>
            <a:off x="2396645" y="242277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업직종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758DA4-7DB9-4E06-B15F-D28AA790294F}"/>
              </a:ext>
            </a:extLst>
          </p:cNvPr>
          <p:cNvSpPr/>
          <p:nvPr/>
        </p:nvSpPr>
        <p:spPr>
          <a:xfrm>
            <a:off x="3285310" y="245576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업종 선택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872E-4D53-4319-B7EB-53305926C24B}"/>
              </a:ext>
            </a:extLst>
          </p:cNvPr>
          <p:cNvSpPr txBox="1"/>
          <p:nvPr/>
        </p:nvSpPr>
        <p:spPr>
          <a:xfrm>
            <a:off x="2396645" y="27710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근무기간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3D62ED-D1EF-4A05-A375-C5485A836614}"/>
              </a:ext>
            </a:extLst>
          </p:cNvPr>
          <p:cNvSpPr/>
          <p:nvPr/>
        </p:nvSpPr>
        <p:spPr>
          <a:xfrm>
            <a:off x="3285310" y="2804044"/>
            <a:ext cx="167857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2530A-F5FA-4043-8EAC-60C5B9DCF189}"/>
              </a:ext>
            </a:extLst>
          </p:cNvPr>
          <p:cNvSpPr txBox="1"/>
          <p:nvPr/>
        </p:nvSpPr>
        <p:spPr>
          <a:xfrm>
            <a:off x="2396645" y="312657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근무요일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A015D2-E27B-4569-8ECB-93BD714A8125}"/>
              </a:ext>
            </a:extLst>
          </p:cNvPr>
          <p:cNvSpPr txBox="1"/>
          <p:nvPr/>
        </p:nvSpPr>
        <p:spPr>
          <a:xfrm>
            <a:off x="2388910" y="346513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급여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E9A5B1-FA43-45C2-AA6A-4808BEA27C76}"/>
              </a:ext>
            </a:extLst>
          </p:cNvPr>
          <p:cNvSpPr/>
          <p:nvPr/>
        </p:nvSpPr>
        <p:spPr>
          <a:xfrm>
            <a:off x="3285310" y="348432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267F16-3A3D-4485-8B0B-7BDE17C8A68C}"/>
              </a:ext>
            </a:extLst>
          </p:cNvPr>
          <p:cNvSpPr txBox="1"/>
          <p:nvPr/>
        </p:nvSpPr>
        <p:spPr>
          <a:xfrm>
            <a:off x="2388910" y="38165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접수기간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941826-3239-461E-9CE4-C62BECE0E087}"/>
              </a:ext>
            </a:extLst>
          </p:cNvPr>
          <p:cNvSpPr/>
          <p:nvPr/>
        </p:nvSpPr>
        <p:spPr>
          <a:xfrm>
            <a:off x="3285310" y="3835738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모집종료일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0AF0AA-AA8A-4837-876E-D6F409C0B78A}"/>
              </a:ext>
            </a:extLst>
          </p:cNvPr>
          <p:cNvSpPr txBox="1"/>
          <p:nvPr/>
        </p:nvSpPr>
        <p:spPr>
          <a:xfrm>
            <a:off x="2388910" y="417636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근무지 주소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21ECB0-ED73-487F-BE96-7793A86E5823}"/>
              </a:ext>
            </a:extLst>
          </p:cNvPr>
          <p:cNvSpPr/>
          <p:nvPr/>
        </p:nvSpPr>
        <p:spPr>
          <a:xfrm>
            <a:off x="3285310" y="4195551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FAF790-AB7F-4C7B-BEF1-BDC8914444AC}"/>
              </a:ext>
            </a:extLst>
          </p:cNvPr>
          <p:cNvSpPr txBox="1"/>
          <p:nvPr/>
        </p:nvSpPr>
        <p:spPr>
          <a:xfrm>
            <a:off x="2402779" y="522594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상세모집요강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74173-7DB7-4A56-8FA3-24970B7F2CA9}"/>
              </a:ext>
            </a:extLst>
          </p:cNvPr>
          <p:cNvSpPr/>
          <p:nvPr/>
        </p:nvSpPr>
        <p:spPr>
          <a:xfrm>
            <a:off x="3299179" y="5245133"/>
            <a:ext cx="3751216" cy="7145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에디터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5D60A3E-42B2-4976-BCBA-C6B747C52AD1}"/>
              </a:ext>
            </a:extLst>
          </p:cNvPr>
          <p:cNvGrpSpPr/>
          <p:nvPr/>
        </p:nvGrpSpPr>
        <p:grpSpPr>
          <a:xfrm>
            <a:off x="3279941" y="4535637"/>
            <a:ext cx="3751215" cy="543080"/>
            <a:chOff x="296863" y="1579349"/>
            <a:chExt cx="2112853" cy="8566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2097B9-F352-4520-AA96-F0F4DBA48241}"/>
                </a:ext>
              </a:extLst>
            </p:cNvPr>
            <p:cNvSpPr/>
            <p:nvPr/>
          </p:nvSpPr>
          <p:spPr>
            <a:xfrm>
              <a:off x="296863" y="1580032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35F7432-3E57-4AE5-ADF2-4E7E9BCAE382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316B04E-BDBF-4AAA-9284-A908B56E7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F6B9F91-DE49-47A3-B937-37052AE7C8BE}"/>
              </a:ext>
            </a:extLst>
          </p:cNvPr>
          <p:cNvSpPr/>
          <p:nvPr/>
        </p:nvSpPr>
        <p:spPr>
          <a:xfrm rot="10800000">
            <a:off x="6896701" y="2553918"/>
            <a:ext cx="61813" cy="5519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F04E3C-CC01-49CF-94D6-90D82FC8F2B7}"/>
              </a:ext>
            </a:extLst>
          </p:cNvPr>
          <p:cNvSpPr/>
          <p:nvPr/>
        </p:nvSpPr>
        <p:spPr>
          <a:xfrm>
            <a:off x="7146574" y="2459892"/>
            <a:ext cx="815688" cy="1440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업종 선택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B821E38-1AF1-4B1B-B579-40D94A97F950}"/>
              </a:ext>
            </a:extLst>
          </p:cNvPr>
          <p:cNvSpPr/>
          <p:nvPr/>
        </p:nvSpPr>
        <p:spPr>
          <a:xfrm rot="10800000">
            <a:off x="7869436" y="2504312"/>
            <a:ext cx="61813" cy="5519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C21E0-5CF4-4DDE-8FDD-A31F72443DC8}"/>
              </a:ext>
            </a:extLst>
          </p:cNvPr>
          <p:cNvSpPr/>
          <p:nvPr/>
        </p:nvSpPr>
        <p:spPr>
          <a:xfrm>
            <a:off x="7146574" y="2604458"/>
            <a:ext cx="815688" cy="4353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외식음료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유통판매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 err="1">
                <a:solidFill>
                  <a:sysClr val="windowText" lastClr="000000"/>
                </a:solidFill>
                <a:latin typeface="+mn-ea"/>
              </a:rPr>
              <a:t>문화여가생활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서비스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065CB6-C379-4F6D-94D0-40F98F872A71}"/>
              </a:ext>
            </a:extLst>
          </p:cNvPr>
          <p:cNvSpPr/>
          <p:nvPr/>
        </p:nvSpPr>
        <p:spPr>
          <a:xfrm>
            <a:off x="5352580" y="2808152"/>
            <a:ext cx="167857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4C5F1-C987-41E1-B20F-20E8F6F7340A}"/>
              </a:ext>
            </a:extLst>
          </p:cNvPr>
          <p:cNvSpPr txBox="1"/>
          <p:nvPr/>
        </p:nvSpPr>
        <p:spPr>
          <a:xfrm>
            <a:off x="5015370" y="280278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~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835ACC-01D2-4CE8-9077-DBB60204681C}"/>
              </a:ext>
            </a:extLst>
          </p:cNvPr>
          <p:cNvSpPr txBox="1"/>
          <p:nvPr/>
        </p:nvSpPr>
        <p:spPr>
          <a:xfrm>
            <a:off x="3457106" y="3133053"/>
            <a:ext cx="677561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평일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AFFBF0-6337-4BB5-A45B-C7F19797C80D}"/>
              </a:ext>
            </a:extLst>
          </p:cNvPr>
          <p:cNvSpPr txBox="1"/>
          <p:nvPr/>
        </p:nvSpPr>
        <p:spPr>
          <a:xfrm>
            <a:off x="4195683" y="3133053"/>
            <a:ext cx="473849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주말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524D19-43D3-4CE2-B5EC-CDA5A580D9A0}"/>
              </a:ext>
            </a:extLst>
          </p:cNvPr>
          <p:cNvGrpSpPr/>
          <p:nvPr/>
        </p:nvGrpSpPr>
        <p:grpSpPr>
          <a:xfrm>
            <a:off x="3336805" y="3188982"/>
            <a:ext cx="118975" cy="118974"/>
            <a:chOff x="3141999" y="2632792"/>
            <a:chExt cx="90000" cy="90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E2BC894-0EDA-4D95-95B4-AD9C6818CFA1}"/>
                </a:ext>
              </a:extLst>
            </p:cNvPr>
            <p:cNvSpPr/>
            <p:nvPr/>
          </p:nvSpPr>
          <p:spPr>
            <a:xfrm>
              <a:off x="3141999" y="2632792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BF37E45-BABF-4597-BDB8-579DCD7F792F}"/>
                </a:ext>
              </a:extLst>
            </p:cNvPr>
            <p:cNvSpPr/>
            <p:nvPr/>
          </p:nvSpPr>
          <p:spPr>
            <a:xfrm>
              <a:off x="3168999" y="2659792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861CF29D-E002-45D7-90B8-C09179973B5B}"/>
              </a:ext>
            </a:extLst>
          </p:cNvPr>
          <p:cNvSpPr/>
          <p:nvPr/>
        </p:nvSpPr>
        <p:spPr>
          <a:xfrm>
            <a:off x="4061170" y="3191900"/>
            <a:ext cx="111655" cy="11313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9E3E03-CF6A-41C2-9192-F18BD4756A43}"/>
              </a:ext>
            </a:extLst>
          </p:cNvPr>
          <p:cNvSpPr txBox="1"/>
          <p:nvPr/>
        </p:nvSpPr>
        <p:spPr>
          <a:xfrm>
            <a:off x="4991007" y="3133053"/>
            <a:ext cx="473849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협의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EB4B3C8-7A97-494D-8810-71895A8EE665}"/>
              </a:ext>
            </a:extLst>
          </p:cNvPr>
          <p:cNvSpPr/>
          <p:nvPr/>
        </p:nvSpPr>
        <p:spPr>
          <a:xfrm>
            <a:off x="4856494" y="3191900"/>
            <a:ext cx="111655" cy="11313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0BEBC5-C021-4661-8406-EA5ABE4BA5C0}"/>
              </a:ext>
            </a:extLst>
          </p:cNvPr>
          <p:cNvSpPr/>
          <p:nvPr/>
        </p:nvSpPr>
        <p:spPr>
          <a:xfrm>
            <a:off x="2164263" y="17833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CF2FB9-1116-44EE-BCFF-DBC6E6496DE2}"/>
              </a:ext>
            </a:extLst>
          </p:cNvPr>
          <p:cNvSpPr/>
          <p:nvPr/>
        </p:nvSpPr>
        <p:spPr>
          <a:xfrm>
            <a:off x="2170445" y="209992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4A7A65-606D-4FD0-9EB0-67D7805094EC}"/>
              </a:ext>
            </a:extLst>
          </p:cNvPr>
          <p:cNvSpPr/>
          <p:nvPr/>
        </p:nvSpPr>
        <p:spPr>
          <a:xfrm>
            <a:off x="2167918" y="244349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F789B6-ECAE-4190-98A6-B7D6369AB2E9}"/>
              </a:ext>
            </a:extLst>
          </p:cNvPr>
          <p:cNvSpPr/>
          <p:nvPr/>
        </p:nvSpPr>
        <p:spPr>
          <a:xfrm>
            <a:off x="2165391" y="27870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EED28F-C079-44AF-9ED4-1B53D887BDF5}"/>
              </a:ext>
            </a:extLst>
          </p:cNvPr>
          <p:cNvSpPr/>
          <p:nvPr/>
        </p:nvSpPr>
        <p:spPr>
          <a:xfrm>
            <a:off x="2162864" y="313063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56326-2850-4BF9-AAC9-FAAD6394FDEF}"/>
              </a:ext>
            </a:extLst>
          </p:cNvPr>
          <p:cNvSpPr/>
          <p:nvPr/>
        </p:nvSpPr>
        <p:spPr>
          <a:xfrm>
            <a:off x="2160337" y="347420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D5044B4-64A1-467A-8869-DA0B327122D6}"/>
              </a:ext>
            </a:extLst>
          </p:cNvPr>
          <p:cNvSpPr/>
          <p:nvPr/>
        </p:nvSpPr>
        <p:spPr>
          <a:xfrm>
            <a:off x="2157810" y="381777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03A99A-6111-4C22-A4B3-01D08B5E83DC}"/>
              </a:ext>
            </a:extLst>
          </p:cNvPr>
          <p:cNvSpPr/>
          <p:nvPr/>
        </p:nvSpPr>
        <p:spPr>
          <a:xfrm>
            <a:off x="2155283" y="4161340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530E2-37E6-450F-9E1F-1F768A147079}"/>
              </a:ext>
            </a:extLst>
          </p:cNvPr>
          <p:cNvSpPr/>
          <p:nvPr/>
        </p:nvSpPr>
        <p:spPr>
          <a:xfrm>
            <a:off x="2152756" y="526255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D33D974-6362-449B-AB20-B5F9BCA8778F}"/>
              </a:ext>
            </a:extLst>
          </p:cNvPr>
          <p:cNvGrpSpPr/>
          <p:nvPr/>
        </p:nvGrpSpPr>
        <p:grpSpPr>
          <a:xfrm>
            <a:off x="5038234" y="6040256"/>
            <a:ext cx="864563" cy="254235"/>
            <a:chOff x="2003032" y="8113833"/>
            <a:chExt cx="864563" cy="254235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26A7144-929B-4717-8C8E-4F024CA1B7BD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7F0FA92-575F-4E1F-9F9A-B26C72B23C59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2CB0FD7-B962-402A-95FA-433458B4AB7C}"/>
              </a:ext>
            </a:extLst>
          </p:cNvPr>
          <p:cNvSpPr/>
          <p:nvPr/>
        </p:nvSpPr>
        <p:spPr>
          <a:xfrm>
            <a:off x="4102236" y="6040257"/>
            <a:ext cx="864562" cy="245604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D511B57-C4B9-4F7D-AE63-16AF7B6EE55E}"/>
              </a:ext>
            </a:extLst>
          </p:cNvPr>
          <p:cNvSpPr/>
          <p:nvPr/>
        </p:nvSpPr>
        <p:spPr>
          <a:xfrm>
            <a:off x="3954195" y="5928007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C4EFD4-098B-4757-8779-966B642B0A44}"/>
              </a:ext>
            </a:extLst>
          </p:cNvPr>
          <p:cNvSpPr/>
          <p:nvPr/>
        </p:nvSpPr>
        <p:spPr>
          <a:xfrm>
            <a:off x="4924035" y="592850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FD64D8-697D-47A4-8605-357AA0F9841C}"/>
              </a:ext>
            </a:extLst>
          </p:cNvPr>
          <p:cNvGrpSpPr/>
          <p:nvPr/>
        </p:nvGrpSpPr>
        <p:grpSpPr>
          <a:xfrm>
            <a:off x="511871" y="1400162"/>
            <a:ext cx="1415637" cy="765690"/>
            <a:chOff x="1423357" y="2444705"/>
            <a:chExt cx="720000" cy="38943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B884DE3-AFA5-483E-BBCC-379868B00E99}"/>
                </a:ext>
              </a:extLst>
            </p:cNvPr>
            <p:cNvSpPr/>
            <p:nvPr/>
          </p:nvSpPr>
          <p:spPr>
            <a:xfrm>
              <a:off x="1423357" y="2639422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채용공고관리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5EA62CD-778E-4116-8B96-E9221301BF85}"/>
                </a:ext>
              </a:extLst>
            </p:cNvPr>
            <p:cNvSpPr/>
            <p:nvPr/>
          </p:nvSpPr>
          <p:spPr>
            <a:xfrm>
              <a:off x="1423357" y="2444705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회원정보수정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128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17841"/>
              </p:ext>
            </p:extLst>
          </p:nvPr>
        </p:nvGraphicFramePr>
        <p:xfrm>
          <a:off x="9480526" y="238326"/>
          <a:ext cx="2495843" cy="61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공고제목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 </a:t>
                      </a:r>
                      <a:r>
                        <a:rPr lang="ko-KR" altLang="en-US" sz="800" dirty="0">
                          <a:latin typeface="+mn-lt"/>
                        </a:rPr>
                        <a:t>최소 </a:t>
                      </a:r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r>
                        <a:rPr lang="ko-KR" altLang="en-US" sz="800" dirty="0">
                          <a:latin typeface="+mn-lt"/>
                        </a:rPr>
                        <a:t>자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최대 </a:t>
                      </a:r>
                      <a:r>
                        <a:rPr lang="en-US" altLang="ko-KR" sz="800" dirty="0">
                          <a:latin typeface="+mn-lt"/>
                        </a:rPr>
                        <a:t>20</a:t>
                      </a:r>
                      <a:r>
                        <a:rPr lang="ko-KR" altLang="en-US" sz="800" dirty="0">
                          <a:latin typeface="+mn-lt"/>
                        </a:rPr>
                        <a:t>자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근무회사명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회원가입 시 기입한 회사명이 기입되며 수정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업직종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셀렉트</a:t>
                      </a:r>
                      <a:r>
                        <a:rPr lang="ko-KR" altLang="en-US" sz="800" dirty="0">
                          <a:latin typeface="+mn-lt"/>
                        </a:rPr>
                        <a:t> 박스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시작일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종료일 클릭 시 캘린더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캘린더에서 선택한 날짜 기입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작성일 이전 날짜는 선택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근무요일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라디오 버튼 선택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급여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숫자만 입력 가능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접수기간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모집종료일 클릭 시 캘린더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채용공고 작성일 이전 날짜는 선택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근무지 주소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회원가입 시 기입한 회사 주소가 기입되며 클릭 시 카카오 지도 </a:t>
                      </a:r>
                      <a:r>
                        <a:rPr lang="en-US" altLang="ko-KR" sz="800" dirty="0">
                          <a:latin typeface="+mn-lt"/>
                        </a:rPr>
                        <a:t>API</a:t>
                      </a:r>
                      <a:r>
                        <a:rPr lang="ko-KR" altLang="en-US" sz="800" dirty="0">
                          <a:latin typeface="+mn-lt"/>
                        </a:rPr>
                        <a:t>로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상세모집요강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썸머</a:t>
                      </a:r>
                      <a:r>
                        <a:rPr lang="ko-KR" altLang="en-US" sz="800" dirty="0">
                          <a:latin typeface="+mn-lt"/>
                        </a:rPr>
                        <a:t> 에디터 사용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입력한 정보가 모두 삭제되며 채공공고 관리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9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모든 필수 값 입력 시 채용공고가 등록되며 채공공고 관리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17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정보는 필수 입력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카카오 지도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활용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96300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채용공고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채용공고 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채용공고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320130" y="879005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316865" y="6386807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0076D-AF25-4CC9-9338-F62E8B3243FC}"/>
              </a:ext>
            </a:extLst>
          </p:cNvPr>
          <p:cNvSpPr txBox="1"/>
          <p:nvPr/>
        </p:nvSpPr>
        <p:spPr>
          <a:xfrm>
            <a:off x="2286621" y="132666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latin typeface="+mn-ea"/>
              </a:defRPr>
            </a:lvl1pPr>
          </a:lstStyle>
          <a:p>
            <a:r>
              <a:rPr lang="ko-KR" altLang="en-US" dirty="0"/>
              <a:t>채용공고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724D4-9295-4AE4-B893-96E123E14A99}"/>
              </a:ext>
            </a:extLst>
          </p:cNvPr>
          <p:cNvSpPr txBox="1"/>
          <p:nvPr/>
        </p:nvSpPr>
        <p:spPr>
          <a:xfrm>
            <a:off x="2396645" y="17801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공고제목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08BFE-A0AF-4434-B64A-4FFA2F97EB55}"/>
              </a:ext>
            </a:extLst>
          </p:cNvPr>
          <p:cNvSpPr/>
          <p:nvPr/>
        </p:nvSpPr>
        <p:spPr>
          <a:xfrm>
            <a:off x="3285310" y="181312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B4B6-65F5-4A94-A1BD-083D53C42413}"/>
              </a:ext>
            </a:extLst>
          </p:cNvPr>
          <p:cNvSpPr txBox="1"/>
          <p:nvPr/>
        </p:nvSpPr>
        <p:spPr>
          <a:xfrm>
            <a:off x="2396877" y="209683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근무회사명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48736-B938-405F-99C7-192896454F67}"/>
              </a:ext>
            </a:extLst>
          </p:cNvPr>
          <p:cNvSpPr/>
          <p:nvPr/>
        </p:nvSpPr>
        <p:spPr>
          <a:xfrm>
            <a:off x="3285542" y="2129823"/>
            <a:ext cx="3751216" cy="2338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>
                <a:solidFill>
                  <a:schemeClr val="tx1"/>
                </a:solidFill>
                <a:latin typeface="+mn-ea"/>
              </a:rPr>
              <a:t>까사미아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45B01-F431-489E-9FCE-81F057A74642}"/>
              </a:ext>
            </a:extLst>
          </p:cNvPr>
          <p:cNvSpPr txBox="1"/>
          <p:nvPr/>
        </p:nvSpPr>
        <p:spPr>
          <a:xfrm>
            <a:off x="2396645" y="242277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업직종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758DA4-7DB9-4E06-B15F-D28AA790294F}"/>
              </a:ext>
            </a:extLst>
          </p:cNvPr>
          <p:cNvSpPr/>
          <p:nvPr/>
        </p:nvSpPr>
        <p:spPr>
          <a:xfrm>
            <a:off x="3285310" y="245576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업종 선택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872E-4D53-4319-B7EB-53305926C24B}"/>
              </a:ext>
            </a:extLst>
          </p:cNvPr>
          <p:cNvSpPr txBox="1"/>
          <p:nvPr/>
        </p:nvSpPr>
        <p:spPr>
          <a:xfrm>
            <a:off x="2396645" y="27710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근무기간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3D62ED-D1EF-4A05-A375-C5485A836614}"/>
              </a:ext>
            </a:extLst>
          </p:cNvPr>
          <p:cNvSpPr/>
          <p:nvPr/>
        </p:nvSpPr>
        <p:spPr>
          <a:xfrm>
            <a:off x="3285310" y="2804044"/>
            <a:ext cx="167857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시작일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2530A-F5FA-4043-8EAC-60C5B9DCF189}"/>
              </a:ext>
            </a:extLst>
          </p:cNvPr>
          <p:cNvSpPr txBox="1"/>
          <p:nvPr/>
        </p:nvSpPr>
        <p:spPr>
          <a:xfrm>
            <a:off x="2396645" y="312657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근무요일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A015D2-E27B-4569-8ECB-93BD714A8125}"/>
              </a:ext>
            </a:extLst>
          </p:cNvPr>
          <p:cNvSpPr txBox="1"/>
          <p:nvPr/>
        </p:nvSpPr>
        <p:spPr>
          <a:xfrm>
            <a:off x="2388910" y="346513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급여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E9A5B1-FA43-45C2-AA6A-4808BEA27C76}"/>
              </a:ext>
            </a:extLst>
          </p:cNvPr>
          <p:cNvSpPr/>
          <p:nvPr/>
        </p:nvSpPr>
        <p:spPr>
          <a:xfrm>
            <a:off x="3285310" y="3484322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267F16-3A3D-4485-8B0B-7BDE17C8A68C}"/>
              </a:ext>
            </a:extLst>
          </p:cNvPr>
          <p:cNvSpPr txBox="1"/>
          <p:nvPr/>
        </p:nvSpPr>
        <p:spPr>
          <a:xfrm>
            <a:off x="2388910" y="38165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접수기간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941826-3239-461E-9CE4-C62BECE0E087}"/>
              </a:ext>
            </a:extLst>
          </p:cNvPr>
          <p:cNvSpPr/>
          <p:nvPr/>
        </p:nvSpPr>
        <p:spPr>
          <a:xfrm>
            <a:off x="3285310" y="3835738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r>
              <a:rPr lang="ko-KR" altLang="en-US" sz="900">
                <a:solidFill>
                  <a:schemeClr val="tx1"/>
                </a:solidFill>
                <a:latin typeface="+mn-ea"/>
              </a:rPr>
              <a:t>모집종료일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0AF0AA-AA8A-4837-876E-D6F409C0B78A}"/>
              </a:ext>
            </a:extLst>
          </p:cNvPr>
          <p:cNvSpPr txBox="1"/>
          <p:nvPr/>
        </p:nvSpPr>
        <p:spPr>
          <a:xfrm>
            <a:off x="2388910" y="417636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근무지 주소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21ECB0-ED73-487F-BE96-7793A86E5823}"/>
              </a:ext>
            </a:extLst>
          </p:cNvPr>
          <p:cNvSpPr/>
          <p:nvPr/>
        </p:nvSpPr>
        <p:spPr>
          <a:xfrm>
            <a:off x="3285310" y="4195551"/>
            <a:ext cx="375121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FAF790-AB7F-4C7B-BEF1-BDC8914444AC}"/>
              </a:ext>
            </a:extLst>
          </p:cNvPr>
          <p:cNvSpPr txBox="1"/>
          <p:nvPr/>
        </p:nvSpPr>
        <p:spPr>
          <a:xfrm>
            <a:off x="2402779" y="522594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상세모집요강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574173-7DB7-4A56-8FA3-24970B7F2CA9}"/>
              </a:ext>
            </a:extLst>
          </p:cNvPr>
          <p:cNvSpPr/>
          <p:nvPr/>
        </p:nvSpPr>
        <p:spPr>
          <a:xfrm>
            <a:off x="3299179" y="5245133"/>
            <a:ext cx="3751216" cy="7145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914400" latinLnBrk="1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에디터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5D60A3E-42B2-4976-BCBA-C6B747C52AD1}"/>
              </a:ext>
            </a:extLst>
          </p:cNvPr>
          <p:cNvGrpSpPr/>
          <p:nvPr/>
        </p:nvGrpSpPr>
        <p:grpSpPr>
          <a:xfrm>
            <a:off x="3279941" y="4535637"/>
            <a:ext cx="3751215" cy="543080"/>
            <a:chOff x="296863" y="1579349"/>
            <a:chExt cx="2112853" cy="8566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2097B9-F352-4520-AA96-F0F4DBA48241}"/>
                </a:ext>
              </a:extLst>
            </p:cNvPr>
            <p:cNvSpPr/>
            <p:nvPr/>
          </p:nvSpPr>
          <p:spPr>
            <a:xfrm>
              <a:off x="296863" y="1580032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35F7432-3E57-4AE5-ADF2-4E7E9BCAE382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316B04E-BDBF-4AAA-9284-A908B56E7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F6B9F91-DE49-47A3-B937-37052AE7C8BE}"/>
              </a:ext>
            </a:extLst>
          </p:cNvPr>
          <p:cNvSpPr/>
          <p:nvPr/>
        </p:nvSpPr>
        <p:spPr>
          <a:xfrm rot="10800000">
            <a:off x="6896701" y="2553918"/>
            <a:ext cx="61813" cy="5519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F04E3C-CC01-49CF-94D6-90D82FC8F2B7}"/>
              </a:ext>
            </a:extLst>
          </p:cNvPr>
          <p:cNvSpPr/>
          <p:nvPr/>
        </p:nvSpPr>
        <p:spPr>
          <a:xfrm>
            <a:off x="7146574" y="2459892"/>
            <a:ext cx="815688" cy="1440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업종 선택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B821E38-1AF1-4B1B-B579-40D94A97F950}"/>
              </a:ext>
            </a:extLst>
          </p:cNvPr>
          <p:cNvSpPr/>
          <p:nvPr/>
        </p:nvSpPr>
        <p:spPr>
          <a:xfrm rot="10800000">
            <a:off x="7869436" y="2504312"/>
            <a:ext cx="61813" cy="5519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C21E0-5CF4-4DDE-8FDD-A31F72443DC8}"/>
              </a:ext>
            </a:extLst>
          </p:cNvPr>
          <p:cNvSpPr/>
          <p:nvPr/>
        </p:nvSpPr>
        <p:spPr>
          <a:xfrm>
            <a:off x="7146574" y="2604458"/>
            <a:ext cx="815688" cy="43534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외식음료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유통판매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 err="1">
                <a:solidFill>
                  <a:sysClr val="windowText" lastClr="000000"/>
                </a:solidFill>
                <a:latin typeface="+mn-ea"/>
              </a:rPr>
              <a:t>문화여가생활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  <a:p>
            <a:pPr defTabSz="457200"/>
            <a:r>
              <a:rPr lang="ko-KR" altLang="en-US" sz="600" dirty="0">
                <a:solidFill>
                  <a:sysClr val="windowText" lastClr="000000"/>
                </a:solidFill>
                <a:latin typeface="+mn-ea"/>
              </a:rPr>
              <a:t>서비스</a:t>
            </a:r>
            <a:endParaRPr lang="en-US" altLang="ko-KR" sz="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065CB6-C379-4F6D-94D0-40F98F872A71}"/>
              </a:ext>
            </a:extLst>
          </p:cNvPr>
          <p:cNvSpPr/>
          <p:nvPr/>
        </p:nvSpPr>
        <p:spPr>
          <a:xfrm>
            <a:off x="5352580" y="2808152"/>
            <a:ext cx="1678576" cy="2338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latinLnBrk="1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94C5F1-C987-41E1-B20F-20E8F6F7340A}"/>
              </a:ext>
            </a:extLst>
          </p:cNvPr>
          <p:cNvSpPr txBox="1"/>
          <p:nvPr/>
        </p:nvSpPr>
        <p:spPr>
          <a:xfrm>
            <a:off x="5015370" y="280278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~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835ACC-01D2-4CE8-9077-DBB60204681C}"/>
              </a:ext>
            </a:extLst>
          </p:cNvPr>
          <p:cNvSpPr txBox="1"/>
          <p:nvPr/>
        </p:nvSpPr>
        <p:spPr>
          <a:xfrm>
            <a:off x="3457106" y="3133053"/>
            <a:ext cx="677561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평일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AFFBF0-6337-4BB5-A45B-C7F19797C80D}"/>
              </a:ext>
            </a:extLst>
          </p:cNvPr>
          <p:cNvSpPr txBox="1"/>
          <p:nvPr/>
        </p:nvSpPr>
        <p:spPr>
          <a:xfrm>
            <a:off x="4195683" y="3133053"/>
            <a:ext cx="473849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주말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524D19-43D3-4CE2-B5EC-CDA5A580D9A0}"/>
              </a:ext>
            </a:extLst>
          </p:cNvPr>
          <p:cNvGrpSpPr/>
          <p:nvPr/>
        </p:nvGrpSpPr>
        <p:grpSpPr>
          <a:xfrm>
            <a:off x="3336805" y="3188982"/>
            <a:ext cx="118975" cy="118974"/>
            <a:chOff x="3141999" y="2632792"/>
            <a:chExt cx="90000" cy="90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E2BC894-0EDA-4D95-95B4-AD9C6818CFA1}"/>
                </a:ext>
              </a:extLst>
            </p:cNvPr>
            <p:cNvSpPr/>
            <p:nvPr/>
          </p:nvSpPr>
          <p:spPr>
            <a:xfrm>
              <a:off x="3141999" y="2632792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BF37E45-BABF-4597-BDB8-579DCD7F792F}"/>
                </a:ext>
              </a:extLst>
            </p:cNvPr>
            <p:cNvSpPr/>
            <p:nvPr/>
          </p:nvSpPr>
          <p:spPr>
            <a:xfrm>
              <a:off x="3168999" y="2659792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861CF29D-E002-45D7-90B8-C09179973B5B}"/>
              </a:ext>
            </a:extLst>
          </p:cNvPr>
          <p:cNvSpPr/>
          <p:nvPr/>
        </p:nvSpPr>
        <p:spPr>
          <a:xfrm>
            <a:off x="4061170" y="3191900"/>
            <a:ext cx="111655" cy="11313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9E3E03-CF6A-41C2-9192-F18BD4756A43}"/>
              </a:ext>
            </a:extLst>
          </p:cNvPr>
          <p:cNvSpPr txBox="1"/>
          <p:nvPr/>
        </p:nvSpPr>
        <p:spPr>
          <a:xfrm>
            <a:off x="4991007" y="3133053"/>
            <a:ext cx="473849" cy="2308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685800" latinLnBrk="1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협의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EB4B3C8-7A97-494D-8810-71895A8EE665}"/>
              </a:ext>
            </a:extLst>
          </p:cNvPr>
          <p:cNvSpPr/>
          <p:nvPr/>
        </p:nvSpPr>
        <p:spPr>
          <a:xfrm>
            <a:off x="4856494" y="3191900"/>
            <a:ext cx="111655" cy="11313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0BEBC5-C021-4661-8406-EA5ABE4BA5C0}"/>
              </a:ext>
            </a:extLst>
          </p:cNvPr>
          <p:cNvSpPr/>
          <p:nvPr/>
        </p:nvSpPr>
        <p:spPr>
          <a:xfrm>
            <a:off x="2164263" y="178337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CF2FB9-1116-44EE-BCFF-DBC6E6496DE2}"/>
              </a:ext>
            </a:extLst>
          </p:cNvPr>
          <p:cNvSpPr/>
          <p:nvPr/>
        </p:nvSpPr>
        <p:spPr>
          <a:xfrm>
            <a:off x="2170445" y="209992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4A7A65-606D-4FD0-9EB0-67D7805094EC}"/>
              </a:ext>
            </a:extLst>
          </p:cNvPr>
          <p:cNvSpPr/>
          <p:nvPr/>
        </p:nvSpPr>
        <p:spPr>
          <a:xfrm>
            <a:off x="2167918" y="244349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F789B6-ECAE-4190-98A6-B7D6369AB2E9}"/>
              </a:ext>
            </a:extLst>
          </p:cNvPr>
          <p:cNvSpPr/>
          <p:nvPr/>
        </p:nvSpPr>
        <p:spPr>
          <a:xfrm>
            <a:off x="2165391" y="278706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EED28F-C079-44AF-9ED4-1B53D887BDF5}"/>
              </a:ext>
            </a:extLst>
          </p:cNvPr>
          <p:cNvSpPr/>
          <p:nvPr/>
        </p:nvSpPr>
        <p:spPr>
          <a:xfrm>
            <a:off x="2162864" y="313063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56326-2850-4BF9-AAC9-FAAD6394FDEF}"/>
              </a:ext>
            </a:extLst>
          </p:cNvPr>
          <p:cNvSpPr/>
          <p:nvPr/>
        </p:nvSpPr>
        <p:spPr>
          <a:xfrm>
            <a:off x="2160337" y="3474202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D5044B4-64A1-467A-8869-DA0B327122D6}"/>
              </a:ext>
            </a:extLst>
          </p:cNvPr>
          <p:cNvSpPr/>
          <p:nvPr/>
        </p:nvSpPr>
        <p:spPr>
          <a:xfrm>
            <a:off x="2157810" y="3817771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03A99A-6111-4C22-A4B3-01D08B5E83DC}"/>
              </a:ext>
            </a:extLst>
          </p:cNvPr>
          <p:cNvSpPr/>
          <p:nvPr/>
        </p:nvSpPr>
        <p:spPr>
          <a:xfrm>
            <a:off x="2155283" y="4161340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530E2-37E6-450F-9E1F-1F768A147079}"/>
              </a:ext>
            </a:extLst>
          </p:cNvPr>
          <p:cNvSpPr/>
          <p:nvPr/>
        </p:nvSpPr>
        <p:spPr>
          <a:xfrm>
            <a:off x="2152756" y="526255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D33D974-6362-449B-AB20-B5F9BCA8778F}"/>
              </a:ext>
            </a:extLst>
          </p:cNvPr>
          <p:cNvGrpSpPr/>
          <p:nvPr/>
        </p:nvGrpSpPr>
        <p:grpSpPr>
          <a:xfrm>
            <a:off x="5038234" y="6040256"/>
            <a:ext cx="864563" cy="254235"/>
            <a:chOff x="2003032" y="8113833"/>
            <a:chExt cx="864563" cy="254235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26A7144-929B-4717-8C8E-4F024CA1B7BD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7F0FA92-575F-4E1F-9F9A-B26C72B23C59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2CB0FD7-B962-402A-95FA-433458B4AB7C}"/>
              </a:ext>
            </a:extLst>
          </p:cNvPr>
          <p:cNvSpPr/>
          <p:nvPr/>
        </p:nvSpPr>
        <p:spPr>
          <a:xfrm>
            <a:off x="4102236" y="6040257"/>
            <a:ext cx="864562" cy="245604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D511B57-C4B9-4F7D-AE63-16AF7B6EE55E}"/>
              </a:ext>
            </a:extLst>
          </p:cNvPr>
          <p:cNvSpPr/>
          <p:nvPr/>
        </p:nvSpPr>
        <p:spPr>
          <a:xfrm>
            <a:off x="3954195" y="5928007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C4EFD4-098B-4757-8779-966B642B0A44}"/>
              </a:ext>
            </a:extLst>
          </p:cNvPr>
          <p:cNvSpPr/>
          <p:nvPr/>
        </p:nvSpPr>
        <p:spPr>
          <a:xfrm>
            <a:off x="4924035" y="5928504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609FB08-8A19-4C5D-BBB3-2505696BE936}"/>
              </a:ext>
            </a:extLst>
          </p:cNvPr>
          <p:cNvGrpSpPr/>
          <p:nvPr/>
        </p:nvGrpSpPr>
        <p:grpSpPr>
          <a:xfrm>
            <a:off x="511871" y="1400162"/>
            <a:ext cx="1415637" cy="765690"/>
            <a:chOff x="1423357" y="2444705"/>
            <a:chExt cx="720000" cy="38943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D46D450-2AD9-461C-B093-F3F023F04940}"/>
                </a:ext>
              </a:extLst>
            </p:cNvPr>
            <p:cNvSpPr/>
            <p:nvPr/>
          </p:nvSpPr>
          <p:spPr>
            <a:xfrm>
              <a:off x="1423357" y="2639422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채용공고관리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830B35C-67EB-48D8-B3CF-87639861AF23}"/>
                </a:ext>
              </a:extLst>
            </p:cNvPr>
            <p:cNvSpPr/>
            <p:nvPr/>
          </p:nvSpPr>
          <p:spPr>
            <a:xfrm>
              <a:off x="1423357" y="2444705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회원정보수정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13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31146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지원자 관리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해당 채용공고 제목 노출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지원자 이력서 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상세보기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이력서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31656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지원자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채용공고 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지원자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7378-2607-4F5A-9E25-2CAC07F73EA3}"/>
              </a:ext>
            </a:extLst>
          </p:cNvPr>
          <p:cNvSpPr/>
          <p:nvPr/>
        </p:nvSpPr>
        <p:spPr>
          <a:xfrm>
            <a:off x="320130" y="953119"/>
            <a:ext cx="8954499" cy="5539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800">
                <a:latin typeface="+mn-ea"/>
                <a:ea typeface="+mn-ea"/>
              </a:rPr>
              <a:t>이력사항</a:t>
            </a:r>
            <a:r>
              <a:rPr lang="en-US" altLang="ko-KR" sz="1800">
                <a:latin typeface="+mn-ea"/>
                <a:ea typeface="+mn-ea"/>
              </a:rPr>
              <a:t>/</a:t>
            </a:r>
            <a:r>
              <a:rPr lang="ko-KR" altLang="en-US" sz="1800">
                <a:latin typeface="+mn-ea"/>
                <a:ea typeface="+mn-ea"/>
              </a:rPr>
              <a:t>연락처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320130" y="966093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320130" y="6287029"/>
            <a:ext cx="8954499" cy="21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0076D-AF25-4CC9-9338-F62E8B3243FC}"/>
              </a:ext>
            </a:extLst>
          </p:cNvPr>
          <p:cNvSpPr txBox="1"/>
          <p:nvPr/>
        </p:nvSpPr>
        <p:spPr>
          <a:xfrm>
            <a:off x="2188653" y="1418158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지원자 </a:t>
            </a:r>
            <a:r>
              <a:rPr lang="ko-KR" altLang="en-US" sz="1600" dirty="0">
                <a:latin typeface="+mn-ea"/>
              </a:rPr>
              <a:t>관리 </a:t>
            </a:r>
            <a:r>
              <a:rPr lang="en-US" altLang="ko-KR" sz="1600" dirty="0">
                <a:latin typeface="+mn-ea"/>
              </a:rPr>
              <a:t>– </a:t>
            </a: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dirty="0">
                <a:latin typeface="+mn-ea"/>
                <a:ea typeface="+mn-ea"/>
              </a:rPr>
              <a:t>하루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  <a:r>
              <a:rPr lang="ko-KR" altLang="en-US" sz="1600" dirty="0" err="1">
                <a:latin typeface="+mn-ea"/>
                <a:ea typeface="+mn-ea"/>
              </a:rPr>
              <a:t>까사미아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세종새롬점</a:t>
            </a:r>
            <a:r>
              <a:rPr lang="ko-KR" altLang="en-US" sz="1600" dirty="0">
                <a:latin typeface="+mn-ea"/>
                <a:ea typeface="+mn-ea"/>
              </a:rPr>
              <a:t> 아르바이트 모집</a:t>
            </a:r>
          </a:p>
          <a:p>
            <a:endParaRPr lang="ko-KR" altLang="en-US" sz="16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FF0054D-745A-4BA1-AAF0-866844358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8801"/>
              </p:ext>
            </p:extLst>
          </p:nvPr>
        </p:nvGraphicFramePr>
        <p:xfrm>
          <a:off x="2286624" y="1810324"/>
          <a:ext cx="6417275" cy="175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4">
                  <a:extLst>
                    <a:ext uri="{9D8B030D-6E8A-4147-A177-3AD203B41FA5}">
                      <a16:colId xmlns:a16="http://schemas.microsoft.com/office/drawing/2014/main" val="1742322719"/>
                    </a:ext>
                  </a:extLst>
                </a:gridCol>
                <a:gridCol w="535408">
                  <a:extLst>
                    <a:ext uri="{9D8B030D-6E8A-4147-A177-3AD203B41FA5}">
                      <a16:colId xmlns:a16="http://schemas.microsoft.com/office/drawing/2014/main" val="2606139054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491991295"/>
                    </a:ext>
                  </a:extLst>
                </a:gridCol>
                <a:gridCol w="977537">
                  <a:extLst>
                    <a:ext uri="{9D8B030D-6E8A-4147-A177-3AD203B41FA5}">
                      <a16:colId xmlns:a16="http://schemas.microsoft.com/office/drawing/2014/main" val="1736092594"/>
                    </a:ext>
                  </a:extLst>
                </a:gridCol>
                <a:gridCol w="977915">
                  <a:extLst>
                    <a:ext uri="{9D8B030D-6E8A-4147-A177-3AD203B41FA5}">
                      <a16:colId xmlns:a16="http://schemas.microsoft.com/office/drawing/2014/main" val="3288651873"/>
                    </a:ext>
                  </a:extLst>
                </a:gridCol>
                <a:gridCol w="952152">
                  <a:extLst>
                    <a:ext uri="{9D8B030D-6E8A-4147-A177-3AD203B41FA5}">
                      <a16:colId xmlns:a16="http://schemas.microsoft.com/office/drawing/2014/main" val="2288690570"/>
                    </a:ext>
                  </a:extLst>
                </a:gridCol>
                <a:gridCol w="952152">
                  <a:extLst>
                    <a:ext uri="{9D8B030D-6E8A-4147-A177-3AD203B41FA5}">
                      <a16:colId xmlns:a16="http://schemas.microsoft.com/office/drawing/2014/main" val="946042725"/>
                    </a:ext>
                  </a:extLst>
                </a:gridCol>
              </a:tblGrid>
              <a:tr h="24268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이력사항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연락처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써야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하나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지원기간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지원자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지원일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78493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marL="0" marR="0" lvl="0" indent="0" algn="ctr" defTabSz="6858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21.03.05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691743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751842"/>
                  </a:ext>
                </a:extLst>
              </a:tr>
              <a:tr h="50413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0" marR="0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154102" marR="154102" marT="77051" marB="7705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48207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BB4331-3F13-43EF-93FB-A208D98D3D3E}"/>
              </a:ext>
            </a:extLst>
          </p:cNvPr>
          <p:cNvGrpSpPr/>
          <p:nvPr/>
        </p:nvGrpSpPr>
        <p:grpSpPr>
          <a:xfrm>
            <a:off x="2500516" y="2117851"/>
            <a:ext cx="373313" cy="356392"/>
            <a:chOff x="296863" y="1579349"/>
            <a:chExt cx="2112853" cy="8566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18F49B-4E9B-4519-8995-9B0C53FF9E77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68337D7-EE1E-404A-9D2A-67A22E003C7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B7DE823-E3E0-422D-9929-98326753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4B68A9F-EC3E-44BB-A92D-47764CDF508A}"/>
              </a:ext>
            </a:extLst>
          </p:cNvPr>
          <p:cNvSpPr txBox="1"/>
          <p:nvPr/>
        </p:nvSpPr>
        <p:spPr>
          <a:xfrm>
            <a:off x="3129718" y="2106965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이력서 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696DB-1065-4FB0-8B94-B05CD9A7B033}"/>
              </a:ext>
            </a:extLst>
          </p:cNvPr>
          <p:cNvSpPr txBox="1"/>
          <p:nvPr/>
        </p:nvSpPr>
        <p:spPr>
          <a:xfrm>
            <a:off x="3127970" y="2287921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연락처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C9322E-7D84-4EED-803C-62A4A5A29487}"/>
              </a:ext>
            </a:extLst>
          </p:cNvPr>
          <p:cNvGrpSpPr/>
          <p:nvPr/>
        </p:nvGrpSpPr>
        <p:grpSpPr>
          <a:xfrm>
            <a:off x="2500513" y="2607706"/>
            <a:ext cx="373313" cy="356392"/>
            <a:chOff x="296863" y="1579349"/>
            <a:chExt cx="2112853" cy="8566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7B199E-F3C1-4325-8C5D-5B38AF0ABCE1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96B2AEA-C1E7-41D3-A9CA-A76B0BCCFD24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314B1FB-8505-4FEE-80C6-667142D4F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AA2759-3DFD-4B96-B568-7FCF2B08E5B3}"/>
              </a:ext>
            </a:extLst>
          </p:cNvPr>
          <p:cNvSpPr txBox="1"/>
          <p:nvPr/>
        </p:nvSpPr>
        <p:spPr>
          <a:xfrm>
            <a:off x="3129715" y="2596820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이력서 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C1E863-8187-4E2D-9580-6CB4DEFD02D1}"/>
              </a:ext>
            </a:extLst>
          </p:cNvPr>
          <p:cNvSpPr txBox="1"/>
          <p:nvPr/>
        </p:nvSpPr>
        <p:spPr>
          <a:xfrm>
            <a:off x="3127967" y="2777776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연락처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068DA13-E15F-4685-8BBA-342633EC729F}"/>
              </a:ext>
            </a:extLst>
          </p:cNvPr>
          <p:cNvGrpSpPr/>
          <p:nvPr/>
        </p:nvGrpSpPr>
        <p:grpSpPr>
          <a:xfrm>
            <a:off x="2511397" y="3130220"/>
            <a:ext cx="373313" cy="356392"/>
            <a:chOff x="296863" y="1579349"/>
            <a:chExt cx="2112853" cy="85666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BCB02C-D537-4AEE-8BA1-02D877A0262E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2B416D1-889C-4C42-B203-0906A667E793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93ABDD-47AC-4D52-A848-CDF991C06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CDA108-27C8-40E2-A1EA-1DAFE291BA50}"/>
              </a:ext>
            </a:extLst>
          </p:cNvPr>
          <p:cNvSpPr txBox="1"/>
          <p:nvPr/>
        </p:nvSpPr>
        <p:spPr>
          <a:xfrm>
            <a:off x="3140599" y="3119334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이력서 제목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50261-8EF2-404A-8B80-371A68DAC229}"/>
              </a:ext>
            </a:extLst>
          </p:cNvPr>
          <p:cNvSpPr txBox="1"/>
          <p:nvPr/>
        </p:nvSpPr>
        <p:spPr>
          <a:xfrm>
            <a:off x="3138851" y="3300290"/>
            <a:ext cx="1200627" cy="2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+mn-ea"/>
                <a:ea typeface="+mn-ea"/>
              </a:rPr>
              <a:t>연락처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01495C-9B9D-45B6-B88C-489F7893027D}"/>
              </a:ext>
            </a:extLst>
          </p:cNvPr>
          <p:cNvSpPr/>
          <p:nvPr/>
        </p:nvSpPr>
        <p:spPr>
          <a:xfrm>
            <a:off x="1905111" y="1460946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FD4F9F-0239-4C94-870E-2E624F2969D0}"/>
              </a:ext>
            </a:extLst>
          </p:cNvPr>
          <p:cNvSpPr/>
          <p:nvPr/>
        </p:nvSpPr>
        <p:spPr>
          <a:xfrm>
            <a:off x="2122103" y="1759255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7E865-C1DD-4573-9B14-F20B958AE070}"/>
              </a:ext>
            </a:extLst>
          </p:cNvPr>
          <p:cNvSpPr/>
          <p:nvPr/>
        </p:nvSpPr>
        <p:spPr>
          <a:xfrm>
            <a:off x="2109583" y="2187553"/>
            <a:ext cx="224647" cy="2246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A9ABD2-2A88-4FD3-A95E-D8E335CE4B44}"/>
              </a:ext>
            </a:extLst>
          </p:cNvPr>
          <p:cNvGrpSpPr/>
          <p:nvPr/>
        </p:nvGrpSpPr>
        <p:grpSpPr>
          <a:xfrm>
            <a:off x="445196" y="1400162"/>
            <a:ext cx="1415637" cy="765690"/>
            <a:chOff x="1423357" y="2444705"/>
            <a:chExt cx="720000" cy="38943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6012E4-F987-46C3-8A0B-2F6BDEC097BB}"/>
                </a:ext>
              </a:extLst>
            </p:cNvPr>
            <p:cNvSpPr/>
            <p:nvPr/>
          </p:nvSpPr>
          <p:spPr>
            <a:xfrm>
              <a:off x="1423357" y="2639422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채용공고관리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DC08EA0-65BE-406E-B798-5562D37151C9}"/>
                </a:ext>
              </a:extLst>
            </p:cNvPr>
            <p:cNvSpPr/>
            <p:nvPr/>
          </p:nvSpPr>
          <p:spPr>
            <a:xfrm>
              <a:off x="1423357" y="2444705"/>
              <a:ext cx="720000" cy="194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회원정보수정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04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3" y="1509011"/>
            <a:ext cx="7727139" cy="3853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43053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1517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이력서 상세보기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조하선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</a:t>
                      </a:r>
                      <a:r>
                        <a:rPr lang="ko-KR" altLang="en-US" sz="1000" dirty="0"/>
                        <a:t>마이페이지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채용공고 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지원자 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이력서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77E032A-AA04-4058-B72A-C87EC0E88FA1}"/>
              </a:ext>
            </a:extLst>
          </p:cNvPr>
          <p:cNvSpPr/>
          <p:nvPr/>
        </p:nvSpPr>
        <p:spPr>
          <a:xfrm>
            <a:off x="1017740" y="123298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9DB98-6910-474F-AB43-56B992471A54}"/>
              </a:ext>
            </a:extLst>
          </p:cNvPr>
          <p:cNvSpPr/>
          <p:nvPr/>
        </p:nvSpPr>
        <p:spPr>
          <a:xfrm>
            <a:off x="1017740" y="5728005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1AAEC7-77D1-4699-91B5-B8E486FF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35" y="2224947"/>
            <a:ext cx="75258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50644" y="3108380"/>
            <a:ext cx="5090712" cy="641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E3854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ADMIN</a:t>
            </a:r>
            <a:endParaRPr kumimoji="0" lang="ko-KR" altLang="en-US" sz="4000" b="1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E3854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2216"/>
              </p:ext>
            </p:extLst>
          </p:nvPr>
        </p:nvGraphicFramePr>
        <p:xfrm>
          <a:off x="9480526" y="238326"/>
          <a:ext cx="2495843" cy="47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+mn-lt"/>
                        </a:rPr>
                        <a:t>검색창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검색어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회원 아이디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  <a:r>
                        <a:rPr lang="ko-KR" altLang="en-US" sz="800" dirty="0">
                          <a:latin typeface="+mn-lt"/>
                        </a:rPr>
                        <a:t>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돋보기 버튼 클릭 또는 </a:t>
                      </a:r>
                      <a:r>
                        <a:rPr lang="ko-KR" altLang="en-US" sz="800" dirty="0" err="1">
                          <a:latin typeface="+mn-lt"/>
                        </a:rPr>
                        <a:t>엔터</a:t>
                      </a:r>
                      <a:r>
                        <a:rPr lang="ko-KR" altLang="en-US" sz="800" dirty="0">
                          <a:latin typeface="+mn-lt"/>
                        </a:rPr>
                        <a:t> 시 검색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수정 버튼 클릭 시 회원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삭제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삭제 버튼 클릭 시</a:t>
                      </a:r>
                      <a:r>
                        <a:rPr lang="ko-KR" altLang="en-US" sz="800" baseline="0" dirty="0">
                          <a:latin typeface="+mn-lt"/>
                        </a:rPr>
                        <a:t> 삭제 여부를 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aseline="0" dirty="0">
                          <a:latin typeface="+mn-lt"/>
                        </a:rPr>
                        <a:t>물어보는 알림 메시지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회원 아이디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 아이디 클릭 시 해당 회원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+mn-lt"/>
                        </a:rPr>
                        <a:t>상세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4422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이성훈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49677"/>
          <a:stretch/>
        </p:blipFill>
        <p:spPr>
          <a:xfrm>
            <a:off x="2209278" y="1106142"/>
            <a:ext cx="6325483" cy="19894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828896" y="1489306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251353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7199118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380507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F3C2D-5727-4C30-B853-4B54B3B519A4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0281A-9834-42F9-A493-088A73C6C613}"/>
              </a:ext>
            </a:extLst>
          </p:cNvPr>
          <p:cNvSpPr/>
          <p:nvPr/>
        </p:nvSpPr>
        <p:spPr>
          <a:xfrm>
            <a:off x="864296" y="591599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2CF30D-9392-4540-9AC7-B5EDCCEE6D73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BD51FC-1DFB-4CDC-86DB-DBCF4E03838F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AB4D1D-4F09-475F-ADB9-6E0CE9A20EA3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B4CE69-1A29-4D78-9856-7579B9BF50EE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641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19555"/>
              </p:ext>
            </p:extLst>
          </p:nvPr>
        </p:nvGraphicFramePr>
        <p:xfrm>
          <a:off x="9480526" y="238326"/>
          <a:ext cx="2495843" cy="47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검색창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검색어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회원 아이디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  <a:r>
                        <a:rPr lang="ko-KR" altLang="en-US" sz="800" dirty="0">
                          <a:latin typeface="+mn-lt"/>
                        </a:rPr>
                        <a:t>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돋보기 버튼 클릭 또는 </a:t>
                      </a:r>
                      <a:r>
                        <a:rPr lang="ko-KR" altLang="en-US" sz="800" dirty="0" err="1">
                          <a:latin typeface="+mn-lt"/>
                        </a:rPr>
                        <a:t>엔터</a:t>
                      </a:r>
                      <a:r>
                        <a:rPr lang="ko-KR" altLang="en-US" sz="800" dirty="0">
                          <a:latin typeface="+mn-lt"/>
                        </a:rPr>
                        <a:t> 시 검색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수정 버튼 클릭 시 회원 상세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삭제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삭제 버튼 클릭 시</a:t>
                      </a:r>
                      <a:r>
                        <a:rPr lang="ko-KR" altLang="en-US" sz="800" baseline="0" dirty="0">
                          <a:latin typeface="+mn-lt"/>
                        </a:rPr>
                        <a:t> 삭제 여부를 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latin typeface="+mn-lt"/>
                        </a:rPr>
                        <a:t>물어보는 알림 메시지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회원 아이디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회원 아이디 클릭 시 해당 회원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상세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6548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이성훈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47673"/>
          <a:stretch/>
        </p:blipFill>
        <p:spPr>
          <a:xfrm>
            <a:off x="2209278" y="1285875"/>
            <a:ext cx="6325483" cy="2068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828896" y="1489306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6251353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7199118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380507" y="235660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F3C2D-5727-4C30-B853-4B54B3B519A4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E0281A-9834-42F9-A493-088A73C6C613}"/>
              </a:ext>
            </a:extLst>
          </p:cNvPr>
          <p:cNvSpPr/>
          <p:nvPr/>
        </p:nvSpPr>
        <p:spPr>
          <a:xfrm>
            <a:off x="864296" y="591599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1AEE8A-E9FD-403C-B239-F0DA6856405E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E8283C-8F31-4512-9D32-5A5EC113E9A4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582338-3B3A-4220-8070-ECAD038AC273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7852B7-8FBF-4592-8614-3AF1FC46C135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50644" y="3108380"/>
            <a:ext cx="5090712" cy="641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E3854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USER</a:t>
            </a:r>
            <a:endParaRPr kumimoji="0" lang="ko-KR" altLang="en-US" sz="4000" b="1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E3854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9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89645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검색 결과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검색 키워드 및 검색 건수 노출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8218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검색 결과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이성훈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회원관리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검색결과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772" b="56558"/>
          <a:stretch/>
        </p:blipFill>
        <p:spPr>
          <a:xfrm>
            <a:off x="2407965" y="1772538"/>
            <a:ext cx="6022051" cy="1323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2E2AFA-6EEF-4A3C-9195-D26325450428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09CFA-874B-416F-AB4D-E3DA30AA9EFC}"/>
              </a:ext>
            </a:extLst>
          </p:cNvPr>
          <p:cNvSpPr/>
          <p:nvPr/>
        </p:nvSpPr>
        <p:spPr>
          <a:xfrm>
            <a:off x="864296" y="591599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457A89-FE11-494C-A4D5-14056206C519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B1B781-FD34-457D-BC1B-FE3B5AC772D5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C4E35F-9970-4FAC-AFE5-B20323BCE5C7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C97904-41AD-4B38-97AA-5322E11BEB86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D1AD8-CA83-427E-A698-7420C0357878}"/>
              </a:ext>
            </a:extLst>
          </p:cNvPr>
          <p:cNvSpPr/>
          <p:nvPr/>
        </p:nvSpPr>
        <p:spPr>
          <a:xfrm>
            <a:off x="2274844" y="2618846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78407"/>
              </p:ext>
            </p:extLst>
          </p:nvPr>
        </p:nvGraphicFramePr>
        <p:xfrm>
          <a:off x="9480526" y="238326"/>
          <a:ext cx="2495843" cy="63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 칸에 아무것도 입력하지 않았을 시 사용자에게 </a:t>
                      </a:r>
                      <a:r>
                        <a:rPr lang="en-US" altLang="ko-KR" sz="800" dirty="0">
                          <a:latin typeface="+mn-lt"/>
                        </a:rPr>
                        <a:t>“</a:t>
                      </a:r>
                      <a:r>
                        <a:rPr lang="ko-KR" altLang="en-US" sz="800" dirty="0">
                          <a:latin typeface="+mn-lt"/>
                        </a:rPr>
                        <a:t>영문 </a:t>
                      </a:r>
                      <a:r>
                        <a:rPr lang="en-US" altLang="ko-KR" sz="800" dirty="0">
                          <a:latin typeface="+mn-lt"/>
                        </a:rPr>
                        <a:t>+ </a:t>
                      </a:r>
                      <a:r>
                        <a:rPr lang="ko-KR" altLang="en-US" sz="800" dirty="0">
                          <a:latin typeface="+mn-lt"/>
                        </a:rPr>
                        <a:t>숫자 </a:t>
                      </a: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</a:t>
                      </a:r>
                      <a:r>
                        <a:rPr lang="en-US" altLang="ko-KR" sz="800" dirty="0">
                          <a:latin typeface="+mn-lt"/>
                        </a:rPr>
                        <a:t>”</a:t>
                      </a:r>
                      <a:r>
                        <a:rPr lang="ko-KR" altLang="en-US" sz="800" dirty="0">
                          <a:latin typeface="+mn-lt"/>
                        </a:rPr>
                        <a:t>을</a:t>
                      </a:r>
                      <a:r>
                        <a:rPr lang="ko-KR" altLang="en-US" sz="800" baseline="0" dirty="0">
                          <a:latin typeface="+mn-lt"/>
                        </a:rPr>
                        <a:t>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 변경 시 영문 </a:t>
                      </a:r>
                      <a:r>
                        <a:rPr lang="en-US" altLang="ko-KR" sz="800" dirty="0">
                          <a:latin typeface="+mn-lt"/>
                        </a:rPr>
                        <a:t>+ </a:t>
                      </a:r>
                      <a:r>
                        <a:rPr lang="ko-KR" altLang="en-US" sz="800" dirty="0">
                          <a:latin typeface="+mn-lt"/>
                        </a:rPr>
                        <a:t>숫자 </a:t>
                      </a: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입력해야 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이메일 입력 시 이메일 주소에</a:t>
                      </a:r>
                      <a:r>
                        <a:rPr lang="ko-KR" altLang="en-US" sz="800" baseline="0" dirty="0">
                          <a:latin typeface="+mn-lt"/>
                        </a:rPr>
                        <a:t> </a:t>
                      </a:r>
                      <a:r>
                        <a:rPr lang="en-US" altLang="ko-KR" sz="800" baseline="0" dirty="0">
                          <a:latin typeface="+mn-lt"/>
                        </a:rPr>
                        <a:t>‘@’</a:t>
                      </a:r>
                      <a:r>
                        <a:rPr lang="ko-KR" altLang="en-US" sz="800" baseline="0" dirty="0">
                          <a:latin typeface="+mn-lt"/>
                        </a:rPr>
                        <a:t>를 포함해야 한다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baseline="0" dirty="0">
                          <a:latin typeface="+mn-lt"/>
                        </a:rPr>
                        <a:t>입력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</a:t>
                      </a:r>
                      <a:r>
                        <a:rPr lang="ko-KR" altLang="en-US" sz="800" baseline="0" dirty="0">
                          <a:latin typeface="+mn-lt"/>
                        </a:rPr>
                        <a:t>이메일 주소에 </a:t>
                      </a:r>
                      <a:r>
                        <a:rPr lang="en-US" altLang="ko-KR" sz="800" baseline="0" dirty="0">
                          <a:latin typeface="+mn-lt"/>
                        </a:rPr>
                        <a:t>‘@’</a:t>
                      </a:r>
                      <a:r>
                        <a:rPr lang="ko-KR" altLang="en-US" sz="800" baseline="0" dirty="0">
                          <a:latin typeface="+mn-lt"/>
                        </a:rPr>
                        <a:t>를 포함해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휴대폰번호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휴대폰 번호 입력 시 </a:t>
                      </a:r>
                      <a:r>
                        <a:rPr lang="en-US" altLang="ko-KR" sz="800" dirty="0">
                          <a:latin typeface="+mn-lt"/>
                        </a:rPr>
                        <a:t>–</a:t>
                      </a:r>
                      <a:r>
                        <a:rPr lang="ko-KR" altLang="en-US" sz="800" dirty="0">
                          <a:latin typeface="+mn-lt"/>
                        </a:rPr>
                        <a:t>를 제외하고 입력해야 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</a:t>
                      </a:r>
                      <a:r>
                        <a:rPr lang="ko-KR" altLang="en-US" sz="800" baseline="0" dirty="0">
                          <a:latin typeface="+mn-lt"/>
                        </a:rPr>
                        <a:t>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“-</a:t>
                      </a:r>
                      <a:r>
                        <a:rPr lang="ko-KR" altLang="en-US" sz="800" baseline="0" dirty="0">
                          <a:latin typeface="+mn-lt"/>
                        </a:rPr>
                        <a:t>를 제외하고 입력해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개인정보 유효기간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개인정보유효기간을 버튼으로 변경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탈퇴여부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탈퇴여부를</a:t>
                      </a:r>
                      <a:r>
                        <a:rPr lang="ko-KR" altLang="en-US" sz="800" dirty="0">
                          <a:latin typeface="+mn-lt"/>
                        </a:rPr>
                        <a:t> 버튼으로 변경</a:t>
                      </a:r>
                      <a:r>
                        <a:rPr lang="ko-KR" altLang="en-US" sz="800" baseline="0" dirty="0">
                          <a:latin typeface="+mn-lt"/>
                        </a:rPr>
                        <a:t> 가능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 중에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빈 값에 있을</a:t>
                      </a:r>
                      <a:r>
                        <a:rPr lang="ko-KR" altLang="en-US" sz="800" baseline="0" dirty="0">
                          <a:latin typeface="+mn-lt"/>
                        </a:rPr>
                        <a:t> 경우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알림메시지</a:t>
                      </a:r>
                      <a:r>
                        <a:rPr lang="ko-KR" altLang="en-US" sz="800" baseline="0" dirty="0">
                          <a:latin typeface="+mn-lt"/>
                        </a:rPr>
                        <a:t> 출력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 중에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빈 값이 없을 경우 </a:t>
                      </a:r>
                      <a:r>
                        <a:rPr lang="ko-KR" altLang="en-US" sz="800" dirty="0" err="1">
                          <a:latin typeface="+mn-lt"/>
                        </a:rPr>
                        <a:t>수정완료</a:t>
                      </a:r>
                      <a:r>
                        <a:rPr lang="ko-KR" altLang="en-US" sz="800" dirty="0">
                          <a:latin typeface="+mn-lt"/>
                        </a:rPr>
                        <a:t> 알림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메시지와 함께 </a:t>
                      </a:r>
                      <a:r>
                        <a:rPr lang="ko-KR" altLang="en-US" sz="800" dirty="0" err="1">
                          <a:latin typeface="+mn-lt"/>
                        </a:rPr>
                        <a:t>수정처리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취소 버튼 클릭 시 입력 했던 값은 적용되지 않고 회원 리스트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회원목록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회원목록</a:t>
                      </a:r>
                      <a:r>
                        <a:rPr lang="ko-KR" altLang="en-US" sz="800" dirty="0">
                          <a:latin typeface="+mn-lt"/>
                        </a:rPr>
                        <a:t> 버튼 클릭 시 회원 리스트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93407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개인회원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이성훈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개인회원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4E5CEC8-143B-41B7-A5A8-F35CAACCF4D9}"/>
              </a:ext>
            </a:extLst>
          </p:cNvPr>
          <p:cNvGrpSpPr/>
          <p:nvPr/>
        </p:nvGrpSpPr>
        <p:grpSpPr>
          <a:xfrm>
            <a:off x="2387856" y="1372814"/>
            <a:ext cx="5586454" cy="4366480"/>
            <a:chOff x="1458582" y="1187637"/>
            <a:chExt cx="6483985" cy="506800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663" y="1187637"/>
              <a:ext cx="6296904" cy="506800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01699" y="2358930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16495" y="3400783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01699" y="3933112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825083" y="4486751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2074552" y="5020495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458582" y="5437173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6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2031100" y="5436435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7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6489493" y="5746777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8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70215D-2321-4EB2-B97C-A03D6737E78F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9947B7-5ECE-4420-BC1A-ED9DD0E9C44C}"/>
              </a:ext>
            </a:extLst>
          </p:cNvPr>
          <p:cNvSpPr/>
          <p:nvPr/>
        </p:nvSpPr>
        <p:spPr>
          <a:xfrm>
            <a:off x="864296" y="591599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FEECFF-FBD6-4543-A153-C5241C6CE84A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757C4F-EE80-479E-A700-6ADD0083C76E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1927B8-0F16-4F6A-B059-6585F5A78C5A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76B66C-B497-430E-958B-9112A9CA2741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22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/>
        </p:nvGraphicFramePr>
        <p:xfrm>
          <a:off x="9480526" y="238328"/>
          <a:ext cx="2622805" cy="7172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65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4554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84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76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 칸에 아무것도 입력하지</a:t>
                      </a:r>
                      <a:r>
                        <a:rPr lang="ko-KR" altLang="en-US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dirty="0">
                          <a:latin typeface="+mn-lt"/>
                        </a:rPr>
                        <a:t>않았을 시 사용자에게 </a:t>
                      </a:r>
                      <a:r>
                        <a:rPr lang="en-US" altLang="ko-KR" sz="800" dirty="0">
                          <a:latin typeface="+mn-lt"/>
                        </a:rPr>
                        <a:t>“</a:t>
                      </a:r>
                      <a:r>
                        <a:rPr lang="ko-KR" altLang="en-US" sz="800" dirty="0">
                          <a:latin typeface="+mn-lt"/>
                        </a:rPr>
                        <a:t>영문 </a:t>
                      </a:r>
                      <a:r>
                        <a:rPr lang="en-US" altLang="ko-KR" sz="800" dirty="0">
                          <a:latin typeface="+mn-lt"/>
                        </a:rPr>
                        <a:t>+ </a:t>
                      </a:r>
                      <a:r>
                        <a:rPr lang="ko-KR" altLang="en-US" sz="800" dirty="0">
                          <a:latin typeface="+mn-lt"/>
                        </a:rPr>
                        <a:t>숫자 </a:t>
                      </a: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</a:t>
                      </a:r>
                      <a:r>
                        <a:rPr lang="en-US" altLang="ko-KR" sz="800" dirty="0">
                          <a:latin typeface="+mn-lt"/>
                        </a:rPr>
                        <a:t>”</a:t>
                      </a:r>
                      <a:r>
                        <a:rPr lang="ko-KR" altLang="en-US" sz="800" dirty="0">
                          <a:latin typeface="+mn-lt"/>
                        </a:rPr>
                        <a:t>을</a:t>
                      </a:r>
                      <a:r>
                        <a:rPr lang="ko-KR" altLang="en-US" sz="800" baseline="0" dirty="0">
                          <a:latin typeface="+mn-lt"/>
                        </a:rPr>
                        <a:t>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 변경 시 영문 </a:t>
                      </a:r>
                      <a:r>
                        <a:rPr lang="en-US" altLang="ko-KR" sz="800" dirty="0">
                          <a:latin typeface="+mn-lt"/>
                        </a:rPr>
                        <a:t>+ </a:t>
                      </a:r>
                      <a:r>
                        <a:rPr lang="ko-KR" altLang="en-US" sz="800" dirty="0">
                          <a:latin typeface="+mn-lt"/>
                        </a:rPr>
                        <a:t>숫자 </a:t>
                      </a: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입력해야 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</a:t>
                      </a:r>
                      <a:r>
                        <a:rPr lang="en-US" altLang="ko-KR" sz="800" dirty="0">
                          <a:latin typeface="+mn-lt"/>
                        </a:rPr>
                        <a:t>/</a:t>
                      </a:r>
                      <a:r>
                        <a:rPr lang="ko-KR" altLang="en-US" sz="800" dirty="0" err="1">
                          <a:latin typeface="+mn-lt"/>
                        </a:rPr>
                        <a:t>점포명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</a:t>
                      </a:r>
                      <a:r>
                        <a:rPr lang="ko-KR" altLang="en-US" sz="800" baseline="0" dirty="0">
                          <a:latin typeface="+mn-lt"/>
                        </a:rPr>
                        <a:t>력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</a:t>
                      </a:r>
                      <a:r>
                        <a:rPr lang="ko-KR" altLang="en-US" sz="800" baseline="0" dirty="0">
                          <a:latin typeface="+mn-lt"/>
                        </a:rPr>
                        <a:t>내용을 입력해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76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이메일 입력 시 이메일 주소에</a:t>
                      </a:r>
                      <a:r>
                        <a:rPr lang="ko-KR" altLang="en-US" sz="800" baseline="0" dirty="0">
                          <a:latin typeface="+mn-lt"/>
                        </a:rPr>
                        <a:t> </a:t>
                      </a:r>
                      <a:r>
                        <a:rPr lang="en-US" altLang="ko-KR" sz="800" baseline="0" dirty="0">
                          <a:latin typeface="+mn-lt"/>
                        </a:rPr>
                        <a:t>‘@’</a:t>
                      </a:r>
                      <a:r>
                        <a:rPr lang="ko-KR" altLang="en-US" sz="800" baseline="0" dirty="0">
                          <a:latin typeface="+mn-lt"/>
                        </a:rPr>
                        <a:t>를 포함해야 한다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baseline="0" dirty="0">
                          <a:latin typeface="+mn-lt"/>
                        </a:rPr>
                        <a:t>입력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</a:t>
                      </a:r>
                      <a:r>
                        <a:rPr lang="ko-KR" altLang="en-US" sz="800" baseline="0" dirty="0">
                          <a:latin typeface="+mn-lt"/>
                        </a:rPr>
                        <a:t>이메일 주소에 </a:t>
                      </a:r>
                      <a:r>
                        <a:rPr lang="en-US" altLang="ko-KR" sz="800" baseline="0" dirty="0">
                          <a:latin typeface="+mn-lt"/>
                        </a:rPr>
                        <a:t>‘@’</a:t>
                      </a:r>
                      <a:r>
                        <a:rPr lang="ko-KR" altLang="en-US" sz="800" baseline="0" dirty="0">
                          <a:latin typeface="+mn-lt"/>
                        </a:rPr>
                        <a:t>를 포함해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76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휴대폰번호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휴대폰 번호 입력 시 </a:t>
                      </a:r>
                      <a:r>
                        <a:rPr lang="en-US" altLang="ko-KR" sz="800" dirty="0">
                          <a:latin typeface="+mn-lt"/>
                        </a:rPr>
                        <a:t>–</a:t>
                      </a:r>
                      <a:r>
                        <a:rPr lang="ko-KR" altLang="en-US" sz="800" dirty="0">
                          <a:latin typeface="+mn-lt"/>
                        </a:rPr>
                        <a:t>를 제외하고 입력해야 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입력</a:t>
                      </a:r>
                      <a:r>
                        <a:rPr lang="ko-KR" altLang="en-US" sz="800" baseline="0" dirty="0">
                          <a:latin typeface="+mn-lt"/>
                        </a:rPr>
                        <a:t>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“-</a:t>
                      </a:r>
                      <a:r>
                        <a:rPr lang="ko-KR" altLang="en-US" sz="800" baseline="0" dirty="0">
                          <a:latin typeface="+mn-lt"/>
                        </a:rPr>
                        <a:t>를 제외하고 입력해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5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회사</a:t>
                      </a:r>
                      <a:r>
                        <a:rPr lang="en-US" altLang="ko-KR" sz="800" dirty="0">
                          <a:latin typeface="+mn-lt"/>
                        </a:rPr>
                        <a:t>/</a:t>
                      </a:r>
                      <a:r>
                        <a:rPr lang="ko-KR" altLang="en-US" sz="800" dirty="0" err="1">
                          <a:latin typeface="+mn-lt"/>
                        </a:rPr>
                        <a:t>점포주소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입</a:t>
                      </a:r>
                      <a:r>
                        <a:rPr lang="ko-KR" altLang="en-US" sz="800" baseline="0" dirty="0">
                          <a:latin typeface="+mn-lt"/>
                        </a:rPr>
                        <a:t>력 칸에 아무것도 입력하지 않았을 시 사용자에게 </a:t>
                      </a:r>
                      <a:r>
                        <a:rPr lang="en-US" altLang="ko-KR" sz="800" baseline="0" dirty="0">
                          <a:latin typeface="+mn-lt"/>
                        </a:rPr>
                        <a:t>“</a:t>
                      </a:r>
                      <a:r>
                        <a:rPr lang="ko-KR" altLang="en-US" sz="800" baseline="0" dirty="0">
                          <a:latin typeface="+mn-lt"/>
                        </a:rPr>
                        <a:t>내용을 입력해 주세요</a:t>
                      </a:r>
                      <a:r>
                        <a:rPr lang="en-US" altLang="ko-KR" sz="800" baseline="0" dirty="0">
                          <a:latin typeface="+mn-lt"/>
                        </a:rPr>
                        <a:t>.”</a:t>
                      </a:r>
                      <a:r>
                        <a:rPr lang="ko-KR" altLang="en-US" sz="800" baseline="0" dirty="0">
                          <a:latin typeface="+mn-lt"/>
                        </a:rPr>
                        <a:t>를 보여준다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60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6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개인정보 유효기간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개인정보유효기간을 버튼으로 변경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42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7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탈퇴여부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탈퇴여부를</a:t>
                      </a:r>
                      <a:r>
                        <a:rPr lang="ko-KR" altLang="en-US" sz="800" dirty="0">
                          <a:latin typeface="+mn-lt"/>
                        </a:rPr>
                        <a:t> 버튼으로 변경</a:t>
                      </a:r>
                      <a:r>
                        <a:rPr lang="ko-KR" altLang="en-US" sz="800" baseline="0" dirty="0">
                          <a:latin typeface="+mn-lt"/>
                        </a:rPr>
                        <a:t> 가능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435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8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수정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 중에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빈 값에 있을</a:t>
                      </a:r>
                      <a:r>
                        <a:rPr lang="ko-KR" altLang="en-US" sz="800" baseline="0" dirty="0">
                          <a:latin typeface="+mn-lt"/>
                        </a:rPr>
                        <a:t> 경우 </a:t>
                      </a:r>
                      <a:r>
                        <a:rPr lang="ko-KR" altLang="en-US" sz="800" baseline="0" dirty="0" err="1">
                          <a:latin typeface="+mn-lt"/>
                        </a:rPr>
                        <a:t>알림메시지</a:t>
                      </a:r>
                      <a:r>
                        <a:rPr lang="ko-KR" altLang="en-US" sz="800" baseline="0" dirty="0">
                          <a:latin typeface="+mn-lt"/>
                        </a:rPr>
                        <a:t> 출력</a:t>
                      </a:r>
                      <a:endParaRPr lang="en-US" altLang="ko-KR" sz="800" baseline="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  <a:r>
                        <a:rPr lang="en-US" altLang="ko-KR" sz="800" dirty="0">
                          <a:latin typeface="+mn-lt"/>
                        </a:rPr>
                        <a:t>, </a:t>
                      </a:r>
                      <a:r>
                        <a:rPr lang="ko-KR" altLang="en-US" sz="800" dirty="0">
                          <a:latin typeface="+mn-lt"/>
                        </a:rPr>
                        <a:t>휴대폰번호 중에 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빈 값이 없을 경우 </a:t>
                      </a:r>
                      <a:r>
                        <a:rPr lang="ko-KR" altLang="en-US" sz="800" dirty="0" err="1">
                          <a:latin typeface="+mn-lt"/>
                        </a:rPr>
                        <a:t>수정완료</a:t>
                      </a:r>
                      <a:r>
                        <a:rPr lang="ko-KR" altLang="en-US" sz="800" dirty="0">
                          <a:latin typeface="+mn-lt"/>
                        </a:rPr>
                        <a:t> 알림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메시지와 함께 </a:t>
                      </a:r>
                      <a:r>
                        <a:rPr lang="ko-KR" altLang="en-US" sz="800" dirty="0" err="1">
                          <a:latin typeface="+mn-lt"/>
                        </a:rPr>
                        <a:t>수정처리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9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취소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취소 버튼 클릭 시 입력 했던 값은 적용되지 않고 회원 리스트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7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lt"/>
                        </a:rPr>
                        <a:t>10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회원목록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 err="1">
                          <a:latin typeface="+mn-lt"/>
                        </a:rPr>
                        <a:t>회원목록</a:t>
                      </a:r>
                      <a:r>
                        <a:rPr lang="ko-KR" altLang="en-US" sz="800" dirty="0">
                          <a:latin typeface="+mn-lt"/>
                        </a:rPr>
                        <a:t> 버튼 클릭 시 회원 리스트 페이지로 이동한다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459594"/>
                  </a:ext>
                </a:extLst>
              </a:tr>
              <a:tr h="2847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406857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2168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기업회원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이성훈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기업회원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66E4F1CE-F3E1-4195-9A3F-C7E8D73F77A4}"/>
              </a:ext>
            </a:extLst>
          </p:cNvPr>
          <p:cNvGrpSpPr/>
          <p:nvPr/>
        </p:nvGrpSpPr>
        <p:grpSpPr>
          <a:xfrm>
            <a:off x="2279933" y="1360990"/>
            <a:ext cx="5493640" cy="4181853"/>
            <a:chOff x="1457667" y="1273374"/>
            <a:chExt cx="6432505" cy="48965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058" y="1273374"/>
              <a:ext cx="6192114" cy="489653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70823" y="2256123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70823" y="2691296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88241" y="3488862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70823" y="3896635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4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988241" y="4295190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865021" y="4710820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6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2103941" y="5113673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7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1457667" y="5347818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8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2017790" y="5347818"/>
              <a:ext cx="266236" cy="23277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9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C4DB752-D29C-42AA-B96B-4005409C24C4}"/>
                </a:ext>
              </a:extLst>
            </p:cNvPr>
            <p:cNvSpPr/>
            <p:nvPr/>
          </p:nvSpPr>
          <p:spPr>
            <a:xfrm>
              <a:off x="6181001" y="5586016"/>
              <a:ext cx="370672" cy="3485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10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909D2C-0A86-434C-8117-0AC0BBB6B5F8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A27DE-0B78-4C5D-AF42-AC851D280AFB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FC90F6-BB89-422D-BCB2-06BCA4B342D0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BC3D1D-919A-48B3-97F2-D4DAC3A9FCC2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6C2B9F-8E92-4DE5-A500-0B16269CA167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448A4-3FAC-4F93-B9D7-46F20693F0F3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03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9331"/>
              </p:ext>
            </p:extLst>
          </p:nvPr>
        </p:nvGraphicFramePr>
        <p:xfrm>
          <a:off x="9480526" y="218871"/>
          <a:ext cx="2647974" cy="3623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38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61336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512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492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등록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등록 버튼을 클릭하면 서식 등록 페이지로 이동한다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59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삭제</a:t>
                      </a:r>
                      <a:r>
                        <a:rPr lang="ko-KR" altLang="en-US" sz="800" baseline="0" dirty="0"/>
                        <a:t> 버튼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삭제 버튼을 클릭하면 해당 서식이 삭제 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1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수정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수정 버튼을 클릭하면 해당 서식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59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번호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번호 또는 제목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서식의 상세 페이지가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991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097650"/>
                  </a:ext>
                </a:extLst>
              </a:tr>
              <a:tr h="2512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19259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+mn-lt"/>
                        </a:rPr>
                        <a:t>등록</a:t>
                      </a:r>
                      <a:r>
                        <a:rPr lang="en-US" altLang="ko-KR" sz="800" b="1" dirty="0"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latin typeface="+mn-lt"/>
                        </a:rPr>
                        <a:t>삭제</a:t>
                      </a:r>
                      <a:r>
                        <a:rPr lang="en-US" altLang="ko-KR" sz="800" b="1" dirty="0"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latin typeface="+mn-lt"/>
                        </a:rPr>
                        <a:t>수정</a:t>
                      </a:r>
                      <a:r>
                        <a:rPr lang="en-US" altLang="ko-KR" sz="800" b="1" baseline="0" dirty="0"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latin typeface="+mn-lt"/>
                        </a:rPr>
                        <a:t>기능을 구현한다</a:t>
                      </a:r>
                      <a:r>
                        <a:rPr lang="en-US" altLang="ko-KR" sz="800" b="1" baseline="0" dirty="0">
                          <a:latin typeface="+mn-lt"/>
                        </a:rPr>
                        <a:t>.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1376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서식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6" y="1324716"/>
            <a:ext cx="5583912" cy="221015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517E1-6CAB-45CA-8E0B-DDB5C7FA2C1A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46F740-656A-45F2-9777-BDC50893A7AA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FCC30A-4C64-472D-BDEA-ACFB5990D039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3BD6FD-91D4-4F78-8B9D-D1F67D90ACD8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547C9A-03A8-4B9F-95B6-3F1CE1E802ED}"/>
              </a:ext>
            </a:extLst>
          </p:cNvPr>
          <p:cNvSpPr txBox="1"/>
          <p:nvPr/>
        </p:nvSpPr>
        <p:spPr>
          <a:xfrm>
            <a:off x="2387853" y="1360901"/>
            <a:ext cx="40366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n-ea"/>
                <a:ea typeface="+mn-ea"/>
              </a:rPr>
              <a:t>서식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402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84353"/>
              </p:ext>
            </p:extLst>
          </p:nvPr>
        </p:nvGraphicFramePr>
        <p:xfrm>
          <a:off x="9480526" y="218872"/>
          <a:ext cx="2647974" cy="5089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38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61336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693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제목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입력창</a:t>
                      </a:r>
                      <a:endParaRPr lang="en-US" altLang="ko-KR" sz="800" baseline="0" dirty="0"/>
                    </a:p>
                    <a:p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제목을 필수로 입력해야한다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69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첨부파일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파일 선택 클릭 시 등록할 파일을 선택 할 수 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63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썸네일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파일추가하기 버튼</a:t>
                      </a:r>
                      <a:r>
                        <a:rPr lang="ko-KR" altLang="en-US" sz="800" baseline="0" dirty="0"/>
                        <a:t> 클릭 후 완료하면</a:t>
                      </a:r>
                      <a:endParaRPr lang="en-US" altLang="ko-KR" sz="800" baseline="0" dirty="0"/>
                    </a:p>
                    <a:p>
                      <a:r>
                        <a:rPr lang="ko-KR" altLang="en-US" sz="800" baseline="0" dirty="0" err="1"/>
                        <a:t>썸네일창에</a:t>
                      </a:r>
                      <a:r>
                        <a:rPr lang="ko-KR" altLang="en-US" sz="800" baseline="0" dirty="0"/>
                        <a:t> 서식의 미리보기가 출력 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69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등록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등록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서식 리스트에 서식이 출력된다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7401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57365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2693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22447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+mn-lt"/>
                        </a:rPr>
                        <a:t>파일 업로드 기능을 활용한다</a:t>
                      </a:r>
                      <a:r>
                        <a:rPr lang="en-US" altLang="ko-KR" sz="800" b="1" dirty="0">
                          <a:latin typeface="+mn-lt"/>
                        </a:rPr>
                        <a:t>.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2583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서식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443A73-F5CF-4CA4-8537-A6ECBDF7C1AA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CC1FE9-FBBB-4F5A-A69E-BE7C35B9CED4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2D9E05-603C-45FC-8DC8-0358BBBF9E90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D74E0F-BDB3-40AB-9A0E-E3B68D872F84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EACB69-2600-4A98-8421-498023AA2B05}"/>
              </a:ext>
            </a:extLst>
          </p:cNvPr>
          <p:cNvSpPr txBox="1"/>
          <p:nvPr/>
        </p:nvSpPr>
        <p:spPr>
          <a:xfrm>
            <a:off x="2392163" y="18086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A7751-5CFB-4C3B-8609-6B2E45621806}"/>
              </a:ext>
            </a:extLst>
          </p:cNvPr>
          <p:cNvSpPr txBox="1"/>
          <p:nvPr/>
        </p:nvSpPr>
        <p:spPr>
          <a:xfrm>
            <a:off x="2387856" y="20944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첨부파일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1C7209-5F08-478F-A6F3-8A17DF1417F9}"/>
              </a:ext>
            </a:extLst>
          </p:cNvPr>
          <p:cNvSpPr/>
          <p:nvPr/>
        </p:nvSpPr>
        <p:spPr>
          <a:xfrm>
            <a:off x="3682650" y="1835390"/>
            <a:ext cx="1072189" cy="18932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5D35DAD-9BA4-4730-B231-F80ECCAE7BF5}"/>
              </a:ext>
            </a:extLst>
          </p:cNvPr>
          <p:cNvSpPr/>
          <p:nvPr/>
        </p:nvSpPr>
        <p:spPr>
          <a:xfrm>
            <a:off x="3682650" y="2121201"/>
            <a:ext cx="794978" cy="189322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선택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212D0E-7A60-462B-A01D-AEB0FBFA7BFB}"/>
              </a:ext>
            </a:extLst>
          </p:cNvPr>
          <p:cNvGrpSpPr/>
          <p:nvPr/>
        </p:nvGrpSpPr>
        <p:grpSpPr>
          <a:xfrm>
            <a:off x="4335854" y="4911749"/>
            <a:ext cx="1136433" cy="334182"/>
            <a:chOff x="2003032" y="8113833"/>
            <a:chExt cx="864563" cy="2542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2D20649-5C02-446F-AA0B-F5F6517FEED5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42C7B79-9EEA-4B58-AE6C-CDCB6894DAA1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53C4996-D8DB-4AF8-9FA5-C6135A822221}"/>
              </a:ext>
            </a:extLst>
          </p:cNvPr>
          <p:cNvSpPr txBox="1"/>
          <p:nvPr/>
        </p:nvSpPr>
        <p:spPr>
          <a:xfrm>
            <a:off x="2387856" y="2418141"/>
            <a:ext cx="1292062" cy="32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썸네일 이미지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97A53A-C27E-454B-8CB2-F01AA1778EE6}"/>
              </a:ext>
            </a:extLst>
          </p:cNvPr>
          <p:cNvSpPr/>
          <p:nvPr/>
        </p:nvSpPr>
        <p:spPr>
          <a:xfrm>
            <a:off x="3682650" y="2444848"/>
            <a:ext cx="794978" cy="189322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선택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947C4B-3FE3-4057-9EFD-2FFC17204DC7}"/>
              </a:ext>
            </a:extLst>
          </p:cNvPr>
          <p:cNvGrpSpPr/>
          <p:nvPr/>
        </p:nvGrpSpPr>
        <p:grpSpPr>
          <a:xfrm>
            <a:off x="3679918" y="2726350"/>
            <a:ext cx="1603282" cy="1530611"/>
            <a:chOff x="296863" y="1579349"/>
            <a:chExt cx="2112853" cy="8566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60DFCE-9C4B-443A-9F89-3BEAD957FFF9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80255D5-F07F-4DBA-9F59-E1C68F072D4E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A974C88-85D7-4F72-9977-A568EA785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EF296B-0408-4E37-8312-A857B7EC15EA}"/>
              </a:ext>
            </a:extLst>
          </p:cNvPr>
          <p:cNvSpPr txBox="1"/>
          <p:nvPr/>
        </p:nvSpPr>
        <p:spPr>
          <a:xfrm>
            <a:off x="2401086" y="14181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  <a:ea typeface="+mn-ea"/>
              </a:rPr>
              <a:t>서식 등록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0A73E0-C444-4E85-9BBA-994F93BEDB5A}"/>
              </a:ext>
            </a:extLst>
          </p:cNvPr>
          <p:cNvSpPr/>
          <p:nvPr/>
        </p:nvSpPr>
        <p:spPr>
          <a:xfrm>
            <a:off x="2220050" y="1810487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45A6C3-837E-4DEE-B19E-4A48093D5A8A}"/>
              </a:ext>
            </a:extLst>
          </p:cNvPr>
          <p:cNvSpPr/>
          <p:nvPr/>
        </p:nvSpPr>
        <p:spPr>
          <a:xfrm>
            <a:off x="2220050" y="2125253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4405A6-16AB-4D57-9C5C-B06CC3EC3C6D}"/>
              </a:ext>
            </a:extLst>
          </p:cNvPr>
          <p:cNvSpPr/>
          <p:nvPr/>
        </p:nvSpPr>
        <p:spPr>
          <a:xfrm>
            <a:off x="2220050" y="2440019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C39E7-0004-4A5E-9AB8-A6A4EBD3B5E9}"/>
              </a:ext>
            </a:extLst>
          </p:cNvPr>
          <p:cNvSpPr/>
          <p:nvPr/>
        </p:nvSpPr>
        <p:spPr>
          <a:xfrm>
            <a:off x="4019195" y="4912957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34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76905"/>
              </p:ext>
            </p:extLst>
          </p:nvPr>
        </p:nvGraphicFramePr>
        <p:xfrm>
          <a:off x="9480526" y="218872"/>
          <a:ext cx="2647974" cy="4926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38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61336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80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8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수정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수정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제목을 </a:t>
                      </a:r>
                      <a:r>
                        <a:rPr lang="ko-KR" altLang="en-US" sz="800" dirty="0" err="1"/>
                        <a:t>수정하거나서식을</a:t>
                      </a:r>
                      <a:r>
                        <a:rPr lang="ko-KR" altLang="en-US" sz="800" dirty="0"/>
                        <a:t> 삭제 할 수 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711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목록 버튼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목록 버튼 클릭 시 서식 리스트 페이지로 이동한다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60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739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8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07815"/>
                  </a:ext>
                </a:extLst>
              </a:tr>
              <a:tr h="280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51217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+mn-lt"/>
                        </a:rPr>
                        <a:t>서식 리스트의 서식의 상세내용을 보여준다</a:t>
                      </a:r>
                      <a:r>
                        <a:rPr lang="en-US" altLang="ko-KR" sz="800" b="1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48893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서식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 상세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0583A4-5E8D-4D99-AFC5-E289B009CC80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069E81-54DB-44BD-934F-326A9E231C09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A05E42-4B0C-4B84-B77F-C7EEE9DDA91D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E6C0AD-3289-4EFE-A339-26B31A642734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547E28-BCD3-4260-BC9D-CDC3F5B37935}"/>
              </a:ext>
            </a:extLst>
          </p:cNvPr>
          <p:cNvSpPr txBox="1"/>
          <p:nvPr/>
        </p:nvSpPr>
        <p:spPr>
          <a:xfrm>
            <a:off x="2392163" y="18086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614B2-4950-4F5B-AE39-A2828F7CE16F}"/>
              </a:ext>
            </a:extLst>
          </p:cNvPr>
          <p:cNvSpPr txBox="1"/>
          <p:nvPr/>
        </p:nvSpPr>
        <p:spPr>
          <a:xfrm>
            <a:off x="2387856" y="20944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첨부파일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368364-0866-4546-BDA4-6AA8A45E528E}"/>
              </a:ext>
            </a:extLst>
          </p:cNvPr>
          <p:cNvSpPr/>
          <p:nvPr/>
        </p:nvSpPr>
        <p:spPr>
          <a:xfrm>
            <a:off x="3682650" y="1835390"/>
            <a:ext cx="1072189" cy="18932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이력서 양식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AA2B3E-B98C-44F1-A98C-C5E99E69B11F}"/>
              </a:ext>
            </a:extLst>
          </p:cNvPr>
          <p:cNvGrpSpPr/>
          <p:nvPr/>
        </p:nvGrpSpPr>
        <p:grpSpPr>
          <a:xfrm>
            <a:off x="3510723" y="4940378"/>
            <a:ext cx="1136433" cy="334182"/>
            <a:chOff x="2003032" y="8113833"/>
            <a:chExt cx="864563" cy="25423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6209FA9-8F73-4EA7-A8B4-53AA4B25C690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C1E4CB-030E-4925-ACC8-1256BC125469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AB7AE97-7E2B-46E1-AEDD-7F6EE7C4BAE8}"/>
              </a:ext>
            </a:extLst>
          </p:cNvPr>
          <p:cNvSpPr txBox="1"/>
          <p:nvPr/>
        </p:nvSpPr>
        <p:spPr>
          <a:xfrm>
            <a:off x="2387856" y="2418141"/>
            <a:ext cx="1292062" cy="32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썸네일 이미지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AEEDF8-0CEA-4E59-A377-467E9F491326}"/>
              </a:ext>
            </a:extLst>
          </p:cNvPr>
          <p:cNvSpPr/>
          <p:nvPr/>
        </p:nvSpPr>
        <p:spPr>
          <a:xfrm>
            <a:off x="3682650" y="2444848"/>
            <a:ext cx="794978" cy="189322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선택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E79DC3-44D9-4CF5-8EA3-D9FA76092C09}"/>
              </a:ext>
            </a:extLst>
          </p:cNvPr>
          <p:cNvGrpSpPr/>
          <p:nvPr/>
        </p:nvGrpSpPr>
        <p:grpSpPr>
          <a:xfrm>
            <a:off x="3679918" y="2726350"/>
            <a:ext cx="1603282" cy="1530611"/>
            <a:chOff x="296863" y="1579349"/>
            <a:chExt cx="2112853" cy="8566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2F9F92-D71E-4E59-AD49-645A29EB4482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D5E95B-058B-4112-92A3-6524779DE60E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036AECA-A71A-4148-ABE8-0B2692A18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2A00BBE-3AF1-434F-BF5E-F77BDAB4E764}"/>
              </a:ext>
            </a:extLst>
          </p:cNvPr>
          <p:cNvSpPr txBox="1"/>
          <p:nvPr/>
        </p:nvSpPr>
        <p:spPr>
          <a:xfrm>
            <a:off x="2401086" y="14181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서식 상세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29DB38-54F4-4A0A-A221-FAD66C5E77FF}"/>
              </a:ext>
            </a:extLst>
          </p:cNvPr>
          <p:cNvSpPr/>
          <p:nvPr/>
        </p:nvSpPr>
        <p:spPr>
          <a:xfrm>
            <a:off x="3679918" y="2126765"/>
            <a:ext cx="1850932" cy="18932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이력서 양식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.pdf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F383BB-300F-471E-931D-EB03D680DAAE}"/>
              </a:ext>
            </a:extLst>
          </p:cNvPr>
          <p:cNvGrpSpPr/>
          <p:nvPr/>
        </p:nvGrpSpPr>
        <p:grpSpPr>
          <a:xfrm>
            <a:off x="4968048" y="4940378"/>
            <a:ext cx="1136433" cy="334182"/>
            <a:chOff x="2003032" y="8113833"/>
            <a:chExt cx="864563" cy="254235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A674B06-210F-47AC-905C-BEBBF1B85A12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5E92AA-B6C6-4C45-8B82-1E4AC376C633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507431-1AF2-4D2E-BFD6-9E8ADF1EBF6F}"/>
              </a:ext>
            </a:extLst>
          </p:cNvPr>
          <p:cNvSpPr/>
          <p:nvPr/>
        </p:nvSpPr>
        <p:spPr>
          <a:xfrm>
            <a:off x="3356132" y="4840840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A1877-5654-482F-B237-6B5C01E52F2C}"/>
              </a:ext>
            </a:extLst>
          </p:cNvPr>
          <p:cNvSpPr/>
          <p:nvPr/>
        </p:nvSpPr>
        <p:spPr>
          <a:xfrm>
            <a:off x="4889209" y="4840840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18871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79716"/>
              </p:ext>
            </p:extLst>
          </p:nvPr>
        </p:nvGraphicFramePr>
        <p:xfrm>
          <a:off x="9480526" y="218871"/>
          <a:ext cx="2647974" cy="4370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38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361336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697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61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첨부파일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기존에 등록된 파일명이 노출된다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파일 선택 클릭 시 등록할 파일을 선택 할 수 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75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썸네일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기존에 등록된 썸네일이 노출된다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파일 선택 클릭 시 등록할 썸네일을 선택 할 수 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75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썸네일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파일추가하기 버튼</a:t>
                      </a:r>
                      <a:r>
                        <a:rPr lang="ko-KR" altLang="en-US" sz="800" baseline="0" dirty="0"/>
                        <a:t> 클릭 후 완료하면</a:t>
                      </a:r>
                      <a:endParaRPr lang="en-US" altLang="ko-KR" sz="800" baseline="0" dirty="0"/>
                    </a:p>
                    <a:p>
                      <a:r>
                        <a:rPr lang="ko-KR" altLang="en-US" sz="800" baseline="0" dirty="0" err="1"/>
                        <a:t>썸네일창에</a:t>
                      </a:r>
                      <a:r>
                        <a:rPr lang="ko-KR" altLang="en-US" sz="800" baseline="0" dirty="0"/>
                        <a:t> 서식의 미리보기가 출력 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617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취소버튼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취소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서식 관리 페이지로 이동한다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6176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2697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404659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26082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서식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이광희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2021.04.15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서식관리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서식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46C02B-529C-4D2F-A310-4BB3939291A2}"/>
              </a:ext>
            </a:extLst>
          </p:cNvPr>
          <p:cNvGrpSpPr/>
          <p:nvPr/>
        </p:nvGrpSpPr>
        <p:grpSpPr>
          <a:xfrm>
            <a:off x="864296" y="1366802"/>
            <a:ext cx="1415637" cy="1126363"/>
            <a:chOff x="864296" y="1366802"/>
            <a:chExt cx="1415637" cy="11263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26A90D-8F05-4ABF-9E8D-3382611F8D2E}"/>
                </a:ext>
              </a:extLst>
            </p:cNvPr>
            <p:cNvSpPr/>
            <p:nvPr/>
          </p:nvSpPr>
          <p:spPr>
            <a:xfrm>
              <a:off x="864296" y="2110320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서식관리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62C5175-0967-46EB-9995-03E9F0E9426B}"/>
                </a:ext>
              </a:extLst>
            </p:cNvPr>
            <p:cNvSpPr/>
            <p:nvPr/>
          </p:nvSpPr>
          <p:spPr>
            <a:xfrm>
              <a:off x="864296" y="1366802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개인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1513FCC-839B-4832-A044-1ED508B0A48C}"/>
                </a:ext>
              </a:extLst>
            </p:cNvPr>
            <p:cNvSpPr/>
            <p:nvPr/>
          </p:nvSpPr>
          <p:spPr>
            <a:xfrm>
              <a:off x="864296" y="1746521"/>
              <a:ext cx="1415637" cy="3828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회원관리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기업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CB3EFB-2994-4253-AD54-E06B54DA4B1A}"/>
              </a:ext>
            </a:extLst>
          </p:cNvPr>
          <p:cNvSpPr txBox="1"/>
          <p:nvPr/>
        </p:nvSpPr>
        <p:spPr>
          <a:xfrm>
            <a:off x="2392163" y="18086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00E87-32D2-464A-A79A-35CA5BEE5F60}"/>
              </a:ext>
            </a:extLst>
          </p:cNvPr>
          <p:cNvSpPr txBox="1"/>
          <p:nvPr/>
        </p:nvSpPr>
        <p:spPr>
          <a:xfrm>
            <a:off x="2387856" y="20944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첨부파일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8194E-4376-49DC-BCEE-E0619A423609}"/>
              </a:ext>
            </a:extLst>
          </p:cNvPr>
          <p:cNvSpPr/>
          <p:nvPr/>
        </p:nvSpPr>
        <p:spPr>
          <a:xfrm>
            <a:off x="3682650" y="1835390"/>
            <a:ext cx="1072189" cy="18932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이력서 양식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CF3E2FF-DCE3-4428-868F-3A5048743E80}"/>
              </a:ext>
            </a:extLst>
          </p:cNvPr>
          <p:cNvSpPr/>
          <p:nvPr/>
        </p:nvSpPr>
        <p:spPr>
          <a:xfrm>
            <a:off x="3682650" y="2121201"/>
            <a:ext cx="794978" cy="189322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D5CC0-2197-4B3D-8040-F7D175E0A226}"/>
              </a:ext>
            </a:extLst>
          </p:cNvPr>
          <p:cNvSpPr txBox="1"/>
          <p:nvPr/>
        </p:nvSpPr>
        <p:spPr>
          <a:xfrm>
            <a:off x="2387856" y="2418141"/>
            <a:ext cx="1292062" cy="32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24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썸네일 이미지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F8131E-920B-4A47-8D0C-43C1F29B6CA9}"/>
              </a:ext>
            </a:extLst>
          </p:cNvPr>
          <p:cNvSpPr/>
          <p:nvPr/>
        </p:nvSpPr>
        <p:spPr>
          <a:xfrm>
            <a:off x="3682650" y="2444848"/>
            <a:ext cx="794978" cy="189322"/>
          </a:xfrm>
          <a:prstGeom prst="roundRect">
            <a:avLst>
              <a:gd name="adj" fmla="val 9192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 선택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221E03-CFD7-441D-B8A5-8C49E4DF5327}"/>
              </a:ext>
            </a:extLst>
          </p:cNvPr>
          <p:cNvGrpSpPr/>
          <p:nvPr/>
        </p:nvGrpSpPr>
        <p:grpSpPr>
          <a:xfrm>
            <a:off x="3679918" y="2726350"/>
            <a:ext cx="1603282" cy="1530611"/>
            <a:chOff x="296863" y="1579349"/>
            <a:chExt cx="2112853" cy="8566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225A959-4F02-4BE3-AA25-6465ADD639B1}"/>
                </a:ext>
              </a:extLst>
            </p:cNvPr>
            <p:cNvSpPr/>
            <p:nvPr/>
          </p:nvSpPr>
          <p:spPr>
            <a:xfrm>
              <a:off x="296863" y="1580031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E0BC584-7505-4E40-B0CB-DA2BE6F1C35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C32E1CF-0161-4F16-9BDF-A56D70DA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43CE34-AE28-4CE4-B9CC-37A6B1FF8DE5}"/>
              </a:ext>
            </a:extLst>
          </p:cNvPr>
          <p:cNvSpPr txBox="1"/>
          <p:nvPr/>
        </p:nvSpPr>
        <p:spPr>
          <a:xfrm>
            <a:off x="2401086" y="14181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서식 수정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83131F-BF03-4A78-B7BF-D44A65EE873E}"/>
              </a:ext>
            </a:extLst>
          </p:cNvPr>
          <p:cNvSpPr/>
          <p:nvPr/>
        </p:nvSpPr>
        <p:spPr>
          <a:xfrm>
            <a:off x="4585551" y="2125314"/>
            <a:ext cx="1850932" cy="18932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이력서 양식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.pdf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CEF8EF-7EB4-4DC4-8F0D-FEB215608160}"/>
              </a:ext>
            </a:extLst>
          </p:cNvPr>
          <p:cNvGrpSpPr/>
          <p:nvPr/>
        </p:nvGrpSpPr>
        <p:grpSpPr>
          <a:xfrm>
            <a:off x="3510723" y="4940378"/>
            <a:ext cx="1136433" cy="334182"/>
            <a:chOff x="2003032" y="8113833"/>
            <a:chExt cx="864563" cy="254235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9B904CC-ABE3-41ED-A2B2-3508617A45A7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7A7C63-8739-445B-9276-B411B8EED6B0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B048B7-7C30-4C72-B528-74FF112E5E2E}"/>
              </a:ext>
            </a:extLst>
          </p:cNvPr>
          <p:cNvGrpSpPr/>
          <p:nvPr/>
        </p:nvGrpSpPr>
        <p:grpSpPr>
          <a:xfrm>
            <a:off x="4968048" y="4940378"/>
            <a:ext cx="1136433" cy="334182"/>
            <a:chOff x="2003032" y="8113833"/>
            <a:chExt cx="864563" cy="25423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56B28B6-6B19-4E09-ADCA-11CD20BDA5FD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4785EC-3386-41E4-A4EC-7A22B3E7E614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7B3993-9F71-40A4-BC16-D7D9AA2E14AC}"/>
              </a:ext>
            </a:extLst>
          </p:cNvPr>
          <p:cNvSpPr/>
          <p:nvPr/>
        </p:nvSpPr>
        <p:spPr>
          <a:xfrm>
            <a:off x="3356132" y="4840840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5929BA-5A12-41D4-BD9C-A421A1F056A2}"/>
              </a:ext>
            </a:extLst>
          </p:cNvPr>
          <p:cNvSpPr/>
          <p:nvPr/>
        </p:nvSpPr>
        <p:spPr>
          <a:xfrm>
            <a:off x="4889209" y="4840840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0A1C3F-6EB3-41DD-A9C3-4DF500865E40}"/>
              </a:ext>
            </a:extLst>
          </p:cNvPr>
          <p:cNvSpPr/>
          <p:nvPr/>
        </p:nvSpPr>
        <p:spPr>
          <a:xfrm>
            <a:off x="3366415" y="2110320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3E9669-F833-4F8F-9066-C237A7409D57}"/>
              </a:ext>
            </a:extLst>
          </p:cNvPr>
          <p:cNvSpPr/>
          <p:nvPr/>
        </p:nvSpPr>
        <p:spPr>
          <a:xfrm>
            <a:off x="3366415" y="2426692"/>
            <a:ext cx="227690" cy="19907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8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7378-2607-4F5A-9E25-2CAC07F73EA3}"/>
              </a:ext>
            </a:extLst>
          </p:cNvPr>
          <p:cNvSpPr/>
          <p:nvPr/>
        </p:nvSpPr>
        <p:spPr>
          <a:xfrm>
            <a:off x="1017740" y="2499347"/>
            <a:ext cx="7565720" cy="76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07419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29143"/>
              </p:ext>
            </p:extLst>
          </p:nvPr>
        </p:nvGraphicFramePr>
        <p:xfrm>
          <a:off x="9480526" y="238326"/>
          <a:ext cx="2495843" cy="49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로고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메인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채용공고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채용공고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알바톡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</a:t>
                      </a:r>
                      <a:r>
                        <a:rPr lang="ko-KR" altLang="en-US" sz="800" dirty="0" err="1">
                          <a:latin typeface="+mn-lt"/>
                        </a:rPr>
                        <a:t>알바톡</a:t>
                      </a:r>
                      <a:r>
                        <a:rPr lang="ko-KR" altLang="en-US" sz="800" dirty="0">
                          <a:latin typeface="+mn-lt"/>
                        </a:rPr>
                        <a:t>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서식다운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서식다운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3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이력서 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개인 회원 로그인 시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이력서 등록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공고 등록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기업 회원 로그인 시 노출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채용공고 등록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로그인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로그인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회원가입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클릭 시 회원가입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657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푸터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Header/footer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866022" y="262596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E2B1A1-8AFF-48C6-A725-D2321F040A7E}"/>
              </a:ext>
            </a:extLst>
          </p:cNvPr>
          <p:cNvGrpSpPr/>
          <p:nvPr/>
        </p:nvGrpSpPr>
        <p:grpSpPr>
          <a:xfrm>
            <a:off x="1184364" y="2625968"/>
            <a:ext cx="525237" cy="513125"/>
            <a:chOff x="5399313" y="2339377"/>
            <a:chExt cx="377699" cy="3689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7B7DF23-46EA-4760-B78A-1AA9D72749E7}"/>
                </a:ext>
              </a:extLst>
            </p:cNvPr>
            <p:cNvSpPr/>
            <p:nvPr/>
          </p:nvSpPr>
          <p:spPr>
            <a:xfrm>
              <a:off x="5399313" y="2339377"/>
              <a:ext cx="370800" cy="368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93503BF-37F1-4D8B-8FFD-388773CA1D67}"/>
                </a:ext>
              </a:extLst>
            </p:cNvPr>
            <p:cNvCxnSpPr>
              <a:cxnSpLocks/>
            </p:cNvCxnSpPr>
            <p:nvPr/>
          </p:nvCxnSpPr>
          <p:spPr>
            <a:xfrm>
              <a:off x="5408023" y="2339377"/>
              <a:ext cx="368989" cy="36898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167C2E-4E4C-41D8-A51B-5FDBFB026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9313" y="2339377"/>
              <a:ext cx="370801" cy="36898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AEDA86-B717-48E0-B7C1-2501A7DD2586}"/>
              </a:ext>
            </a:extLst>
          </p:cNvPr>
          <p:cNvSpPr txBox="1"/>
          <p:nvPr/>
        </p:nvSpPr>
        <p:spPr>
          <a:xfrm>
            <a:off x="1950826" y="27440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채용공고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149F88-5D7C-41FB-9079-29BE1B21B690}"/>
              </a:ext>
            </a:extLst>
          </p:cNvPr>
          <p:cNvSpPr txBox="1"/>
          <p:nvPr/>
        </p:nvSpPr>
        <p:spPr>
          <a:xfrm>
            <a:off x="2861635" y="2744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알바톡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59D15-A388-40E9-829B-7D9A6CBC4FCB}"/>
              </a:ext>
            </a:extLst>
          </p:cNvPr>
          <p:cNvSpPr txBox="1"/>
          <p:nvPr/>
        </p:nvSpPr>
        <p:spPr>
          <a:xfrm>
            <a:off x="6922556" y="2744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로그인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41E88-4367-42A1-A47B-270D83A19B32}"/>
              </a:ext>
            </a:extLst>
          </p:cNvPr>
          <p:cNvSpPr txBox="1"/>
          <p:nvPr/>
        </p:nvSpPr>
        <p:spPr>
          <a:xfrm>
            <a:off x="7570025" y="27440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0DE55-4CCF-472A-998B-84B3F23D68FF}"/>
              </a:ext>
            </a:extLst>
          </p:cNvPr>
          <p:cNvSpPr txBox="1"/>
          <p:nvPr/>
        </p:nvSpPr>
        <p:spPr>
          <a:xfrm>
            <a:off x="4292221" y="27440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이력서등록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A269D-E730-46A2-BAF9-41D43FD0C798}"/>
              </a:ext>
            </a:extLst>
          </p:cNvPr>
          <p:cNvSpPr txBox="1"/>
          <p:nvPr/>
        </p:nvSpPr>
        <p:spPr>
          <a:xfrm>
            <a:off x="5354251" y="27440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공고등록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78B407-A98F-4319-8A02-765D8FB2BCFC}"/>
              </a:ext>
            </a:extLst>
          </p:cNvPr>
          <p:cNvSpPr/>
          <p:nvPr/>
        </p:nvSpPr>
        <p:spPr>
          <a:xfrm>
            <a:off x="1800095" y="262596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71F497-525C-471C-8910-92676872ACCF}"/>
              </a:ext>
            </a:extLst>
          </p:cNvPr>
          <p:cNvSpPr/>
          <p:nvPr/>
        </p:nvSpPr>
        <p:spPr>
          <a:xfrm>
            <a:off x="2687876" y="262596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69796A-46DB-4073-8338-4DF3F105F566}"/>
              </a:ext>
            </a:extLst>
          </p:cNvPr>
          <p:cNvSpPr/>
          <p:nvPr/>
        </p:nvSpPr>
        <p:spPr>
          <a:xfrm>
            <a:off x="6709340" y="2630113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CEC6D-3260-4529-A783-3E7759182C19}"/>
              </a:ext>
            </a:extLst>
          </p:cNvPr>
          <p:cNvSpPr/>
          <p:nvPr/>
        </p:nvSpPr>
        <p:spPr>
          <a:xfrm>
            <a:off x="7412448" y="262596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372023-5C8E-4C56-96E0-F4DAF42838E5}"/>
              </a:ext>
            </a:extLst>
          </p:cNvPr>
          <p:cNvSpPr/>
          <p:nvPr/>
        </p:nvSpPr>
        <p:spPr>
          <a:xfrm>
            <a:off x="5199132" y="2628310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331BE-A4D7-4805-9C71-07A04B32003A}"/>
              </a:ext>
            </a:extLst>
          </p:cNvPr>
          <p:cNvSpPr txBox="1"/>
          <p:nvPr/>
        </p:nvSpPr>
        <p:spPr>
          <a:xfrm>
            <a:off x="3537967" y="27440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서식다운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1BE117-6963-4CC1-96A9-9E76250CE9F5}"/>
              </a:ext>
            </a:extLst>
          </p:cNvPr>
          <p:cNvSpPr/>
          <p:nvPr/>
        </p:nvSpPr>
        <p:spPr>
          <a:xfrm>
            <a:off x="3364208" y="262596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D9C3D1-01CA-4E0A-BA9E-47756BCA05A3}"/>
              </a:ext>
            </a:extLst>
          </p:cNvPr>
          <p:cNvSpPr/>
          <p:nvPr/>
        </p:nvSpPr>
        <p:spPr>
          <a:xfrm>
            <a:off x="4166260" y="2625967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7378-2607-4F5A-9E25-2CAC07F73EA3}"/>
              </a:ext>
            </a:extLst>
          </p:cNvPr>
          <p:cNvSpPr/>
          <p:nvPr/>
        </p:nvSpPr>
        <p:spPr>
          <a:xfrm>
            <a:off x="1017740" y="962200"/>
            <a:ext cx="7565720" cy="55256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1949"/>
              </p:ext>
            </p:extLst>
          </p:nvPr>
        </p:nvGraphicFramePr>
        <p:xfrm>
          <a:off x="9480526" y="238326"/>
          <a:ext cx="2495843" cy="460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검색창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검색어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돋보기 버튼 클릭 또는 </a:t>
                      </a:r>
                      <a:r>
                        <a:rPr lang="ko-KR" altLang="en-US" sz="800" dirty="0" err="1">
                          <a:latin typeface="+mn-lt"/>
                        </a:rPr>
                        <a:t>엔터</a:t>
                      </a:r>
                      <a:r>
                        <a:rPr lang="ko-KR" altLang="en-US" sz="800" dirty="0">
                          <a:latin typeface="+mn-lt"/>
                        </a:rPr>
                        <a:t> 시 채용공고 검색 결과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채용공고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바로가기 클릭 시 채용공고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/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MAIN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1017740" y="971280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49A495-834E-45F0-8337-9C5727C11256}"/>
              </a:ext>
            </a:extLst>
          </p:cNvPr>
          <p:cNvGrpSpPr/>
          <p:nvPr/>
        </p:nvGrpSpPr>
        <p:grpSpPr>
          <a:xfrm>
            <a:off x="3418238" y="2329540"/>
            <a:ext cx="2991157" cy="324359"/>
            <a:chOff x="3416300" y="3235102"/>
            <a:chExt cx="2991157" cy="32435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C402A4-63D1-40FB-BC8F-6382EA268A56}"/>
                </a:ext>
              </a:extLst>
            </p:cNvPr>
            <p:cNvSpPr/>
            <p:nvPr/>
          </p:nvSpPr>
          <p:spPr>
            <a:xfrm>
              <a:off x="3416300" y="3235102"/>
              <a:ext cx="2476500" cy="324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CD660A-EF89-4E80-B941-57BADDCC1A2E}"/>
                </a:ext>
              </a:extLst>
            </p:cNvPr>
            <p:cNvSpPr/>
            <p:nvPr/>
          </p:nvSpPr>
          <p:spPr>
            <a:xfrm>
              <a:off x="5892800" y="3235102"/>
              <a:ext cx="514657" cy="324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기본 앱 돋보기 아이콘 0명에 대한 스톡 벡터 아트 및 기타 이미지 - iStock">
              <a:extLst>
                <a:ext uri="{FF2B5EF4-FFF2-40B4-BE49-F238E27FC236}">
                  <a16:creationId xmlns:a16="http://schemas.microsoft.com/office/drawing/2014/main" id="{3D9521B9-3CDA-40BD-B786-673D775EB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241" y="3270640"/>
              <a:ext cx="285774" cy="28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047265" y="211543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F1E552-2259-4E4D-B418-7020371E1F51}"/>
              </a:ext>
            </a:extLst>
          </p:cNvPr>
          <p:cNvGrpSpPr/>
          <p:nvPr/>
        </p:nvGrpSpPr>
        <p:grpSpPr>
          <a:xfrm>
            <a:off x="2010535" y="3855672"/>
            <a:ext cx="2336506" cy="2318409"/>
            <a:chOff x="296863" y="1579349"/>
            <a:chExt cx="2112853" cy="856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FAE293-5426-4220-A3DA-2E772F7D14C7}"/>
                </a:ext>
              </a:extLst>
            </p:cNvPr>
            <p:cNvSpPr/>
            <p:nvPr/>
          </p:nvSpPr>
          <p:spPr>
            <a:xfrm>
              <a:off x="296863" y="1580032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CB75E3-988B-4A95-9869-2D89EA6A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CF89891-F906-42D6-8C8A-526A452A3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8B29EF-84FE-4C05-8F1D-5CFE7E5C63D8}"/>
              </a:ext>
            </a:extLst>
          </p:cNvPr>
          <p:cNvSpPr txBox="1"/>
          <p:nvPr/>
        </p:nvSpPr>
        <p:spPr>
          <a:xfrm>
            <a:off x="5326359" y="4204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채용공고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A80838-8D12-45B5-B49A-A6FC4F68D8F1}"/>
              </a:ext>
            </a:extLst>
          </p:cNvPr>
          <p:cNvGrpSpPr/>
          <p:nvPr/>
        </p:nvGrpSpPr>
        <p:grpSpPr>
          <a:xfrm>
            <a:off x="5399370" y="4711888"/>
            <a:ext cx="864563" cy="254235"/>
            <a:chOff x="2003032" y="8113833"/>
            <a:chExt cx="864563" cy="25423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300A250-9521-4970-96B6-20E8E42A660E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2E46F4-ADF1-4ED2-A7C3-E1F1F8995586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n-ea"/>
                </a:rPr>
                <a:t>바로가기</a:t>
              </a:r>
            </a:p>
          </p:txBody>
        </p:sp>
      </p:grp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0C233D5-8B64-428E-81A7-422D6E60C74B}"/>
              </a:ext>
            </a:extLst>
          </p:cNvPr>
          <p:cNvSpPr/>
          <p:nvPr/>
        </p:nvSpPr>
        <p:spPr>
          <a:xfrm>
            <a:off x="3613015" y="6123228"/>
            <a:ext cx="2362200" cy="4702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ysClr val="windowText" lastClr="000000"/>
                </a:solidFill>
              </a:rPr>
              <a:t>다음페이지 계속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6DF191-E472-4982-B6F2-92AC98CB3E81}"/>
              </a:ext>
            </a:extLst>
          </p:cNvPr>
          <p:cNvSpPr/>
          <p:nvPr/>
        </p:nvSpPr>
        <p:spPr>
          <a:xfrm>
            <a:off x="5178147" y="4521142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4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A1D7378-2607-4F5A-9E25-2CAC07F73EA3}"/>
              </a:ext>
            </a:extLst>
          </p:cNvPr>
          <p:cNvSpPr/>
          <p:nvPr/>
        </p:nvSpPr>
        <p:spPr>
          <a:xfrm>
            <a:off x="1017740" y="962200"/>
            <a:ext cx="7565720" cy="5576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60313"/>
              </p:ext>
            </p:extLst>
          </p:nvPr>
        </p:nvGraphicFramePr>
        <p:xfrm>
          <a:off x="9480526" y="238326"/>
          <a:ext cx="2495843" cy="439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lt"/>
                        </a:rPr>
                        <a:t>알바톡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바로가기 클릭 시 </a:t>
                      </a:r>
                      <a:r>
                        <a:rPr lang="ko-KR" altLang="en-US" sz="800" dirty="0" err="1">
                          <a:latin typeface="+mn-lt"/>
                        </a:rPr>
                        <a:t>알바톡</a:t>
                      </a:r>
                      <a:r>
                        <a:rPr lang="ko-KR" altLang="en-US" sz="800" dirty="0">
                          <a:latin typeface="+mn-lt"/>
                        </a:rPr>
                        <a:t>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서식다운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바로가기 클릭 시 서식다운 페이지로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/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정수빈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MAIN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1017740" y="971280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F1E552-2259-4E4D-B418-7020371E1F51}"/>
              </a:ext>
            </a:extLst>
          </p:cNvPr>
          <p:cNvGrpSpPr/>
          <p:nvPr/>
        </p:nvGrpSpPr>
        <p:grpSpPr>
          <a:xfrm>
            <a:off x="2001693" y="1359808"/>
            <a:ext cx="2336506" cy="2230603"/>
            <a:chOff x="296863" y="1579349"/>
            <a:chExt cx="2112853" cy="856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FAE293-5426-4220-A3DA-2E772F7D14C7}"/>
                </a:ext>
              </a:extLst>
            </p:cNvPr>
            <p:cNvSpPr/>
            <p:nvPr/>
          </p:nvSpPr>
          <p:spPr>
            <a:xfrm>
              <a:off x="296863" y="1580032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CB75E3-988B-4A95-9869-2D89EA6A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CF89891-F906-42D6-8C8A-526A452A3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8B29EF-84FE-4C05-8F1D-5CFE7E5C63D8}"/>
              </a:ext>
            </a:extLst>
          </p:cNvPr>
          <p:cNvSpPr txBox="1"/>
          <p:nvPr/>
        </p:nvSpPr>
        <p:spPr>
          <a:xfrm>
            <a:off x="5317517" y="1708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알바톡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A80838-8D12-45B5-B49A-A6FC4F68D8F1}"/>
              </a:ext>
            </a:extLst>
          </p:cNvPr>
          <p:cNvGrpSpPr/>
          <p:nvPr/>
        </p:nvGrpSpPr>
        <p:grpSpPr>
          <a:xfrm>
            <a:off x="5390528" y="2216024"/>
            <a:ext cx="864563" cy="254235"/>
            <a:chOff x="2003032" y="8113833"/>
            <a:chExt cx="864563" cy="25423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300A250-9521-4970-96B6-20E8E42A660E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2E46F4-ADF1-4ED2-A7C3-E1F1F8995586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n-ea"/>
                </a:rPr>
                <a:t>바로가기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2E0B81-3959-42EA-A545-62234217CC06}"/>
              </a:ext>
            </a:extLst>
          </p:cNvPr>
          <p:cNvGrpSpPr/>
          <p:nvPr/>
        </p:nvGrpSpPr>
        <p:grpSpPr>
          <a:xfrm>
            <a:off x="2001693" y="3830554"/>
            <a:ext cx="2336506" cy="2230603"/>
            <a:chOff x="296863" y="1579349"/>
            <a:chExt cx="2112853" cy="8566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E8EE81-7087-4474-9785-616F09D4F9E2}"/>
                </a:ext>
              </a:extLst>
            </p:cNvPr>
            <p:cNvSpPr/>
            <p:nvPr/>
          </p:nvSpPr>
          <p:spPr>
            <a:xfrm>
              <a:off x="296863" y="1580032"/>
              <a:ext cx="2109064" cy="855982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IMG</a:t>
              </a:r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A6EFC98-C4E6-49D5-BC6C-2E10CA34014D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8" y="1579349"/>
              <a:ext cx="2109678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C99B676-B46E-43D0-9C2F-2F75831D7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00" y="1579349"/>
              <a:ext cx="2101825" cy="85598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F97914-21C5-4034-A5C3-E83E01883CBA}"/>
              </a:ext>
            </a:extLst>
          </p:cNvPr>
          <p:cNvSpPr txBox="1"/>
          <p:nvPr/>
        </p:nvSpPr>
        <p:spPr>
          <a:xfrm>
            <a:off x="5317517" y="4178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서식 다운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39444D-CC60-472A-9974-B5E66A13E525}"/>
              </a:ext>
            </a:extLst>
          </p:cNvPr>
          <p:cNvGrpSpPr/>
          <p:nvPr/>
        </p:nvGrpSpPr>
        <p:grpSpPr>
          <a:xfrm>
            <a:off x="5390528" y="4686770"/>
            <a:ext cx="864563" cy="254235"/>
            <a:chOff x="2003032" y="8113833"/>
            <a:chExt cx="864563" cy="25423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526D244-EF45-4F41-B594-66197B19B8C9}"/>
                </a:ext>
              </a:extLst>
            </p:cNvPr>
            <p:cNvSpPr/>
            <p:nvPr/>
          </p:nvSpPr>
          <p:spPr>
            <a:xfrm>
              <a:off x="2003032" y="8116610"/>
              <a:ext cx="864563" cy="248683"/>
            </a:xfrm>
            <a:prstGeom prst="roundRect">
              <a:avLst>
                <a:gd name="adj" fmla="val 9192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3F510B4-1EF8-499D-B486-8C15920A1FD9}"/>
                </a:ext>
              </a:extLst>
            </p:cNvPr>
            <p:cNvSpPr/>
            <p:nvPr/>
          </p:nvSpPr>
          <p:spPr>
            <a:xfrm>
              <a:off x="2070717" y="8113833"/>
              <a:ext cx="729193" cy="25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+mn-ea"/>
                </a:rPr>
                <a:t>바로가기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9EE989-D776-4C3D-8FCD-C7F703E6E365}"/>
              </a:ext>
            </a:extLst>
          </p:cNvPr>
          <p:cNvSpPr/>
          <p:nvPr/>
        </p:nvSpPr>
        <p:spPr>
          <a:xfrm>
            <a:off x="1017740" y="627548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56829C-1133-4051-9ED9-11C619373A84}"/>
              </a:ext>
            </a:extLst>
          </p:cNvPr>
          <p:cNvSpPr/>
          <p:nvPr/>
        </p:nvSpPr>
        <p:spPr>
          <a:xfrm>
            <a:off x="5175055" y="2070045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2FB57F-6E90-4F39-B92F-DB2882E4F5E9}"/>
              </a:ext>
            </a:extLst>
          </p:cNvPr>
          <p:cNvSpPr/>
          <p:nvPr/>
        </p:nvSpPr>
        <p:spPr>
          <a:xfrm>
            <a:off x="5175055" y="4537488"/>
            <a:ext cx="263047" cy="263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9" y="925193"/>
            <a:ext cx="7814072" cy="55928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3716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28850"/>
              </p:ext>
            </p:extLst>
          </p:nvPr>
        </p:nvGraphicFramePr>
        <p:xfrm>
          <a:off x="9480526" y="238328"/>
          <a:ext cx="2495843" cy="4145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0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아이디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467721"/>
                  </a:ext>
                </a:extLst>
              </a:tr>
              <a:tr h="58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비밀번호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 입력 </a:t>
                      </a:r>
                      <a:r>
                        <a:rPr lang="en-US" altLang="ko-KR" sz="800" dirty="0"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latin typeface="+mn-lt"/>
                        </a:rPr>
                        <a:t>필수</a:t>
                      </a:r>
                      <a:r>
                        <a:rPr lang="en-US" altLang="ko-KR" sz="800" dirty="0"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940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로그인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</a:t>
                      </a:r>
                      <a:r>
                        <a:rPr lang="ko-KR" altLang="en-US" sz="800" dirty="0" err="1">
                          <a:latin typeface="+mn-lt"/>
                        </a:rPr>
                        <a:t>클릭시</a:t>
                      </a:r>
                      <a:r>
                        <a:rPr lang="ko-KR" altLang="en-US" sz="800" dirty="0">
                          <a:latin typeface="+mn-lt"/>
                        </a:rPr>
                        <a:t> 로그인 페이지로 이동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로그인 </a:t>
                      </a:r>
                      <a:r>
                        <a:rPr lang="ko-KR" altLang="en-US" sz="800" dirty="0" err="1">
                          <a:latin typeface="+mn-lt"/>
                        </a:rPr>
                        <a:t>성공시</a:t>
                      </a:r>
                      <a:r>
                        <a:rPr lang="ko-KR" altLang="en-US" sz="800" dirty="0">
                          <a:latin typeface="+mn-lt"/>
                        </a:rPr>
                        <a:t> </a:t>
                      </a:r>
                      <a:r>
                        <a:rPr lang="ko-KR" altLang="en-US" sz="800" dirty="0" err="1">
                          <a:latin typeface="+mn-lt"/>
                        </a:rPr>
                        <a:t>알림창</a:t>
                      </a:r>
                      <a:r>
                        <a:rPr lang="ko-KR" altLang="en-US" sz="800" dirty="0">
                          <a:latin typeface="+mn-lt"/>
                        </a:rPr>
                        <a:t> 출력 후</a:t>
                      </a:r>
                      <a:r>
                        <a:rPr lang="ko-KR" altLang="en-US" sz="800" baseline="0" dirty="0">
                          <a:latin typeface="+mn-lt"/>
                        </a:rPr>
                        <a:t> </a:t>
                      </a:r>
                      <a:r>
                        <a:rPr lang="ko-KR" altLang="en-US" sz="800" dirty="0">
                          <a:latin typeface="+mn-lt"/>
                        </a:rPr>
                        <a:t>회원 페이지로 이동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로그인 </a:t>
                      </a:r>
                      <a:r>
                        <a:rPr lang="ko-KR" altLang="en-US" sz="800" dirty="0" err="1">
                          <a:latin typeface="+mn-lt"/>
                        </a:rPr>
                        <a:t>실패시</a:t>
                      </a:r>
                      <a:r>
                        <a:rPr lang="ko-KR" altLang="en-US" sz="800" dirty="0">
                          <a:latin typeface="+mn-lt"/>
                        </a:rPr>
                        <a:t> </a:t>
                      </a:r>
                      <a:r>
                        <a:rPr lang="ko-KR" altLang="en-US" sz="800" dirty="0" err="1">
                          <a:latin typeface="+mn-lt"/>
                        </a:rPr>
                        <a:t>알림창</a:t>
                      </a:r>
                      <a:r>
                        <a:rPr lang="ko-KR" altLang="en-US" sz="800" dirty="0">
                          <a:latin typeface="+mn-lt"/>
                        </a:rPr>
                        <a:t> 출력 후 페이지 </a:t>
                      </a:r>
                      <a:r>
                        <a:rPr lang="ko-KR" altLang="en-US" sz="800" dirty="0" err="1">
                          <a:latin typeface="+mn-lt"/>
                        </a:rPr>
                        <a:t>새로고침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557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회원가입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버튼 </a:t>
                      </a:r>
                      <a:r>
                        <a:rPr lang="ko-KR" altLang="en-US" sz="800" dirty="0" err="1">
                          <a:latin typeface="+mn-lt"/>
                        </a:rPr>
                        <a:t>클릭시</a:t>
                      </a:r>
                      <a:r>
                        <a:rPr lang="ko-KR" altLang="en-US" sz="800" dirty="0">
                          <a:latin typeface="+mn-lt"/>
                        </a:rPr>
                        <a:t> 회원가입 페이지로 이동</a:t>
                      </a:r>
                      <a:endParaRPr lang="en-US" altLang="ko-KR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423586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89259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오주환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LOGIN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102001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5786686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773085" y="3394986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773085" y="4096118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516393" y="4676535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4527879" y="4676535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5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5" y="1124447"/>
            <a:ext cx="7165367" cy="51285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B16324-65DB-4FF5-B8C1-ECEE9BEA83F6}"/>
              </a:ext>
            </a:extLst>
          </p:cNvPr>
          <p:cNvSpPr/>
          <p:nvPr/>
        </p:nvSpPr>
        <p:spPr>
          <a:xfrm>
            <a:off x="215631" y="233463"/>
            <a:ext cx="9156969" cy="65065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B717E3-5FA6-4D7A-9945-D14BF392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22673"/>
              </p:ext>
            </p:extLst>
          </p:nvPr>
        </p:nvGraphicFramePr>
        <p:xfrm>
          <a:off x="9557272" y="233463"/>
          <a:ext cx="2495844" cy="649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04861615"/>
                    </a:ext>
                  </a:extLst>
                </a:gridCol>
                <a:gridCol w="2232001">
                  <a:extLst>
                    <a:ext uri="{9D8B030D-6E8A-4147-A177-3AD203B41FA5}">
                      <a16:colId xmlns:a16="http://schemas.microsoft.com/office/drawing/2014/main" val="2182106757"/>
                    </a:ext>
                  </a:extLst>
                </a:gridCol>
              </a:tblGrid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Description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00832"/>
                  </a:ext>
                </a:extLst>
              </a:tr>
              <a:tr h="569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가입 약관 동의서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필수 체크박스가 존재한다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일괄 동의 앞의 체크박스를 누르면 아래 필수 체크박스가 모두 선택된다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13987"/>
                  </a:ext>
                </a:extLst>
              </a:tr>
              <a:tr h="68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영문과 숫자를 포함하여 </a:t>
                      </a:r>
                      <a:r>
                        <a:rPr lang="en-US" altLang="ko-KR" sz="800" dirty="0">
                          <a:latin typeface="+mn-lt"/>
                        </a:rPr>
                        <a:t>6~16</a:t>
                      </a:r>
                      <a:r>
                        <a:rPr lang="ko-KR" altLang="en-US" sz="800" dirty="0">
                          <a:latin typeface="+mn-lt"/>
                        </a:rPr>
                        <a:t>자리를 입력해야한다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빈 값이거나 자릿수가 모자랄 경우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39443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중복 확인 버튼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아이디는 반드시 중복 확인을 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중복 확인 버튼을 누르면 중복</a:t>
                      </a:r>
                      <a:r>
                        <a:rPr lang="ko-KR" altLang="en-US" sz="800" baseline="0" dirty="0">
                          <a:latin typeface="+mn-lt"/>
                        </a:rPr>
                        <a:t> 여부를 확인 후 버튼 오른쪽에 중복 여부 알림메시지가 출력된다</a:t>
                      </a:r>
                      <a:r>
                        <a:rPr lang="en-US" altLang="ko-KR" sz="800" baseline="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43750"/>
                  </a:ext>
                </a:extLst>
              </a:tr>
              <a:tr h="697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비밀번호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 확인의 값과 </a:t>
                      </a:r>
                      <a:r>
                        <a:rPr lang="ko-KR" altLang="en-US" sz="800" dirty="0" err="1">
                          <a:latin typeface="+mn-lt"/>
                        </a:rPr>
                        <a:t>동일해야하며</a:t>
                      </a:r>
                      <a:r>
                        <a:rPr lang="ko-KR" altLang="en-US" sz="800" dirty="0">
                          <a:latin typeface="+mn-lt"/>
                        </a:rPr>
                        <a:t> 영문과 숫자를 포함하여 </a:t>
                      </a:r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빈 값이거나 자릿수가 모자랄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1928"/>
                  </a:ext>
                </a:extLst>
              </a:tr>
              <a:tr h="59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비밀번호 </a:t>
                      </a:r>
                      <a:r>
                        <a:rPr lang="ko-KR" altLang="en-US" sz="800" dirty="0" err="1">
                          <a:latin typeface="+mn-lt"/>
                        </a:rPr>
                        <a:t>확인창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비밀번호 </a:t>
                      </a:r>
                      <a:r>
                        <a:rPr lang="ko-KR" altLang="en-US" sz="800" dirty="0" err="1">
                          <a:latin typeface="+mn-lt"/>
                        </a:rPr>
                        <a:t>입력창과</a:t>
                      </a:r>
                      <a:r>
                        <a:rPr lang="ko-KR" altLang="en-US" sz="800" dirty="0">
                          <a:latin typeface="+mn-lt"/>
                        </a:rPr>
                        <a:t> 값이 동일해야한다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빈 값이거나 자릿수가 모자랄 경우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1858"/>
                  </a:ext>
                </a:extLst>
              </a:tr>
              <a:tr h="641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이름은 </a:t>
                      </a:r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r>
                        <a:rPr lang="ko-KR" altLang="en-US" sz="800" dirty="0">
                          <a:latin typeface="+mn-lt"/>
                        </a:rPr>
                        <a:t>자리 이상 입력해야한다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빈 값이거나 자릿수가 모자랄 경우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26345"/>
                  </a:ext>
                </a:extLst>
              </a:tr>
              <a:tr h="689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-@</a:t>
                      </a:r>
                      <a:r>
                        <a:rPr lang="ko-KR" altLang="en-US" sz="800" dirty="0">
                          <a:latin typeface="+mn-lt"/>
                        </a:rPr>
                        <a:t>를 필수로 </a:t>
                      </a:r>
                      <a:r>
                        <a:rPr lang="ko-KR" altLang="en-US" sz="800" dirty="0" err="1">
                          <a:latin typeface="+mn-lt"/>
                        </a:rPr>
                        <a:t>입력받는다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빈 값이거나 </a:t>
                      </a:r>
                      <a:r>
                        <a:rPr lang="en-US" altLang="ko-KR" sz="800" dirty="0">
                          <a:latin typeface="+mn-lt"/>
                        </a:rPr>
                        <a:t>@</a:t>
                      </a:r>
                      <a:r>
                        <a:rPr lang="ko-KR" altLang="en-US" sz="800" dirty="0">
                          <a:latin typeface="+mn-lt"/>
                        </a:rPr>
                        <a:t>가 없는 경우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39615"/>
                  </a:ext>
                </a:extLst>
              </a:tr>
              <a:tr h="569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8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휴대폰번호</a:t>
                      </a:r>
                      <a:endParaRPr lang="en-US" altLang="ko-KR" sz="800" dirty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최대 </a:t>
                      </a:r>
                      <a:r>
                        <a:rPr lang="en-US" altLang="ko-KR" sz="800" dirty="0">
                          <a:latin typeface="+mn-lt"/>
                        </a:rPr>
                        <a:t>4</a:t>
                      </a:r>
                      <a:r>
                        <a:rPr lang="ko-KR" altLang="en-US" sz="800" dirty="0">
                          <a:latin typeface="+mn-lt"/>
                        </a:rPr>
                        <a:t>자리 숫자만 </a:t>
                      </a:r>
                      <a:r>
                        <a:rPr lang="ko-KR" altLang="en-US" sz="800" dirty="0" err="1">
                          <a:latin typeface="+mn-lt"/>
                        </a:rPr>
                        <a:t>입력받는다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r>
                        <a:rPr lang="ko-KR" altLang="en-US" sz="800" dirty="0">
                          <a:latin typeface="+mn-lt"/>
                        </a:rPr>
                        <a:t>숫자 이외 다른 값 입력 시 </a:t>
                      </a:r>
                      <a:r>
                        <a:rPr lang="ko-KR" altLang="en-US" sz="800" dirty="0" err="1">
                          <a:latin typeface="+mn-lt"/>
                        </a:rPr>
                        <a:t>입력창</a:t>
                      </a:r>
                      <a:r>
                        <a:rPr lang="ko-KR" altLang="en-US" sz="800" dirty="0">
                          <a:latin typeface="+mn-lt"/>
                        </a:rPr>
                        <a:t> 아래에 알림메시지가 출력된다</a:t>
                      </a:r>
                      <a:r>
                        <a:rPr lang="en-US" altLang="ko-KR" sz="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55455"/>
                  </a:ext>
                </a:extLst>
              </a:tr>
              <a:tr h="44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가입하기</a:t>
                      </a:r>
                      <a:r>
                        <a:rPr lang="ko-KR" altLang="en-US" sz="800" baseline="0" dirty="0"/>
                        <a:t> 버튼</a:t>
                      </a:r>
                      <a:endParaRPr lang="en-US" altLang="ko-KR" sz="800" baseline="0" dirty="0"/>
                    </a:p>
                    <a:p>
                      <a:pPr latinLnBrk="1"/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가입하기 버튼 클릭 시 </a:t>
                      </a:r>
                      <a:r>
                        <a:rPr lang="ko-KR" altLang="en-US" sz="800" baseline="0" dirty="0" err="1"/>
                        <a:t>알림창</a:t>
                      </a:r>
                      <a:r>
                        <a:rPr lang="ko-KR" altLang="en-US" sz="800" baseline="0" dirty="0"/>
                        <a:t> 출력 후 메인페이지로 이동한다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67746"/>
                  </a:ext>
                </a:extLst>
              </a:tr>
              <a:tr h="2996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14029"/>
                  </a:ext>
                </a:extLst>
              </a:tr>
              <a:tr h="2396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정보는 필수로 입력해야한다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651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0F09903-4B53-4666-9883-7726539F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09944"/>
              </p:ext>
            </p:extLst>
          </p:nvPr>
        </p:nvGraphicFramePr>
        <p:xfrm>
          <a:off x="215631" y="233463"/>
          <a:ext cx="9156972" cy="60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62">
                  <a:extLst>
                    <a:ext uri="{9D8B030D-6E8A-4147-A177-3AD203B41FA5}">
                      <a16:colId xmlns:a16="http://schemas.microsoft.com/office/drawing/2014/main" val="167099056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82337432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10391270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1448563995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2632911884"/>
                    </a:ext>
                  </a:extLst>
                </a:gridCol>
                <a:gridCol w="1526162">
                  <a:extLst>
                    <a:ext uri="{9D8B030D-6E8A-4147-A177-3AD203B41FA5}">
                      <a16:colId xmlns:a16="http://schemas.microsoft.com/office/drawing/2014/main" val="340219808"/>
                    </a:ext>
                  </a:extLst>
                </a:gridCol>
              </a:tblGrid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오주환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2021.04.14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65767"/>
                  </a:ext>
                </a:extLst>
              </a:tr>
              <a:tr h="302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 &gt; SIGNUP &gt; PERSONAL_SIGNUP</a:t>
                      </a:r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00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24C4E-3847-41B3-A9A9-5F13F986341D}"/>
              </a:ext>
            </a:extLst>
          </p:cNvPr>
          <p:cNvSpPr/>
          <p:nvPr/>
        </p:nvSpPr>
        <p:spPr>
          <a:xfrm>
            <a:off x="864296" y="940883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A6E6B-9066-47BA-AC5D-E68F98CBB4F3}"/>
              </a:ext>
            </a:extLst>
          </p:cNvPr>
          <p:cNvSpPr/>
          <p:nvPr/>
        </p:nvSpPr>
        <p:spPr>
          <a:xfrm>
            <a:off x="864296" y="6173551"/>
            <a:ext cx="7565720" cy="26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footer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2391905" y="1428389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2210521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5719627" y="2238560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13007" y="2590257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3048112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3583458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4072328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4653262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4DB752-D29C-42AA-B96B-4005409C24C4}"/>
              </a:ext>
            </a:extLst>
          </p:cNvPr>
          <p:cNvSpPr/>
          <p:nvPr/>
        </p:nvSpPr>
        <p:spPr>
          <a:xfrm>
            <a:off x="3408989" y="5521816"/>
            <a:ext cx="266236" cy="23277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6215" y="2669741"/>
            <a:ext cx="903801" cy="56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8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5022</Words>
  <Application>Microsoft Office PowerPoint</Application>
  <PresentationFormat>와이드스크린</PresentationFormat>
  <Paragraphs>1808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나눔바른고딕</vt:lpstr>
      <vt:lpstr>나눔스퀘어_ac</vt:lpstr>
      <vt:lpstr>맑은 고딕</vt:lpstr>
      <vt:lpstr>Arial</vt:lpstr>
      <vt:lpstr>Calibri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52</cp:revision>
  <dcterms:created xsi:type="dcterms:W3CDTF">2021-04-14T10:01:09Z</dcterms:created>
  <dcterms:modified xsi:type="dcterms:W3CDTF">2021-04-15T07:26:05Z</dcterms:modified>
</cp:coreProperties>
</file>