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5" r:id="rId4"/>
    <p:sldMasterId id="2147483671" r:id="rId5"/>
  </p:sldMasterIdLst>
  <p:notesMasterIdLst>
    <p:notesMasterId r:id="rId18"/>
  </p:notesMasterIdLst>
  <p:sldIdLst>
    <p:sldId id="4144" r:id="rId6"/>
    <p:sldId id="397" r:id="rId7"/>
    <p:sldId id="2147377950" r:id="rId8"/>
    <p:sldId id="4161" r:id="rId9"/>
    <p:sldId id="2147377951" r:id="rId10"/>
    <p:sldId id="4159" r:id="rId11"/>
    <p:sldId id="2147377957" r:id="rId12"/>
    <p:sldId id="2147377958" r:id="rId13"/>
    <p:sldId id="2147377955" r:id="rId14"/>
    <p:sldId id="2147377956" r:id="rId15"/>
    <p:sldId id="2147377959" r:id="rId16"/>
    <p:sldId id="2147377953" r:id="rId17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4" pos="6046" userDrawn="1">
          <p15:clr>
            <a:srgbClr val="A4A3A4"/>
          </p15:clr>
        </p15:guide>
        <p15:guide id="6" orient="horz" pos="2092" userDrawn="1">
          <p15:clr>
            <a:srgbClr val="A4A3A4"/>
          </p15:clr>
        </p15:guide>
        <p15:guide id="7" pos="3007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10" orient="horz" pos="1253" userDrawn="1">
          <p15:clr>
            <a:srgbClr val="A4A3A4"/>
          </p15:clr>
        </p15:guide>
        <p15:guide id="11" pos="149" userDrawn="1">
          <p15:clr>
            <a:srgbClr val="A4A3A4"/>
          </p15:clr>
        </p15:guide>
        <p15:guide id="12" orient="horz" pos="4133" userDrawn="1">
          <p15:clr>
            <a:srgbClr val="A4A3A4"/>
          </p15:clr>
        </p15:guide>
        <p15:guide id="13" orient="horz" pos="1570" userDrawn="1">
          <p15:clr>
            <a:srgbClr val="A4A3A4"/>
          </p15:clr>
        </p15:guide>
        <p15:guide id="14" orient="horz" pos="1502" userDrawn="1">
          <p15:clr>
            <a:srgbClr val="A4A3A4"/>
          </p15:clr>
        </p15:guide>
        <p15:guide id="15" pos="3233" userDrawn="1">
          <p15:clr>
            <a:srgbClr val="A4A3A4"/>
          </p15:clr>
        </p15:guide>
        <p15:guide id="16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재훈님/5GX Infra혁신팀" initials="정I" lastIdx="2" clrIdx="0">
    <p:extLst>
      <p:ext uri="{19B8F6BF-5375-455C-9EA6-DF929625EA0E}">
        <p15:presenceInfo xmlns:p15="http://schemas.microsoft.com/office/powerpoint/2012/main" userId="S::1107377@sktelecom.com::4bddac13-d140-415c-85f8-7d07efc4fe05" providerId="AD"/>
      </p:ext>
    </p:extLst>
  </p:cmAuthor>
  <p:cmAuthor id="2" name="이금찬님(Mike)/Infra전략팀" initials="이" lastIdx="2" clrIdx="1">
    <p:extLst>
      <p:ext uri="{19B8F6BF-5375-455C-9EA6-DF929625EA0E}">
        <p15:presenceInfo xmlns:p15="http://schemas.microsoft.com/office/powerpoint/2012/main" userId="S::1108007@sktelecom.com::36efec87-715e-4c18-8671-c62a3f6ff468" providerId="AD"/>
      </p:ext>
    </p:extLst>
  </p:cmAuthor>
  <p:cmAuthor id="3" name="안홍범님/Location AI팀" initials="안A" lastIdx="3" clrIdx="2">
    <p:extLst>
      <p:ext uri="{19B8F6BF-5375-455C-9EA6-DF929625EA0E}">
        <p15:presenceInfo xmlns:p15="http://schemas.microsoft.com/office/powerpoint/2012/main" userId="S::1110497@sktelecom.com::c34721cc-7494-4913-b95a-2c99483e4107" providerId="AD"/>
      </p:ext>
    </p:extLst>
  </p:cmAuthor>
  <p:cmAuthor id="4" name="이성수님(SL)/Spatial Intelligence팀" initials="이I" lastIdx="1" clrIdx="3">
    <p:extLst>
      <p:ext uri="{19B8F6BF-5375-455C-9EA6-DF929625EA0E}">
        <p15:presenceInfo xmlns:p15="http://schemas.microsoft.com/office/powerpoint/2012/main" userId="S::1111435@sktelecom.com::d11a3a5d-833f-43e4-ac13-c8def71d11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FFFCC"/>
    <a:srgbClr val="203864"/>
    <a:srgbClr val="0066FF"/>
    <a:srgbClr val="F8F8F8"/>
    <a:srgbClr val="000000"/>
    <a:srgbClr val="FFFFFF"/>
    <a:srgbClr val="FE6646"/>
    <a:srgbClr val="44546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8" autoAdjust="0"/>
  </p:normalViewPr>
  <p:slideViewPr>
    <p:cSldViewPr snapToGrid="0">
      <p:cViewPr varScale="1">
        <p:scale>
          <a:sx n="96" d="100"/>
          <a:sy n="96" d="100"/>
        </p:scale>
        <p:origin x="72" y="96"/>
      </p:cViewPr>
      <p:guideLst>
        <p:guide orient="horz" pos="550"/>
        <p:guide pos="6046"/>
        <p:guide orient="horz" pos="2092"/>
        <p:guide pos="3007"/>
        <p:guide orient="horz" pos="1071"/>
        <p:guide orient="horz" pos="1253"/>
        <p:guide pos="149"/>
        <p:guide orient="horz" pos="4133"/>
        <p:guide orient="horz" pos="1570"/>
        <p:guide orient="horz" pos="1502"/>
        <p:guide pos="323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1111764\Documents\location\k2\ni\&#4352;&#4467;&#4357;&#4450;&#4369;&#446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남한산성  </a:t>
            </a:r>
            <a:r>
              <a:rPr lang="ko-KR" altLang="en-US" dirty="0" err="1"/>
              <a:t>측위</a:t>
            </a:r>
            <a:r>
              <a:rPr lang="ko-KR" altLang="en-US" dirty="0"/>
              <a:t> 지점 오차거리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4783920831737558E-2"/>
          <c:y val="0.37434480198818709"/>
          <c:w val="0.87850371469044097"/>
          <c:h val="0.50478568892618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Sheet4!$B$15</c:f>
              <c:strCache>
                <c:ptCount val="1"/>
                <c:pt idx="0">
                  <c:v>CEP90 : 기지국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Sheet4!$A$16:$A$19</c:f>
              <c:strCache>
                <c:ptCount val="4"/>
                <c:pt idx="0">
                  <c:v>남문</c:v>
                </c:pt>
                <c:pt idx="1">
                  <c:v>동문</c:v>
                </c:pt>
                <c:pt idx="2">
                  <c:v>영춘정</c:v>
                </c:pt>
                <c:pt idx="3">
                  <c:v>행궁</c:v>
                </c:pt>
              </c:strCache>
            </c:strRef>
          </c:cat>
          <c:val>
            <c:numRef>
              <c:f>Sheet4!$B$16:$B$19</c:f>
              <c:numCache>
                <c:formatCode>General</c:formatCode>
                <c:ptCount val="4"/>
                <c:pt idx="0">
                  <c:v>249.2</c:v>
                </c:pt>
                <c:pt idx="1">
                  <c:v>100.82</c:v>
                </c:pt>
                <c:pt idx="2">
                  <c:v>303.10000000000002</c:v>
                </c:pt>
                <c:pt idx="3">
                  <c:v>554.26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28-42CB-919C-5FD74F7081E0}"/>
            </c:ext>
          </c:extLst>
        </c:ser>
        <c:ser>
          <c:idx val="1"/>
          <c:order val="1"/>
          <c:tx>
            <c:strRef>
              <c:f>Sheet4!$C$15</c:f>
              <c:strCache>
                <c:ptCount val="1"/>
                <c:pt idx="0">
                  <c:v>CEP90 : WIFI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Sheet4!$A$16:$A$19</c:f>
              <c:strCache>
                <c:ptCount val="4"/>
                <c:pt idx="0">
                  <c:v>남문</c:v>
                </c:pt>
                <c:pt idx="1">
                  <c:v>동문</c:v>
                </c:pt>
                <c:pt idx="2">
                  <c:v>영춘정</c:v>
                </c:pt>
                <c:pt idx="3">
                  <c:v>행궁</c:v>
                </c:pt>
              </c:strCache>
            </c:strRef>
          </c:cat>
          <c:val>
            <c:numRef>
              <c:f>Sheet4!$C$16:$C$19</c:f>
              <c:numCache>
                <c:formatCode>General</c:formatCode>
                <c:ptCount val="4"/>
                <c:pt idx="0">
                  <c:v>178.98</c:v>
                </c:pt>
                <c:pt idx="1">
                  <c:v>44.22</c:v>
                </c:pt>
                <c:pt idx="2">
                  <c:v>273.02</c:v>
                </c:pt>
                <c:pt idx="3">
                  <c:v>607.19000000000005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28-42CB-919C-5FD74F7081E0}"/>
            </c:ext>
          </c:extLst>
        </c:ser>
        <c:ser>
          <c:idx val="2"/>
          <c:order val="2"/>
          <c:tx>
            <c:strRef>
              <c:f>Sheet4!$D$15</c:f>
              <c:strCache>
                <c:ptCount val="1"/>
                <c:pt idx="0">
                  <c:v>CEP90 : GNSSA-NI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Sheet4!$A$16:$A$19</c:f>
              <c:strCache>
                <c:ptCount val="4"/>
                <c:pt idx="0">
                  <c:v>남문</c:v>
                </c:pt>
                <c:pt idx="1">
                  <c:v>동문</c:v>
                </c:pt>
                <c:pt idx="2">
                  <c:v>영춘정</c:v>
                </c:pt>
                <c:pt idx="3">
                  <c:v>행궁</c:v>
                </c:pt>
              </c:strCache>
            </c:strRef>
          </c:cat>
          <c:val>
            <c:numRef>
              <c:f>Sheet4!$D$16:$D$19</c:f>
              <c:numCache>
                <c:formatCode>General</c:formatCode>
                <c:ptCount val="4"/>
                <c:pt idx="0">
                  <c:v>68.930000000000007</c:v>
                </c:pt>
                <c:pt idx="2">
                  <c:v>23.74</c:v>
                </c:pt>
                <c:pt idx="3">
                  <c:v>26.29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28-42CB-919C-5FD74F708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397055"/>
        <c:axId val="817638575"/>
      </c:barChart>
      <c:catAx>
        <c:axId val="67339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7638575"/>
        <c:crosses val="autoZero"/>
        <c:auto val="1"/>
        <c:lblAlgn val="ctr"/>
        <c:lblOffset val="100"/>
        <c:noMultiLvlLbl val="0"/>
      </c:catAx>
      <c:valAx>
        <c:axId val="817638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339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096543191754812E-2"/>
          <c:y val="0.90367481126714833"/>
          <c:w val="0.85522086037514289"/>
          <c:h val="8.1719295397353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서울지역 실외</a:t>
            </a:r>
            <a:r>
              <a:rPr lang="en-US" altLang="ko-KR" dirty="0"/>
              <a:t>/</a:t>
            </a:r>
            <a:r>
              <a:rPr lang="ko-KR" altLang="en-US" dirty="0"/>
              <a:t>실내 </a:t>
            </a:r>
            <a:r>
              <a:rPr lang="en-US" altLang="ko-KR" dirty="0"/>
              <a:t>CEP</a:t>
            </a:r>
            <a:r>
              <a:rPr lang="en-US" altLang="ko-KR" baseline="0" dirty="0"/>
              <a:t> 90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5835554826566504"/>
          <c:y val="0.19076814042025539"/>
          <c:w val="0.68534455522641735"/>
          <c:h val="0.634725661561212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Sheet7!$A$17</c:f>
              <c:strCache>
                <c:ptCount val="1"/>
                <c:pt idx="0">
                  <c:v>실내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Sheet7!$B$16:$D$16</c:f>
              <c:strCache>
                <c:ptCount val="3"/>
                <c:pt idx="0">
                  <c:v>CEP90 평균 : 기지국 </c:v>
                </c:pt>
                <c:pt idx="1">
                  <c:v>CEP90 평균: WIFI</c:v>
                </c:pt>
                <c:pt idx="2">
                  <c:v>CEP90 평균 : GNSSA-NI</c:v>
                </c:pt>
              </c:strCache>
            </c:strRef>
          </c:cat>
          <c:val>
            <c:numRef>
              <c:f>Sheet7!$B$17:$D$17</c:f>
              <c:numCache>
                <c:formatCode>General</c:formatCode>
                <c:ptCount val="3"/>
                <c:pt idx="0">
                  <c:v>137.70400000000001</c:v>
                </c:pt>
                <c:pt idx="1">
                  <c:v>57.774000000000001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40-4DEC-89CA-9886BCF9CD64}"/>
            </c:ext>
          </c:extLst>
        </c:ser>
        <c:ser>
          <c:idx val="1"/>
          <c:order val="1"/>
          <c:tx>
            <c:strRef>
              <c:f>Sheet7!$A$18</c:f>
              <c:strCache>
                <c:ptCount val="1"/>
                <c:pt idx="0">
                  <c:v>실외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Sheet7!$B$16:$D$16</c:f>
              <c:strCache>
                <c:ptCount val="3"/>
                <c:pt idx="0">
                  <c:v>CEP90 평균 : 기지국 </c:v>
                </c:pt>
                <c:pt idx="1">
                  <c:v>CEP90 평균: WIFI</c:v>
                </c:pt>
                <c:pt idx="2">
                  <c:v>CEP90 평균 : GNSSA-NI</c:v>
                </c:pt>
              </c:strCache>
            </c:strRef>
          </c:cat>
          <c:val>
            <c:numRef>
              <c:f>Sheet7!$B$18:$D$18</c:f>
              <c:numCache>
                <c:formatCode>General</c:formatCode>
                <c:ptCount val="3"/>
                <c:pt idx="0">
                  <c:v>101.96600000000001</c:v>
                </c:pt>
                <c:pt idx="1">
                  <c:v>31.056000000000001</c:v>
                </c:pt>
                <c:pt idx="2">
                  <c:v>40.299999999999997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40-4DEC-89CA-9886BCF9C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9667696"/>
        <c:axId val="1039715088"/>
      </c:barChart>
      <c:catAx>
        <c:axId val="103966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715088"/>
        <c:crosses val="autoZero"/>
        <c:auto val="1"/>
        <c:lblAlgn val="ctr"/>
        <c:lblOffset val="100"/>
        <c:noMultiLvlLbl val="0"/>
      </c:catAx>
      <c:valAx>
        <c:axId val="1039715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66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6179F-C6AE-440A-84F8-F09226076AC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24852-15E8-48BD-97D9-9BF086E52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9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24852-15E8-48BD-97D9-9BF086E52AB7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931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24852-15E8-48BD-97D9-9BF086E52AB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22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24852-15E8-48BD-97D9-9BF086E52AB7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84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24852-15E8-48BD-97D9-9BF086E52AB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32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7A94-CEE5-470E-B4E8-BE76F2BB4E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7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924852-15E8-48BD-97D9-9BF086E52A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19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24852-15E8-48BD-97D9-9BF086E52AB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02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24852-15E8-48BD-97D9-9BF086E52AB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42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24852-15E8-48BD-97D9-9BF086E52AB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42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24852-15E8-48BD-97D9-9BF086E52AB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97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24852-15E8-48BD-97D9-9BF086E52AB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04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24852-15E8-48BD-97D9-9BF086E52AB7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58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04187-B881-4E75-AA35-D24621761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3CBC3C-06F0-4F58-88A8-49D147D26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10845-572C-4F7B-BF94-6CE71F3C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1EC8B-AE91-405E-8361-055D3D25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534B0-5FC3-4DCA-A038-E16B4922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9A705-B882-48D8-BC6E-DDD24A03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C87A0-86F9-46FA-A3FD-A7605EBB2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BB013-0C74-458B-B6B3-0C3FC09A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D92AE-239F-45E1-9265-B6CAC65E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D0193-6957-4348-866A-6A276B30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6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5B2C86-916D-4DDC-AA24-567F7B986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C5736-DE98-4BDD-8F03-89CD6AFD7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B74E0-6AD1-4F02-8BC2-20DCF68A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6CD6D-448F-41FB-826C-BC9655FC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F24DD-52AB-492F-A466-3FDC02B3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9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(왼쪽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C0D764D-CE69-4EAC-BC63-99C4450B66D9}"/>
              </a:ext>
            </a:extLst>
          </p:cNvPr>
          <p:cNvSpPr/>
          <p:nvPr userDrawn="1"/>
        </p:nvSpPr>
        <p:spPr>
          <a:xfrm>
            <a:off x="1" y="0"/>
            <a:ext cx="9906000" cy="72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699" y="159217"/>
            <a:ext cx="8883445" cy="47955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2400" spc="-65" baseline="0">
                <a:ln w="317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9C2F74-C1FD-437B-82CE-3F7E69AF0454}"/>
              </a:ext>
            </a:extLst>
          </p:cNvPr>
          <p:cNvSpPr/>
          <p:nvPr userDrawn="1"/>
        </p:nvSpPr>
        <p:spPr>
          <a:xfrm>
            <a:off x="320349" y="0"/>
            <a:ext cx="165683" cy="63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9F07E-E525-4C78-B41E-9DD04DAF6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31" y="875732"/>
            <a:ext cx="8950069" cy="799456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71810" indent="0">
              <a:buNone/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EE5F454-0998-447C-AE81-FF94CA81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493510"/>
            <a:ext cx="2228850" cy="365125"/>
          </a:xfrm>
        </p:spPr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4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(왼쪽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3671D0-B8A3-4585-8852-FF842F753BD2}"/>
              </a:ext>
            </a:extLst>
          </p:cNvPr>
          <p:cNvSpPr/>
          <p:nvPr userDrawn="1"/>
        </p:nvSpPr>
        <p:spPr>
          <a:xfrm>
            <a:off x="1" y="0"/>
            <a:ext cx="9906000" cy="72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1145" y="141288"/>
            <a:ext cx="8970000" cy="47955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2400" spc="-65" baseline="0">
                <a:ln w="317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9F07E-E525-4C78-B41E-9DD04DAF6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539" y="839874"/>
            <a:ext cx="9210796" cy="799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71810" indent="0">
              <a:buNone/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92BB779-6362-4A8D-8881-AE3CAD0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493510"/>
            <a:ext cx="2228850" cy="365125"/>
          </a:xfrm>
        </p:spPr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8BADA32-BE8F-4D2E-834D-6F423A047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9351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8D5FB9-8705-4F70-B12D-D076EFA371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2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215" y="479918"/>
            <a:ext cx="9252000" cy="360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CCE7EFB-B82A-4B0B-BF04-411540513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9351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8D5FB9-8705-4F70-B12D-D076EFA371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9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51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5A942-F912-4DB1-88D0-85F08B44D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BFB8BC-D7A3-4B92-9097-38DDFE12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268DD-BFEC-4719-BB2B-A724A1D7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F553-B9D1-4259-8674-4108E599CFBA}" type="datetime1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B4DE6-E4FB-4523-9486-09529BBC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E49B8-AD32-4A61-B14F-FCBB0548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4086" y="6356350"/>
            <a:ext cx="592590" cy="365125"/>
          </a:xfrm>
        </p:spPr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D8A7A9F7-A9B8-4A2D-ADB6-8F8E9F05E2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DB764-029F-4283-A294-5F5BEE28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5FDA1-97AA-4A1B-B527-EE98DDC7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A1D5F-BFD7-400C-BF93-9EC08054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D2F01-A4A7-4564-887E-3B4F07D2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96C8-E28F-4BFE-9CA1-EB68261F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6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5BD61-C27C-4539-B6DA-791F3C96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E5705-14E0-4457-B772-2D0F288B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F5628-DAEA-4DB8-9302-C490E302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D08C9-2894-4E35-94C3-BAB86629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796C-CBE4-4B66-9313-16ABAE11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4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98AE9-7D7D-4375-95A4-CD2CED96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98418-7177-4E5B-B0A3-BB6792F42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D7F54-9C71-44B7-90E3-88570E40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214EB-0978-493D-B570-748F8C91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C9FF3-6216-4155-9A75-71932753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7B3F7-E899-46BE-82EE-D5D3F806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5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8B4BB-2B77-4C5B-B4DD-7D903F7E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FD177-9D6D-41D9-BC44-D6145D25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5499B-9936-4636-B1A0-0E71C2EF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03FD8-8E80-4F79-BA40-DB9D4429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91E19B-1F6F-4E87-BB5E-986FEAEE7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12D9CB-A1C2-437F-8EC5-B69A8C24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A91F5-285F-49DF-BFB4-D422305E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94D40C-7220-4C8C-B980-565488AF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6FB59-AB0D-4453-B48B-4DCD5991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0F5BE1-A1B9-4359-8431-C4EF7161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E14E3F-0BB7-4B3C-B403-B3AB8B27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69F8DC-7B0E-4DCC-9F25-C813C989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0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2EA375-8FE6-44C6-8025-13B975B1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C62F7-14A5-4A11-BDEA-3DEC9600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F25E1-FA76-4725-8D00-2F98C3A6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7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1336-AF5D-4610-9419-F4F224E0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1D374-D469-4D74-9228-977A1794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63D63-6BFA-41DB-8954-A25AA3CF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57946D-77F6-464D-9660-51EBAF03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14198-E1A1-4893-B776-E610F110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BCD3F-456E-4104-AA43-A6D06A5F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3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CCF8B-E85E-4219-97FF-3121D16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454789-71DD-4FD2-8967-0429F8136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BCA88-0AEC-4761-AECA-27FFE9697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FEFF2-7629-4D98-8C62-454C0DA6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BD636-E286-4FA7-B9B1-C0CAC2A6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410A8-0DB2-4F59-BDFF-28FA1178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5FB9-8705-4F70-B12D-D076EFA37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2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6D18F7-CD80-4F76-86C1-D47A555C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BDA2C-D4B4-42FB-9F08-F4F91F0A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8EE5B-EF3D-49EE-8DFA-444CE5EF7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9351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8D5FB9-8705-4F70-B12D-D076EFA371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66215" y="715720"/>
            <a:ext cx="939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B57AF45-2D5B-49F7-A735-5C747E35C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9351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8D5FB9-8705-4F70-B12D-D076EFA371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9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8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5">
            <a:extLst>
              <a:ext uri="{FF2B5EF4-FFF2-40B4-BE49-F238E27FC236}">
                <a16:creationId xmlns:a16="http://schemas.microsoft.com/office/drawing/2014/main" id="{6266B2E9-7F0B-4AB2-8306-3BEAB7C5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15" y="352322"/>
            <a:ext cx="9252000" cy="360000"/>
          </a:xfrm>
        </p:spPr>
        <p:txBody>
          <a:bodyPr/>
          <a:lstStyle/>
          <a:p>
            <a:r>
              <a:rPr lang="en-US" altLang="ko-KR" sz="2400" baseline="30000" dirty="0">
                <a:latin typeface="+mj-lt"/>
              </a:rPr>
              <a:t>HPS </a:t>
            </a:r>
            <a:r>
              <a:rPr lang="en-US" altLang="ko-KR" sz="2400" baseline="30000" dirty="0" err="1">
                <a:latin typeface="+mj-lt"/>
              </a:rPr>
              <a:t>측위</a:t>
            </a:r>
            <a:r>
              <a:rPr lang="en-US" altLang="ko-KR" sz="2400" baseline="30000" dirty="0">
                <a:latin typeface="+mj-lt"/>
              </a:rPr>
              <a:t> </a:t>
            </a:r>
            <a:r>
              <a:rPr lang="en-US" altLang="ko-KR" sz="2400" baseline="30000" dirty="0" err="1">
                <a:latin typeface="+mj-lt"/>
              </a:rPr>
              <a:t>데이터의</a:t>
            </a:r>
            <a:r>
              <a:rPr lang="en-US" altLang="ko-KR" sz="2400" baseline="30000" dirty="0">
                <a:latin typeface="+mj-lt"/>
              </a:rPr>
              <a:t> </a:t>
            </a:r>
            <a:r>
              <a:rPr lang="en-US" altLang="ko-KR" sz="2400" baseline="30000" dirty="0" err="1">
                <a:latin typeface="+mj-lt"/>
              </a:rPr>
              <a:t>구성</a:t>
            </a:r>
            <a:endParaRPr lang="en-US" altLang="ko-KR" sz="2400" baseline="30000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FB7315-D542-7626-17FE-C47CECB5AC09}"/>
              </a:ext>
            </a:extLst>
          </p:cNvPr>
          <p:cNvSpPr/>
          <p:nvPr/>
        </p:nvSpPr>
        <p:spPr>
          <a:xfrm>
            <a:off x="78938" y="1982254"/>
            <a:ext cx="3113404" cy="4284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7BB40A-254E-D66D-DD36-CE1AEE35D9F5}"/>
              </a:ext>
            </a:extLst>
          </p:cNvPr>
          <p:cNvSpPr/>
          <p:nvPr/>
        </p:nvSpPr>
        <p:spPr>
          <a:xfrm>
            <a:off x="89204" y="5768859"/>
            <a:ext cx="2832915" cy="497871"/>
          </a:xfrm>
          <a:prstGeom prst="rect">
            <a:avLst/>
          </a:prstGeom>
        </p:spPr>
        <p:txBody>
          <a:bodyPr wrap="square" lIns="96817" tIns="48408" rIns="96817" bIns="48408">
            <a:spAutoFit/>
          </a:bodyPr>
          <a:lstStyle/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r>
              <a:rPr kumimoji="0" lang="en-US" altLang="ko-KR" sz="1300" b="1" kern="0" dirty="0">
                <a:solidFill>
                  <a:srgbClr val="000000"/>
                </a:solidFill>
                <a:latin typeface="+mn-ea"/>
                <a:ea typeface="+mn-ea"/>
              </a:rPr>
              <a:t>Telco Infra</a:t>
            </a:r>
            <a:r>
              <a:rPr kumimoji="0" lang="ko-KR" altLang="en-US" sz="1300" b="1" kern="0" dirty="0">
                <a:solidFill>
                  <a:srgbClr val="000000"/>
                </a:solidFill>
                <a:latin typeface="+mn-ea"/>
                <a:ea typeface="+mn-ea"/>
              </a:rPr>
              <a:t>를</a:t>
            </a:r>
            <a:r>
              <a:rPr kumimoji="0" lang="en-US" altLang="ko-KR" sz="13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300" b="1" kern="0" dirty="0">
                <a:solidFill>
                  <a:srgbClr val="000000"/>
                </a:solidFill>
                <a:latin typeface="+mn-ea"/>
                <a:ea typeface="+mn-ea"/>
              </a:rPr>
              <a:t>활용하여 다양한 </a:t>
            </a:r>
            <a:r>
              <a:rPr kumimoji="0" lang="en-US" altLang="ko-KR" sz="1300" b="1" kern="0" dirty="0">
                <a:solidFill>
                  <a:srgbClr val="000000"/>
                </a:solidFill>
                <a:latin typeface="+mn-ea"/>
                <a:ea typeface="+mn-ea"/>
              </a:rPr>
              <a:t>Data </a:t>
            </a:r>
            <a:r>
              <a:rPr kumimoji="0" lang="ko-KR" altLang="en-US" sz="1300" b="1" kern="0" dirty="0">
                <a:solidFill>
                  <a:srgbClr val="000000"/>
                </a:solidFill>
                <a:latin typeface="+mn-ea"/>
                <a:ea typeface="+mn-ea"/>
              </a:rPr>
              <a:t>수집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D8F100-071A-8FDB-6553-4FDEF2273E5E}"/>
              </a:ext>
            </a:extLst>
          </p:cNvPr>
          <p:cNvSpPr/>
          <p:nvPr/>
        </p:nvSpPr>
        <p:spPr>
          <a:xfrm>
            <a:off x="338215" y="794379"/>
            <a:ext cx="2451289" cy="430160"/>
          </a:xfrm>
          <a:prstGeom prst="rect">
            <a:avLst/>
          </a:prstGeom>
        </p:spPr>
        <p:txBody>
          <a:bodyPr lIns="96817" tIns="48408" rIns="96817" bIns="48408" anchor="ctr">
            <a:spAutoFit/>
          </a:bodyPr>
          <a:lstStyle/>
          <a:p>
            <a:pPr marL="7118" lvl="1">
              <a:lnSpc>
                <a:spcPct val="120000"/>
              </a:lnSpc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1" dirty="0">
                <a:solidFill>
                  <a:srgbClr val="000000"/>
                </a:solidFill>
                <a:latin typeface="+mn-ea"/>
                <a:ea typeface="+mn-ea"/>
              </a:rPr>
              <a:t>수집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2057B5-5338-4FDC-B1CE-FDAFF050C008}"/>
              </a:ext>
            </a:extLst>
          </p:cNvPr>
          <p:cNvSpPr/>
          <p:nvPr/>
        </p:nvSpPr>
        <p:spPr>
          <a:xfrm>
            <a:off x="3722590" y="826502"/>
            <a:ext cx="2451290" cy="430673"/>
          </a:xfrm>
          <a:prstGeom prst="rect">
            <a:avLst/>
          </a:prstGeom>
        </p:spPr>
        <p:txBody>
          <a:bodyPr lIns="96817" tIns="48408" rIns="96817" bIns="48408" anchor="ctr">
            <a:spAutoFit/>
          </a:bodyPr>
          <a:lstStyle/>
          <a:p>
            <a:pPr marL="7118" lvl="1">
              <a:lnSpc>
                <a:spcPct val="120000"/>
              </a:lnSpc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1" dirty="0">
                <a:solidFill>
                  <a:srgbClr val="000000"/>
                </a:solidFill>
                <a:latin typeface="+mn-ea"/>
                <a:ea typeface="+mn-ea"/>
              </a:rPr>
              <a:t>생성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7" name="직사각형 25">
            <a:extLst>
              <a:ext uri="{FF2B5EF4-FFF2-40B4-BE49-F238E27FC236}">
                <a16:creationId xmlns:a16="http://schemas.microsoft.com/office/drawing/2014/main" id="{2E22B83E-DA9A-1CA2-D1CB-78D175EA1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724" y="830126"/>
            <a:ext cx="2451290" cy="43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17" tIns="48408" rIns="96817" bIns="48408" anchor="ctr">
            <a:spAutoFit/>
          </a:bodyPr>
          <a:lstStyle>
            <a:lvl1pPr marL="342900" indent="-34290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1pPr>
            <a:lvl2pPr marL="635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1" dirty="0">
                <a:solidFill>
                  <a:srgbClr val="000000"/>
                </a:solidFill>
                <a:latin typeface="+mn-ea"/>
                <a:ea typeface="+mn-ea"/>
              </a:rPr>
              <a:t>알고리즘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8" name="모서리가 둥근 직사각형 41">
            <a:extLst>
              <a:ext uri="{FF2B5EF4-FFF2-40B4-BE49-F238E27FC236}">
                <a16:creationId xmlns:a16="http://schemas.microsoft.com/office/drawing/2014/main" id="{6EDCB3FB-35E5-005E-79D5-99563F6BAB7F}"/>
              </a:ext>
            </a:extLst>
          </p:cNvPr>
          <p:cNvSpPr/>
          <p:nvPr/>
        </p:nvSpPr>
        <p:spPr>
          <a:xfrm>
            <a:off x="78938" y="1275385"/>
            <a:ext cx="3113404" cy="598857"/>
          </a:xfrm>
          <a:prstGeom prst="roundRect">
            <a:avLst>
              <a:gd name="adj" fmla="val 7597"/>
            </a:avLst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810" tIns="48405" rIns="96810" bIns="48405" rtlCol="0" anchor="ctr"/>
          <a:lstStyle/>
          <a:p>
            <a:pPr defTabSz="968100" eaLnBrk="0" latinLnBrk="0" hangingPunct="0">
              <a:lnSpc>
                <a:spcPct val="120000"/>
              </a:lnSpc>
              <a:defRPr/>
            </a:pPr>
            <a:r>
              <a:rPr kumimoji="0"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수집된 </a:t>
            </a:r>
            <a:r>
              <a:rPr kumimoji="0"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DB</a:t>
            </a:r>
            <a:r>
              <a:rPr kumimoji="0"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의 </a:t>
            </a:r>
            <a:r>
              <a:rPr kumimoji="0"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Integrity</a:t>
            </a:r>
            <a:r>
              <a:rPr kumimoji="0"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는 정밀도에 가장 큰 영향</a:t>
            </a:r>
          </a:p>
        </p:txBody>
      </p:sp>
      <p:sp>
        <p:nvSpPr>
          <p:cNvPr id="9" name="모서리가 둥근 직사각형 42">
            <a:extLst>
              <a:ext uri="{FF2B5EF4-FFF2-40B4-BE49-F238E27FC236}">
                <a16:creationId xmlns:a16="http://schemas.microsoft.com/office/drawing/2014/main" id="{C1D69288-3541-637C-7981-844D9B29B4B0}"/>
              </a:ext>
            </a:extLst>
          </p:cNvPr>
          <p:cNvSpPr/>
          <p:nvPr/>
        </p:nvSpPr>
        <p:spPr>
          <a:xfrm>
            <a:off x="3437576" y="1262174"/>
            <a:ext cx="3106708" cy="603750"/>
          </a:xfrm>
          <a:prstGeom prst="roundRect">
            <a:avLst>
              <a:gd name="adj" fmla="val 7597"/>
            </a:avLst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810" tIns="48405" rIns="96810" bIns="48405" rtlCol="0" anchor="ctr"/>
          <a:lstStyle/>
          <a:p>
            <a:pPr defTabSz="968100" latinLnBrk="0">
              <a:lnSpc>
                <a:spcPct val="120000"/>
              </a:lnSpc>
              <a:spcBef>
                <a:spcPts val="635"/>
              </a:spcBef>
              <a:defRPr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수집된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DB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를 어떠한 형태로 관리하느냐에 따라 성능이 좌우</a:t>
            </a:r>
          </a:p>
        </p:txBody>
      </p:sp>
      <p:sp>
        <p:nvSpPr>
          <p:cNvPr id="10" name="모서리가 둥근 직사각형 43">
            <a:extLst>
              <a:ext uri="{FF2B5EF4-FFF2-40B4-BE49-F238E27FC236}">
                <a16:creationId xmlns:a16="http://schemas.microsoft.com/office/drawing/2014/main" id="{C45E45F6-BB5C-C9C3-0651-6F8F9BE6445D}"/>
              </a:ext>
            </a:extLst>
          </p:cNvPr>
          <p:cNvSpPr/>
          <p:nvPr/>
        </p:nvSpPr>
        <p:spPr>
          <a:xfrm>
            <a:off x="6817015" y="1275385"/>
            <a:ext cx="3106708" cy="598857"/>
          </a:xfrm>
          <a:prstGeom prst="roundRect">
            <a:avLst>
              <a:gd name="adj" fmla="val 6958"/>
            </a:avLst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810" tIns="48405" rIns="96810" bIns="48405" rtlCol="0" anchor="ctr"/>
          <a:lstStyle/>
          <a:p>
            <a:pPr defTabSz="968100" latinLnBrk="0">
              <a:lnSpc>
                <a:spcPct val="120000"/>
              </a:lnSpc>
              <a:spcBef>
                <a:spcPts val="635"/>
              </a:spcBef>
              <a:defRPr/>
            </a:pPr>
            <a:r>
              <a:rPr lang="en-US" altLang="ko-KR" sz="1400" b="1" kern="0" spc="-130" dirty="0">
                <a:solidFill>
                  <a:srgbClr val="000000"/>
                </a:solidFill>
                <a:latin typeface="+mn-ea"/>
                <a:ea typeface="+mn-ea"/>
                <a:sym typeface="Wingdings" pitchFamily="2" charset="2"/>
              </a:rPr>
              <a:t>DNN</a:t>
            </a:r>
            <a:r>
              <a:rPr lang="ko-KR" altLang="en-US" sz="1400" b="1" kern="0" spc="-130" dirty="0">
                <a:solidFill>
                  <a:srgbClr val="000000"/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400" b="1" kern="0" spc="-130" dirty="0">
                <a:solidFill>
                  <a:srgbClr val="000000"/>
                </a:solidFill>
                <a:latin typeface="+mn-ea"/>
                <a:sym typeface="Wingdings" pitchFamily="2" charset="2"/>
              </a:rPr>
              <a:t>/</a:t>
            </a:r>
            <a:r>
              <a:rPr lang="ko-KR" altLang="en-US" sz="1400" b="1" kern="0" spc="-130" dirty="0">
                <a:solidFill>
                  <a:srgbClr val="000000"/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400" b="1" kern="0" spc="-130" dirty="0">
                <a:solidFill>
                  <a:srgbClr val="000000"/>
                </a:solidFill>
                <a:latin typeface="+mn-ea"/>
                <a:sym typeface="Wingdings" pitchFamily="2" charset="2"/>
              </a:rPr>
              <a:t>Heuristic </a:t>
            </a:r>
            <a:r>
              <a:rPr lang="en-US" altLang="ko-KR" sz="1400" b="1" kern="0" spc="-130" dirty="0" err="1">
                <a:solidFill>
                  <a:srgbClr val="000000"/>
                </a:solidFill>
                <a:latin typeface="+mn-ea"/>
                <a:sym typeface="Wingdings" pitchFamily="2" charset="2"/>
              </a:rPr>
              <a:t>알고리즘</a:t>
            </a:r>
            <a:endParaRPr lang="en-US" altLang="ko-KR" sz="1400" b="1" kern="0" spc="-130" dirty="0">
              <a:solidFill>
                <a:srgbClr val="000000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765AD5-9181-3B0A-8813-218AF2470420}"/>
              </a:ext>
            </a:extLst>
          </p:cNvPr>
          <p:cNvSpPr/>
          <p:nvPr/>
        </p:nvSpPr>
        <p:spPr>
          <a:xfrm>
            <a:off x="89204" y="2018258"/>
            <a:ext cx="2855432" cy="2359919"/>
          </a:xfrm>
          <a:prstGeom prst="rect">
            <a:avLst/>
          </a:prstGeom>
        </p:spPr>
        <p:txBody>
          <a:bodyPr wrap="square" lIns="96817" tIns="48408" rIns="96817" bIns="48408">
            <a:spAutoFit/>
          </a:bodyPr>
          <a:lstStyle/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r>
              <a:rPr kumimoji="0"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자동수집</a:t>
            </a: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fontAlgn="auto">
              <a:spcBef>
                <a:spcPts val="635"/>
              </a:spcBef>
              <a:spcAft>
                <a:spcPts val="0"/>
              </a:spcAft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r>
              <a:rPr kumimoji="0"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수동수집</a:t>
            </a: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endParaRPr lang="ko-KR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ACB4EA-D08B-3D05-4421-469E2F6D4F55}"/>
              </a:ext>
            </a:extLst>
          </p:cNvPr>
          <p:cNvGrpSpPr/>
          <p:nvPr/>
        </p:nvGrpSpPr>
        <p:grpSpPr>
          <a:xfrm>
            <a:off x="460202" y="2342294"/>
            <a:ext cx="2689342" cy="1525667"/>
            <a:chOff x="658944" y="3150369"/>
            <a:chExt cx="2689342" cy="1525667"/>
          </a:xfrm>
        </p:grpSpPr>
        <p:pic>
          <p:nvPicPr>
            <p:cNvPr id="13" name="Picture 19">
              <a:extLst>
                <a:ext uri="{FF2B5EF4-FFF2-40B4-BE49-F238E27FC236}">
                  <a16:creationId xmlns:a16="http://schemas.microsoft.com/office/drawing/2014/main" id="{8F0A943A-A110-9B18-F380-24F9D4521C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5577" y="3565164"/>
              <a:ext cx="891146" cy="418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순서도: 자기 디스크 13">
              <a:extLst>
                <a:ext uri="{FF2B5EF4-FFF2-40B4-BE49-F238E27FC236}">
                  <a16:creationId xmlns:a16="http://schemas.microsoft.com/office/drawing/2014/main" id="{F3DA74EF-ADC8-C6E0-B687-5443323B78F8}"/>
                </a:ext>
              </a:extLst>
            </p:cNvPr>
            <p:cNvSpPr/>
            <p:nvPr/>
          </p:nvSpPr>
          <p:spPr bwMode="auto">
            <a:xfrm>
              <a:off x="1646096" y="3150369"/>
              <a:ext cx="1044575" cy="336262"/>
            </a:xfrm>
            <a:prstGeom prst="flowChartMagneticDisk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72000" tIns="0" rIns="1800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defRPr/>
              </a:pPr>
              <a:endParaRPr lang="ko-KR" altLang="en-US" b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15" name="TextBox 171">
              <a:extLst>
                <a:ext uri="{FF2B5EF4-FFF2-40B4-BE49-F238E27FC236}">
                  <a16:creationId xmlns:a16="http://schemas.microsoft.com/office/drawing/2014/main" id="{A242432C-98E2-A019-F90A-C0E3167375E8}"/>
                </a:ext>
              </a:extLst>
            </p:cNvPr>
            <p:cNvSpPr txBox="1"/>
            <p:nvPr/>
          </p:nvSpPr>
          <p:spPr bwMode="auto">
            <a:xfrm>
              <a:off x="1646096" y="3258381"/>
              <a:ext cx="10071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Book Antiqua" pitchFamily="18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Book Antiqua" pitchFamily="18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Book Antiqua" pitchFamily="18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Book Antiqua" pitchFamily="18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Book Antiqua" pitchFamily="18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Book Antiqua" pitchFamily="18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Book Antiqua" pitchFamily="18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Book Antiqua" pitchFamily="18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Book Antiqua" pitchFamily="18" charset="0"/>
                  <a:ea typeface="맑은 고딕" pitchFamily="50" charset="-127"/>
                  <a:cs typeface="+mn-cs"/>
                </a:defRPr>
              </a:lvl9pPr>
            </a:lstStyle>
            <a:p>
              <a:pPr marL="179388" indent="-179388" algn="ctr" eaLnBrk="0" hangingPunct="0">
                <a:spcBef>
                  <a:spcPct val="20000"/>
                </a:spcBef>
                <a:buSzPct val="70000"/>
                <a:buFont typeface="Wingdings" pitchFamily="2" charset="2"/>
                <a:buNone/>
                <a:defRPr/>
              </a:pPr>
              <a:r>
                <a:rPr lang="ko-KR" altLang="en-US" sz="1000" kern="0" dirty="0">
                  <a:solidFill>
                    <a:srgbClr val="FFFFFF"/>
                  </a:solidFill>
                  <a:latin typeface="+mn-ea"/>
                  <a:ea typeface="+mn-ea"/>
                </a:rPr>
                <a:t>전파 </a:t>
              </a:r>
              <a:r>
                <a:rPr lang="en-US" altLang="ko-KR" sz="1000" kern="0" dirty="0">
                  <a:solidFill>
                    <a:srgbClr val="FFFFFF"/>
                  </a:solidFill>
                  <a:latin typeface="+mn-ea"/>
                  <a:ea typeface="+mn-ea"/>
                </a:rPr>
                <a:t>Map DB</a:t>
              </a:r>
              <a:endParaRPr lang="ko-KR" altLang="en-US" sz="1000" kern="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위로 굽은 화살표 25">
              <a:extLst>
                <a:ext uri="{FF2B5EF4-FFF2-40B4-BE49-F238E27FC236}">
                  <a16:creationId xmlns:a16="http://schemas.microsoft.com/office/drawing/2014/main" id="{123ED184-6A02-25EE-1662-B5E5C2D1EDDC}"/>
                </a:ext>
              </a:extLst>
            </p:cNvPr>
            <p:cNvSpPr/>
            <p:nvPr/>
          </p:nvSpPr>
          <p:spPr bwMode="auto">
            <a:xfrm rot="16200000">
              <a:off x="2495914" y="3498593"/>
              <a:ext cx="642531" cy="234116"/>
            </a:xfrm>
            <a:prstGeom prst="bentUpArrow">
              <a:avLst>
                <a:gd name="adj1" fmla="val 17656"/>
                <a:gd name="adj2" fmla="val 17304"/>
                <a:gd name="adj3" fmla="val 25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Rectangle 109">
              <a:extLst>
                <a:ext uri="{FF2B5EF4-FFF2-40B4-BE49-F238E27FC236}">
                  <a16:creationId xmlns:a16="http://schemas.microsoft.com/office/drawing/2014/main" id="{F98DA339-E991-70EB-245D-3EAE5EF8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132" y="4374505"/>
              <a:ext cx="997154" cy="3015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rIns="18000" anchor="ctr"/>
            <a:lstStyle/>
            <a:p>
              <a:pPr marL="179388" indent="-179388" eaLnBrk="0" hangingPunct="0">
                <a:spcBef>
                  <a:spcPct val="20000"/>
                </a:spcBef>
                <a:buSzPct val="70000"/>
                <a:buFont typeface="Wingdings" pitchFamily="2" charset="2"/>
                <a:buNone/>
                <a:defRPr/>
              </a:pPr>
              <a:r>
                <a:rPr lang="ko-KR" altLang="en-US" sz="1000" kern="0" dirty="0">
                  <a:solidFill>
                    <a:srgbClr val="000000"/>
                  </a:solidFill>
                  <a:latin typeface="+mn-ea"/>
                  <a:ea typeface="+mn-ea"/>
                </a:rPr>
                <a:t>서비스 이용 로그</a:t>
              </a:r>
            </a:p>
          </p:txBody>
        </p: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10765C16-5A87-0821-3109-CACFA5958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03160" y="3978461"/>
              <a:ext cx="595466" cy="419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645E9-2D13-502A-75A0-9490BB023984}"/>
                </a:ext>
              </a:extLst>
            </p:cNvPr>
            <p:cNvSpPr txBox="1"/>
            <p:nvPr/>
          </p:nvSpPr>
          <p:spPr>
            <a:xfrm>
              <a:off x="1193088" y="4251394"/>
              <a:ext cx="1356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HPS Client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자동수집</a:t>
              </a:r>
            </a:p>
          </p:txBody>
        </p:sp>
        <p:sp>
          <p:nvSpPr>
            <p:cNvPr id="20" name="위로 굽은 화살표 29">
              <a:extLst>
                <a:ext uri="{FF2B5EF4-FFF2-40B4-BE49-F238E27FC236}">
                  <a16:creationId xmlns:a16="http://schemas.microsoft.com/office/drawing/2014/main" id="{0A831D0E-EDAD-7061-C97D-F4171EA5822D}"/>
                </a:ext>
              </a:extLst>
            </p:cNvPr>
            <p:cNvSpPr/>
            <p:nvPr/>
          </p:nvSpPr>
          <p:spPr bwMode="auto">
            <a:xfrm rot="5400000" flipH="1">
              <a:off x="1215546" y="3563861"/>
              <a:ext cx="598132" cy="241087"/>
            </a:xfrm>
            <a:prstGeom prst="bentUpArrow">
              <a:avLst>
                <a:gd name="adj1" fmla="val 17556"/>
                <a:gd name="adj2" fmla="val 17304"/>
                <a:gd name="adj3" fmla="val 25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pic>
          <p:nvPicPr>
            <p:cNvPr id="21" name="Picture 27">
              <a:extLst>
                <a:ext uri="{FF2B5EF4-FFF2-40B4-BE49-F238E27FC236}">
                  <a16:creationId xmlns:a16="http://schemas.microsoft.com/office/drawing/2014/main" id="{2364743D-618C-C7D9-26E2-081D5DF44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9251" y="3884275"/>
              <a:ext cx="333995" cy="3323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5" descr="D:\LBS기술 소개자료\티맵.png">
              <a:extLst>
                <a:ext uri="{FF2B5EF4-FFF2-40B4-BE49-F238E27FC236}">
                  <a16:creationId xmlns:a16="http://schemas.microsoft.com/office/drawing/2014/main" id="{D4588663-501D-0A35-95D7-1F36A161D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44" y="4050469"/>
              <a:ext cx="591108" cy="226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위로 굽은 화살표 34">
              <a:extLst>
                <a:ext uri="{FF2B5EF4-FFF2-40B4-BE49-F238E27FC236}">
                  <a16:creationId xmlns:a16="http://schemas.microsoft.com/office/drawing/2014/main" id="{7F4D8AB2-63EA-9E69-3108-BEC549839DE8}"/>
                </a:ext>
              </a:extLst>
            </p:cNvPr>
            <p:cNvSpPr/>
            <p:nvPr/>
          </p:nvSpPr>
          <p:spPr bwMode="auto">
            <a:xfrm rot="5400000" flipH="1">
              <a:off x="951646" y="3309003"/>
              <a:ext cx="753723" cy="613293"/>
            </a:xfrm>
            <a:prstGeom prst="bentUpArrow">
              <a:avLst>
                <a:gd name="adj1" fmla="val 6819"/>
                <a:gd name="adj2" fmla="val 8178"/>
                <a:gd name="adj3" fmla="val 996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465D804-E8B8-A82D-8654-1B7D61F2EA30}"/>
              </a:ext>
            </a:extLst>
          </p:cNvPr>
          <p:cNvGrpSpPr/>
          <p:nvPr/>
        </p:nvGrpSpPr>
        <p:grpSpPr>
          <a:xfrm>
            <a:off x="672352" y="4070486"/>
            <a:ext cx="2294752" cy="1453069"/>
            <a:chOff x="1190261" y="3064890"/>
            <a:chExt cx="2717491" cy="1928609"/>
          </a:xfrm>
          <a:solidFill>
            <a:schemeClr val="bg1"/>
          </a:solidFill>
        </p:grpSpPr>
        <p:pic>
          <p:nvPicPr>
            <p:cNvPr id="25" name="Object 74">
              <a:extLst>
                <a:ext uri="{FF2B5EF4-FFF2-40B4-BE49-F238E27FC236}">
                  <a16:creationId xmlns:a16="http://schemas.microsoft.com/office/drawing/2014/main" id="{02A86726-BA0F-357B-0E0D-F714CEE914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53960" y="4359600"/>
              <a:ext cx="905000" cy="633899"/>
            </a:xfrm>
            <a:prstGeom prst="rect">
              <a:avLst/>
            </a:prstGeom>
            <a:grpFill/>
          </p:spPr>
        </p:pic>
        <p:cxnSp>
          <p:nvCxnSpPr>
            <p:cNvPr id="26" name="꺾인 연결선 53">
              <a:extLst>
                <a:ext uri="{FF2B5EF4-FFF2-40B4-BE49-F238E27FC236}">
                  <a16:creationId xmlns:a16="http://schemas.microsoft.com/office/drawing/2014/main" id="{BBFB5350-EF8F-32D2-0DA4-E5E1F0626FA0}"/>
                </a:ext>
              </a:extLst>
            </p:cNvPr>
            <p:cNvCxnSpPr/>
            <p:nvPr/>
          </p:nvCxnSpPr>
          <p:spPr>
            <a:xfrm rot="5400000" flipH="1" flipV="1">
              <a:off x="2651662" y="4184881"/>
              <a:ext cx="366935" cy="270670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54">
              <a:extLst>
                <a:ext uri="{FF2B5EF4-FFF2-40B4-BE49-F238E27FC236}">
                  <a16:creationId xmlns:a16="http://schemas.microsoft.com/office/drawing/2014/main" id="{2A362B29-2E5D-DF47-18AA-283EE0089972}"/>
                </a:ext>
              </a:extLst>
            </p:cNvPr>
            <p:cNvCxnSpPr/>
            <p:nvPr/>
          </p:nvCxnSpPr>
          <p:spPr>
            <a:xfrm rot="16200000" flipV="1">
              <a:off x="1718821" y="4164254"/>
              <a:ext cx="366936" cy="311921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3">
              <a:extLst>
                <a:ext uri="{FF2B5EF4-FFF2-40B4-BE49-F238E27FC236}">
                  <a16:creationId xmlns:a16="http://schemas.microsoft.com/office/drawing/2014/main" id="{05FD3661-617B-FD1D-E157-B0919158E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11515" y="3381208"/>
              <a:ext cx="447675" cy="295275"/>
            </a:xfrm>
            <a:prstGeom prst="rect">
              <a:avLst/>
            </a:prstGeom>
            <a:grpFill/>
          </p:spPr>
        </p:pic>
        <p:pic>
          <p:nvPicPr>
            <p:cNvPr id="29" name="Picture 3">
              <a:extLst>
                <a:ext uri="{FF2B5EF4-FFF2-40B4-BE49-F238E27FC236}">
                  <a16:creationId xmlns:a16="http://schemas.microsoft.com/office/drawing/2014/main" id="{5DD738FA-B4E1-15AA-C216-7DD4551EF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90261" y="3375044"/>
              <a:ext cx="447675" cy="295275"/>
            </a:xfrm>
            <a:prstGeom prst="rect">
              <a:avLst/>
            </a:prstGeom>
            <a:grpFill/>
          </p:spPr>
        </p:pic>
        <p:sp>
          <p:nvSpPr>
            <p:cNvPr id="30" name="TextBox 55">
              <a:extLst>
                <a:ext uri="{FF2B5EF4-FFF2-40B4-BE49-F238E27FC236}">
                  <a16:creationId xmlns:a16="http://schemas.microsoft.com/office/drawing/2014/main" id="{5F8040DD-D9B2-2C31-D6B9-B349A67F2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3068959"/>
              <a:ext cx="1351976" cy="3472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 err="1">
                  <a:solidFill>
                    <a:srgbClr val="000000"/>
                  </a:solidFill>
                  <a:latin typeface="+mn-ea"/>
                </a:rPr>
                <a:t>WiFi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100" b="1" dirty="0">
                  <a:solidFill>
                    <a:srgbClr val="000000"/>
                  </a:solidFill>
                  <a:latin typeface="+mn-ea"/>
                </a:rPr>
                <a:t>전파 정보</a:t>
              </a:r>
              <a:endParaRPr lang="en-US" altLang="ko-KR" sz="1100" b="1" dirty="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06BE477-FC43-FFE0-B26E-7C9D92741927}"/>
                </a:ext>
              </a:extLst>
            </p:cNvPr>
            <p:cNvCxnSpPr/>
            <p:nvPr/>
          </p:nvCxnSpPr>
          <p:spPr>
            <a:xfrm>
              <a:off x="1475656" y="3714497"/>
              <a:ext cx="104491" cy="24853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67CC0B2-806E-B91B-7FFB-6527FEE59CFF}"/>
                </a:ext>
              </a:extLst>
            </p:cNvPr>
            <p:cNvCxnSpPr/>
            <p:nvPr/>
          </p:nvCxnSpPr>
          <p:spPr>
            <a:xfrm flipH="1">
              <a:off x="1853960" y="3700273"/>
              <a:ext cx="136462" cy="27698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6974F9B-9E8E-A811-12EB-FA8167EA0FF5}"/>
                </a:ext>
              </a:extLst>
            </p:cNvPr>
            <p:cNvCxnSpPr/>
            <p:nvPr/>
          </p:nvCxnSpPr>
          <p:spPr>
            <a:xfrm>
              <a:off x="2772708" y="3714497"/>
              <a:ext cx="112067" cy="26276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7E3C0C1-D506-2DD0-3C90-ACB03DB00938}"/>
                </a:ext>
              </a:extLst>
            </p:cNvPr>
            <p:cNvCxnSpPr/>
            <p:nvPr/>
          </p:nvCxnSpPr>
          <p:spPr>
            <a:xfrm flipH="1">
              <a:off x="3119841" y="3695385"/>
              <a:ext cx="176451" cy="27465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48F83F20-8DDD-72A9-AD1F-16BE19F8DB7C}"/>
                </a:ext>
              </a:extLst>
            </p:cNvPr>
            <p:cNvSpPr/>
            <p:nvPr/>
          </p:nvSpPr>
          <p:spPr>
            <a:xfrm>
              <a:off x="1637936" y="4038154"/>
              <a:ext cx="216024" cy="144016"/>
            </a:xfrm>
            <a:prstGeom prst="triangle">
              <a:avLst/>
            </a:prstGeom>
            <a:grpFill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5BD284E1-E86E-1845-5622-FE31EABC8B4C}"/>
                </a:ext>
              </a:extLst>
            </p:cNvPr>
            <p:cNvSpPr/>
            <p:nvPr/>
          </p:nvSpPr>
          <p:spPr>
            <a:xfrm>
              <a:off x="2873947" y="4050029"/>
              <a:ext cx="216024" cy="144016"/>
            </a:xfrm>
            <a:prstGeom prst="triangle">
              <a:avLst/>
            </a:prstGeom>
            <a:grpFill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pic>
          <p:nvPicPr>
            <p:cNvPr id="37" name="Picture 27">
              <a:extLst>
                <a:ext uri="{FF2B5EF4-FFF2-40B4-BE49-F238E27FC236}">
                  <a16:creationId xmlns:a16="http://schemas.microsoft.com/office/drawing/2014/main" id="{C5272C4D-B267-D2F8-9364-CFC016183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60998" y="3382109"/>
              <a:ext cx="333995" cy="33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27">
              <a:extLst>
                <a:ext uri="{FF2B5EF4-FFF2-40B4-BE49-F238E27FC236}">
                  <a16:creationId xmlns:a16="http://schemas.microsoft.com/office/drawing/2014/main" id="{2EB9D86D-446E-0AE5-25AD-86AD37DA0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48255" y="3381208"/>
              <a:ext cx="298947" cy="29750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55">
              <a:extLst>
                <a:ext uri="{FF2B5EF4-FFF2-40B4-BE49-F238E27FC236}">
                  <a16:creationId xmlns:a16="http://schemas.microsoft.com/office/drawing/2014/main" id="{B137EFC2-F0F4-080A-E4B5-C77BA2895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631" y="3064890"/>
              <a:ext cx="945738" cy="3472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b="1">
                  <a:solidFill>
                    <a:srgbClr val="000000"/>
                  </a:solidFill>
                  <a:latin typeface="+mn-ea"/>
                </a:rPr>
                <a:t>위성 </a:t>
              </a:r>
              <a:r>
                <a:rPr lang="ko-KR" altLang="en-US" sz="1100" b="1" dirty="0" err="1">
                  <a:solidFill>
                    <a:srgbClr val="000000"/>
                  </a:solidFill>
                  <a:latin typeface="+mn-ea"/>
                </a:rPr>
                <a:t>측위</a:t>
              </a:r>
              <a:endParaRPr lang="en-US" altLang="ko-KR" sz="11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B3C63A1-A8CF-F5E3-D59A-D65EA9673C3C}"/>
              </a:ext>
            </a:extLst>
          </p:cNvPr>
          <p:cNvSpPr/>
          <p:nvPr/>
        </p:nvSpPr>
        <p:spPr>
          <a:xfrm>
            <a:off x="3451500" y="1982254"/>
            <a:ext cx="3092784" cy="4284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9F8BB5-7F71-49CF-CDE3-A960FDF97A2E}"/>
              </a:ext>
            </a:extLst>
          </p:cNvPr>
          <p:cNvSpPr/>
          <p:nvPr/>
        </p:nvSpPr>
        <p:spPr>
          <a:xfrm>
            <a:off x="6829886" y="1982254"/>
            <a:ext cx="3092784" cy="4284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DCEEFF-3FD2-BB09-F287-017351E3D313}"/>
              </a:ext>
            </a:extLst>
          </p:cNvPr>
          <p:cNvSpPr/>
          <p:nvPr/>
        </p:nvSpPr>
        <p:spPr>
          <a:xfrm>
            <a:off x="3454968" y="2045276"/>
            <a:ext cx="3089315" cy="2452252"/>
          </a:xfrm>
          <a:prstGeom prst="rect">
            <a:avLst/>
          </a:prstGeom>
        </p:spPr>
        <p:txBody>
          <a:bodyPr wrap="square" lIns="96817" tIns="48408" rIns="96817" bIns="48408">
            <a:spAutoFit/>
          </a:bodyPr>
          <a:lstStyle/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r>
              <a:rPr kumimoji="0" lang="ko-KR" altLang="en-US" sz="1400" b="1" kern="0" dirty="0" err="1">
                <a:solidFill>
                  <a:srgbClr val="000000"/>
                </a:solidFill>
                <a:latin typeface="+mn-ea"/>
                <a:ea typeface="+mn-ea"/>
              </a:rPr>
              <a:t>격자셀</a:t>
            </a:r>
            <a:r>
              <a:rPr kumimoji="0"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구조</a:t>
            </a: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fontAlgn="auto">
              <a:spcBef>
                <a:spcPts val="635"/>
              </a:spcBef>
              <a:spcAft>
                <a:spcPts val="0"/>
              </a:spcAft>
              <a:defRPr/>
            </a:pPr>
            <a:endParaRPr kumimoji="0" lang="en-US" altLang="ko-KR" sz="20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r>
              <a:rPr kumimoji="0"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Dot</a:t>
            </a:r>
            <a:r>
              <a:rPr kumimoji="0"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구조</a:t>
            </a: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endParaRPr lang="ko-KR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9919CF-00E1-5360-1C69-4AEADBB2807B}"/>
              </a:ext>
            </a:extLst>
          </p:cNvPr>
          <p:cNvGrpSpPr/>
          <p:nvPr/>
        </p:nvGrpSpPr>
        <p:grpSpPr>
          <a:xfrm>
            <a:off x="4380482" y="2372301"/>
            <a:ext cx="926457" cy="897653"/>
            <a:chOff x="4579224" y="3180376"/>
            <a:chExt cx="926457" cy="897653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57A4B5D-4453-CE12-0AF3-B1012DCBC823}"/>
                </a:ext>
              </a:extLst>
            </p:cNvPr>
            <p:cNvCxnSpPr/>
            <p:nvPr/>
          </p:nvCxnSpPr>
          <p:spPr>
            <a:xfrm>
              <a:off x="5283682" y="3184121"/>
              <a:ext cx="0" cy="893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2BA57D-B141-7F59-E202-62CFEC8EC085}"/>
                </a:ext>
              </a:extLst>
            </p:cNvPr>
            <p:cNvCxnSpPr/>
            <p:nvPr/>
          </p:nvCxnSpPr>
          <p:spPr>
            <a:xfrm>
              <a:off x="4579224" y="3331810"/>
              <a:ext cx="907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FFB6EAA-CE61-6A28-274C-7B65A19F569D}"/>
                </a:ext>
              </a:extLst>
            </p:cNvPr>
            <p:cNvCxnSpPr/>
            <p:nvPr/>
          </p:nvCxnSpPr>
          <p:spPr>
            <a:xfrm>
              <a:off x="4579224" y="3603869"/>
              <a:ext cx="907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D604EF8-545F-86AD-8AE3-530F24F3E1CD}"/>
                </a:ext>
              </a:extLst>
            </p:cNvPr>
            <p:cNvCxnSpPr/>
            <p:nvPr/>
          </p:nvCxnSpPr>
          <p:spPr>
            <a:xfrm>
              <a:off x="4579224" y="3868155"/>
              <a:ext cx="907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B91853D-48A3-5B29-BFD2-F8586EE00A03}"/>
                </a:ext>
              </a:extLst>
            </p:cNvPr>
            <p:cNvCxnSpPr/>
            <p:nvPr/>
          </p:nvCxnSpPr>
          <p:spPr>
            <a:xfrm>
              <a:off x="5005650" y="3184121"/>
              <a:ext cx="0" cy="893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EC9F239-2470-0933-F450-712E01B778E7}"/>
                </a:ext>
              </a:extLst>
            </p:cNvPr>
            <p:cNvCxnSpPr/>
            <p:nvPr/>
          </p:nvCxnSpPr>
          <p:spPr>
            <a:xfrm>
              <a:off x="4712289" y="3184121"/>
              <a:ext cx="0" cy="893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971A252-43BF-48ED-28A7-9800C3531C3E}"/>
                </a:ext>
              </a:extLst>
            </p:cNvPr>
            <p:cNvCxnSpPr/>
            <p:nvPr/>
          </p:nvCxnSpPr>
          <p:spPr>
            <a:xfrm>
              <a:off x="5408919" y="3180376"/>
              <a:ext cx="0" cy="893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019772B-CC84-EAB0-C06A-8D470A0A61BC}"/>
                </a:ext>
              </a:extLst>
            </p:cNvPr>
            <p:cNvCxnSpPr/>
            <p:nvPr/>
          </p:nvCxnSpPr>
          <p:spPr>
            <a:xfrm>
              <a:off x="4597713" y="3466422"/>
              <a:ext cx="907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D1CD6D5-49CE-CC46-369C-FC3510BCDB1B}"/>
                </a:ext>
              </a:extLst>
            </p:cNvPr>
            <p:cNvCxnSpPr/>
            <p:nvPr/>
          </p:nvCxnSpPr>
          <p:spPr>
            <a:xfrm>
              <a:off x="4597713" y="3736923"/>
              <a:ext cx="907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9169580-EC62-9D68-BD0A-F03BCF28EBAF}"/>
                </a:ext>
              </a:extLst>
            </p:cNvPr>
            <p:cNvCxnSpPr/>
            <p:nvPr/>
          </p:nvCxnSpPr>
          <p:spPr>
            <a:xfrm>
              <a:off x="4597713" y="3987525"/>
              <a:ext cx="907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D79F730-068B-B5C8-019D-C6467BDF4F56}"/>
                </a:ext>
              </a:extLst>
            </p:cNvPr>
            <p:cNvCxnSpPr/>
            <p:nvPr/>
          </p:nvCxnSpPr>
          <p:spPr>
            <a:xfrm>
              <a:off x="5139652" y="3180376"/>
              <a:ext cx="0" cy="893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52482E4-2EE7-05DB-06D4-4CC9B25AD47C}"/>
                </a:ext>
              </a:extLst>
            </p:cNvPr>
            <p:cNvCxnSpPr/>
            <p:nvPr/>
          </p:nvCxnSpPr>
          <p:spPr>
            <a:xfrm>
              <a:off x="4867265" y="3180376"/>
              <a:ext cx="0" cy="893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0ACFEDB-2C96-F163-44F8-CF5AEE70CB88}"/>
              </a:ext>
            </a:extLst>
          </p:cNvPr>
          <p:cNvSpPr txBox="1"/>
          <p:nvPr/>
        </p:nvSpPr>
        <p:spPr>
          <a:xfrm>
            <a:off x="3844687" y="3442954"/>
            <a:ext cx="246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대한민국을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20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/20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m </a:t>
            </a:r>
            <a:r>
              <a:rPr lang="ko-KR" altLang="en-US" sz="1000" b="1" dirty="0" err="1">
                <a:solidFill>
                  <a:srgbClr val="000000"/>
                </a:solidFill>
                <a:latin typeface="+mn-ea"/>
                <a:ea typeface="+mn-ea"/>
              </a:rPr>
              <a:t>격자셀로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 구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분하여 </a:t>
            </a:r>
            <a:endParaRPr lang="en-US" altLang="ko-KR" sz="10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Wifi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RSSI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rgbClr val="000000"/>
                </a:solidFill>
                <a:latin typeface="+mn-ea"/>
              </a:rPr>
              <a:t>전파맵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 생성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4106A97-E264-BD6D-2DE8-55CDBEFF6E8B}"/>
              </a:ext>
            </a:extLst>
          </p:cNvPr>
          <p:cNvGrpSpPr/>
          <p:nvPr/>
        </p:nvGrpSpPr>
        <p:grpSpPr>
          <a:xfrm>
            <a:off x="4459067" y="4325195"/>
            <a:ext cx="978336" cy="962004"/>
            <a:chOff x="5980795" y="1893215"/>
            <a:chExt cx="978336" cy="962004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705BE51-D40E-49BF-1059-A11D1CFDE590}"/>
                </a:ext>
              </a:extLst>
            </p:cNvPr>
            <p:cNvSpPr/>
            <p:nvPr/>
          </p:nvSpPr>
          <p:spPr>
            <a:xfrm flipV="1">
              <a:off x="5982831" y="1893215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4BC2578-CABC-6D84-0583-889B9BE3C5CF}"/>
                </a:ext>
              </a:extLst>
            </p:cNvPr>
            <p:cNvSpPr/>
            <p:nvPr/>
          </p:nvSpPr>
          <p:spPr>
            <a:xfrm flipV="1">
              <a:off x="6270863" y="1895499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D220E93-B94B-A7E9-37B0-B1D0CEE06B82}"/>
                </a:ext>
              </a:extLst>
            </p:cNvPr>
            <p:cNvSpPr/>
            <p:nvPr/>
          </p:nvSpPr>
          <p:spPr>
            <a:xfrm flipV="1">
              <a:off x="5982831" y="2181247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358BBA8-C9BA-32B6-94E7-5B3CF31C2534}"/>
                </a:ext>
              </a:extLst>
            </p:cNvPr>
            <p:cNvSpPr/>
            <p:nvPr/>
          </p:nvSpPr>
          <p:spPr>
            <a:xfrm flipV="1">
              <a:off x="6270863" y="2183531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11C4236-7E21-56E3-6854-C7F99BC73402}"/>
                </a:ext>
              </a:extLst>
            </p:cNvPr>
            <p:cNvSpPr/>
            <p:nvPr/>
          </p:nvSpPr>
          <p:spPr>
            <a:xfrm flipV="1">
              <a:off x="5982831" y="2454796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D343D5-C385-3CF4-64AD-782DA06432FB}"/>
                </a:ext>
              </a:extLst>
            </p:cNvPr>
            <p:cNvSpPr/>
            <p:nvPr/>
          </p:nvSpPr>
          <p:spPr>
            <a:xfrm flipV="1">
              <a:off x="6270863" y="2461855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B313D8E-4192-6D7D-A024-06A950E7C579}"/>
                </a:ext>
              </a:extLst>
            </p:cNvPr>
            <p:cNvSpPr/>
            <p:nvPr/>
          </p:nvSpPr>
          <p:spPr>
            <a:xfrm flipV="1">
              <a:off x="6270526" y="2761877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A4199E47-F6C3-B340-E607-AB158EE5D182}"/>
                </a:ext>
              </a:extLst>
            </p:cNvPr>
            <p:cNvSpPr/>
            <p:nvPr/>
          </p:nvSpPr>
          <p:spPr>
            <a:xfrm flipV="1">
              <a:off x="5980795" y="2761878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0785DD0-9430-3593-EF0C-D41526AB034B}"/>
                </a:ext>
              </a:extLst>
            </p:cNvPr>
            <p:cNvSpPr/>
            <p:nvPr/>
          </p:nvSpPr>
          <p:spPr>
            <a:xfrm flipV="1">
              <a:off x="6855311" y="1895499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F1ACE85-69BB-F4E0-FCDF-26CB3BC5B9AE}"/>
                </a:ext>
              </a:extLst>
            </p:cNvPr>
            <p:cNvSpPr/>
            <p:nvPr/>
          </p:nvSpPr>
          <p:spPr>
            <a:xfrm flipV="1">
              <a:off x="6558895" y="1893215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E69E7FC-1E27-0218-96C1-75368C6B4648}"/>
                </a:ext>
              </a:extLst>
            </p:cNvPr>
            <p:cNvSpPr/>
            <p:nvPr/>
          </p:nvSpPr>
          <p:spPr>
            <a:xfrm flipV="1">
              <a:off x="6846927" y="2183531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1C79966-50E8-F6BA-FE85-83165EBA7B63}"/>
                </a:ext>
              </a:extLst>
            </p:cNvPr>
            <p:cNvSpPr/>
            <p:nvPr/>
          </p:nvSpPr>
          <p:spPr>
            <a:xfrm flipV="1">
              <a:off x="6558895" y="2183531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A2625B1-F839-23E1-1D73-F9F9315CFF53}"/>
                </a:ext>
              </a:extLst>
            </p:cNvPr>
            <p:cNvSpPr/>
            <p:nvPr/>
          </p:nvSpPr>
          <p:spPr>
            <a:xfrm flipV="1">
              <a:off x="6846927" y="2461854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40A1EF5-9C95-AB9A-EB30-B3F3AD1819BE}"/>
                </a:ext>
              </a:extLst>
            </p:cNvPr>
            <p:cNvSpPr/>
            <p:nvPr/>
          </p:nvSpPr>
          <p:spPr>
            <a:xfrm flipV="1">
              <a:off x="6568885" y="2471563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96AB334-825B-2242-2623-1AF105EC5CC5}"/>
                </a:ext>
              </a:extLst>
            </p:cNvPr>
            <p:cNvSpPr/>
            <p:nvPr/>
          </p:nvSpPr>
          <p:spPr>
            <a:xfrm flipV="1">
              <a:off x="6847857" y="2759595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96ABFF4-0F67-CDEB-B8C9-B5FEA0628E24}"/>
                </a:ext>
              </a:extLst>
            </p:cNvPr>
            <p:cNvSpPr/>
            <p:nvPr/>
          </p:nvSpPr>
          <p:spPr>
            <a:xfrm flipV="1">
              <a:off x="6561135" y="2759595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3E52BEE-A156-B8CA-6AF2-CB8596A89EBD}"/>
                </a:ext>
              </a:extLst>
            </p:cNvPr>
            <p:cNvSpPr/>
            <p:nvPr/>
          </p:nvSpPr>
          <p:spPr>
            <a:xfrm flipV="1">
              <a:off x="6714864" y="2615579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075A551-B920-AD24-46FD-BF5C2F1A6FA9}"/>
                </a:ext>
              </a:extLst>
            </p:cNvPr>
            <p:cNvSpPr/>
            <p:nvPr/>
          </p:nvSpPr>
          <p:spPr>
            <a:xfrm flipV="1">
              <a:off x="6702911" y="2060848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2EC57B7-CD0C-0B8F-0AD2-68EC8660613F}"/>
                </a:ext>
              </a:extLst>
            </p:cNvPr>
            <p:cNvSpPr/>
            <p:nvPr/>
          </p:nvSpPr>
          <p:spPr>
            <a:xfrm flipV="1">
              <a:off x="6427550" y="2615605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7F6CAFD-7E19-08DB-C9BC-182E8544184C}"/>
                </a:ext>
              </a:extLst>
            </p:cNvPr>
            <p:cNvSpPr/>
            <p:nvPr/>
          </p:nvSpPr>
          <p:spPr>
            <a:xfrm flipV="1">
              <a:off x="6709893" y="2325092"/>
              <a:ext cx="103820" cy="933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CAAE78-B17F-7218-BB04-D538CA7C64D9}"/>
              </a:ext>
            </a:extLst>
          </p:cNvPr>
          <p:cNvSpPr/>
          <p:nvPr/>
        </p:nvSpPr>
        <p:spPr>
          <a:xfrm>
            <a:off x="6884863" y="3548904"/>
            <a:ext cx="3089315" cy="2744640"/>
          </a:xfrm>
          <a:prstGeom prst="rect">
            <a:avLst/>
          </a:prstGeom>
        </p:spPr>
        <p:txBody>
          <a:bodyPr wrap="square" lIns="96817" tIns="48408" rIns="96817" bIns="48408">
            <a:spAutoFit/>
          </a:bodyPr>
          <a:lstStyle/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r>
              <a:rPr kumimoji="0"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7대 </a:t>
            </a:r>
            <a:r>
              <a:rPr kumimoji="0" lang="en-US" altLang="ko-KR" sz="1400" b="1" kern="0" dirty="0" err="1">
                <a:solidFill>
                  <a:srgbClr val="000000"/>
                </a:solidFill>
                <a:latin typeface="+mn-ea"/>
                <a:ea typeface="+mn-ea"/>
              </a:rPr>
              <a:t>도시</a:t>
            </a:r>
            <a:r>
              <a:rPr kumimoji="0"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 60% </a:t>
            </a:r>
            <a:r>
              <a:rPr kumimoji="0" lang="en-US" altLang="ko-KR" sz="1400" b="1" kern="0" dirty="0" err="1">
                <a:solidFill>
                  <a:srgbClr val="000000"/>
                </a:solidFill>
                <a:latin typeface="+mn-ea"/>
                <a:ea typeface="+mn-ea"/>
              </a:rPr>
              <a:t>딥러닝</a:t>
            </a:r>
            <a:r>
              <a:rPr kumimoji="0"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fontAlgn="auto">
              <a:spcBef>
                <a:spcPts val="635"/>
              </a:spcBef>
              <a:spcAft>
                <a:spcPts val="0"/>
              </a:spcAft>
              <a:defRPr/>
            </a:pPr>
            <a:endParaRPr kumimoji="0" lang="en-US" altLang="ko-KR" sz="20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91616" indent="-191616" algn="l" fontAlgn="auto">
              <a:spcBef>
                <a:spcPts val="635"/>
              </a:spcBef>
              <a:spcAft>
                <a:spcPts val="0"/>
              </a:spcAft>
              <a:buFont typeface="맑은 고딕" panose="020B0503020000020004" pitchFamily="50" charset="-127"/>
              <a:buChar char="▶"/>
              <a:defRPr/>
            </a:pPr>
            <a:r>
              <a:rPr kumimoji="0"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그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외 </a:t>
            </a:r>
            <a:r>
              <a:rPr lang="ko-KR" altLang="en-US" sz="1400" b="1" kern="0" dirty="0" err="1">
                <a:solidFill>
                  <a:srgbClr val="000000"/>
                </a:solidFill>
                <a:latin typeface="+mn-ea"/>
              </a:rPr>
              <a:t>격자셀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n-ea"/>
              </a:rPr>
              <a:t>Pcell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을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이용한 </a:t>
            </a:r>
            <a:endParaRPr lang="en-US" altLang="ko-KR" sz="1400" b="1" kern="0" dirty="0">
              <a:solidFill>
                <a:srgbClr val="000000"/>
              </a:solidFill>
              <a:latin typeface="+mn-ea"/>
            </a:endParaRPr>
          </a:p>
          <a:p>
            <a:pPr algn="l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휴리스틱 </a:t>
            </a:r>
            <a:endParaRPr kumimoji="0" lang="en-US" altLang="ko-KR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endParaRPr lang="ko-KR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9" name="Rectangle 20">
            <a:extLst>
              <a:ext uri="{FF2B5EF4-FFF2-40B4-BE49-F238E27FC236}">
                <a16:creationId xmlns:a16="http://schemas.microsoft.com/office/drawing/2014/main" id="{ECA5BF7D-FB55-73D1-30D8-AF9AFF675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930" y="2070773"/>
            <a:ext cx="4247902" cy="85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06375" indent="-206375" eaLnBrk="0" latinLnBrk="0" hangingPunct="0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</a:rPr>
              <a:t>단말에서 획득한 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</a:rPr>
              <a:t>AP</a:t>
            </a:r>
            <a:r>
              <a:rPr lang="ko-KR" altLang="ko-KR" sz="1300" b="1" dirty="0">
                <a:solidFill>
                  <a:prstClr val="black"/>
                </a:solidFill>
                <a:latin typeface="+mn-ea"/>
              </a:rPr>
              <a:t>정보</a:t>
            </a:r>
            <a:r>
              <a:rPr lang="ko-KR" altLang="en-US" sz="1300" b="1" dirty="0">
                <a:solidFill>
                  <a:prstClr val="black"/>
                </a:solidFill>
                <a:latin typeface="+mn-ea"/>
              </a:rPr>
              <a:t>와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</a:rPr>
              <a:t> </a:t>
            </a:r>
          </a:p>
          <a:p>
            <a:pPr eaLnBrk="0" latinLnBrk="0" hangingPunct="0">
              <a:lnSpc>
                <a:spcPct val="120000"/>
              </a:lnSpc>
              <a:spcBef>
                <a:spcPts val="600"/>
              </a:spcBef>
              <a:buSzPct val="70000"/>
            </a:pPr>
            <a:r>
              <a:rPr lang="en-US" altLang="ko-KR" sz="1300" b="1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ko-KR" sz="1300" b="1" dirty="0">
                <a:solidFill>
                  <a:prstClr val="black"/>
                </a:solidFill>
                <a:latin typeface="+mn-ea"/>
              </a:rPr>
              <a:t>사전 구축</a:t>
            </a:r>
            <a:r>
              <a:rPr lang="ko-KR" altLang="en-US" sz="1300" b="1" dirty="0">
                <a:solidFill>
                  <a:prstClr val="black"/>
                </a:solidFill>
                <a:latin typeface="+mn-ea"/>
              </a:rPr>
              <a:t>한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prstClr val="black"/>
                </a:solidFill>
                <a:latin typeface="+mn-ea"/>
              </a:rPr>
              <a:t>전국단위 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</a:rPr>
              <a:t>AP DB</a:t>
            </a:r>
            <a:r>
              <a:rPr lang="ko-KR" altLang="ko-KR" sz="1300" b="1" dirty="0">
                <a:solidFill>
                  <a:prstClr val="black"/>
                </a:solidFill>
                <a:latin typeface="+mn-ea"/>
              </a:rPr>
              <a:t>와 비교하여 위치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ko-KR" sz="1300" b="1" dirty="0">
                <a:solidFill>
                  <a:prstClr val="black"/>
                </a:solidFill>
                <a:latin typeface="+mn-ea"/>
              </a:rPr>
              <a:t>판단</a:t>
            </a:r>
          </a:p>
          <a:p>
            <a:pPr marL="271463" lvl="4" indent="-130175" eaLnBrk="0" latinLnBrk="0" hangingPunct="0">
              <a:lnSpc>
                <a:spcPct val="120000"/>
              </a:lnSpc>
              <a:spcBef>
                <a:spcPts val="600"/>
              </a:spcBef>
              <a:buSzPct val="70000"/>
              <a:buFontTx/>
              <a:buChar char="-"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Wi-Fi AP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의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MAC Address,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신호세기 등을 활용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114DD73-44D2-DF11-66E0-D3AB0D39BFFE}"/>
              </a:ext>
            </a:extLst>
          </p:cNvPr>
          <p:cNvSpPr txBox="1"/>
          <p:nvPr/>
        </p:nvSpPr>
        <p:spPr>
          <a:xfrm>
            <a:off x="3778739" y="5498657"/>
            <a:ext cx="246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딥러닝 시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rgbClr val="000000"/>
                </a:solidFill>
                <a:latin typeface="+mn-ea"/>
              </a:rPr>
              <a:t>격자셀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 뿐 아니라 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TMAP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 의 위경도 위치의 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RSSI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 값 추가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980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B8B457F7-D6DF-450D-91E7-022B3F76ECF6}"/>
              </a:ext>
            </a:extLst>
          </p:cNvPr>
          <p:cNvSpPr/>
          <p:nvPr/>
        </p:nvSpPr>
        <p:spPr>
          <a:xfrm>
            <a:off x="408551" y="897518"/>
            <a:ext cx="9155701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</a:pP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HPS Client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수집데이터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이동형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AP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제외로직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고도화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개발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필요</a:t>
            </a:r>
            <a:endParaRPr kumimoji="1" lang="en-US" altLang="ko-KR" sz="1400" b="1" dirty="0">
              <a:ln w="11430"/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itchFamily="34" charset="0"/>
            </a:endParaRPr>
          </a:p>
          <a:p>
            <a:pPr marL="1200150" lvl="2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이동형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AP : 27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일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연속 해당 지역에서 수집되었으나 타 지역에서도 발견되는 이동형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AP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C6D5F5-2F97-485A-AEF5-796D9AA7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147" y="2567354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3E00D3D-6F2D-4F9C-B233-71456EB5FA72}"/>
              </a:ext>
            </a:extLst>
          </p:cNvPr>
          <p:cNvSpPr txBox="1">
            <a:spLocks/>
          </p:cNvSpPr>
          <p:nvPr/>
        </p:nvSpPr>
        <p:spPr>
          <a:xfrm>
            <a:off x="338215" y="352322"/>
            <a:ext cx="9252000" cy="360000"/>
          </a:xfr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aseline="30000" dirty="0">
                <a:latin typeface="+mn-lt"/>
              </a:rPr>
              <a:t>신규 추진 </a:t>
            </a:r>
            <a:r>
              <a:rPr lang="en-US" altLang="ko-KR" baseline="30000" dirty="0">
                <a:latin typeface="+mn-lt"/>
              </a:rPr>
              <a:t>Data Feature </a:t>
            </a:r>
            <a:r>
              <a:rPr lang="en-US" altLang="ko-KR" baseline="30000" dirty="0" err="1">
                <a:latin typeface="+mn-lt"/>
              </a:rPr>
              <a:t>개발</a:t>
            </a:r>
            <a:r>
              <a:rPr lang="en-US" altLang="ko-KR" baseline="30000" dirty="0">
                <a:latin typeface="+mn-lt"/>
              </a:rPr>
              <a:t> – To-Be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379896-3DC3-B5D1-D186-123C69ED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4" y="2028801"/>
            <a:ext cx="7848601" cy="1389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504FF6-FD49-E329-B1DE-70EAE18AC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4123430"/>
            <a:ext cx="7848601" cy="18370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296BFB6-E244-C374-8069-BA731CD57061}"/>
              </a:ext>
            </a:extLst>
          </p:cNvPr>
          <p:cNvSpPr/>
          <p:nvPr/>
        </p:nvSpPr>
        <p:spPr>
          <a:xfrm>
            <a:off x="408550" y="3652692"/>
            <a:ext cx="9155701" cy="36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AP RSSI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값의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분포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이상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– outlier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제거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고도화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개발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필요</a:t>
            </a:r>
            <a:endParaRPr kumimoji="1" lang="en-US" altLang="ko-KR" sz="1400" b="1" dirty="0">
              <a:ln w="11430"/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9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B8B457F7-D6DF-450D-91E7-022B3F76ECF6}"/>
              </a:ext>
            </a:extLst>
          </p:cNvPr>
          <p:cNvSpPr/>
          <p:nvPr/>
        </p:nvSpPr>
        <p:spPr>
          <a:xfrm>
            <a:off x="408551" y="897518"/>
            <a:ext cx="9155701" cy="1516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</a:pP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HPS Client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수집데이터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실내 수집 데이터 </a:t>
            </a:r>
            <a:endParaRPr kumimoji="1" lang="en-US" altLang="ko-KR" sz="1400" b="1" dirty="0">
              <a:ln w="11430"/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itchFamily="34" charset="0"/>
            </a:endParaRPr>
          </a:p>
          <a:p>
            <a:pPr marL="1200150" lvl="2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건물 데이터 </a:t>
            </a:r>
            <a:r>
              <a:rPr lang="en-US" altLang="ko-KR" sz="1400" dirty="0">
                <a:latin typeface="+mn-ea"/>
              </a:rPr>
              <a:t>( </a:t>
            </a:r>
            <a:r>
              <a:rPr lang="en-US" altLang="ko-KR" sz="1400" dirty="0" err="1">
                <a:latin typeface="+mn-ea"/>
              </a:rPr>
              <a:t>공공데이터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와의 결합으로 건물 내 데이터만 추출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향후 센서데이터와 결합된 실내 데이터 수집 시 좀더 정확한 실내 데이터 및 기압정보 처리 예정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C6D5F5-2F97-485A-AEF5-796D9AA7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147" y="2567354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3E00D3D-6F2D-4F9C-B233-71456EB5FA72}"/>
              </a:ext>
            </a:extLst>
          </p:cNvPr>
          <p:cNvSpPr txBox="1">
            <a:spLocks/>
          </p:cNvSpPr>
          <p:nvPr/>
        </p:nvSpPr>
        <p:spPr>
          <a:xfrm>
            <a:off x="338215" y="352322"/>
            <a:ext cx="9252000" cy="360000"/>
          </a:xfr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aseline="30000" dirty="0">
                <a:latin typeface="+mn-lt"/>
              </a:rPr>
              <a:t>신규 추진 </a:t>
            </a:r>
            <a:r>
              <a:rPr lang="en-US" altLang="ko-KR" baseline="30000" dirty="0">
                <a:latin typeface="+mn-lt"/>
              </a:rPr>
              <a:t>Data Feature </a:t>
            </a:r>
            <a:r>
              <a:rPr lang="en-US" altLang="ko-KR" baseline="30000" dirty="0" err="1">
                <a:latin typeface="+mn-lt"/>
              </a:rPr>
              <a:t>개발</a:t>
            </a:r>
            <a:r>
              <a:rPr lang="en-US" altLang="ko-KR" baseline="30000" dirty="0">
                <a:latin typeface="+mn-lt"/>
              </a:rPr>
              <a:t> – To-Be </a:t>
            </a:r>
          </a:p>
        </p:txBody>
      </p:sp>
    </p:spTree>
    <p:extLst>
      <p:ext uri="{BB962C8B-B14F-4D97-AF65-F5344CB8AC3E}">
        <p14:creationId xmlns:p14="http://schemas.microsoft.com/office/powerpoint/2010/main" val="80413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B8B457F7-D6DF-450D-91E7-022B3F76ECF6}"/>
              </a:ext>
            </a:extLst>
          </p:cNvPr>
          <p:cNvSpPr/>
          <p:nvPr/>
        </p:nvSpPr>
        <p:spPr>
          <a:xfrm>
            <a:off x="408551" y="897518"/>
            <a:ext cx="9155701" cy="497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</a:pP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Data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분석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및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처리</a:t>
            </a:r>
            <a:r>
              <a:rPr kumimoji="1" lang="ko-KR" altLang="en-US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에 사용 하는 기술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SEt</a:t>
            </a:r>
            <a:endParaRPr kumimoji="1" lang="en-US" altLang="ko-KR" sz="1400" b="1" dirty="0">
              <a:ln w="11430"/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itchFamily="34" charset="0"/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빅데이터 플랫폼 기술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MinIO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Object Storage 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대용량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데이터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저장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Hadoop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Spark</a:t>
            </a: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/ </a:t>
            </a:r>
            <a:r>
              <a:rPr lang="en-US" altLang="ko-KR" sz="1400" dirty="0" err="1">
                <a:latin typeface="+mn-ea"/>
              </a:rPr>
              <a:t>apache</a:t>
            </a:r>
            <a:r>
              <a:rPr lang="en-US" altLang="ko-KR" sz="1400" dirty="0">
                <a:latin typeface="+mn-ea"/>
              </a:rPr>
              <a:t> Sedona (large-</a:t>
            </a:r>
            <a:r>
              <a:rPr lang="en-US" altLang="ko-KR" sz="1400" dirty="0" err="1">
                <a:latin typeface="+mn-ea"/>
              </a:rPr>
              <a:t>sczle</a:t>
            </a:r>
            <a:r>
              <a:rPr lang="en-US" altLang="ko-KR" sz="1400" dirty="0">
                <a:latin typeface="+mn-ea"/>
              </a:rPr>
              <a:t> spatial data processing) </a:t>
            </a: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개발</a:t>
            </a:r>
            <a:r>
              <a:rPr lang="ko-KR" altLang="en-US" sz="1400" dirty="0">
                <a:latin typeface="+mn-ea"/>
              </a:rPr>
              <a:t>언어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Python /  Java 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</a:t>
            </a:r>
            <a:r>
              <a:rPr lang="ko-KR" altLang="en-US" sz="1400" dirty="0">
                <a:latin typeface="+mn-ea"/>
              </a:rPr>
              <a:t>니터링 시스템 개발 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Grapana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PostgreSQL (DBMS) 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분석라이브러리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scikit-learn /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Geopandas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/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numpy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/ 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차트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및 지도 툴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C6D5F5-2F97-485A-AEF5-796D9AA7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147" y="2567354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3E00D3D-6F2D-4F9C-B233-71456EB5FA72}"/>
              </a:ext>
            </a:extLst>
          </p:cNvPr>
          <p:cNvSpPr txBox="1">
            <a:spLocks/>
          </p:cNvSpPr>
          <p:nvPr/>
        </p:nvSpPr>
        <p:spPr>
          <a:xfrm>
            <a:off x="338215" y="352322"/>
            <a:ext cx="9252000" cy="360000"/>
          </a:xfr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baseline="30000" dirty="0">
                <a:latin typeface="+mn-lt"/>
              </a:rPr>
              <a:t>Skill Set</a:t>
            </a:r>
          </a:p>
        </p:txBody>
      </p:sp>
    </p:spTree>
    <p:extLst>
      <p:ext uri="{BB962C8B-B14F-4D97-AF65-F5344CB8AC3E}">
        <p14:creationId xmlns:p14="http://schemas.microsoft.com/office/powerpoint/2010/main" val="75398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TextBox 1128">
            <a:extLst>
              <a:ext uri="{FF2B5EF4-FFF2-40B4-BE49-F238E27FC236}">
                <a16:creationId xmlns:a16="http://schemas.microsoft.com/office/drawing/2014/main" id="{DF624F89-BA5A-4874-A2FC-84FD0FF30F4F}"/>
              </a:ext>
            </a:extLst>
          </p:cNvPr>
          <p:cNvSpPr txBox="1"/>
          <p:nvPr/>
        </p:nvSpPr>
        <p:spPr>
          <a:xfrm>
            <a:off x="377848" y="327098"/>
            <a:ext cx="634571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defRPr/>
            </a:pPr>
            <a:r>
              <a:rPr lang="en-US" altLang="ko-KR" sz="195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50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Pcell</a:t>
            </a:r>
            <a:r>
              <a:rPr lang="en-US" altLang="ko-KR" sz="195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50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195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50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</a:t>
            </a:r>
            <a:r>
              <a:rPr lang="en-US" altLang="ko-KR" sz="195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95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F95E3F-03DB-150B-2582-DCB08B05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4" y="3516601"/>
            <a:ext cx="9790476" cy="28444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CEFFE7-A86E-AD09-F76A-5F46CFD1ECF6}"/>
              </a:ext>
            </a:extLst>
          </p:cNvPr>
          <p:cNvSpPr/>
          <p:nvPr/>
        </p:nvSpPr>
        <p:spPr>
          <a:xfrm>
            <a:off x="287079" y="871870"/>
            <a:ext cx="9377916" cy="3924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프로세스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FE75E1-70B8-0110-A3A4-C36DD53A8BE9}"/>
              </a:ext>
            </a:extLst>
          </p:cNvPr>
          <p:cNvSpPr/>
          <p:nvPr/>
        </p:nvSpPr>
        <p:spPr>
          <a:xfrm>
            <a:off x="287079" y="1453255"/>
            <a:ext cx="9377916" cy="1888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altLang="ko-KR" sz="1200" dirty="0" err="1">
                <a:solidFill>
                  <a:schemeClr val="tx1"/>
                </a:solidFill>
              </a:rPr>
              <a:t>수집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데이터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연동</a:t>
            </a:r>
            <a:r>
              <a:rPr lang="en-US" altLang="ko-KR" sz="1200" dirty="0">
                <a:solidFill>
                  <a:schemeClr val="tx1"/>
                </a:solidFill>
              </a:rPr>
              <a:t> 및 </a:t>
            </a:r>
            <a:r>
              <a:rPr lang="en-US" altLang="ko-KR" sz="1200" dirty="0" err="1">
                <a:solidFill>
                  <a:schemeClr val="tx1"/>
                </a:solidFill>
              </a:rPr>
              <a:t>변환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en-US" altLang="ko-KR" sz="1200" dirty="0" err="1">
                <a:solidFill>
                  <a:schemeClr val="tx1"/>
                </a:solidFill>
              </a:rPr>
              <a:t>원천</a:t>
            </a:r>
            <a:r>
              <a:rPr lang="en-US" altLang="ko-KR" sz="1200" dirty="0">
                <a:solidFill>
                  <a:schemeClr val="tx1"/>
                </a:solidFill>
              </a:rPr>
              <a:t> LOG </a:t>
            </a:r>
            <a:r>
              <a:rPr lang="en-US" altLang="ko-KR" sz="1200" dirty="0" err="1">
                <a:solidFill>
                  <a:schemeClr val="tx1"/>
                </a:solidFill>
              </a:rPr>
              <a:t>수집</a:t>
            </a:r>
            <a:r>
              <a:rPr lang="en-US" altLang="ko-KR" sz="1200" dirty="0">
                <a:solidFill>
                  <a:schemeClr val="tx1"/>
                </a:solidFill>
              </a:rPr>
              <a:t> 및 1차 </a:t>
            </a:r>
            <a:r>
              <a:rPr lang="en-US" altLang="ko-KR" sz="1200" dirty="0" err="1">
                <a:solidFill>
                  <a:schemeClr val="tx1"/>
                </a:solidFill>
              </a:rPr>
              <a:t>필터링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dirty="0">
                <a:solidFill>
                  <a:schemeClr val="tx1"/>
                </a:solidFill>
              </a:rPr>
              <a:t>수집 데이터 저장 </a:t>
            </a:r>
            <a:r>
              <a:rPr lang="en-US" altLang="ko-KR" sz="1200" dirty="0">
                <a:solidFill>
                  <a:schemeClr val="tx1"/>
                </a:solidFill>
              </a:rPr>
              <a:t>:  Workflow </a:t>
            </a:r>
            <a:r>
              <a:rPr lang="ko-KR" altLang="en-US" sz="1200" dirty="0">
                <a:solidFill>
                  <a:schemeClr val="tx1"/>
                </a:solidFill>
              </a:rPr>
              <a:t>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통해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차 필터링 된 수집데이터 </a:t>
            </a:r>
            <a:r>
              <a:rPr lang="en-US" altLang="ko-KR" sz="1200" dirty="0">
                <a:solidFill>
                  <a:schemeClr val="tx1"/>
                </a:solidFill>
              </a:rPr>
              <a:t>Hadoop </a:t>
            </a:r>
            <a:r>
              <a:rPr lang="ko-KR" altLang="en-US" sz="1200" dirty="0">
                <a:solidFill>
                  <a:schemeClr val="tx1"/>
                </a:solidFill>
              </a:rPr>
              <a:t>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200" dirty="0" err="1">
                <a:solidFill>
                  <a:schemeClr val="tx1"/>
                </a:solidFill>
              </a:rPr>
              <a:t>PCEll</a:t>
            </a:r>
            <a:r>
              <a:rPr lang="en-US" altLang="ko-KR" sz="1200" dirty="0">
                <a:solidFill>
                  <a:schemeClr val="tx1"/>
                </a:solidFill>
              </a:rPr>
              <a:t> DB </a:t>
            </a:r>
            <a:r>
              <a:rPr lang="en-US" altLang="ko-KR" sz="1200" dirty="0" err="1">
                <a:solidFill>
                  <a:schemeClr val="tx1"/>
                </a:solidFill>
              </a:rPr>
              <a:t>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200" dirty="0">
                <a:solidFill>
                  <a:schemeClr val="tx1"/>
                </a:solidFill>
              </a:rPr>
              <a:t>바이너리 파일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 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solidFill>
                  <a:schemeClr val="tx1"/>
                </a:solidFill>
              </a:rPr>
              <a:t>DNN</a:t>
            </a:r>
            <a:r>
              <a:rPr lang="ko-KR" altLang="en-US" sz="1200" dirty="0">
                <a:solidFill>
                  <a:schemeClr val="tx1"/>
                </a:solidFill>
              </a:rPr>
              <a:t> 학습 모델 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solidFill>
                  <a:schemeClr val="tx1"/>
                </a:solidFill>
              </a:rPr>
              <a:t>FTP</a:t>
            </a:r>
            <a:r>
              <a:rPr lang="ko-KR" altLang="en-US" sz="1200" dirty="0">
                <a:solidFill>
                  <a:schemeClr val="tx1"/>
                </a:solidFill>
              </a:rPr>
              <a:t> 전송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전송모듈을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통한</a:t>
            </a:r>
            <a:r>
              <a:rPr lang="en-US" altLang="ko-KR" sz="1200" dirty="0">
                <a:solidFill>
                  <a:schemeClr val="tx1"/>
                </a:solidFill>
              </a:rPr>
              <a:t> DNN </a:t>
            </a:r>
            <a:r>
              <a:rPr lang="en-US" altLang="ko-KR" sz="1200" dirty="0" err="1">
                <a:solidFill>
                  <a:schemeClr val="tx1"/>
                </a:solidFill>
              </a:rPr>
              <a:t>학습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모듈</a:t>
            </a:r>
            <a:r>
              <a:rPr lang="en-US" altLang="ko-KR" sz="1200" dirty="0">
                <a:solidFill>
                  <a:schemeClr val="tx1"/>
                </a:solidFill>
              </a:rPr>
              <a:t> / </a:t>
            </a:r>
            <a:r>
              <a:rPr lang="en-US" altLang="ko-KR" sz="1200" dirty="0" err="1">
                <a:solidFill>
                  <a:schemeClr val="tx1"/>
                </a:solidFill>
              </a:rPr>
              <a:t>바이너리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파일</a:t>
            </a:r>
            <a:r>
              <a:rPr lang="en-US" altLang="ko-KR" sz="1200" dirty="0">
                <a:solidFill>
                  <a:schemeClr val="tx1"/>
                </a:solidFill>
              </a:rPr>
              <a:t> DB IHPS </a:t>
            </a:r>
            <a:r>
              <a:rPr lang="en-US" altLang="ko-KR" sz="1200" dirty="0" err="1">
                <a:solidFill>
                  <a:schemeClr val="tx1"/>
                </a:solidFill>
              </a:rPr>
              <a:t>전송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9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2">
            <a:extLst>
              <a:ext uri="{FF2B5EF4-FFF2-40B4-BE49-F238E27FC236}">
                <a16:creationId xmlns:a16="http://schemas.microsoft.com/office/drawing/2014/main" id="{6283185F-6AC1-47A6-B251-E901EBCCD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315428"/>
            <a:ext cx="8462962" cy="4033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TMAP </a:t>
            </a:r>
            <a:r>
              <a:rPr lang="en-US" altLang="ko-KR" sz="2200" b="1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데이터</a:t>
            </a:r>
            <a:r>
              <a:rPr lang="en-US" altLang="ko-KR" sz="22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33CFFF-D02E-4CC0-939B-E176EF336D7A}"/>
              </a:ext>
            </a:extLst>
          </p:cNvPr>
          <p:cNvSpPr txBox="1"/>
          <p:nvPr/>
        </p:nvSpPr>
        <p:spPr bwMode="auto">
          <a:xfrm>
            <a:off x="344488" y="936768"/>
            <a:ext cx="91450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l" eaLnBrk="0" hangingPunct="0">
              <a:spcBef>
                <a:spcPct val="20000"/>
              </a:spcBef>
              <a:buSzPct val="70000"/>
            </a:pPr>
            <a:r>
              <a:rPr kumimoji="1" lang="en-US" altLang="ko-KR" sz="1400" b="1" kern="0" dirty="0" err="1">
                <a:latin typeface="+mn-ea"/>
              </a:rPr>
              <a:t>Pcell</a:t>
            </a:r>
            <a:r>
              <a:rPr kumimoji="1" lang="en-US" altLang="ko-KR" sz="1400" b="1" kern="0" dirty="0">
                <a:latin typeface="+mn-ea"/>
              </a:rPr>
              <a:t> 및 DNN Feature </a:t>
            </a:r>
            <a:r>
              <a:rPr kumimoji="1" lang="ko-KR" altLang="en-US" sz="1400" b="1" kern="0" dirty="0">
                <a:latin typeface="+mn-ea"/>
              </a:rPr>
              <a:t>를</a:t>
            </a:r>
            <a:r>
              <a:rPr kumimoji="1" lang="en-US" altLang="ko-KR" sz="1400" b="1" kern="0" dirty="0">
                <a:latin typeface="+mn-ea"/>
              </a:rPr>
              <a:t> </a:t>
            </a:r>
            <a:r>
              <a:rPr kumimoji="1" lang="ko-KR" altLang="en-US" sz="1400" b="1" kern="0" dirty="0">
                <a:latin typeface="+mn-ea"/>
              </a:rPr>
              <a:t>구성하는 데이터는 </a:t>
            </a:r>
            <a:r>
              <a:rPr kumimoji="1" lang="en-US" altLang="ko-KR" sz="1400" b="1" kern="0" dirty="0">
                <a:latin typeface="+mn-ea"/>
              </a:rPr>
              <a:t>TMAP </a:t>
            </a:r>
            <a:r>
              <a:rPr kumimoji="1" lang="en-US" altLang="ko-KR" sz="1400" b="1" kern="0" dirty="0" err="1">
                <a:latin typeface="+mn-ea"/>
              </a:rPr>
              <a:t>에서</a:t>
            </a:r>
            <a:r>
              <a:rPr kumimoji="1" lang="en-US" altLang="ko-KR" sz="1400" b="1" kern="0" dirty="0">
                <a:latin typeface="+mn-ea"/>
              </a:rPr>
              <a:t> </a:t>
            </a:r>
            <a:r>
              <a:rPr kumimoji="1" lang="en-US" altLang="ko-KR" sz="1400" b="1" kern="0" dirty="0" err="1">
                <a:latin typeface="+mn-ea"/>
              </a:rPr>
              <a:t>수집되는</a:t>
            </a:r>
            <a:r>
              <a:rPr kumimoji="1" lang="en-US" altLang="ko-KR" sz="1400" b="1" kern="0" dirty="0">
                <a:latin typeface="+mn-ea"/>
              </a:rPr>
              <a:t> </a:t>
            </a:r>
            <a:r>
              <a:rPr kumimoji="1" lang="en-US" altLang="ko-KR" sz="1400" b="1" kern="0" dirty="0" err="1">
                <a:latin typeface="+mn-ea"/>
              </a:rPr>
              <a:t>데이터와</a:t>
            </a:r>
            <a:r>
              <a:rPr kumimoji="1" lang="en-US" altLang="ko-KR" sz="1400" b="1" kern="0" dirty="0">
                <a:latin typeface="+mn-ea"/>
              </a:rPr>
              <a:t> HPS Client </a:t>
            </a:r>
            <a:r>
              <a:rPr kumimoji="1" lang="en-US" altLang="ko-KR" sz="1400" b="1" kern="0" dirty="0" err="1">
                <a:latin typeface="+mn-ea"/>
              </a:rPr>
              <a:t>자동수집</a:t>
            </a:r>
            <a:r>
              <a:rPr kumimoji="1" lang="en-US" altLang="ko-KR" sz="1400" b="1" kern="0" dirty="0">
                <a:latin typeface="+mn-ea"/>
              </a:rPr>
              <a:t> </a:t>
            </a:r>
            <a:r>
              <a:rPr kumimoji="1" lang="en-US" altLang="ko-KR" sz="1400" b="1" kern="0" dirty="0" err="1">
                <a:latin typeface="+mn-ea"/>
              </a:rPr>
              <a:t>데이터</a:t>
            </a:r>
            <a:endParaRPr kumimoji="1" lang="en-US" altLang="ko-KR" sz="1400" b="1" kern="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E43FE6-4369-D7C0-951A-720A77BEB40F}"/>
              </a:ext>
            </a:extLst>
          </p:cNvPr>
          <p:cNvSpPr/>
          <p:nvPr/>
        </p:nvSpPr>
        <p:spPr>
          <a:xfrm>
            <a:off x="344488" y="1277546"/>
            <a:ext cx="9377916" cy="3924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TMAP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raw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2D8B77-E0B6-CDC8-0C68-1E0F1DB59B1A}"/>
              </a:ext>
            </a:extLst>
          </p:cNvPr>
          <p:cNvSpPr/>
          <p:nvPr/>
        </p:nvSpPr>
        <p:spPr>
          <a:xfrm>
            <a:off x="344488" y="1812719"/>
            <a:ext cx="9377916" cy="4729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0C1E7D-7D44-9715-C4E4-80775DF57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18796"/>
              </p:ext>
            </p:extLst>
          </p:nvPr>
        </p:nvGraphicFramePr>
        <p:xfrm>
          <a:off x="510363" y="1825622"/>
          <a:ext cx="4933507" cy="5134820"/>
        </p:xfrm>
        <a:graphic>
          <a:graphicData uri="http://schemas.openxmlformats.org/drawingml/2006/table">
            <a:tbl>
              <a:tblPr firstRow="1" firstCol="1" bandRow="1"/>
              <a:tblGrid>
                <a:gridCol w="4933507">
                  <a:extLst>
                    <a:ext uri="{9D8B030D-6E8A-4147-A177-3AD203B41FA5}">
                      <a16:colId xmlns:a16="http://schemas.microsoft.com/office/drawing/2014/main" val="3872948535"/>
                    </a:ext>
                  </a:extLst>
                </a:gridCol>
              </a:tblGrid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위도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(float):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수집값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/100000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소수점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자리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경도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(float):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수집값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/100000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소수점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자리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위성개수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,0.000000,0.000000,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ap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갯수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,(1/1)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854853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UCID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정보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(LTE ci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정보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: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정보없으면 ‘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’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NetType,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조도센서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단말동작상태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901034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수집장치 종류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(WIFI=1, BT=2)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142362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83912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272788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580216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04189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73047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996764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231279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825144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03479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415859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718841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700343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732850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237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290731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4, BSSID,SSID,RSSI,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초단위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WIFI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주파수영역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(2.4G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=0, 5G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=1), RTT.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578235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기압정보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(float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형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: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수집값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/1000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소수점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자리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936755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8, ACCURACY(AOM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은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HEPE)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754945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9, wifiConnFlag, wifiConnapMacAddr, wifiConnSSID, wifiConnCh, wifiConnRssi, wifiConnLLinkSpeed(wifi connection info)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744275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M1,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위도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(float):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수집값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/100000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소수점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자리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경도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(float):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수집값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/100000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소수점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자리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위성개수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,0.000000,0.000000,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ap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갯수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수집시간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,(1/1)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141979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M2,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수집지역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UCID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정보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(LTE ci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정보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: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정보없으면 ‘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0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’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), NetType,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조도센서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단말동작상태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192068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M3,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수집장치 종류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(0)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21825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M4, magX,magY,magZ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299522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M4, magX,magY,magZ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082742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M4, magX,magY,magZ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638860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M4, magX,magY,magZ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550165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M4, magX,magY,magZ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07389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M4, magX,magY,magZ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383483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M4, magX,magY,magZ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838590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M4, magX,magY,magZ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18359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M4, magX,magY,magZ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52333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M4, magX,magY,magZ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781887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M6,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기압정보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(float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형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: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수집값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/1000 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소수점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</a:t>
                      </a:r>
                      <a:r>
                        <a:rPr lang="ko-KR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자리</a:t>
                      </a: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33604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M8, ACCURACY</a:t>
                      </a:r>
                      <a:endParaRPr lang="ko-KR" sz="730" kern="100" baseline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51803"/>
                  </a:ext>
                </a:extLst>
              </a:tr>
              <a:tr h="12413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M9, </a:t>
                      </a:r>
                      <a:r>
                        <a:rPr lang="en-US" sz="730" kern="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wifiConnFlag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en-US" sz="730" kern="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wifiConnapMacAddr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en-US" sz="730" kern="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wifiConnSSID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en-US" sz="730" kern="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wifiConnCh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en-US" sz="730" kern="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wifiConnRssi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en-US" sz="730" kern="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wifiConnLLinkSpeed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sz="730" kern="0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wifi</a:t>
                      </a:r>
                      <a:r>
                        <a:rPr lang="en-US" sz="730" kern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connection info)</a:t>
                      </a:r>
                      <a:endParaRPr lang="ko-KR" sz="73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4353" marR="3435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06289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75AD61-41F8-79BA-F19B-559EC9198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9581"/>
              </p:ext>
            </p:extLst>
          </p:nvPr>
        </p:nvGraphicFramePr>
        <p:xfrm>
          <a:off x="5443870" y="1786209"/>
          <a:ext cx="4524420" cy="4782871"/>
        </p:xfrm>
        <a:graphic>
          <a:graphicData uri="http://schemas.openxmlformats.org/drawingml/2006/table">
            <a:tbl>
              <a:tblPr/>
              <a:tblGrid>
                <a:gridCol w="4524420">
                  <a:extLst>
                    <a:ext uri="{9D8B030D-6E8A-4147-A177-3AD203B41FA5}">
                      <a16:colId xmlns:a16="http://schemas.microsoft.com/office/drawing/2014/main" val="3482152364"/>
                    </a:ext>
                  </a:extLst>
                </a:gridCol>
              </a:tblGrid>
              <a:tr h="3767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1,37.342745,126.971363,24,0.000000,0.000000,16,2018-03-21 14:00:00,(1/1),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790192"/>
                  </a:ext>
                </a:extLst>
              </a:tr>
              <a:tr h="855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2,1676159,2,55,-1,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14671"/>
                  </a:ext>
                </a:extLst>
              </a:tr>
              <a:tr h="520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110874"/>
                  </a:ext>
                </a:extLst>
              </a:tr>
              <a:tr h="251985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4,06:30:0d:61:37:b8,T wifi zone_secure,-76,1521608400,0,0,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14880"/>
                  </a:ext>
                </a:extLst>
              </a:tr>
              <a:tr h="251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4,0e:30:0d:61:37:b8,Public WiFi Secure,-79,1521608400,0,0,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95948"/>
                  </a:ext>
                </a:extLst>
              </a:tr>
              <a:tr h="2103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4,00:30:0d:61:37:b8,T wifi zone,-82,1521608400,0,0,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683450"/>
                  </a:ext>
                </a:extLst>
              </a:tr>
              <a:tr h="2935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4,00:0b:81:9e:5b:2d,janus_bb_gl200_9E5B2D,-84,1521608400,0,0,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72642"/>
                  </a:ext>
                </a:extLst>
              </a:tr>
              <a:tr h="2103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4,00:30:0d:61:38:12,T wifi zone,-85,1521608400,0,0,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681467"/>
                  </a:ext>
                </a:extLst>
              </a:tr>
              <a:tr h="251985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4,06:30:0d:61:38:12,T wifi zone_secure,-87,1521608400,0,0,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235130"/>
                  </a:ext>
                </a:extLst>
              </a:tr>
              <a:tr h="210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4,0a:30:0d:8f:ff:f8,KT WiFi,-89,1521608400,1,0,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26962"/>
                  </a:ext>
                </a:extLst>
              </a:tr>
              <a:tr h="210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4,00:06:7a:03:0d:1f,anyone123,-89,1521608400,1,0,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684694"/>
                  </a:ext>
                </a:extLst>
              </a:tr>
              <a:tr h="251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4,0a:30:0d:61:38:12,Public WiFi Free,-89,1521608400,0,0,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567171"/>
                  </a:ext>
                </a:extLst>
              </a:tr>
              <a:tr h="2935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4,00:0b:81:9b:14:bf,janus_bb_gl200_9B14BF,-90,1521608400,0,0,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143077"/>
                  </a:ext>
                </a:extLst>
              </a:tr>
              <a:tr h="210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4,06:15:6d:56:87:7a,UTIS-AUTH,-91,1521608400,1,0,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240661"/>
                  </a:ext>
                </a:extLst>
              </a:tr>
              <a:tr h="251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4,00:15:6d:56:87:7a,UTIS-MASTER,-91,1521608400,1,0,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614240"/>
                  </a:ext>
                </a:extLst>
              </a:tr>
              <a:tr h="210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4,00:26:66:88:4a:80,iptime,-93,1521608400,0,0,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570494"/>
                  </a:ext>
                </a:extLst>
              </a:tr>
              <a:tr h="210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4,90:9f:33:8f:ed:be,iptime,-94,1521608400,0,0,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535198"/>
                  </a:ext>
                </a:extLst>
              </a:tr>
              <a:tr h="2103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4,90:9f:33:6a:c0:38,arum-joo,-95,1521608400,0,0,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009772"/>
                  </a:ext>
                </a:extLst>
              </a:tr>
              <a:tr h="251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4,02:16:1f:03:f3:9a,T wifi zone_secure,-96,1521608400,0,0,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830590"/>
                  </a:ext>
                </a:extLst>
              </a:tr>
              <a:tr h="520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6,1.003,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57660"/>
                  </a:ext>
                </a:extLst>
              </a:tr>
              <a:tr h="520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8,4,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171731"/>
                  </a:ext>
                </a:extLst>
              </a:tr>
              <a:tr h="12717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9,0,00:00:00:00:00:00,,0,0,,</a:t>
                      </a:r>
                    </a:p>
                  </a:txBody>
                  <a:tcPr marL="2272" marR="2272" marT="2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26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0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2">
            <a:extLst>
              <a:ext uri="{FF2B5EF4-FFF2-40B4-BE49-F238E27FC236}">
                <a16:creationId xmlns:a16="http://schemas.microsoft.com/office/drawing/2014/main" id="{A6CF16B5-AE56-49BD-CE1A-A073C6358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315428"/>
            <a:ext cx="8462962" cy="4033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HPS Client </a:t>
            </a:r>
            <a:r>
              <a:rPr lang="en-US" altLang="ko-KR" sz="2200" b="1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자동수집데이터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3E7A55-E2DA-863B-7E7E-857CA78C743D}"/>
              </a:ext>
            </a:extLst>
          </p:cNvPr>
          <p:cNvSpPr/>
          <p:nvPr/>
        </p:nvSpPr>
        <p:spPr>
          <a:xfrm>
            <a:off x="300038" y="884141"/>
            <a:ext cx="9377916" cy="3924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HPS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Client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raw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64EA58-E435-E3C5-ED37-2C0F9FF3CB29}"/>
              </a:ext>
            </a:extLst>
          </p:cNvPr>
          <p:cNvSpPr/>
          <p:nvPr/>
        </p:nvSpPr>
        <p:spPr>
          <a:xfrm>
            <a:off x="300038" y="1441911"/>
            <a:ext cx="9377916" cy="5100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E6AB72-9012-EBB3-F641-A84F87697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39235"/>
              </p:ext>
            </p:extLst>
          </p:nvPr>
        </p:nvGraphicFramePr>
        <p:xfrm>
          <a:off x="352646" y="1441911"/>
          <a:ext cx="9057168" cy="15382762"/>
        </p:xfrm>
        <a:graphic>
          <a:graphicData uri="http://schemas.openxmlformats.org/drawingml/2006/table">
            <a:tbl>
              <a:tblPr/>
              <a:tblGrid>
                <a:gridCol w="2284055">
                  <a:extLst>
                    <a:ext uri="{9D8B030D-6E8A-4147-A177-3AD203B41FA5}">
                      <a16:colId xmlns:a16="http://schemas.microsoft.com/office/drawing/2014/main" val="2337313099"/>
                    </a:ext>
                  </a:extLst>
                </a:gridCol>
                <a:gridCol w="1481098">
                  <a:extLst>
                    <a:ext uri="{9D8B030D-6E8A-4147-A177-3AD203B41FA5}">
                      <a16:colId xmlns:a16="http://schemas.microsoft.com/office/drawing/2014/main" val="2828949234"/>
                    </a:ext>
                  </a:extLst>
                </a:gridCol>
                <a:gridCol w="5292015">
                  <a:extLst>
                    <a:ext uri="{9D8B030D-6E8A-4147-A177-3AD203B41FA5}">
                      <a16:colId xmlns:a16="http://schemas.microsoft.com/office/drawing/2014/main" val="427392464"/>
                    </a:ext>
                  </a:extLst>
                </a:gridCol>
              </a:tblGrid>
              <a:tr h="46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31124"/>
                  </a:ext>
                </a:extLst>
              </a:tr>
              <a:tr h="75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Time_Stamp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서버에서 수신하여 저장한 시간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time)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1970.1.1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수집시점의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second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341383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Android_id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andorid id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57034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Protocol_version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0x0100 ~ 0xffff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 version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1.0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맑은 고딕" panose="020B0503020000020004" pitchFamily="50" charset="-127"/>
                        </a:rPr>
                        <a:t>à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0x0100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482136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HPSClient_version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0x0100 ~ 0xffff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355112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msModel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 기종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대상 단말의 기종 정보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554598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servUcID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 ~ 0xfffffff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24756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mcc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999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95684"/>
                  </a:ext>
                </a:extLst>
              </a:tr>
              <a:tr h="146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255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 구분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LTE network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3: 5G NR network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4: LTE &amp; 5G NR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331727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appID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ID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동작 앱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432580"/>
                  </a:ext>
                </a:extLst>
              </a:tr>
              <a:tr h="220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255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거점수집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신규장소수집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3: Walking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4: Bicycle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5: Vehicle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6: foreground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061566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Group_id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859849"/>
                  </a:ext>
                </a:extLst>
              </a:tr>
              <a:tr h="11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IN/OUT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255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판단불가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indoor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 outdoor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265429"/>
                  </a:ext>
                </a:extLst>
              </a:tr>
              <a:tr h="1836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Provider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255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판단한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source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Hybrid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 GPS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3: Google Fused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4: HPS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852201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Time_Stamp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Client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에서의 전파환경수집 완료 시점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1970.1.1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수집시점의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millisecond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742076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GT_latitude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결과 위도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단말수신값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683573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GT_longitude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결과 경도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단말수신값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3680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accuracy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0~100000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정확도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미터 단위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711068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GT_velocity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0~1000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결과상의 속도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m/sec 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9928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Time_stamp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수행 시점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1970.1.1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수집시점의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millisecond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30758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DOP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DOP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단말수신값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841126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hepe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Hepe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hepe x 10</a:t>
                      </a:r>
                      <a:r>
                        <a:rPr lang="en-US" altLang="ko-KR" sz="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218111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numSat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24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측위에 사용된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345932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fixtype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fixtype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226612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building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 정보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867325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floor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 층 정보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748210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 poi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77783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GPS_latitude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결과 위도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단말수신값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359566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GPS_longitude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결과 경도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단말수신값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01311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accuracy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0~100000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정확도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미터 단위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309226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GPS_velocity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0~1000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결과상의 속도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m/sec 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060870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Time_stamp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수행 시점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1970.1.1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수집시점의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millisecond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510634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DOP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DOP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단말수신값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621751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hepe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Hepe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hepe x 10</a:t>
                      </a:r>
                      <a:r>
                        <a:rPr lang="en-US" altLang="ko-KR" sz="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05991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numGps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24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측위에 사용된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882993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Fused_latitude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fused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결과 위도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단말수신값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49584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Fused_longitude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fused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결과 경도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단말수신값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868651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Fused accuracy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0~100000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Fused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정확도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미터 단위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409735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Fused Time_stamp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Fused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수행 시점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1970.1.1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수집시점의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millisecond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38154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HPS_latitude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결과 위도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단말수신값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11604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HPS_longitude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결과 경도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단말수신값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127513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accuracy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0~100000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정확도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미터 단위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67706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Time_stamp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측위 수행 시점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1970.1.1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수집시점의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millisecond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95375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fixtype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fixtype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476162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building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 정보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626143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floor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뫼비우스 Regular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 층 정보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189048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HPS poi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572304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airPress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0~2000000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기압정보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=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수집기압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1000 )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헥토파스칼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[hpa]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기압 정보 없음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63635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detectedActivity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-1,0~8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 동작 상태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존재하지 않음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652334"/>
                  </a:ext>
                </a:extLst>
              </a:tr>
              <a:tr h="1836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wifiConnFlag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1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상태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: WiFi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연결되지 않음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: WiFi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됨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wifiConnFlag=1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경우에만 아래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wifiConnApMAC ~ wifiConnLinkSpeed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파라미터가 의미 있음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942969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wifiConnSSID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단말이 연결된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SSID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존재하지 않음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282358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wifiConnApMAC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 ~ 0xffffffffffff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단말이 연결된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 Adress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0x000000000000 : MAC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없는 경우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329761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wifiConnCh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6000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단말이 연결된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 Channel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003755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wifiConnRssi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-127 ~ 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 Signal Strength (RSSI)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존재하지 않음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878819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wifiConnLinkSpeed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 가능 속도 파악 지수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존재하지 않음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559320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wifiInfoCnt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128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apInfo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11908"/>
                  </a:ext>
                </a:extLst>
              </a:tr>
              <a:tr h="449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파라미터가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wifiInfoCnt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 만큼 반복 됨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28037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apMACAddress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 ~ 0xffffffffffff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 MAC address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736382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apSignalStrength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-127 ~ 128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 Signal Strength (RSSI)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50339"/>
                  </a:ext>
                </a:extLst>
              </a:tr>
              <a:tr h="146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bandWidth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2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주파수 대역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 or Unknown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2.4G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: 5G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6024"/>
                  </a:ext>
                </a:extLst>
              </a:tr>
              <a:tr h="11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rtt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65535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 Round trip time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: NA or Unknown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~ : RTT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89542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apSSID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SSID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03019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Channel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01986"/>
                  </a:ext>
                </a:extLst>
              </a:tr>
              <a:tr h="449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58667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btInfoCnt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128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btInfo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26257"/>
                  </a:ext>
                </a:extLst>
              </a:tr>
              <a:tr h="449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파라미터가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btInfoCnt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 만큼 반복 됨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86571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btMACAddress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 ~ 0xffffffffffff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 MAC address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87231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btSignalStrength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-127 ~ 128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 Signal Strength (RSSI)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73649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btDeviceName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 Device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87993"/>
                  </a:ext>
                </a:extLst>
              </a:tr>
              <a:tr h="449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9997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magneticDataCnt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100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100ms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최대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=&gt;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84861"/>
                  </a:ext>
                </a:extLst>
              </a:tr>
              <a:tr h="449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파라미터가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magneticDataCnt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 만큼 반복 됨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3003"/>
                  </a:ext>
                </a:extLst>
              </a:tr>
              <a:tr h="11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magX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-2147483647 ~ 2147483647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Magnetic Field Axis X Value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측정값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(uT) * 100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표현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존재하지 않는 경우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2147483647(Integer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최댓값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29818"/>
                  </a:ext>
                </a:extLst>
              </a:tr>
              <a:tr h="11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magY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-2147483647 ~ 2147483647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Magnetic Field Axis Y Value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측정값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(uT)  * 100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표현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존재하지 않는 경우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2147483647(Integer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최댓값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674212"/>
                  </a:ext>
                </a:extLst>
              </a:tr>
              <a:tr h="11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magZ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-2147483647 ~ 2147483647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Magnetic Field Axis Z Value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측정값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(uT)  * 100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표현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존재하지 않는 경우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2147483647(Integer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최댓값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689733"/>
                  </a:ext>
                </a:extLst>
              </a:tr>
              <a:tr h="449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……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38068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cellInfoFlag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1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Cell Info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포함되지 않음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LTE or 5G Cell Info Record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포함됨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440522"/>
                  </a:ext>
                </a:extLst>
              </a:tr>
              <a:tr h="449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cellInfoFlag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경우만 아래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 Info Record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정보있음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5738"/>
                  </a:ext>
                </a:extLst>
              </a:tr>
              <a:tr h="44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LTE or 5G Cell Info Record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표 참조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376387"/>
                  </a:ext>
                </a:extLst>
              </a:tr>
              <a:tr h="73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cellInfoFlag2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1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Cell Info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포함되지 않음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LTE or 5G Cell Info Record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포함됨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04916"/>
                  </a:ext>
                </a:extLst>
              </a:tr>
              <a:tr h="449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cellInfoFlag2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경우만 아래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 Info Record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정보있음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18287"/>
                  </a:ext>
                </a:extLst>
              </a:tr>
              <a:tr h="46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LTE or 5G Cell Info Record</a:t>
                      </a:r>
                    </a:p>
                  </a:txBody>
                  <a:tcPr marL="1741" marR="1741" marT="174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표 참조</a:t>
                      </a:r>
                    </a:p>
                  </a:txBody>
                  <a:tcPr marL="1741" marR="1741" marT="17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0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5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5">
            <a:extLst>
              <a:ext uri="{FF2B5EF4-FFF2-40B4-BE49-F238E27FC236}">
                <a16:creationId xmlns:a16="http://schemas.microsoft.com/office/drawing/2014/main" id="{6266B2E9-7F0B-4AB2-8306-3BEAB7C5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15" y="352322"/>
            <a:ext cx="9252000" cy="360000"/>
          </a:xfrm>
        </p:spPr>
        <p:txBody>
          <a:bodyPr/>
          <a:lstStyle/>
          <a:p>
            <a:r>
              <a:rPr lang="ko-KR" altLang="en-US" dirty="0"/>
              <a:t>아름답지 않은 현실 </a:t>
            </a:r>
            <a:endParaRPr lang="en-US" altLang="ko-KR" baseline="30000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2E57A-DADB-2158-36F8-E14F71A8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70" y="712322"/>
            <a:ext cx="9643730" cy="23604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47AF646-B41C-E862-D554-869511F44DEC}"/>
              </a:ext>
            </a:extLst>
          </p:cNvPr>
          <p:cNvSpPr/>
          <p:nvPr/>
        </p:nvSpPr>
        <p:spPr>
          <a:xfrm>
            <a:off x="425302" y="3072809"/>
            <a:ext cx="9164913" cy="1736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ko-KR" altLang="en-US" sz="1000" dirty="0">
                <a:latin typeface="+mn-ea"/>
              </a:rPr>
              <a:t>현재 우리가 사용하는 기술은  </a:t>
            </a:r>
            <a:r>
              <a:rPr lang="en-US" altLang="ko-KR" sz="1000" dirty="0">
                <a:latin typeface="+mn-ea"/>
              </a:rPr>
              <a:t>GPS</a:t>
            </a:r>
            <a:r>
              <a:rPr lang="ko-KR" altLang="en-US" sz="1000" dirty="0">
                <a:latin typeface="+mn-ea"/>
              </a:rPr>
              <a:t> 로 측정된 위치에서 수집된 </a:t>
            </a:r>
            <a:r>
              <a:rPr lang="en-US" altLang="ko-KR" sz="1000" dirty="0">
                <a:latin typeface="+mn-ea"/>
              </a:rPr>
              <a:t>RSSI</a:t>
            </a:r>
            <a:r>
              <a:rPr lang="ko-KR" altLang="en-US" sz="1000" dirty="0">
                <a:latin typeface="+mn-ea"/>
              </a:rPr>
              <a:t> 값을 수집하여 </a:t>
            </a:r>
            <a:r>
              <a:rPr lang="ko-KR" altLang="en-US" sz="1000" dirty="0" err="1">
                <a:latin typeface="+mn-ea"/>
              </a:rPr>
              <a:t>핑거프린트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맵을</a:t>
            </a:r>
            <a:r>
              <a:rPr lang="ko-KR" altLang="en-US" sz="1000" dirty="0">
                <a:latin typeface="+mn-ea"/>
              </a:rPr>
              <a:t> 구성  그 </a:t>
            </a:r>
            <a:r>
              <a:rPr lang="ko-KR" altLang="en-US" sz="1000" dirty="0" err="1">
                <a:latin typeface="+mn-ea"/>
              </a:rPr>
              <a:t>핑거프린트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맵을</a:t>
            </a:r>
            <a:r>
              <a:rPr lang="ko-KR" altLang="en-US" sz="1000" dirty="0">
                <a:latin typeface="+mn-ea"/>
              </a:rPr>
              <a:t> 이용하여 사용자의 위치를 찾는 기술임  </a:t>
            </a:r>
            <a:r>
              <a:rPr lang="en-US" altLang="ko-KR" sz="1000" dirty="0">
                <a:latin typeface="+mn-ea"/>
              </a:rPr>
              <a:t>- </a:t>
            </a:r>
            <a:r>
              <a:rPr lang="en-US" altLang="ko-KR" sz="1000" dirty="0" err="1">
                <a:latin typeface="+mn-ea"/>
              </a:rPr>
              <a:t>와이파이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핑거프린트</a:t>
            </a:r>
            <a:r>
              <a:rPr lang="en-US" altLang="ko-KR" sz="1000" dirty="0">
                <a:latin typeface="+mn-ea"/>
              </a:rPr>
              <a:t> ( 각 </a:t>
            </a:r>
            <a:r>
              <a:rPr lang="en-US" altLang="ko-KR" sz="1000" dirty="0" err="1">
                <a:latin typeface="+mn-ea"/>
              </a:rPr>
              <a:t>장소가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가진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고유한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와이파이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신호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정보를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활용해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사용자의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위치를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찾는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위치인식기술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ko-KR" altLang="en-US" sz="1000" dirty="0">
                <a:latin typeface="+mn-ea"/>
              </a:rPr>
              <a:t>위에 표에서 </a:t>
            </a:r>
            <a:r>
              <a:rPr lang="ko-KR" altLang="en-US" sz="1000" dirty="0" err="1">
                <a:latin typeface="+mn-ea"/>
              </a:rPr>
              <a:t>알수</a:t>
            </a:r>
            <a:r>
              <a:rPr lang="ko-KR" altLang="en-US" sz="1000" dirty="0">
                <a:latin typeface="+mn-ea"/>
              </a:rPr>
              <a:t> 있듯 우리가 측정위치로 주로 사용하는 </a:t>
            </a:r>
            <a:r>
              <a:rPr lang="en-US" altLang="ko-KR" sz="1000" dirty="0">
                <a:latin typeface="+mn-ea"/>
              </a:rPr>
              <a:t>GPS</a:t>
            </a:r>
            <a:r>
              <a:rPr lang="ko-KR" altLang="en-US" sz="1000" dirty="0">
                <a:latin typeface="+mn-ea"/>
              </a:rPr>
              <a:t> 의 오차 범위 및 측정위치에서의 환경 변화 및 사용한 휴대폰의 위치에 따른 </a:t>
            </a:r>
            <a:r>
              <a:rPr lang="en-US" altLang="ko-KR" sz="1000" dirty="0">
                <a:latin typeface="+mn-ea"/>
              </a:rPr>
              <a:t>RSSI </a:t>
            </a:r>
            <a:r>
              <a:rPr lang="en-US" altLang="ko-KR" sz="1000" dirty="0" err="1">
                <a:latin typeface="+mn-ea"/>
              </a:rPr>
              <a:t>값의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변화도는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Wifi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핑거프린터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방식의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사용자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위치를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찾는데 많은 오차범위를 </a:t>
            </a:r>
            <a:r>
              <a:rPr lang="ko-KR" altLang="en-US" sz="1000" dirty="0" err="1">
                <a:latin typeface="+mn-ea"/>
              </a:rPr>
              <a:t>줄수</a:t>
            </a:r>
            <a:r>
              <a:rPr lang="ko-KR" altLang="en-US" sz="1000" dirty="0">
                <a:latin typeface="+mn-ea"/>
              </a:rPr>
              <a:t> 있음 </a:t>
            </a:r>
            <a:endParaRPr lang="en-US" altLang="ko-KR" sz="1000" dirty="0">
              <a:latin typeface="+mn-ea"/>
            </a:endParaRPr>
          </a:p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en-US" altLang="ko-KR" sz="1000" dirty="0">
                <a:latin typeface="+mn-ea"/>
              </a:rPr>
              <a:t>                                                                                                                        Green :  &gt; -85  /  Yellow : &gt; -90  / Red : &lt;= -90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FF588F-F700-9146-6CAC-496790855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89" y="4784651"/>
            <a:ext cx="8597104" cy="18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2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B8B457F7-D6DF-450D-91E7-022B3F76ECF6}"/>
              </a:ext>
            </a:extLst>
          </p:cNvPr>
          <p:cNvSpPr/>
          <p:nvPr/>
        </p:nvSpPr>
        <p:spPr>
          <a:xfrm>
            <a:off x="408551" y="897518"/>
            <a:ext cx="9155701" cy="605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</a:pP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AP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삭제</a:t>
            </a:r>
            <a:endParaRPr kumimoji="1" lang="en-US" altLang="ko-KR" sz="1400" b="1" dirty="0">
              <a:ln w="11430"/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itchFamily="34" charset="0"/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수집지점에서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WIFI AP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개수가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개 이하인 데이터 는 제외</a:t>
            </a: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이동형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AP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제외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AP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명이 </a:t>
            </a:r>
            <a:r>
              <a:rPr lang="ko-KR" altLang="en-US" sz="1400" dirty="0" err="1">
                <a:latin typeface="+mn-ea"/>
              </a:rPr>
              <a:t>이동형인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AP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HotSpot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..)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1일치의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수집데이터에서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AP의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위경도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MIN , MAX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를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구하여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개의 거리차가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2KM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이상인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AP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pCellQc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에서 전달받은 이동형 </a:t>
            </a:r>
            <a:r>
              <a:rPr lang="en-US" altLang="ko-KR" sz="1400" dirty="0">
                <a:latin typeface="+mn-ea"/>
              </a:rPr>
              <a:t>AP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 관리되고 있지 않음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Pcell</a:t>
            </a:r>
            <a:r>
              <a:rPr lang="ko-KR" altLang="en-US" sz="1400" dirty="0">
                <a:latin typeface="+mn-ea"/>
              </a:rPr>
              <a:t> 생성시 </a:t>
            </a:r>
            <a:r>
              <a:rPr lang="en-US" altLang="ko-KR" sz="1400" dirty="0">
                <a:latin typeface="+mn-ea"/>
              </a:rPr>
              <a:t>AP</a:t>
            </a:r>
            <a:r>
              <a:rPr lang="ko-KR" altLang="en-US" sz="1400" dirty="0">
                <a:latin typeface="+mn-ea"/>
              </a:rPr>
              <a:t> 삭제 조건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수집데</a:t>
            </a:r>
            <a:r>
              <a:rPr lang="ko-KR" altLang="en-US" sz="1400" dirty="0">
                <a:latin typeface="+mn-ea"/>
              </a:rPr>
              <a:t>이터에서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AP의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위경도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MIN , MAX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를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구하여 거리차가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1130m </a:t>
            </a:r>
            <a:r>
              <a:rPr lang="ko-KR" altLang="en-US" sz="1400" dirty="0">
                <a:latin typeface="+mn-ea"/>
              </a:rPr>
              <a:t>넘는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것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제외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수집된 </a:t>
            </a:r>
            <a:r>
              <a:rPr lang="en-US" altLang="ko-KR" sz="1400" dirty="0">
                <a:latin typeface="+mn-ea"/>
              </a:rPr>
              <a:t>AP</a:t>
            </a:r>
            <a:r>
              <a:rPr lang="ko-KR" altLang="en-US" sz="1400" dirty="0">
                <a:latin typeface="+mn-ea"/>
              </a:rPr>
              <a:t>의 위치와 </a:t>
            </a:r>
            <a:r>
              <a:rPr lang="en-US" altLang="ko-KR" sz="1400" dirty="0">
                <a:latin typeface="+mn-ea"/>
              </a:rPr>
              <a:t>AP</a:t>
            </a:r>
            <a:r>
              <a:rPr lang="ko-KR" altLang="en-US" sz="1400" dirty="0">
                <a:latin typeface="+mn-ea"/>
              </a:rPr>
              <a:t> 가 포함된 </a:t>
            </a:r>
            <a:r>
              <a:rPr lang="en-US" altLang="ko-KR" sz="1400" dirty="0" err="1">
                <a:latin typeface="+mn-ea"/>
              </a:rPr>
              <a:t>pcelldb의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pcell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과의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거리차가</a:t>
            </a:r>
            <a:r>
              <a:rPr lang="en-US" altLang="ko-KR" sz="1400" dirty="0">
                <a:latin typeface="+mn-ea"/>
              </a:rPr>
              <a:t> 800미터 </a:t>
            </a:r>
            <a:r>
              <a:rPr lang="en-US" altLang="ko-KR" sz="1400" dirty="0" err="1">
                <a:latin typeface="+mn-ea"/>
              </a:rPr>
              <a:t>넘는것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제외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Dot T</a:t>
            </a:r>
            <a:r>
              <a:rPr lang="en-US" altLang="ko-KR" sz="1400" dirty="0">
                <a:latin typeface="+mn-ea"/>
              </a:rPr>
              <a:t>MAP </a:t>
            </a:r>
            <a:r>
              <a:rPr lang="en-US" altLang="ko-KR" sz="1400" dirty="0" err="1">
                <a:latin typeface="+mn-ea"/>
              </a:rPr>
              <a:t>데이터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Feacture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생성시</a:t>
            </a:r>
            <a:r>
              <a:rPr lang="en-US" altLang="ko-KR" sz="1400" dirty="0">
                <a:latin typeface="+mn-ea"/>
              </a:rPr>
              <a:t> AP </a:t>
            </a:r>
            <a:r>
              <a:rPr lang="en-US" altLang="ko-KR" sz="1400" dirty="0" err="1">
                <a:latin typeface="+mn-ea"/>
              </a:rPr>
              <a:t>삭제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조건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GT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 err="1">
                <a:latin typeface="+mn-ea"/>
              </a:rPr>
              <a:t>Hepe</a:t>
            </a:r>
            <a:r>
              <a:rPr lang="en-US" altLang="ko-KR" sz="1400" dirty="0">
                <a:latin typeface="+mn-ea"/>
              </a:rPr>
              <a:t> &lt; 15 </a:t>
            </a:r>
            <a:r>
              <a:rPr lang="en-US" altLang="ko-KR" sz="1400" dirty="0" err="1">
                <a:latin typeface="+mn-ea"/>
              </a:rPr>
              <a:t>이하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인것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TDM_OUT_WIFI_BSSID_T </a:t>
            </a:r>
            <a:r>
              <a:rPr lang="en-US" altLang="ko-KR" sz="1400" dirty="0" err="1">
                <a:latin typeface="+mn-ea"/>
              </a:rPr>
              <a:t>테이블의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AP의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위치값과</a:t>
            </a:r>
            <a:r>
              <a:rPr lang="en-US" altLang="ko-KR" sz="1400" dirty="0">
                <a:latin typeface="+mn-ea"/>
              </a:rPr>
              <a:t> 의 </a:t>
            </a:r>
            <a:r>
              <a:rPr lang="en-US" altLang="ko-KR" sz="1400" dirty="0" err="1">
                <a:latin typeface="+mn-ea"/>
              </a:rPr>
              <a:t>거리차가</a:t>
            </a:r>
            <a:r>
              <a:rPr lang="en-US" altLang="ko-KR" sz="1400" dirty="0">
                <a:latin typeface="+mn-ea"/>
              </a:rPr>
              <a:t> 800미터 </a:t>
            </a:r>
            <a:r>
              <a:rPr lang="en-US" altLang="ko-KR" sz="1400" dirty="0" err="1">
                <a:latin typeface="+mn-ea"/>
              </a:rPr>
              <a:t>이내인것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en-US" altLang="ko-KR" sz="1400" dirty="0">
                <a:latin typeface="+mn-ea"/>
              </a:rPr>
              <a:t>=&gt; </a:t>
            </a:r>
            <a:r>
              <a:rPr lang="ko-KR" altLang="en-US" sz="1400" dirty="0">
                <a:latin typeface="+mn-ea"/>
              </a:rPr>
              <a:t>현재 로직에서 이동형 </a:t>
            </a:r>
            <a:r>
              <a:rPr lang="en-US" altLang="ko-KR" sz="1400" dirty="0">
                <a:latin typeface="+mn-ea"/>
              </a:rPr>
              <a:t>AP</a:t>
            </a:r>
            <a:r>
              <a:rPr lang="ko-KR" altLang="en-US" sz="1400" dirty="0">
                <a:latin typeface="+mn-ea"/>
              </a:rPr>
              <a:t>는 완벽하게 제거 되지 않고 있고 일부 </a:t>
            </a:r>
            <a:r>
              <a:rPr lang="ko-KR" altLang="en-US" sz="1400" dirty="0" err="1">
                <a:latin typeface="+mn-ea"/>
              </a:rPr>
              <a:t>티맵데이터에서</a:t>
            </a:r>
            <a:r>
              <a:rPr lang="ko-KR" altLang="en-US" sz="1400" dirty="0">
                <a:latin typeface="+mn-ea"/>
              </a:rPr>
              <a:t> 해당 </a:t>
            </a:r>
            <a:r>
              <a:rPr lang="en-US" altLang="ko-KR" sz="1400" dirty="0">
                <a:latin typeface="+mn-ea"/>
              </a:rPr>
              <a:t>AP</a:t>
            </a:r>
            <a:r>
              <a:rPr lang="ko-KR" altLang="en-US" sz="1400" dirty="0">
                <a:latin typeface="+mn-ea"/>
              </a:rPr>
              <a:t> 의 범위를 벗어나는 데이터 발견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C6D5F5-2F97-485A-AEF5-796D9AA7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147" y="2567354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3E00D3D-6F2D-4F9C-B233-71456EB5FA72}"/>
              </a:ext>
            </a:extLst>
          </p:cNvPr>
          <p:cNvSpPr txBox="1">
            <a:spLocks/>
          </p:cNvSpPr>
          <p:nvPr/>
        </p:nvSpPr>
        <p:spPr>
          <a:xfrm>
            <a:off x="338215" y="352322"/>
            <a:ext cx="9252000" cy="360000"/>
          </a:xfr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baseline="30000" dirty="0" err="1">
                <a:latin typeface="+mn-lt"/>
              </a:rPr>
              <a:t>wifi</a:t>
            </a:r>
            <a:r>
              <a:rPr lang="en-US" altLang="ko-KR" baseline="30000" dirty="0">
                <a:latin typeface="+mn-lt"/>
              </a:rPr>
              <a:t> AP </a:t>
            </a:r>
            <a:r>
              <a:rPr lang="en-US" altLang="ko-KR" baseline="30000" dirty="0" err="1">
                <a:latin typeface="+mn-lt"/>
              </a:rPr>
              <a:t>필터링을</a:t>
            </a:r>
            <a:r>
              <a:rPr lang="en-US" altLang="ko-KR" baseline="30000" dirty="0">
                <a:latin typeface="+mn-lt"/>
              </a:rPr>
              <a:t> </a:t>
            </a:r>
            <a:r>
              <a:rPr lang="en-US" altLang="ko-KR" baseline="30000" dirty="0" err="1">
                <a:latin typeface="+mn-lt"/>
              </a:rPr>
              <a:t>위한</a:t>
            </a:r>
            <a:r>
              <a:rPr lang="en-US" altLang="ko-KR" baseline="30000" dirty="0">
                <a:latin typeface="+mn-lt"/>
              </a:rPr>
              <a:t> </a:t>
            </a:r>
            <a:r>
              <a:rPr lang="en-US" altLang="ko-KR" baseline="30000" dirty="0" err="1">
                <a:latin typeface="+mn-lt"/>
              </a:rPr>
              <a:t>방법들</a:t>
            </a:r>
            <a:r>
              <a:rPr lang="en-US" altLang="ko-KR" baseline="30000" dirty="0">
                <a:latin typeface="+mn-lt"/>
              </a:rPr>
              <a:t> – AS IS</a:t>
            </a:r>
          </a:p>
        </p:txBody>
      </p:sp>
    </p:spTree>
    <p:extLst>
      <p:ext uri="{BB962C8B-B14F-4D97-AF65-F5344CB8AC3E}">
        <p14:creationId xmlns:p14="http://schemas.microsoft.com/office/powerpoint/2010/main" val="366113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1C6D5F5-2F97-485A-AEF5-796D9AA7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147" y="2567354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3E00D3D-6F2D-4F9C-B233-71456EB5FA72}"/>
              </a:ext>
            </a:extLst>
          </p:cNvPr>
          <p:cNvSpPr txBox="1">
            <a:spLocks/>
          </p:cNvSpPr>
          <p:nvPr/>
        </p:nvSpPr>
        <p:spPr>
          <a:xfrm>
            <a:off x="338215" y="352322"/>
            <a:ext cx="9252000" cy="360000"/>
          </a:xfr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baseline="30000" dirty="0">
                <a:latin typeface="+mn-lt"/>
              </a:rPr>
              <a:t>2023년 </a:t>
            </a:r>
            <a:r>
              <a:rPr lang="en-US" altLang="ko-KR" baseline="30000" dirty="0" err="1">
                <a:latin typeface="+mn-lt"/>
              </a:rPr>
              <a:t>필드</a:t>
            </a:r>
            <a:r>
              <a:rPr lang="en-US" altLang="ko-KR" baseline="30000" dirty="0">
                <a:latin typeface="+mn-lt"/>
              </a:rPr>
              <a:t> </a:t>
            </a:r>
            <a:r>
              <a:rPr lang="en-US" altLang="ko-KR" baseline="30000" dirty="0" err="1">
                <a:latin typeface="+mn-lt"/>
              </a:rPr>
              <a:t>테스트</a:t>
            </a:r>
            <a:r>
              <a:rPr lang="en-US" altLang="ko-KR" baseline="30000" dirty="0">
                <a:latin typeface="+mn-lt"/>
              </a:rPr>
              <a:t> </a:t>
            </a:r>
            <a:r>
              <a:rPr lang="en-US" altLang="ko-KR" baseline="30000" dirty="0" err="1">
                <a:latin typeface="+mn-lt"/>
              </a:rPr>
              <a:t>결과</a:t>
            </a:r>
            <a:endParaRPr lang="en-US" altLang="ko-KR" baseline="30000" dirty="0">
              <a:latin typeface="+mn-lt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A310F21-B326-4FA7-CF98-88956EFF7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569948"/>
              </p:ext>
            </p:extLst>
          </p:nvPr>
        </p:nvGraphicFramePr>
        <p:xfrm>
          <a:off x="508297" y="3708526"/>
          <a:ext cx="8828208" cy="247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3C48AF5-9ACE-4BDB-F0C3-736D5B729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260049"/>
              </p:ext>
            </p:extLst>
          </p:nvPr>
        </p:nvGraphicFramePr>
        <p:xfrm>
          <a:off x="444053" y="991848"/>
          <a:ext cx="8613320" cy="243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3365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1C6D5F5-2F97-485A-AEF5-796D9AA7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147" y="2567354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3E00D3D-6F2D-4F9C-B233-71456EB5FA72}"/>
              </a:ext>
            </a:extLst>
          </p:cNvPr>
          <p:cNvSpPr txBox="1">
            <a:spLocks/>
          </p:cNvSpPr>
          <p:nvPr/>
        </p:nvSpPr>
        <p:spPr>
          <a:xfrm>
            <a:off x="338215" y="352322"/>
            <a:ext cx="9252000" cy="360000"/>
          </a:xfr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baseline="30000" dirty="0">
                <a:latin typeface="+mn-lt"/>
              </a:rPr>
              <a:t>2023년 </a:t>
            </a:r>
            <a:r>
              <a:rPr lang="en-US" altLang="ko-KR" baseline="30000" dirty="0" err="1">
                <a:latin typeface="+mn-lt"/>
              </a:rPr>
              <a:t>필드</a:t>
            </a:r>
            <a:r>
              <a:rPr lang="en-US" altLang="ko-KR" baseline="30000" dirty="0">
                <a:latin typeface="+mn-lt"/>
              </a:rPr>
              <a:t> </a:t>
            </a:r>
            <a:r>
              <a:rPr lang="en-US" altLang="ko-KR" baseline="30000" dirty="0" err="1">
                <a:latin typeface="+mn-lt"/>
              </a:rPr>
              <a:t>테스트</a:t>
            </a:r>
            <a:r>
              <a:rPr lang="en-US" altLang="ko-KR" baseline="30000" dirty="0">
                <a:latin typeface="+mn-lt"/>
              </a:rPr>
              <a:t> </a:t>
            </a:r>
            <a:r>
              <a:rPr lang="en-US" altLang="ko-KR" baseline="30000" dirty="0" err="1">
                <a:latin typeface="+mn-lt"/>
              </a:rPr>
              <a:t>결과</a:t>
            </a:r>
            <a:r>
              <a:rPr lang="en-US" altLang="ko-KR" baseline="30000" dirty="0">
                <a:latin typeface="+mn-lt"/>
              </a:rPr>
              <a:t> - </a:t>
            </a:r>
            <a:r>
              <a:rPr lang="en-US" altLang="ko-KR" baseline="30000" dirty="0" err="1">
                <a:latin typeface="+mn-lt"/>
              </a:rPr>
              <a:t>상세</a:t>
            </a:r>
            <a:endParaRPr lang="en-US" altLang="ko-KR" baseline="30000" dirty="0">
              <a:latin typeface="+mn-l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A34FDC-56AB-C0BB-9AD6-E3EEAE962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5352"/>
              </p:ext>
            </p:extLst>
          </p:nvPr>
        </p:nvGraphicFramePr>
        <p:xfrm>
          <a:off x="338215" y="810438"/>
          <a:ext cx="9151231" cy="5700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98">
                  <a:extLst>
                    <a:ext uri="{9D8B030D-6E8A-4147-A177-3AD203B41FA5}">
                      <a16:colId xmlns:a16="http://schemas.microsoft.com/office/drawing/2014/main" val="2633376656"/>
                    </a:ext>
                  </a:extLst>
                </a:gridCol>
                <a:gridCol w="876690">
                  <a:extLst>
                    <a:ext uri="{9D8B030D-6E8A-4147-A177-3AD203B41FA5}">
                      <a16:colId xmlns:a16="http://schemas.microsoft.com/office/drawing/2014/main" val="3008332791"/>
                    </a:ext>
                  </a:extLst>
                </a:gridCol>
                <a:gridCol w="1168919">
                  <a:extLst>
                    <a:ext uri="{9D8B030D-6E8A-4147-A177-3AD203B41FA5}">
                      <a16:colId xmlns:a16="http://schemas.microsoft.com/office/drawing/2014/main" val="1584937173"/>
                    </a:ext>
                  </a:extLst>
                </a:gridCol>
                <a:gridCol w="1034981">
                  <a:extLst>
                    <a:ext uri="{9D8B030D-6E8A-4147-A177-3AD203B41FA5}">
                      <a16:colId xmlns:a16="http://schemas.microsoft.com/office/drawing/2014/main" val="337853050"/>
                    </a:ext>
                  </a:extLst>
                </a:gridCol>
                <a:gridCol w="932756">
                  <a:extLst>
                    <a:ext uri="{9D8B030D-6E8A-4147-A177-3AD203B41FA5}">
                      <a16:colId xmlns:a16="http://schemas.microsoft.com/office/drawing/2014/main" val="2725499728"/>
                    </a:ext>
                  </a:extLst>
                </a:gridCol>
                <a:gridCol w="1051972">
                  <a:extLst>
                    <a:ext uri="{9D8B030D-6E8A-4147-A177-3AD203B41FA5}">
                      <a16:colId xmlns:a16="http://schemas.microsoft.com/office/drawing/2014/main" val="140608516"/>
                    </a:ext>
                  </a:extLst>
                </a:gridCol>
                <a:gridCol w="937571">
                  <a:extLst>
                    <a:ext uri="{9D8B030D-6E8A-4147-A177-3AD203B41FA5}">
                      <a16:colId xmlns:a16="http://schemas.microsoft.com/office/drawing/2014/main" val="4097621810"/>
                    </a:ext>
                  </a:extLst>
                </a:gridCol>
                <a:gridCol w="937572">
                  <a:extLst>
                    <a:ext uri="{9D8B030D-6E8A-4147-A177-3AD203B41FA5}">
                      <a16:colId xmlns:a16="http://schemas.microsoft.com/office/drawing/2014/main" val="2350837775"/>
                    </a:ext>
                  </a:extLst>
                </a:gridCol>
                <a:gridCol w="937572">
                  <a:extLst>
                    <a:ext uri="{9D8B030D-6E8A-4147-A177-3AD203B41FA5}">
                      <a16:colId xmlns:a16="http://schemas.microsoft.com/office/drawing/2014/main" val="743666258"/>
                    </a:ext>
                  </a:extLst>
                </a:gridCol>
              </a:tblGrid>
              <a:tr h="323264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</a:t>
                      </a: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실내외구분</a:t>
                      </a:r>
                      <a:endParaRPr lang="e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기지국 </a:t>
                      </a:r>
                      <a:endParaRPr lang="e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e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GNSSA-NI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32250"/>
                  </a:ext>
                </a:extLst>
              </a:tr>
              <a:tr h="20155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CEP90</a:t>
                      </a:r>
                      <a:endParaRPr lang="e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CEP90</a:t>
                      </a:r>
                      <a:endParaRPr lang="e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e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CEP90</a:t>
                      </a:r>
                      <a:endParaRPr lang="en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33983"/>
                  </a:ext>
                </a:extLst>
              </a:tr>
              <a:tr h="201551"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남한산성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실외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남문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133.08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249.20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101.24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178.98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54.63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68.93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77406"/>
                  </a:ext>
                </a:extLst>
              </a:tr>
              <a:tr h="201551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동문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70.17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100.82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30.99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44.22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292759"/>
                  </a:ext>
                </a:extLst>
              </a:tr>
              <a:tr h="201551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영춘정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230.09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303.10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205.16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273.02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13.70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23.74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82020"/>
                  </a:ext>
                </a:extLst>
              </a:tr>
              <a:tr h="201551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행궁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463.69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554.26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447.21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607.19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12.97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26.29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081648"/>
                  </a:ext>
                </a:extLst>
              </a:tr>
              <a:tr h="326415">
                <a:tc rowSpan="10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실내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롯데백화점주차장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138.83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156.90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97.60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124.40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78196"/>
                  </a:ext>
                </a:extLst>
              </a:tr>
              <a:tr h="323264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실내</a:t>
                      </a: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미주상가</a:t>
                      </a:r>
                      <a:r>
                        <a:rPr lang="en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100.20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103.90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31.01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38.51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18.34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35.41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45745"/>
                  </a:ext>
                </a:extLst>
              </a:tr>
              <a:tr h="451961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실내</a:t>
                      </a: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상일동역지하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층강일방향대합실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79.34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133.11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17.18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28.71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915060"/>
                  </a:ext>
                </a:extLst>
              </a:tr>
              <a:tr h="451961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실내</a:t>
                      </a: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상일동역지하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층고덕방향대합실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116.04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201.11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44.20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81.05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1289"/>
                  </a:ext>
                </a:extLst>
              </a:tr>
              <a:tr h="326415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실내</a:t>
                      </a: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시대빌딩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층엘베옆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88.15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93.50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12.93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16.20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64481"/>
                  </a:ext>
                </a:extLst>
              </a:tr>
              <a:tr h="326415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실외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답십리고미술상가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동입구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32.23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57.52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24.62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32.72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31.75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ore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5.19</a:t>
                      </a:r>
                      <a:endParaRPr lang="ko-Kore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79961"/>
                  </a:ext>
                </a:extLst>
              </a:tr>
              <a:tr h="451961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답십리역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번출구근처건물옆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50.72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60.51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9.138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11.81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16.41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ore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9.43</a:t>
                      </a:r>
                      <a:endParaRPr lang="ko-Kore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51954"/>
                  </a:ext>
                </a:extLst>
              </a:tr>
              <a:tr h="451961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답십리역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번출구근처자전거거치대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41.20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48.24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18.07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25.81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ore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59933"/>
                  </a:ext>
                </a:extLst>
              </a:tr>
              <a:tr h="323264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청량리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호선도로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101.68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283.46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14.79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17.10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31.71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ore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3.57</a:t>
                      </a:r>
                      <a:endParaRPr lang="ko-Kore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50098"/>
                  </a:ext>
                </a:extLst>
              </a:tr>
              <a:tr h="326415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청량리역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번출구부근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41.83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60.10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50.8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67.84</a:t>
                      </a:r>
                    </a:p>
                  </a:txBody>
                  <a:tcPr marL="90000" marR="90000" marT="46800" marB="468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13.34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ore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3.01</a:t>
                      </a:r>
                      <a:endParaRPr lang="ko-Kore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21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08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B8B457F7-D6DF-450D-91E7-022B3F76ECF6}"/>
              </a:ext>
            </a:extLst>
          </p:cNvPr>
          <p:cNvSpPr/>
          <p:nvPr/>
        </p:nvSpPr>
        <p:spPr>
          <a:xfrm>
            <a:off x="408551" y="897518"/>
            <a:ext cx="9155701" cy="497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</a:pP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HPS Client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수집데이터</a:t>
            </a:r>
            <a:r>
              <a:rPr kumimoji="1" lang="en-US" altLang="ko-KR" sz="1400" b="1" dirty="0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 – GT </a:t>
            </a:r>
            <a:r>
              <a:rPr kumimoji="1" lang="en-US" altLang="ko-KR" sz="1400" b="1" dirty="0" err="1">
                <a:ln w="11430"/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itchFamily="34" charset="0"/>
              </a:rPr>
              <a:t>필터링</a:t>
            </a:r>
            <a:endParaRPr kumimoji="1" lang="en-US" altLang="ko-KR" sz="1400" b="1" dirty="0">
              <a:ln w="11430"/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itchFamily="34" charset="0"/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수집지점에서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WIFI AP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개수가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개 이하인 데이터 는 제외</a:t>
            </a: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현재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GT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 의 위치 정확도를 나타내는 수치에 대한 필터링 로직 </a:t>
            </a: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IQR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 방식의 필터링 기법 적용예정</a:t>
            </a: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Outdoor </a:t>
            </a:r>
          </a:p>
          <a:p>
            <a:pPr marL="1200150" lvl="2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GPS Accuracy / GPS Dop / GPS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위성수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Indoor</a:t>
            </a:r>
          </a:p>
          <a:p>
            <a:pPr marL="1200150" lvl="2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GT Accuracy (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많은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수의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데이터가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HPS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측위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이며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HPS accuracy </a:t>
            </a:r>
            <a:r>
              <a:rPr lang="en-US" altLang="ko-KR" sz="1400" dirty="0" err="1">
                <a:latin typeface="+mn-ea"/>
                <a:cs typeface="Times New Roman" panose="02020603050405020304" pitchFamily="18" charset="0"/>
              </a:rPr>
              <a:t>수치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C6D5F5-2F97-485A-AEF5-796D9AA7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147" y="2567354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F3E00D3D-6F2D-4F9C-B233-71456EB5FA72}"/>
              </a:ext>
            </a:extLst>
          </p:cNvPr>
          <p:cNvSpPr txBox="1">
            <a:spLocks/>
          </p:cNvSpPr>
          <p:nvPr/>
        </p:nvSpPr>
        <p:spPr>
          <a:xfrm>
            <a:off x="338215" y="352322"/>
            <a:ext cx="9252000" cy="360000"/>
          </a:xfr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baseline="30000" dirty="0">
                <a:latin typeface="+mn-lt"/>
              </a:rPr>
              <a:t>신규 추진 </a:t>
            </a:r>
            <a:r>
              <a:rPr lang="en-US" altLang="ko-KR" baseline="30000" dirty="0">
                <a:latin typeface="+mn-lt"/>
              </a:rPr>
              <a:t>Data Feature </a:t>
            </a:r>
            <a:r>
              <a:rPr lang="en-US" altLang="ko-KR" baseline="30000" dirty="0" err="1">
                <a:latin typeface="+mn-lt"/>
              </a:rPr>
              <a:t>개발</a:t>
            </a:r>
            <a:r>
              <a:rPr lang="en-US" altLang="ko-KR" baseline="30000" dirty="0">
                <a:latin typeface="+mn-lt"/>
              </a:rPr>
              <a:t> – to be</a:t>
            </a:r>
          </a:p>
        </p:txBody>
      </p:sp>
      <p:pic>
        <p:nvPicPr>
          <p:cNvPr id="2" name="그림 1" descr="라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C445BCFE-3320-C161-8D8C-0BC810583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90" y="3267075"/>
            <a:ext cx="6479540" cy="1314447"/>
          </a:xfrm>
          <a:prstGeom prst="rect">
            <a:avLst/>
          </a:prstGeom>
        </p:spPr>
      </p:pic>
      <p:pic>
        <p:nvPicPr>
          <p:cNvPr id="4" name="그림 3" descr="라인, 영수증, 텍스트, 스크린샷이(가) 표시된 사진&#10;&#10;자동 생성된 설명">
            <a:extLst>
              <a:ext uri="{FF2B5EF4-FFF2-40B4-BE49-F238E27FC236}">
                <a16:creationId xmlns:a16="http://schemas.microsoft.com/office/drawing/2014/main" id="{84628FED-10D4-B1EC-0580-DB8A11485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390" y="5502297"/>
            <a:ext cx="6227210" cy="11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1681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>
          <a:softEdge rad="31750"/>
        </a:effectLst>
      </a:spPr>
      <a:bodyPr wrap="square" rtlCol="0">
        <a:spAutoFit/>
      </a:bodyPr>
      <a:lstStyle>
        <a:defPPr marL="0" marR="0" indent="0" algn="ctr" defTabSz="957793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>
            <a:ln>
              <a:solidFill>
                <a:srgbClr val="4472C4">
                  <a:alpha val="0"/>
                </a:srgbClr>
              </a:solidFill>
            </a:ln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0F1D5BA0747E6488C4AA7DA2C53B094" ma:contentTypeVersion="7" ma:contentTypeDescription="새 문서를 만듭니다." ma:contentTypeScope="" ma:versionID="be548ce60038cd11249c34def752e820">
  <xsd:schema xmlns:xsd="http://www.w3.org/2001/XMLSchema" xmlns:xs="http://www.w3.org/2001/XMLSchema" xmlns:p="http://schemas.microsoft.com/office/2006/metadata/properties" xmlns:ns2="393c2a98-0257-4c46-a833-0bac2573adf0" xmlns:ns3="762f13bd-b328-4422-9c14-e7b0cf6379f1" targetNamespace="http://schemas.microsoft.com/office/2006/metadata/properties" ma:root="true" ma:fieldsID="a06c2675cc2d205295450bca08f5d141" ns2:_="" ns3:_="">
    <xsd:import namespace="393c2a98-0257-4c46-a833-0bac2573adf0"/>
    <xsd:import namespace="762f13bd-b328-4422-9c14-e7b0cf6379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c2a98-0257-4c46-a833-0bac2573a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f13bd-b328-4422-9c14-e7b0cf6379f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53C60-DB36-4C5F-9927-DF47D1600CEE}">
  <ds:schemaRefs>
    <ds:schemaRef ds:uri="393c2a98-0257-4c46-a833-0bac2573adf0"/>
    <ds:schemaRef ds:uri="762f13bd-b328-4422-9c14-e7b0cf6379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90F886-B608-4722-A027-C2C176676C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EB183E-77FE-4586-B3F0-6B17B44870E8}">
  <ds:schemaRefs>
    <ds:schemaRef ds:uri="393c2a98-0257-4c46-a833-0bac2573adf0"/>
    <ds:schemaRef ds:uri="762f13bd-b328-4422-9c14-e7b0cf6379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d8132c07-a951-4b91-9621-2cf19691a4bf}" enabled="1" method="Privileged" siteId="{5afa09fd-c4be-434d-830d-f4765c4490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2701</Words>
  <Application>Microsoft Office PowerPoint</Application>
  <PresentationFormat>A4 용지(210x297mm)</PresentationFormat>
  <Paragraphs>523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나눔고딕 ExtraBold</vt:lpstr>
      <vt:lpstr>나눔스퀘어 Bold</vt:lpstr>
      <vt:lpstr>나눔스퀘어 ExtraBold</vt:lpstr>
      <vt:lpstr>맑은 고딕</vt:lpstr>
      <vt:lpstr>뫼비우스 Regular</vt:lpstr>
      <vt:lpstr>Arial</vt:lpstr>
      <vt:lpstr>Wingdings</vt:lpstr>
      <vt:lpstr>1_디자인 사용자 지정</vt:lpstr>
      <vt:lpstr>2_Office 테마</vt:lpstr>
      <vt:lpstr>HPS 측위 데이터의 구성</vt:lpstr>
      <vt:lpstr>PowerPoint 프레젠테이션</vt:lpstr>
      <vt:lpstr>PowerPoint 프레젠테이션</vt:lpstr>
      <vt:lpstr>PowerPoint 프레젠테이션</vt:lpstr>
      <vt:lpstr>아름답지 않은 현실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vdiadmin</dc:creator>
  <cp:lastModifiedBy>손성민님/Positioning System팀</cp:lastModifiedBy>
  <cp:revision>10</cp:revision>
  <cp:lastPrinted>2023-02-13T04:58:52Z</cp:lastPrinted>
  <dcterms:created xsi:type="dcterms:W3CDTF">2017-09-05T01:55:56Z</dcterms:created>
  <dcterms:modified xsi:type="dcterms:W3CDTF">2024-03-27T08:33:18Z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0x01010010F1D5BA0747E6488C4AA7DA2C53B094</vt:lpwstr>
  </property>
  <property fmtid="{D5CDD505-2E9C-101B-9397-08002B2CF9AE}" pid="3" name="MSIP_Label_d8132c07-a951-4b91-9621-2cf19691a4bf_Enabled">
    <vt:lpwstr>True</vt:lpwstr>
  </property>
  <property fmtid="{D5CDD505-2E9C-101B-9397-08002B2CF9AE}" pid="4" name="MSIP_Label_d8132c07-a951-4b91-9621-2cf19691a4bf_SiteId">
    <vt:lpwstr>5afa09fd-c4be-434d-830d-f4765c449035</vt:lpwstr>
  </property>
  <property fmtid="{D5CDD505-2E9C-101B-9397-08002B2CF9AE}" pid="5" name="MSIP_Label_d8132c07-a951-4b91-9621-2cf19691a4bf_Owner">
    <vt:lpwstr>1108520@sktelecom.com</vt:lpwstr>
  </property>
  <property fmtid="{D5CDD505-2E9C-101B-9397-08002B2CF9AE}" pid="6" name="MSIP_Label_d8132c07-a951-4b91-9621-2cf19691a4bf_SetDate">
    <vt:lpwstr>2019-01-21T00:08:17.6462582Z</vt:lpwstr>
  </property>
  <property fmtid="{D5CDD505-2E9C-101B-9397-08002B2CF9AE}" pid="7" name="MSIP_Label_d8132c07-a951-4b91-9621-2cf19691a4bf_Name">
    <vt:lpwstr>열람 편집 해제 가능</vt:lpwstr>
  </property>
  <property fmtid="{D5CDD505-2E9C-101B-9397-08002B2CF9AE}" pid="8" name="MSIP_Label_d8132c07-a951-4b91-9621-2cf19691a4bf_Application">
    <vt:lpwstr>Microsoft Azure Information Protection</vt:lpwstr>
  </property>
  <property fmtid="{D5CDD505-2E9C-101B-9397-08002B2CF9AE}" pid="9" name="MSIP_Label_d8132c07-a951-4b91-9621-2cf19691a4bf_Extended_MSFT_Method">
    <vt:lpwstr>Automatic</vt:lpwstr>
  </property>
  <property fmtid="{D5CDD505-2E9C-101B-9397-08002B2CF9AE}" pid="10" name="Sensitivity">
    <vt:lpwstr>열람 편집 해제 가능</vt:lpwstr>
  </property>
  <property fmtid="{D5CDD505-2E9C-101B-9397-08002B2CF9AE}" pid="11" name="AuthorIds_UIVersion_512">
    <vt:lpwstr>12</vt:lpwstr>
  </property>
  <property fmtid="{D5CDD505-2E9C-101B-9397-08002B2CF9AE}" pid="12" name="AuthorIds_UIVersion_273920">
    <vt:lpwstr>6</vt:lpwstr>
  </property>
  <property fmtid="{D5CDD505-2E9C-101B-9397-08002B2CF9AE}" pid="13" name="AuthorIds_UIVersion_275968">
    <vt:lpwstr>6</vt:lpwstr>
  </property>
  <property fmtid="{D5CDD505-2E9C-101B-9397-08002B2CF9AE}" pid="14" name="AuthorIds_UIVersion_280064">
    <vt:lpwstr>11,6</vt:lpwstr>
  </property>
  <property fmtid="{D5CDD505-2E9C-101B-9397-08002B2CF9AE}" pid="15" name="AuthorIds_UIVersion_283136">
    <vt:lpwstr>11</vt:lpwstr>
  </property>
  <property fmtid="{D5CDD505-2E9C-101B-9397-08002B2CF9AE}" pid="16" name="AuthorIds_UIVersion_282112">
    <vt:lpwstr>11</vt:lpwstr>
  </property>
  <property fmtid="{D5CDD505-2E9C-101B-9397-08002B2CF9AE}" pid="17" name="AuthorIds_UIVersion_284160">
    <vt:lpwstr>11</vt:lpwstr>
  </property>
  <property fmtid="{D5CDD505-2E9C-101B-9397-08002B2CF9AE}" pid="18" name="AuthorIds_UIVersion_280576">
    <vt:lpwstr>11,6</vt:lpwstr>
  </property>
  <property fmtid="{D5CDD505-2E9C-101B-9397-08002B2CF9AE}" pid="19" name="MediaServiceImageTags">
    <vt:lpwstr/>
  </property>
</Properties>
</file>