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8"/>
  </p:notesMasterIdLst>
  <p:sldIdLst>
    <p:sldId id="396" r:id="rId5"/>
    <p:sldId id="386" r:id="rId6"/>
    <p:sldId id="397" r:id="rId7"/>
  </p:sldIdLst>
  <p:sldSz cx="12192000" cy="6858000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FA05B27-AC9A-48E3-B2E2-AEB8ABAFA87D}">
          <p14:sldIdLst>
            <p14:sldId id="396"/>
            <p14:sldId id="386"/>
            <p14:sldId id="397"/>
          </p14:sldIdLst>
        </p14:section>
        <p14:section name="Appendix" id="{02540BF9-1C9A-40D2-9B82-4836925EC77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안홍범님/5GX Location Labs" initials="안LL" lastIdx="9" clrIdx="0">
    <p:extLst>
      <p:ext uri="{19B8F6BF-5375-455C-9EA6-DF929625EA0E}">
        <p15:presenceInfo xmlns:p15="http://schemas.microsoft.com/office/powerpoint/2012/main" userId="S::1110497@sktelecom.com::c34721cc-7494-4913-b95a-2c99483e4107" providerId="AD"/>
      </p:ext>
    </p:extLst>
  </p:cmAuthor>
  <p:cmAuthor id="2" name="경진님" initials="경" lastIdx="2" clrIdx="1">
    <p:extLst>
      <p:ext uri="{19B8F6BF-5375-455C-9EA6-DF929625EA0E}">
        <p15:presenceInfo xmlns:p15="http://schemas.microsoft.com/office/powerpoint/2012/main" userId="S::1110847@sktelecom.com::d2d6ac68-4452-4cc2-82b4-d7f3201f94a0" providerId="AD"/>
      </p:ext>
    </p:extLst>
  </p:cmAuthor>
  <p:cmAuthor id="3" name="김경훈님(BARO)/Location" initials="김경" lastIdx="1" clrIdx="2">
    <p:extLst>
      <p:ext uri="{19B8F6BF-5375-455C-9EA6-DF929625EA0E}">
        <p15:presenceInfo xmlns:p15="http://schemas.microsoft.com/office/powerpoint/2012/main" userId="S::1111428@sktelecom.com::733d991f-4224-4a35-9596-d6a36218f7f8" providerId="AD"/>
      </p:ext>
    </p:extLst>
  </p:cmAuthor>
  <p:cmAuthor id="4" name="최태성님/Location" initials="최태" lastIdx="2" clrIdx="3">
    <p:extLst>
      <p:ext uri="{19B8F6BF-5375-455C-9EA6-DF929625EA0E}">
        <p15:presenceInfo xmlns:p15="http://schemas.microsoft.com/office/powerpoint/2012/main" userId="S::1112407@sktelecom.com::2cad77c5-5531-4fca-a237-3b8dcbaa272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5E5"/>
    <a:srgbClr val="FF8B00"/>
    <a:srgbClr val="BFBFBF"/>
    <a:srgbClr val="2285EF"/>
    <a:srgbClr val="11CB00"/>
    <a:srgbClr val="FFFFFF"/>
    <a:srgbClr val="262626"/>
    <a:srgbClr val="3D3D49"/>
    <a:srgbClr val="7F7F7F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95" autoAdjust="0"/>
  </p:normalViewPr>
  <p:slideViewPr>
    <p:cSldViewPr snapToGrid="0">
      <p:cViewPr varScale="1">
        <p:scale>
          <a:sx n="51" d="100"/>
          <a:sy n="51" d="100"/>
        </p:scale>
        <p:origin x="96" y="690"/>
      </p:cViewPr>
      <p:guideLst>
        <p:guide orient="horz" pos="2183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9688C-A282-48B9-81DB-0C5A56910C19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1063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47A94-CEE5-470E-B4E8-BE76F2BB4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946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47A94-CEE5-470E-B4E8-BE76F2BB4E7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30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47A94-CEE5-470E-B4E8-BE76F2BB4E7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167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5A942-F912-4DB1-88D0-85F08B44D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BFB8BC-D7A3-4B92-9097-38DDFE12F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1268DD-BFEC-4719-BB2B-A724A1D7B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F553-B9D1-4259-8674-4108E599CFBA}" type="datetime1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8B4DE6-E4FB-4523-9486-09529BBC2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0E49B8-AD32-4A61-B14F-FCBB0548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5029" y="6356349"/>
            <a:ext cx="729342" cy="365125"/>
          </a:xfrm>
        </p:spPr>
        <p:txBody>
          <a:bodyPr/>
          <a:lstStyle>
            <a:lvl1pPr>
              <a:defRPr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D8A7A9F7-A9B8-4A2D-ADB6-8F8E9F05E2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91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7740D-4805-4A24-BCFD-E3367D419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226D63-FAC9-4641-99DD-0FC04524B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02ABBE-1F0B-4AAA-B893-B99DD321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D9BFA-C6AF-4ED9-9F0B-71D73ABD36C1}" type="datetime1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8F2892-617B-46EC-ABDB-A58BD6C77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AA6EDE-580D-4E36-A5E5-613F5E0C1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7A9F7-A9B8-4A2D-ADB6-8F8E9F05E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653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66FCEA-6C58-4523-A104-F463BC1D4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91DF5B-3C61-45C5-9C0A-1CAEE6B0A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EE85DF-DBD0-4DEB-8E07-C7FF67F5A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2B24-4748-4386-A0BF-57285D41289E}" type="datetime1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CA01E0-08BC-4A52-98C4-D1CC13FB9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E194E7-C2EB-44F5-9833-9FC7E700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7A9F7-A9B8-4A2D-ADB6-8F8E9F05E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149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2E287-55BF-45CE-BA76-412DDBF7B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47E9EE-3E29-4360-9A69-5EAAF1CCF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B7D81A-B229-4E54-9F84-8CF1C6234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B993E-723A-40E8-A60C-65DFB97B88C9}" type="datetime1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7198B7-B698-48BE-B122-EFB358670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6917EC-0434-4FBB-8B40-D22D0212B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829" y="6385378"/>
            <a:ext cx="2743200" cy="365125"/>
          </a:xfrm>
        </p:spPr>
        <p:txBody>
          <a:bodyPr/>
          <a:lstStyle/>
          <a:p>
            <a:fld id="{D8A7A9F7-A9B8-4A2D-ADB6-8F8E9F05E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98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AF659-6CE8-429D-992E-752707EB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92CD18-52C2-412C-9AE7-A3B48397B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C90D3B-AEA1-41BD-9A8D-F0A898C58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6F87-C58D-4C05-B175-A108E16EB960}" type="datetime1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938B5F-3720-44D4-B8FB-53F76D31B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BBB68A-326B-49F3-A534-538536B0B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7A9F7-A9B8-4A2D-ADB6-8F8E9F05E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527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CA8029-A0EF-4F47-8599-81A2A0D4D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11603B-ABCA-408E-844D-9ADE9E400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2EC70D-80D8-4A7A-AC5E-F287CECEF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B472D5-6C98-4127-96CA-F46CE1207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D36E3-B540-407E-A1A4-C3F4A1E08FAE}" type="datetime1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777478-5127-4E38-BD47-EFC28299F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1A01FB-2631-4BFC-99F1-9A0F008F5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7A9F7-A9B8-4A2D-ADB6-8F8E9F05E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920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74430-8E17-49CE-8AB7-7C6BB03F8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91ED66-F767-4364-9250-CF275816B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C6BDCF-15B5-45A5-A58F-A407DEF56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390971-E3F9-4C67-9DA7-3F3531F25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44D335-67E6-4716-BE67-369C7E738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1B699F-BCC5-4DCE-9D0E-C63788C56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03633-D6B0-4DFD-A900-B78B9B4958FC}" type="datetime1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1E7072-9DC0-4C0D-A2CE-474685806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CA1872-466E-4DAF-85F0-D58A1976E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7A9F7-A9B8-4A2D-ADB6-8F8E9F05E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509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EEFDB-BFEB-4E4A-92D9-4760E25EF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8A1C78-6CA8-466D-9C55-3BB943ED3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0D07-28C0-46D1-859F-BF6E32617BDD}" type="datetime1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024EB2-A149-44E4-A607-535836ADC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10BA8B-9E53-497B-9A23-7B65868BB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7A9F7-A9B8-4A2D-ADB6-8F8E9F05E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191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B22A94-A0B6-4F19-850E-E9113A440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88A5-2057-4647-84E2-A48F4C5EB9FF}" type="datetime1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1667304-3047-4444-9E4C-58F654225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422179-0A56-41B8-A2CC-A59F27A68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7A9F7-A9B8-4A2D-ADB6-8F8E9F05E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660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65CED-6649-4446-8C5C-5B67D4CEB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E6F1C8-17DC-4348-8C20-64D10738F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1F44A7-CDEB-4C7A-A72A-08F107C13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9239EC-C0E0-4222-B77C-0CE6E7CFC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8A28-F2F0-45B6-97E6-D2C13DAA165E}" type="datetime1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B42537-9804-4BC4-90C7-0D1680C50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B0C429-5846-4BA8-A73E-84E8BB272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7A9F7-A9B8-4A2D-ADB6-8F8E9F05E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92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6C449-9487-4BE7-AC43-AF0AAE0DD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E7C0D2-0B3A-46C1-9B69-E90A2F348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A0FE14-1FA6-4260-B99A-B22AFF8BC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6176B9-12FF-46D7-BABF-E89278CD2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7AD0-1150-444F-8C6A-AE3008572F0A}" type="datetime1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B2D597-9BC8-4D61-AB87-7426225D2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3E7904-23A8-4DC2-A3E6-ED2E471D4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7A9F7-A9B8-4A2D-ADB6-8F8E9F05E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04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E2458D-D695-4685-96E7-DDB056A24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E5BDA6-FC21-4C2E-9AD2-655737C06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305467-2428-4029-8826-47D544F543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9E4F6-B616-481E-A4D7-38836361B047}" type="datetime1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DF4C0D-2272-42D0-BC2A-6DFBD4C60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EDFB61-AC0B-4FEE-8544-9318361D1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8571" y="6356350"/>
            <a:ext cx="7293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fld id="{D8A7A9F7-A9B8-4A2D-ADB6-8F8E9F05E2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98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CE20D77C-9E12-46ED-8FD0-DD041A4BD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829" y="6399233"/>
            <a:ext cx="2743200" cy="365125"/>
          </a:xfrm>
        </p:spPr>
        <p:txBody>
          <a:bodyPr/>
          <a:lstStyle/>
          <a:p>
            <a:fld id="{D8A7A9F7-A9B8-4A2D-ADB6-8F8E9F05E20C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9E2FCED-1EA9-40C3-BD63-94AB5F7EDA47}"/>
              </a:ext>
            </a:extLst>
          </p:cNvPr>
          <p:cNvSpPr txBox="1"/>
          <p:nvPr/>
        </p:nvSpPr>
        <p:spPr>
          <a:xfrm>
            <a:off x="1175203" y="908902"/>
            <a:ext cx="9853354" cy="397936"/>
          </a:xfrm>
          <a:prstGeom prst="rect">
            <a:avLst/>
          </a:prstGeom>
          <a:noFill/>
        </p:spPr>
        <p:txBody>
          <a:bodyPr wrap="square" lIns="0" rIns="0" rtlCol="0" anchor="t" anchorCtr="0">
            <a:noAutofit/>
          </a:bodyPr>
          <a:lstStyle>
            <a:defPPr>
              <a:defRPr lang="ko-KR"/>
            </a:defPPr>
            <a:lvl1pPr marL="288000" indent="-252000">
              <a:lnSpc>
                <a:spcPct val="120000"/>
              </a:lnSpc>
              <a:spcBef>
                <a:spcPts val="0"/>
              </a:spcBef>
              <a:spcAft>
                <a:spcPts val="554"/>
              </a:spcAft>
              <a:buFont typeface="Wingdings" panose="05000000000000000000" pitchFamily="2" charset="2"/>
              <a:buChar char="q"/>
              <a:defRPr sz="13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300"/>
              </a:spcAft>
              <a:buClrTx/>
              <a:buSzTx/>
              <a:buNone/>
              <a:tabLst/>
              <a:defRPr/>
            </a:pPr>
            <a:r>
              <a:rPr lang="en-US" altLang="ko-KR" sz="1800" b="1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HPS</a:t>
            </a:r>
            <a:r>
              <a:rPr lang="ko-KR" altLang="en-US" sz="1800" b="1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800" b="1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vision</a:t>
            </a:r>
            <a:r>
              <a:rPr lang="ko-KR" altLang="en-US" sz="1800" b="1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기반으로 </a:t>
            </a:r>
            <a:r>
              <a:rPr lang="ko-KR" altLang="en-US" sz="1800" b="1" kern="0" spc="-39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측위성능</a:t>
            </a:r>
            <a:r>
              <a:rPr lang="ko-KR" altLang="en-US" sz="1800" b="1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개선을 위한 </a:t>
            </a:r>
            <a:r>
              <a:rPr lang="en-US" altLang="ko-KR" sz="1800" b="1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Tech. Driven </a:t>
            </a:r>
            <a:r>
              <a:rPr lang="en-US" altLang="ko-KR" sz="1800" b="1" kern="0" spc="-39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개발에서</a:t>
            </a:r>
            <a:r>
              <a:rPr lang="en-US" altLang="ko-KR" sz="1800" b="1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br>
              <a:rPr lang="en-US" altLang="ko-KR" sz="1800" b="1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sz="1800" b="1" kern="0" spc="-39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측위서비스</a:t>
            </a:r>
            <a:r>
              <a:rPr lang="ko-KR" altLang="en-US" sz="1800" b="1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제공 관점에서의 </a:t>
            </a:r>
            <a:r>
              <a:rPr lang="en-US" altLang="ko-KR" sz="1800" b="1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Service-oriented HPS </a:t>
            </a:r>
            <a:r>
              <a:rPr lang="en-US" altLang="ko-KR" sz="1800" b="1" kern="0" spc="-39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기술</a:t>
            </a:r>
            <a:r>
              <a:rPr lang="en-US" altLang="ko-KR" sz="1800" b="1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개발 </a:t>
            </a:r>
            <a:r>
              <a:rPr lang="en-US" altLang="ko-KR" sz="1800" b="1" kern="0" spc="-39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추진</a:t>
            </a:r>
            <a:endParaRPr kumimoji="0" lang="en-US" altLang="ko-KR" sz="1800" b="1" i="0" u="none" strike="noStrike" kern="0" cap="none" spc="-39" normalizeH="0" baseline="0" noProof="0" dirty="0">
              <a:ln w="3175" cap="flat">
                <a:solidFill>
                  <a:srgbClr val="808080">
                    <a:alpha val="20000"/>
                  </a:srgbClr>
                </a:solidFill>
                <a:prstDash val="solid"/>
                <a:round/>
              </a:ln>
              <a:solidFill>
                <a:srgbClr val="000000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9" name="사각형: 잘린 대각선 방향 모서리 68">
            <a:extLst>
              <a:ext uri="{FF2B5EF4-FFF2-40B4-BE49-F238E27FC236}">
                <a16:creationId xmlns:a16="http://schemas.microsoft.com/office/drawing/2014/main" id="{9E41529E-E130-41ED-9F44-E46E68BFC3DE}"/>
              </a:ext>
            </a:extLst>
          </p:cNvPr>
          <p:cNvSpPr/>
          <p:nvPr/>
        </p:nvSpPr>
        <p:spPr>
          <a:xfrm>
            <a:off x="2277455" y="1747254"/>
            <a:ext cx="3230769" cy="354485"/>
          </a:xfrm>
          <a:prstGeom prst="snip2DiagRect">
            <a:avLst>
              <a:gd name="adj1" fmla="val 0"/>
              <a:gd name="adj2" fmla="val 41746"/>
            </a:avLst>
          </a:prstGeom>
          <a:solidFill>
            <a:srgbClr val="3D3D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2022년</a:t>
            </a:r>
            <a:endParaRPr kumimoji="0" lang="en-US" altLang="ko-KR" sz="2000" b="1" i="0" u="none" strike="noStrike" kern="0" cap="none" spc="-39" normalizeH="0" baseline="0" noProof="0" dirty="0">
              <a:ln w="3175" cap="flat">
                <a:solidFill>
                  <a:srgbClr val="808080">
                    <a:alpha val="20000"/>
                  </a:srgbClr>
                </a:solidFill>
                <a:prstDash val="solid"/>
                <a:round/>
              </a:ln>
              <a:solidFill>
                <a:prstClr val="white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E1EF97C3-D9EA-46EA-AE0E-14B11FF9BF2F}"/>
              </a:ext>
            </a:extLst>
          </p:cNvPr>
          <p:cNvSpPr txBox="1"/>
          <p:nvPr/>
        </p:nvSpPr>
        <p:spPr>
          <a:xfrm>
            <a:off x="375139" y="265925"/>
            <a:ext cx="7810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| </a:t>
            </a:r>
            <a:r>
              <a:rPr lang="en-US" altLang="ko-KR" sz="2400" dirty="0">
                <a:solidFill>
                  <a:prstClr val="black"/>
                </a:solidFill>
                <a:highlight>
                  <a:srgbClr val="E5E5E5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HPS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| Tech. Roadmaps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4" name="사각형: 잘린 대각선 방향 모서리 13">
            <a:extLst>
              <a:ext uri="{FF2B5EF4-FFF2-40B4-BE49-F238E27FC236}">
                <a16:creationId xmlns:a16="http://schemas.microsoft.com/office/drawing/2014/main" id="{C5DA9064-4ED3-4409-90E5-1361D0F74536}"/>
              </a:ext>
            </a:extLst>
          </p:cNvPr>
          <p:cNvSpPr/>
          <p:nvPr/>
        </p:nvSpPr>
        <p:spPr>
          <a:xfrm>
            <a:off x="5508223" y="1747254"/>
            <a:ext cx="3204351" cy="354485"/>
          </a:xfrm>
          <a:prstGeom prst="snip2DiagRect">
            <a:avLst>
              <a:gd name="adj1" fmla="val 0"/>
              <a:gd name="adj2" fmla="val 4174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2023년</a:t>
            </a:r>
            <a:endParaRPr kumimoji="0" lang="en-US" altLang="ko-KR" sz="2000" b="1" i="0" u="none" strike="noStrike" kern="0" cap="none" spc="-39" normalizeH="0" baseline="0" noProof="0" dirty="0">
              <a:ln w="3175" cap="flat">
                <a:solidFill>
                  <a:srgbClr val="808080">
                    <a:alpha val="20000"/>
                  </a:srgbClr>
                </a:solidFill>
                <a:prstDash val="solid"/>
                <a:round/>
              </a:ln>
              <a:solidFill>
                <a:prstClr val="white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사각형: 잘린 대각선 방향 모서리 14">
            <a:extLst>
              <a:ext uri="{FF2B5EF4-FFF2-40B4-BE49-F238E27FC236}">
                <a16:creationId xmlns:a16="http://schemas.microsoft.com/office/drawing/2014/main" id="{ADD52E47-304B-48A1-95C9-35B33987E93A}"/>
              </a:ext>
            </a:extLst>
          </p:cNvPr>
          <p:cNvSpPr/>
          <p:nvPr/>
        </p:nvSpPr>
        <p:spPr>
          <a:xfrm>
            <a:off x="8712574" y="1747254"/>
            <a:ext cx="3257200" cy="354485"/>
          </a:xfrm>
          <a:prstGeom prst="snip2DiagRect">
            <a:avLst>
              <a:gd name="adj1" fmla="val 0"/>
              <a:gd name="adj2" fmla="val 4174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2024년</a:t>
            </a:r>
            <a:endParaRPr kumimoji="0" lang="en-US" altLang="ko-KR" sz="2000" b="1" i="0" u="none" strike="noStrike" kern="0" cap="none" spc="-39" normalizeH="0" baseline="0" noProof="0" dirty="0">
              <a:ln w="3175" cap="flat">
                <a:solidFill>
                  <a:srgbClr val="808080">
                    <a:alpha val="20000"/>
                  </a:srgbClr>
                </a:solidFill>
                <a:prstDash val="solid"/>
                <a:round/>
              </a:ln>
              <a:solidFill>
                <a:schemeClr val="tx1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638CFA39-C7AA-474D-8CF9-747D4DF68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75" y="24608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id="{0A09B064-7AE2-4A60-A768-8A34DCFDB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75" y="39523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5">
            <a:extLst>
              <a:ext uri="{FF2B5EF4-FFF2-40B4-BE49-F238E27FC236}">
                <a16:creationId xmlns:a16="http://schemas.microsoft.com/office/drawing/2014/main" id="{37A4FFE3-6ECD-45CC-94CB-9E8A52007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75" y="47140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A594048-523C-4089-BEE6-6C13F9DF7491}"/>
              </a:ext>
            </a:extLst>
          </p:cNvPr>
          <p:cNvCxnSpPr>
            <a:cxnSpLocks/>
          </p:cNvCxnSpPr>
          <p:nvPr/>
        </p:nvCxnSpPr>
        <p:spPr>
          <a:xfrm>
            <a:off x="5508228" y="1950748"/>
            <a:ext cx="0" cy="471998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928F49F-E690-448B-BEA8-9EA14881D82A}"/>
              </a:ext>
            </a:extLst>
          </p:cNvPr>
          <p:cNvCxnSpPr>
            <a:cxnSpLocks/>
          </p:cNvCxnSpPr>
          <p:nvPr/>
        </p:nvCxnSpPr>
        <p:spPr>
          <a:xfrm>
            <a:off x="8712586" y="1950748"/>
            <a:ext cx="0" cy="47196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>
            <a:extLst>
              <a:ext uri="{FF2B5EF4-FFF2-40B4-BE49-F238E27FC236}">
                <a16:creationId xmlns:a16="http://schemas.microsoft.com/office/drawing/2014/main" id="{805A4AFF-1A42-4D9B-A850-87E9995397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315" y="5233814"/>
            <a:ext cx="336520" cy="568996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50F2D16-020F-44AB-9930-86FB151DB2EB}"/>
              </a:ext>
            </a:extLst>
          </p:cNvPr>
          <p:cNvCxnSpPr/>
          <p:nvPr/>
        </p:nvCxnSpPr>
        <p:spPr>
          <a:xfrm>
            <a:off x="508000" y="3429000"/>
            <a:ext cx="1146177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5463908-83D9-4482-9788-171DB3A1D059}"/>
              </a:ext>
            </a:extLst>
          </p:cNvPr>
          <p:cNvCxnSpPr/>
          <p:nvPr/>
        </p:nvCxnSpPr>
        <p:spPr>
          <a:xfrm>
            <a:off x="508000" y="4608072"/>
            <a:ext cx="1146177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10BD130-5CFD-4EC4-A1DA-79C97D016F4A}"/>
              </a:ext>
            </a:extLst>
          </p:cNvPr>
          <p:cNvCxnSpPr/>
          <p:nvPr/>
        </p:nvCxnSpPr>
        <p:spPr>
          <a:xfrm>
            <a:off x="508000" y="5851378"/>
            <a:ext cx="11461774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2357E19-7847-44D6-BD77-66F9CAE3EC5E}"/>
              </a:ext>
            </a:extLst>
          </p:cNvPr>
          <p:cNvCxnSpPr>
            <a:cxnSpLocks/>
          </p:cNvCxnSpPr>
          <p:nvPr/>
        </p:nvCxnSpPr>
        <p:spPr>
          <a:xfrm>
            <a:off x="2303870" y="1950748"/>
            <a:ext cx="0" cy="471960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8F714C6D-6CEF-4267-A249-158D8308A5B3}"/>
              </a:ext>
            </a:extLst>
          </p:cNvPr>
          <p:cNvCxnSpPr/>
          <p:nvPr/>
        </p:nvCxnSpPr>
        <p:spPr>
          <a:xfrm>
            <a:off x="508000" y="2101739"/>
            <a:ext cx="11461774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A2441B6-9039-4E1E-82DD-6A7DD39E940D}"/>
              </a:ext>
            </a:extLst>
          </p:cNvPr>
          <p:cNvSpPr txBox="1"/>
          <p:nvPr/>
        </p:nvSpPr>
        <p:spPr>
          <a:xfrm>
            <a:off x="1299657" y="2496321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D9275F9-9D30-485A-8156-7C991A115A78}"/>
              </a:ext>
            </a:extLst>
          </p:cNvPr>
          <p:cNvSpPr txBox="1"/>
          <p:nvPr/>
        </p:nvSpPr>
        <p:spPr>
          <a:xfrm>
            <a:off x="1219507" y="3996259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3F7D762-A36D-4701-9265-BE84A25ACD06}"/>
              </a:ext>
            </a:extLst>
          </p:cNvPr>
          <p:cNvSpPr txBox="1"/>
          <p:nvPr/>
        </p:nvSpPr>
        <p:spPr>
          <a:xfrm>
            <a:off x="1011245" y="4942653"/>
            <a:ext cx="1284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Platform/</a:t>
            </a:r>
          </a:p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Client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0663871-708A-4A2D-BD26-187C7AF1A5A3}"/>
              </a:ext>
            </a:extLst>
          </p:cNvPr>
          <p:cNvSpPr txBox="1"/>
          <p:nvPr/>
        </p:nvSpPr>
        <p:spPr>
          <a:xfrm>
            <a:off x="1376601" y="603132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KPI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CC01EC0-8975-47F5-8F46-E12AB60B047F}"/>
              </a:ext>
            </a:extLst>
          </p:cNvPr>
          <p:cNvSpPr txBox="1"/>
          <p:nvPr/>
        </p:nvSpPr>
        <p:spPr>
          <a:xfrm>
            <a:off x="2340183" y="2448537"/>
            <a:ext cx="2957861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HPS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Client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기반 자동수집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HPS Outlier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최소화를 위한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 Filtering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890166B-66F9-48FD-82F1-0D27ABFEB2D2}"/>
              </a:ext>
            </a:extLst>
          </p:cNvPr>
          <p:cNvSpPr txBox="1"/>
          <p:nvPr/>
        </p:nvSpPr>
        <p:spPr>
          <a:xfrm>
            <a:off x="5621386" y="2277330"/>
            <a:ext cx="2988716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실내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Labeled Data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수집</a:t>
            </a:r>
            <a:r>
              <a:rPr lang="en-US" altLang="ko-KR" sz="1200" baseline="30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Prediction</a:t>
            </a:r>
            <a:r>
              <a:rPr lang="en-US" altLang="ko-KR" sz="1200" baseline="30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XLAM </a:t>
            </a:r>
            <a:r>
              <a:rPr lang="en-US" altLang="ko-KR" sz="1200" baseline="30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협력</a:t>
            </a:r>
            <a:r>
              <a:rPr lang="en-US" altLang="ko-KR" sz="1200" baseline="30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등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RSSI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HPS Client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기반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자동수집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데이터를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추가한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정밀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fingerprint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map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기술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Deep Learning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측위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지역 재설정</a:t>
            </a:r>
            <a:r>
              <a:rPr lang="en-US" altLang="ko-KR" sz="1200" baseline="30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DL vs. Heuristic </a:t>
            </a:r>
            <a:r>
              <a:rPr lang="en-US" altLang="ko-KR" sz="1200" baseline="30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성능</a:t>
            </a:r>
            <a:r>
              <a:rPr lang="en-US" altLang="ko-KR" sz="1200" baseline="30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baseline="30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비교</a:t>
            </a:r>
            <a:r>
              <a:rPr lang="en-US" altLang="ko-KR" sz="1200" baseline="30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200" baseline="30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지역적</a:t>
            </a:r>
            <a:r>
              <a:rPr lang="en-US" altLang="ko-KR" sz="1200" baseline="30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baseline="30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특성</a:t>
            </a:r>
            <a:r>
              <a:rPr lang="en-US" altLang="ko-KR" sz="1200" baseline="30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baseline="30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고려</a:t>
            </a:r>
            <a:endParaRPr lang="ko-KR" altLang="en-US" sz="1200" baseline="30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253138D-3CC1-46F6-B639-832299BDCA59}"/>
              </a:ext>
            </a:extLst>
          </p:cNvPr>
          <p:cNvSpPr txBox="1"/>
          <p:nvPr/>
        </p:nvSpPr>
        <p:spPr>
          <a:xfrm>
            <a:off x="2340183" y="3889432"/>
            <a:ext cx="2050305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WiFi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DL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개발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Multi-feature DL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개발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3C66EBC-D347-44B7-8515-365DD2561248}"/>
              </a:ext>
            </a:extLst>
          </p:cNvPr>
          <p:cNvSpPr txBox="1"/>
          <p:nvPr/>
        </p:nvSpPr>
        <p:spPr>
          <a:xfrm>
            <a:off x="5562986" y="3612433"/>
            <a:ext cx="3047116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Multi-feature DL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고도화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Cellular/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WiFi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복합측위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모델 개발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수집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 Clustering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위한</a:t>
            </a:r>
            <a:b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Unsupervised Learning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 개발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정밀위성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Heuristic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측위</a:t>
            </a:r>
            <a:r>
              <a:rPr lang="en-US" altLang="ko-KR" sz="1200" baseline="30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SET</a:t>
            </a:r>
            <a:r>
              <a:rPr lang="en-US" altLang="ko-KR" sz="1200" baseline="30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Assisted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기술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개발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FFBC4B6-7C32-4B05-8BEF-14855FAA2235}"/>
              </a:ext>
            </a:extLst>
          </p:cNvPr>
          <p:cNvSpPr txBox="1"/>
          <p:nvPr/>
        </p:nvSpPr>
        <p:spPr>
          <a:xfrm>
            <a:off x="8770220" y="3704766"/>
            <a:ext cx="3411575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Multi-feature DL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고도화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Cellular/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WiFi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정밀위성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/BLE/UWB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측위모델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개발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측위영역별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분류를 위한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Classification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 개발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정밀위성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DL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</a:t>
            </a:r>
            <a:r>
              <a:rPr lang="en-US" altLang="ko-KR" sz="1200" baseline="30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SET</a:t>
            </a:r>
            <a:r>
              <a:rPr lang="en-US" altLang="ko-KR" sz="1200" baseline="30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Assisted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개발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0BF54C-92AE-4003-952D-477BA50A10B4}"/>
              </a:ext>
            </a:extLst>
          </p:cNvPr>
          <p:cNvSpPr txBox="1"/>
          <p:nvPr/>
        </p:nvSpPr>
        <p:spPr>
          <a:xfrm>
            <a:off x="2340183" y="4820041"/>
            <a:ext cx="2105063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PMS Hadoop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전환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측위품질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모니터링 체계 개발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HPS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Client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기반 자동수집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Dual SIM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단말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측위기술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개발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768346B-A196-4208-89F9-8E41724888F0}"/>
              </a:ext>
            </a:extLst>
          </p:cNvPr>
          <p:cNvSpPr txBox="1"/>
          <p:nvPr/>
        </p:nvSpPr>
        <p:spPr>
          <a:xfrm>
            <a:off x="5562986" y="4727708"/>
            <a:ext cx="296376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Streaming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기반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Symbolic Location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제공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기술 개발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HPS Client BLE/UWB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수집기술 개발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3GPP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규격 기반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CP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위성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측위기술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개발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정밀위성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측위</a:t>
            </a:r>
            <a:r>
              <a:rPr lang="en-US" altLang="ko-KR" sz="1200" baseline="30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SET</a:t>
            </a:r>
            <a:r>
              <a:rPr lang="en-US" altLang="ko-KR" sz="1200" baseline="30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Based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기술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협력</a:t>
            </a:r>
            <a:r>
              <a:rPr lang="en-US" altLang="ko-KR" sz="1200" baseline="30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(w/삼성, </a:t>
            </a:r>
            <a:r>
              <a:rPr lang="en-US" altLang="ko-KR" sz="1200" baseline="30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Q社</a:t>
            </a:r>
            <a:r>
              <a:rPr lang="en-US" altLang="ko-KR" sz="1200" baseline="30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등)</a:t>
            </a:r>
            <a:endParaRPr lang="ko-KR" altLang="en-US" sz="1200" baseline="30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0B67599-CE4C-4AC2-8BCC-EDCB67025105}"/>
              </a:ext>
            </a:extLst>
          </p:cNvPr>
          <p:cNvSpPr txBox="1"/>
          <p:nvPr/>
        </p:nvSpPr>
        <p:spPr>
          <a:xfrm>
            <a:off x="8770220" y="4727708"/>
            <a:ext cx="3491725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Next-Gen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측위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플랫폼 개발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HPS Client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기반 실내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Labeled Data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수집기술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개발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연속측위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지원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Client 개발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실내 지도 데이터 연동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Open API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화를 통한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측위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서비스 사용자 확대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BF2753F-6DB9-417C-BD05-1CF71EB3AFF9}"/>
              </a:ext>
            </a:extLst>
          </p:cNvPr>
          <p:cNvSpPr txBox="1"/>
          <p:nvPr/>
        </p:nvSpPr>
        <p:spPr>
          <a:xfrm>
            <a:off x="2352617" y="5980303"/>
            <a:ext cx="2807179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WiFi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2D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측위정확도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: CEP95 10%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향상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WiFi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측위성공율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3%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향상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PMS Hadoop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전환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7월내 TCO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절감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A105B47-3187-433E-A381-D192C3282B96}"/>
              </a:ext>
            </a:extLst>
          </p:cNvPr>
          <p:cNvSpPr txBox="1"/>
          <p:nvPr/>
        </p:nvSpPr>
        <p:spPr>
          <a:xfrm>
            <a:off x="8782180" y="5936998"/>
            <a:ext cx="2504212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3D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측위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정확도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: CEP95 20m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이하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HPS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실내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/외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구분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율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90%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이상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HPS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층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구분율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80%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이상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HPS POI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구분율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70%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이상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1831D0-0D0E-4733-B5EC-2BF50B6384DC}"/>
              </a:ext>
            </a:extLst>
          </p:cNvPr>
          <p:cNvSpPr txBox="1"/>
          <p:nvPr/>
        </p:nvSpPr>
        <p:spPr>
          <a:xfrm>
            <a:off x="5581652" y="5994270"/>
            <a:ext cx="250421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3D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측위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정확도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: CEP95 40m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이하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HPS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실내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/외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구분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율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70%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이상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수집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~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측위적용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6시간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이내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CA7AD3-43E9-4ACE-9AA6-DF61D90C6E26}"/>
              </a:ext>
            </a:extLst>
          </p:cNvPr>
          <p:cNvSpPr txBox="1"/>
          <p:nvPr/>
        </p:nvSpPr>
        <p:spPr>
          <a:xfrm>
            <a:off x="8815071" y="2220265"/>
            <a:ext cx="2988716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실내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Labeled Data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수집</a:t>
            </a:r>
            <a:r>
              <a:rPr lang="en-US" altLang="ko-KR" sz="1200" baseline="30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Prediction</a:t>
            </a:r>
            <a:r>
              <a:rPr lang="en-US" altLang="ko-KR" sz="1200" baseline="30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XLAM </a:t>
            </a:r>
            <a:r>
              <a:rPr lang="en-US" altLang="ko-KR" sz="1200" baseline="30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협력</a:t>
            </a:r>
            <a:r>
              <a:rPr lang="en-US" altLang="ko-KR" sz="1200" baseline="30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등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BLE/UWB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수집</a:t>
            </a:r>
            <a:endParaRPr lang="en-US" altLang="ko-KR" sz="1200" baseline="30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복합 데이터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(RSSI/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각종센싱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/CSI) 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활용한 정밀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측위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기술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1200" baseline="30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endParaRPr lang="en-US" altLang="ko-KR" sz="1200" baseline="30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9468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CE20D77C-9E12-46ED-8FD0-DD041A4BD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7A9F7-A9B8-4A2D-ADB6-8F8E9F05E20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9E2FCED-1EA9-40C3-BD63-94AB5F7EDA47}"/>
              </a:ext>
            </a:extLst>
          </p:cNvPr>
          <p:cNvSpPr txBox="1"/>
          <p:nvPr/>
        </p:nvSpPr>
        <p:spPr>
          <a:xfrm>
            <a:off x="1175203" y="908902"/>
            <a:ext cx="9853354" cy="397936"/>
          </a:xfrm>
          <a:prstGeom prst="rect">
            <a:avLst/>
          </a:prstGeom>
          <a:noFill/>
        </p:spPr>
        <p:txBody>
          <a:bodyPr wrap="square" lIns="0" rIns="0" rtlCol="0" anchor="t" anchorCtr="0">
            <a:noAutofit/>
          </a:bodyPr>
          <a:lstStyle>
            <a:defPPr>
              <a:defRPr lang="ko-KR"/>
            </a:defPPr>
            <a:lvl1pPr marL="288000" indent="-252000">
              <a:lnSpc>
                <a:spcPct val="120000"/>
              </a:lnSpc>
              <a:spcBef>
                <a:spcPts val="0"/>
              </a:spcBef>
              <a:spcAft>
                <a:spcPts val="554"/>
              </a:spcAft>
              <a:buFont typeface="Wingdings" panose="05000000000000000000" pitchFamily="2" charset="2"/>
              <a:buChar char="q"/>
              <a:defRPr sz="13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300"/>
              </a:spcAft>
              <a:buClrTx/>
              <a:buSzTx/>
              <a:buNone/>
              <a:tabLst/>
              <a:defRPr/>
            </a:pPr>
            <a:r>
              <a:rPr kumimoji="0" lang="ko-KR" altLang="en-US" sz="1800" b="1" i="0" u="none" strike="noStrike" kern="0" cap="none" spc="-39" normalizeH="0" baseline="0" noProof="0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000000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딥러닝 지역 재 설정을 통한 지역별 특성을 반영한 </a:t>
            </a:r>
            <a:r>
              <a:rPr kumimoji="0" lang="ko-KR" altLang="en-US" sz="1800" b="1" i="0" u="none" strike="noStrike" kern="0" cap="none" spc="-39" normalizeH="0" baseline="0" noProof="0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000000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측위</a:t>
            </a:r>
            <a:r>
              <a:rPr kumimoji="0" lang="ko-KR" altLang="en-US" sz="1800" b="1" i="0" u="none" strike="noStrike" kern="0" cap="none" spc="-39" normalizeH="0" baseline="0" noProof="0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000000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정확도 향상 및 각종 센서 데이터를 수집 및  활용한 정밀 </a:t>
            </a:r>
            <a:r>
              <a:rPr kumimoji="0" lang="ko-KR" altLang="en-US" sz="1800" b="1" i="0" u="none" strike="noStrike" kern="0" cap="none" spc="-39" normalizeH="0" baseline="0" noProof="0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000000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측위</a:t>
            </a:r>
            <a:r>
              <a:rPr kumimoji="0" lang="ko-KR" altLang="en-US" sz="1800" b="1" i="0" u="none" strike="noStrike" kern="0" cap="none" spc="-39" normalizeH="0" baseline="0" noProof="0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000000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기술 개발</a:t>
            </a:r>
            <a:endParaRPr kumimoji="0" lang="en-US" altLang="ko-KR" sz="1800" b="1" i="0" u="none" strike="noStrike" kern="0" cap="none" spc="-39" normalizeH="0" baseline="0" noProof="0" dirty="0">
              <a:ln w="3175" cap="flat">
                <a:solidFill>
                  <a:srgbClr val="808080">
                    <a:alpha val="20000"/>
                  </a:srgbClr>
                </a:solidFill>
                <a:prstDash val="solid"/>
                <a:round/>
              </a:ln>
              <a:solidFill>
                <a:srgbClr val="000000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7AFC7EA8-B64A-4700-BDAD-C31791939A11}"/>
              </a:ext>
            </a:extLst>
          </p:cNvPr>
          <p:cNvSpPr/>
          <p:nvPr/>
        </p:nvSpPr>
        <p:spPr>
          <a:xfrm>
            <a:off x="662256" y="1948012"/>
            <a:ext cx="5245100" cy="4516151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사각형: 잘린 대각선 방향 모서리 68">
            <a:extLst>
              <a:ext uri="{FF2B5EF4-FFF2-40B4-BE49-F238E27FC236}">
                <a16:creationId xmlns:a16="http://schemas.microsoft.com/office/drawing/2014/main" id="{9E41529E-E130-41ED-9F44-E46E68BFC3DE}"/>
              </a:ext>
            </a:extLst>
          </p:cNvPr>
          <p:cNvSpPr/>
          <p:nvPr/>
        </p:nvSpPr>
        <p:spPr>
          <a:xfrm>
            <a:off x="510182" y="1727881"/>
            <a:ext cx="3714202" cy="354485"/>
          </a:xfrm>
          <a:prstGeom prst="snip2DiagRect">
            <a:avLst>
              <a:gd name="adj1" fmla="val 0"/>
              <a:gd name="adj2" fmla="val 41746"/>
            </a:avLst>
          </a:prstGeom>
          <a:solidFill>
            <a:srgbClr val="3D3D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2023년</a:t>
            </a:r>
            <a:endParaRPr kumimoji="0" lang="en-US" altLang="ko-KR" sz="1600" b="1" i="0" u="none" strike="noStrike" kern="0" cap="none" spc="-39" normalizeH="0" baseline="30000" noProof="0" dirty="0">
              <a:ln w="3175" cap="flat">
                <a:solidFill>
                  <a:srgbClr val="808080">
                    <a:alpha val="20000"/>
                  </a:srgbClr>
                </a:solidFill>
                <a:prstDash val="solid"/>
                <a:round/>
              </a:ln>
              <a:solidFill>
                <a:prstClr val="white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7EC1B146-AF4D-4595-AA66-CD0340F084BE}"/>
              </a:ext>
            </a:extLst>
          </p:cNvPr>
          <p:cNvSpPr/>
          <p:nvPr/>
        </p:nvSpPr>
        <p:spPr>
          <a:xfrm>
            <a:off x="6364802" y="1917190"/>
            <a:ext cx="5245100" cy="4516151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0" name="사각형: 잘린 대각선 방향 모서리 129">
            <a:extLst>
              <a:ext uri="{FF2B5EF4-FFF2-40B4-BE49-F238E27FC236}">
                <a16:creationId xmlns:a16="http://schemas.microsoft.com/office/drawing/2014/main" id="{1A0B8C49-55A0-401D-A37B-2F81A51E0373}"/>
              </a:ext>
            </a:extLst>
          </p:cNvPr>
          <p:cNvSpPr/>
          <p:nvPr/>
        </p:nvSpPr>
        <p:spPr>
          <a:xfrm>
            <a:off x="6229463" y="1727641"/>
            <a:ext cx="3714203" cy="354485"/>
          </a:xfrm>
          <a:prstGeom prst="snip2DiagRect">
            <a:avLst>
              <a:gd name="adj1" fmla="val 0"/>
              <a:gd name="adj2" fmla="val 41746"/>
            </a:avLst>
          </a:prstGeom>
          <a:solidFill>
            <a:srgbClr val="3D3D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2024년</a:t>
            </a:r>
            <a:endParaRPr kumimoji="0" lang="en-US" altLang="ko-KR" sz="1600" b="1" i="0" u="none" strike="noStrike" kern="0" cap="none" spc="-39" normalizeH="0" baseline="0" noProof="0" dirty="0">
              <a:ln w="3175" cap="flat">
                <a:solidFill>
                  <a:srgbClr val="808080">
                    <a:alpha val="20000"/>
                  </a:srgbClr>
                </a:solidFill>
                <a:prstDash val="solid"/>
                <a:round/>
              </a:ln>
              <a:solidFill>
                <a:prstClr val="white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555F93-B110-44A1-A1AA-0EFB11AF574B}"/>
              </a:ext>
            </a:extLst>
          </p:cNvPr>
          <p:cNvSpPr txBox="1"/>
          <p:nvPr/>
        </p:nvSpPr>
        <p:spPr>
          <a:xfrm>
            <a:off x="777653" y="2240451"/>
            <a:ext cx="4958130" cy="55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lvl="0" indent="0" algn="ctr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kern="0" cap="none" spc="0" normalizeH="0" baseline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Franklin Gothic Demi" panose="020B0703020102020204" pitchFamily="34" charset="0"/>
                <a:ea typeface="나눔스퀘어 ExtraBold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현재 대도시의  격자 기준의 </a:t>
            </a:r>
            <a:r>
              <a:rPr lang="en-US" altLang="ko-KR" spc="-39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Wifi</a:t>
            </a:r>
            <a:r>
              <a:rPr lang="en-US" altLang="ko-KR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 </a:t>
            </a:r>
            <a:r>
              <a:rPr lang="en-US" altLang="ko-KR" spc="-39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측위</a:t>
            </a:r>
            <a:r>
              <a:rPr lang="en-US" altLang="ko-KR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 </a:t>
            </a:r>
            <a:r>
              <a:rPr lang="en-US" altLang="ko-KR" spc="-39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지역</a:t>
            </a:r>
            <a:r>
              <a:rPr lang="en-US" altLang="ko-KR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 </a:t>
            </a:r>
            <a:r>
              <a:rPr lang="en-US" altLang="ko-KR" spc="-39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설정을</a:t>
            </a:r>
            <a:r>
              <a:rPr lang="en-US" altLang="ko-KR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 </a:t>
            </a:r>
            <a:r>
              <a:rPr lang="en-US" altLang="ko-KR" spc="-39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행정구역</a:t>
            </a:r>
            <a:r>
              <a:rPr lang="en-US" altLang="ko-KR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/</a:t>
            </a:r>
            <a:r>
              <a:rPr lang="en-US" altLang="ko-KR" spc="-39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주요도심로</a:t>
            </a:r>
            <a:r>
              <a:rPr lang="en-US" altLang="ko-KR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/</a:t>
            </a:r>
            <a:r>
              <a:rPr lang="en-US" altLang="ko-KR" spc="-39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공원등의</a:t>
            </a:r>
            <a:r>
              <a:rPr lang="en-US" altLang="ko-KR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 </a:t>
            </a:r>
            <a:r>
              <a:rPr lang="ko-KR" altLang="en-US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특성에 맞는 지역 재설정을 통한 지역별 </a:t>
            </a:r>
            <a:endParaRPr lang="en-US" altLang="ko-KR" spc="-39" dirty="0">
              <a:ln w="3175" cap="flat">
                <a:solidFill>
                  <a:srgbClr val="808080">
                    <a:alpha val="20000"/>
                  </a:srgbClr>
                </a:solidFill>
                <a:prstDash val="solid"/>
                <a:round/>
              </a:ln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Tahoma" panose="020B0604030504040204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39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측위</a:t>
            </a:r>
            <a:r>
              <a:rPr lang="ko-KR" altLang="en-US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 정확도 향상 </a:t>
            </a:r>
            <a:endParaRPr lang="en-US" altLang="ko-KR" spc="-39" dirty="0">
              <a:ln w="3175" cap="flat">
                <a:solidFill>
                  <a:srgbClr val="808080">
                    <a:alpha val="20000"/>
                  </a:srgbClr>
                </a:solidFill>
                <a:prstDash val="solid"/>
                <a:round/>
              </a:ln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E1EF97C3-D9EA-46EA-AE0E-14B11FF9BF2F}"/>
              </a:ext>
            </a:extLst>
          </p:cNvPr>
          <p:cNvSpPr txBox="1"/>
          <p:nvPr/>
        </p:nvSpPr>
        <p:spPr>
          <a:xfrm>
            <a:off x="375138" y="265925"/>
            <a:ext cx="8727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| </a:t>
            </a:r>
            <a:r>
              <a:rPr lang="en-US" altLang="ko-KR" sz="2400" dirty="0">
                <a:solidFill>
                  <a:prstClr val="black"/>
                </a:solidFill>
                <a:highlight>
                  <a:srgbClr val="E5E5E5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| </a:t>
            </a:r>
            <a:r>
              <a:rPr lang="ko-KR" altLang="en-US" sz="2400" dirty="0" err="1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측위</a:t>
            </a:r>
            <a:r>
              <a:rPr lang="ko-KR" altLang="en-US" sz="24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지역 고도화 및 복합 데이터를 활용한 </a:t>
            </a:r>
            <a:r>
              <a:rPr lang="ko-KR" altLang="en-US" sz="2400" dirty="0" err="1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측위</a:t>
            </a:r>
            <a:r>
              <a:rPr lang="ko-KR" altLang="en-US" sz="24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기술 개발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pic>
        <p:nvPicPr>
          <p:cNvPr id="4" name="그림 3" descr="지도이(가) 표시된 사진&#10;&#10;자동 생성된 설명">
            <a:extLst>
              <a:ext uri="{FF2B5EF4-FFF2-40B4-BE49-F238E27FC236}">
                <a16:creationId xmlns:a16="http://schemas.microsoft.com/office/drawing/2014/main" id="{34C85732-2D7E-4D37-90F8-1A8009FF9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92" y="3238015"/>
            <a:ext cx="2001329" cy="2781296"/>
          </a:xfrm>
          <a:prstGeom prst="rect">
            <a:avLst/>
          </a:prstGeom>
        </p:spPr>
      </p:pic>
      <p:pic>
        <p:nvPicPr>
          <p:cNvPr id="14" name="그림 13" descr="지도이(가) 표시된 사진&#10;&#10;자동 생성된 설명">
            <a:extLst>
              <a:ext uri="{FF2B5EF4-FFF2-40B4-BE49-F238E27FC236}">
                <a16:creationId xmlns:a16="http://schemas.microsoft.com/office/drawing/2014/main" id="{395055A0-6799-432F-9154-21013E66DA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295" y="3281038"/>
            <a:ext cx="2078767" cy="2781297"/>
          </a:xfrm>
          <a:prstGeom prst="rect">
            <a:avLst/>
          </a:prstGeom>
        </p:spPr>
      </p:pic>
      <p:sp>
        <p:nvSpPr>
          <p:cNvPr id="212" name="화살표: 오른쪽 211">
            <a:extLst>
              <a:ext uri="{FF2B5EF4-FFF2-40B4-BE49-F238E27FC236}">
                <a16:creationId xmlns:a16="http://schemas.microsoft.com/office/drawing/2014/main" id="{3F9E45FA-72D4-472D-8F80-B2F201651288}"/>
              </a:ext>
            </a:extLst>
          </p:cNvPr>
          <p:cNvSpPr/>
          <p:nvPr/>
        </p:nvSpPr>
        <p:spPr>
          <a:xfrm>
            <a:off x="2969258" y="4051404"/>
            <a:ext cx="670752" cy="938024"/>
          </a:xfrm>
          <a:prstGeom prst="rightArrow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/>
              </a:gs>
            </a:gsLst>
            <a:lin ang="108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71450" indent="-84138" latinLnBrk="0">
              <a:lnSpc>
                <a:spcPct val="120000"/>
              </a:lnSpc>
              <a:spcBef>
                <a:spcPct val="0"/>
              </a:spcBef>
              <a:spcAft>
                <a:spcPts val="900"/>
              </a:spcAft>
              <a:buSzPct val="100000"/>
              <a:buFont typeface="Arial" pitchFamily="34" charset="0"/>
              <a:buChar char="•"/>
            </a:pPr>
            <a:endParaRPr lang="ko-KR" altLang="en-US" sz="1400" kern="0">
              <a:solidFill>
                <a:srgbClr val="4F4F4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3" name="사각형: 둥근 모서리 212">
            <a:extLst>
              <a:ext uri="{FF2B5EF4-FFF2-40B4-BE49-F238E27FC236}">
                <a16:creationId xmlns:a16="http://schemas.microsoft.com/office/drawing/2014/main" id="{28E4D876-6652-41A9-AFE8-CD1A0DA65104}"/>
              </a:ext>
            </a:extLst>
          </p:cNvPr>
          <p:cNvSpPr/>
          <p:nvPr/>
        </p:nvSpPr>
        <p:spPr>
          <a:xfrm>
            <a:off x="838503" y="2910460"/>
            <a:ext cx="2029190" cy="344394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ts val="600"/>
              </a:spcBef>
              <a:spcAft>
                <a:spcPct val="0"/>
              </a:spcAft>
            </a:pPr>
            <a:r>
              <a:rPr lang="en-US" altLang="ko-KR" sz="10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[As-is] </a:t>
            </a:r>
            <a:r>
              <a:rPr lang="en-US" altLang="ko-KR" sz="100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격자기반</a:t>
            </a:r>
            <a:r>
              <a:rPr lang="en-US" altLang="ko-KR" sz="10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00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지역</a:t>
            </a:r>
            <a:r>
              <a:rPr lang="en-US" altLang="ko-KR" sz="10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00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</a:t>
            </a:r>
            <a:endParaRPr lang="ko-KR" altLang="en-US" sz="1000" baseline="3000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6" name="사각형: 둥근 모서리 215">
            <a:extLst>
              <a:ext uri="{FF2B5EF4-FFF2-40B4-BE49-F238E27FC236}">
                <a16:creationId xmlns:a16="http://schemas.microsoft.com/office/drawing/2014/main" id="{F3F61716-541A-4E95-BC93-0B17A70D3F31}"/>
              </a:ext>
            </a:extLst>
          </p:cNvPr>
          <p:cNvSpPr/>
          <p:nvPr/>
        </p:nvSpPr>
        <p:spPr>
          <a:xfrm>
            <a:off x="3751037" y="2913624"/>
            <a:ext cx="2082388" cy="34439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[To-be] </a:t>
            </a:r>
            <a:r>
              <a:rPr lang="ko-KR" altLang="en-US" sz="100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행정구역등의</a:t>
            </a:r>
            <a:r>
              <a:rPr lang="ko-KR" altLang="en-US" sz="10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지역 설정</a:t>
            </a:r>
            <a:endParaRPr kumimoji="0" lang="ko-KR" altLang="en-US" sz="1000" b="0" i="0" u="none" strike="noStrike" kern="1200" cap="none" spc="0" normalizeH="0" baseline="3000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33B1D6-F134-43CA-BBBC-D834B8CE182F}"/>
              </a:ext>
            </a:extLst>
          </p:cNvPr>
          <p:cNvSpPr/>
          <p:nvPr/>
        </p:nvSpPr>
        <p:spPr>
          <a:xfrm>
            <a:off x="6602240" y="3449092"/>
            <a:ext cx="1191906" cy="2757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accelerometer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E4C36042-DE55-4581-9A77-9C4F270080F0}"/>
              </a:ext>
            </a:extLst>
          </p:cNvPr>
          <p:cNvSpPr/>
          <p:nvPr/>
        </p:nvSpPr>
        <p:spPr>
          <a:xfrm>
            <a:off x="6598072" y="3734711"/>
            <a:ext cx="1212485" cy="2639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gyrosocpe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33AFBCDB-F821-4BE8-B051-8B60FF344713}"/>
              </a:ext>
            </a:extLst>
          </p:cNvPr>
          <p:cNvSpPr/>
          <p:nvPr/>
        </p:nvSpPr>
        <p:spPr>
          <a:xfrm>
            <a:off x="6598072" y="3998618"/>
            <a:ext cx="1212485" cy="308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magnetometer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순서도: 대체 처리 16">
            <a:extLst>
              <a:ext uri="{FF2B5EF4-FFF2-40B4-BE49-F238E27FC236}">
                <a16:creationId xmlns:a16="http://schemas.microsoft.com/office/drawing/2014/main" id="{8E6D014C-6031-4EE9-B7CA-F71C47F81258}"/>
              </a:ext>
            </a:extLst>
          </p:cNvPr>
          <p:cNvSpPr/>
          <p:nvPr/>
        </p:nvSpPr>
        <p:spPr>
          <a:xfrm>
            <a:off x="8043878" y="3437767"/>
            <a:ext cx="406274" cy="87034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데이터개발</a:t>
            </a: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1545B832-2C3A-4440-A7C3-8A535404EA60}"/>
              </a:ext>
            </a:extLst>
          </p:cNvPr>
          <p:cNvSpPr/>
          <p:nvPr/>
        </p:nvSpPr>
        <p:spPr>
          <a:xfrm>
            <a:off x="8729134" y="3455568"/>
            <a:ext cx="744088" cy="7996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Raw/RP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3" name="순서도: 대체 처리 222">
            <a:extLst>
              <a:ext uri="{FF2B5EF4-FFF2-40B4-BE49-F238E27FC236}">
                <a16:creationId xmlns:a16="http://schemas.microsoft.com/office/drawing/2014/main" id="{FA738A07-28FE-4C32-9A0B-BD144463DD02}"/>
              </a:ext>
            </a:extLst>
          </p:cNvPr>
          <p:cNvSpPr/>
          <p:nvPr/>
        </p:nvSpPr>
        <p:spPr>
          <a:xfrm>
            <a:off x="9828435" y="3410057"/>
            <a:ext cx="744088" cy="87034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PDR 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Model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4AB4A8AF-459E-4EF8-9FCE-9470AE3BD64D}"/>
              </a:ext>
            </a:extLst>
          </p:cNvPr>
          <p:cNvSpPr/>
          <p:nvPr/>
        </p:nvSpPr>
        <p:spPr>
          <a:xfrm>
            <a:off x="10831247" y="3680936"/>
            <a:ext cx="647804" cy="1808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통합</a:t>
            </a:r>
            <a:r>
              <a:rPr lang="en-US" altLang="ko-KR" sz="1200" dirty="0">
                <a:solidFill>
                  <a:schemeClr val="tx1"/>
                </a:solidFill>
              </a:rPr>
              <a:t>MAP </a:t>
            </a:r>
            <a:r>
              <a:rPr lang="en-US" altLang="ko-KR" sz="1200" dirty="0" err="1">
                <a:solidFill>
                  <a:schemeClr val="tx1"/>
                </a:solidFill>
              </a:rPr>
              <a:t>매칭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7E00BB2D-BEBA-4767-BA03-2D0C474561A1}"/>
              </a:ext>
            </a:extLst>
          </p:cNvPr>
          <p:cNvSpPr/>
          <p:nvPr/>
        </p:nvSpPr>
        <p:spPr>
          <a:xfrm>
            <a:off x="6686050" y="5236920"/>
            <a:ext cx="815775" cy="8208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WIFI RSSI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9CE774C9-BA3D-4470-A1C7-CCCBDC3E1F46}"/>
              </a:ext>
            </a:extLst>
          </p:cNvPr>
          <p:cNvSpPr txBox="1"/>
          <p:nvPr/>
        </p:nvSpPr>
        <p:spPr>
          <a:xfrm>
            <a:off x="6364802" y="2187493"/>
            <a:ext cx="4958130" cy="55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lvl="0" indent="0" algn="ctr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kern="0" cap="none" spc="0" normalizeH="0" baseline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Franklin Gothic Demi" panose="020B0703020102020204" pitchFamily="34" charset="0"/>
                <a:ea typeface="나눔스퀘어 ExtraBold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센서 데이터 수집</a:t>
            </a:r>
            <a:r>
              <a:rPr lang="en-US" altLang="ko-KR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/</a:t>
            </a:r>
            <a:r>
              <a:rPr lang="en-US" altLang="ko-KR" spc="-39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처리</a:t>
            </a:r>
            <a:r>
              <a:rPr lang="ko-KR" altLang="en-US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 및 통합</a:t>
            </a:r>
            <a:r>
              <a:rPr lang="en-US" altLang="ko-KR" spc="-39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MAP매칭</a:t>
            </a:r>
            <a:r>
              <a:rPr lang="en-US" altLang="ko-KR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 </a:t>
            </a:r>
            <a:r>
              <a:rPr lang="en-US" altLang="ko-KR" spc="-39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개발로</a:t>
            </a:r>
            <a:r>
              <a:rPr lang="en-US" altLang="ko-KR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 </a:t>
            </a:r>
            <a:r>
              <a:rPr lang="en-US" altLang="ko-KR" spc="-39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정밀측위</a:t>
            </a:r>
            <a:r>
              <a:rPr lang="en-US" altLang="ko-KR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 </a:t>
            </a:r>
            <a:r>
              <a:rPr lang="en-US" altLang="ko-KR" spc="-39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기술</a:t>
            </a:r>
            <a:r>
              <a:rPr lang="en-US" altLang="ko-KR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 </a:t>
            </a:r>
            <a:r>
              <a:rPr lang="en-US" altLang="ko-KR" spc="-39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개발</a:t>
            </a:r>
            <a:endParaRPr lang="en-US" altLang="ko-KR" spc="-39" dirty="0">
              <a:ln w="3175" cap="flat">
                <a:solidFill>
                  <a:srgbClr val="808080">
                    <a:alpha val="20000"/>
                  </a:srgbClr>
                </a:solidFill>
                <a:prstDash val="solid"/>
                <a:round/>
              </a:ln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229" name="순서도: 대체 처리 228">
            <a:extLst>
              <a:ext uri="{FF2B5EF4-FFF2-40B4-BE49-F238E27FC236}">
                <a16:creationId xmlns:a16="http://schemas.microsoft.com/office/drawing/2014/main" id="{426A27FE-EBA9-46D4-9F81-3391833EA3FD}"/>
              </a:ext>
            </a:extLst>
          </p:cNvPr>
          <p:cNvSpPr/>
          <p:nvPr/>
        </p:nvSpPr>
        <p:spPr>
          <a:xfrm>
            <a:off x="7882214" y="5225313"/>
            <a:ext cx="729601" cy="84301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Data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Filtering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AB7E2EDF-7C0E-4406-A67D-9C2F0E1404A0}"/>
              </a:ext>
            </a:extLst>
          </p:cNvPr>
          <p:cNvSpPr/>
          <p:nvPr/>
        </p:nvSpPr>
        <p:spPr>
          <a:xfrm>
            <a:off x="9019237" y="5236781"/>
            <a:ext cx="815775" cy="8208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WIFI Finger Printing MAP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1" name="순서도: 대체 처리 230">
            <a:extLst>
              <a:ext uri="{FF2B5EF4-FFF2-40B4-BE49-F238E27FC236}">
                <a16:creationId xmlns:a16="http://schemas.microsoft.com/office/drawing/2014/main" id="{8C3B47FC-8D2B-4E5B-8127-E6D2FF9F2ACD}"/>
              </a:ext>
            </a:extLst>
          </p:cNvPr>
          <p:cNvSpPr/>
          <p:nvPr/>
        </p:nvSpPr>
        <p:spPr>
          <a:xfrm>
            <a:off x="7717740" y="4571344"/>
            <a:ext cx="1058719" cy="340444"/>
          </a:xfrm>
          <a:prstGeom prst="flowChartAlternateProcess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Landmark detection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6F24A2F-A177-4B25-9DA9-C8F0BFF79EF5}"/>
              </a:ext>
            </a:extLst>
          </p:cNvPr>
          <p:cNvCxnSpPr>
            <a:stCxn id="217" idx="3"/>
            <a:endCxn id="17" idx="1"/>
          </p:cNvCxnSpPr>
          <p:nvPr/>
        </p:nvCxnSpPr>
        <p:spPr>
          <a:xfrm>
            <a:off x="7810557" y="3866665"/>
            <a:ext cx="233321" cy="6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화살표 연결선 231">
            <a:extLst>
              <a:ext uri="{FF2B5EF4-FFF2-40B4-BE49-F238E27FC236}">
                <a16:creationId xmlns:a16="http://schemas.microsoft.com/office/drawing/2014/main" id="{DE2ABC19-63E2-421F-BD0F-1444510D24D5}"/>
              </a:ext>
            </a:extLst>
          </p:cNvPr>
          <p:cNvCxnSpPr/>
          <p:nvPr/>
        </p:nvCxnSpPr>
        <p:spPr>
          <a:xfrm>
            <a:off x="8461719" y="3852808"/>
            <a:ext cx="233321" cy="6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화살표 연결선 232">
            <a:extLst>
              <a:ext uri="{FF2B5EF4-FFF2-40B4-BE49-F238E27FC236}">
                <a16:creationId xmlns:a16="http://schemas.microsoft.com/office/drawing/2014/main" id="{54F156CD-365B-4FB3-A9D6-DC9B9D74AD4C}"/>
              </a:ext>
            </a:extLst>
          </p:cNvPr>
          <p:cNvCxnSpPr>
            <a:cxnSpLocks/>
            <a:stCxn id="220" idx="3"/>
            <a:endCxn id="223" idx="1"/>
          </p:cNvCxnSpPr>
          <p:nvPr/>
        </p:nvCxnSpPr>
        <p:spPr>
          <a:xfrm flipV="1">
            <a:off x="9473222" y="3845231"/>
            <a:ext cx="355213" cy="10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58A9ECB5-4188-4391-BF39-55AAB0687238}"/>
              </a:ext>
            </a:extLst>
          </p:cNvPr>
          <p:cNvCxnSpPr>
            <a:stCxn id="17" idx="2"/>
            <a:endCxn id="231" idx="0"/>
          </p:cNvCxnSpPr>
          <p:nvPr/>
        </p:nvCxnSpPr>
        <p:spPr>
          <a:xfrm rot="16200000" flipH="1">
            <a:off x="8115443" y="4439686"/>
            <a:ext cx="263229" cy="85"/>
          </a:xfrm>
          <a:prstGeom prst="bentConnector3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연결선: 꺾임 233">
            <a:extLst>
              <a:ext uri="{FF2B5EF4-FFF2-40B4-BE49-F238E27FC236}">
                <a16:creationId xmlns:a16="http://schemas.microsoft.com/office/drawing/2014/main" id="{E34C3EDA-7A25-4D1C-A15C-7176B9336DCF}"/>
              </a:ext>
            </a:extLst>
          </p:cNvPr>
          <p:cNvCxnSpPr>
            <a:cxnSpLocks/>
            <a:stCxn id="231" idx="3"/>
            <a:endCxn id="220" idx="2"/>
          </p:cNvCxnSpPr>
          <p:nvPr/>
        </p:nvCxnSpPr>
        <p:spPr>
          <a:xfrm flipV="1">
            <a:off x="8776459" y="4255231"/>
            <a:ext cx="324719" cy="486335"/>
          </a:xfrm>
          <a:prstGeom prst="bentConnector2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순서도: 대체 처리 234">
            <a:extLst>
              <a:ext uri="{FF2B5EF4-FFF2-40B4-BE49-F238E27FC236}">
                <a16:creationId xmlns:a16="http://schemas.microsoft.com/office/drawing/2014/main" id="{B3B315A0-2960-4F2D-AA12-AC8E4DCF7847}"/>
              </a:ext>
            </a:extLst>
          </p:cNvPr>
          <p:cNvSpPr/>
          <p:nvPr/>
        </p:nvSpPr>
        <p:spPr>
          <a:xfrm>
            <a:off x="8571818" y="2924184"/>
            <a:ext cx="1058719" cy="340444"/>
          </a:xfrm>
          <a:prstGeom prst="flowChartAlternateProcess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Ground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truth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36" name="연결선: 꺾임 235">
            <a:extLst>
              <a:ext uri="{FF2B5EF4-FFF2-40B4-BE49-F238E27FC236}">
                <a16:creationId xmlns:a16="http://schemas.microsoft.com/office/drawing/2014/main" id="{462FD761-D313-4397-A3D3-CAE4207FE394}"/>
              </a:ext>
            </a:extLst>
          </p:cNvPr>
          <p:cNvCxnSpPr>
            <a:cxnSpLocks/>
            <a:stCxn id="235" idx="2"/>
            <a:endCxn id="220" idx="0"/>
          </p:cNvCxnSpPr>
          <p:nvPr/>
        </p:nvCxnSpPr>
        <p:spPr>
          <a:xfrm rot="5400000">
            <a:off x="9005708" y="3360098"/>
            <a:ext cx="190940" cy="12700"/>
          </a:xfrm>
          <a:prstGeom prst="bent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D65E381-83E5-4672-AE2C-EC00B57FEAE0}"/>
              </a:ext>
            </a:extLst>
          </p:cNvPr>
          <p:cNvCxnSpPr>
            <a:stCxn id="225" idx="3"/>
            <a:endCxn id="229" idx="1"/>
          </p:cNvCxnSpPr>
          <p:nvPr/>
        </p:nvCxnSpPr>
        <p:spPr>
          <a:xfrm flipV="1">
            <a:off x="7501825" y="5646823"/>
            <a:ext cx="380389" cy="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22AB2C0-7C35-43B5-95B7-F2535383B837}"/>
              </a:ext>
            </a:extLst>
          </p:cNvPr>
          <p:cNvCxnSpPr>
            <a:cxnSpLocks/>
            <a:stCxn id="229" idx="3"/>
            <a:endCxn id="230" idx="1"/>
          </p:cNvCxnSpPr>
          <p:nvPr/>
        </p:nvCxnSpPr>
        <p:spPr>
          <a:xfrm>
            <a:off x="8611815" y="5646823"/>
            <a:ext cx="407422" cy="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471ECB5A-9E7B-4FDA-8A49-39D0C487CA93}"/>
              </a:ext>
            </a:extLst>
          </p:cNvPr>
          <p:cNvCxnSpPr>
            <a:cxnSpLocks/>
            <a:stCxn id="223" idx="2"/>
            <a:endCxn id="224" idx="1"/>
          </p:cNvCxnSpPr>
          <p:nvPr/>
        </p:nvCxnSpPr>
        <p:spPr>
          <a:xfrm rot="16200000" flipH="1">
            <a:off x="10363593" y="4117291"/>
            <a:ext cx="304540" cy="6307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19BFF06D-5909-4C8F-8118-DE24B99805E8}"/>
              </a:ext>
            </a:extLst>
          </p:cNvPr>
          <p:cNvCxnSpPr>
            <a:stCxn id="230" idx="3"/>
          </p:cNvCxnSpPr>
          <p:nvPr/>
        </p:nvCxnSpPr>
        <p:spPr>
          <a:xfrm flipV="1">
            <a:off x="9835012" y="4741566"/>
            <a:ext cx="996235" cy="9056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BB6845E-B9EE-4E24-A5CA-46111C9AE966}"/>
              </a:ext>
            </a:extLst>
          </p:cNvPr>
          <p:cNvSpPr txBox="1"/>
          <p:nvPr/>
        </p:nvSpPr>
        <p:spPr>
          <a:xfrm>
            <a:off x="9731946" y="4417034"/>
            <a:ext cx="11496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Relative location</a:t>
            </a:r>
            <a:endParaRPr lang="ko-KR" altLang="en-US" sz="1000" dirty="0"/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0CE6450B-A20F-4419-B782-C3AF2AFE8DE7}"/>
              </a:ext>
            </a:extLst>
          </p:cNvPr>
          <p:cNvSpPr txBox="1"/>
          <p:nvPr/>
        </p:nvSpPr>
        <p:spPr>
          <a:xfrm>
            <a:off x="9871166" y="5647415"/>
            <a:ext cx="1191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absolute location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58347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7730F3-F5DB-4329-976B-7E90E761E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7A9F7-A9B8-4A2D-ADB6-8F8E9F05E20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BC18973-2B05-41DF-B790-43B35E38E997}"/>
              </a:ext>
            </a:extLst>
          </p:cNvPr>
          <p:cNvSpPr/>
          <p:nvPr/>
        </p:nvSpPr>
        <p:spPr>
          <a:xfrm>
            <a:off x="2701635" y="581448"/>
            <a:ext cx="5302773" cy="4733501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순서도: 대체 처리 29">
            <a:extLst>
              <a:ext uri="{FF2B5EF4-FFF2-40B4-BE49-F238E27FC236}">
                <a16:creationId xmlns:a16="http://schemas.microsoft.com/office/drawing/2014/main" id="{4A796C27-86EC-4B3A-BD94-175868899F39}"/>
              </a:ext>
            </a:extLst>
          </p:cNvPr>
          <p:cNvSpPr/>
          <p:nvPr/>
        </p:nvSpPr>
        <p:spPr>
          <a:xfrm>
            <a:off x="3995671" y="860820"/>
            <a:ext cx="3186179" cy="870348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데이터 분석</a:t>
            </a:r>
            <a:r>
              <a:rPr lang="en-US" altLang="ko-KR" sz="1200">
                <a:solidFill>
                  <a:schemeClr val="tx1"/>
                </a:solidFill>
              </a:rPr>
              <a:t>/</a:t>
            </a:r>
            <a:r>
              <a:rPr lang="en-US" altLang="ko-KR" sz="1200" dirty="0" err="1">
                <a:solidFill>
                  <a:schemeClr val="tx1"/>
                </a:solidFill>
              </a:rPr>
              <a:t>처리</a:t>
            </a:r>
            <a:r>
              <a:rPr lang="ko-KR" altLang="en-US" sz="1200" dirty="0">
                <a:solidFill>
                  <a:schemeClr val="tx1"/>
                </a:solidFill>
              </a:rPr>
              <a:t> 클러스터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243A9A2-F735-4CA0-B6B2-BFC3BE75E6A8}"/>
              </a:ext>
            </a:extLst>
          </p:cNvPr>
          <p:cNvSpPr/>
          <p:nvPr/>
        </p:nvSpPr>
        <p:spPr>
          <a:xfrm>
            <a:off x="3250873" y="2166862"/>
            <a:ext cx="983674" cy="17169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데이터연동 서버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008A5DE-4291-4FD7-8BC1-7EB1753C290C}"/>
              </a:ext>
            </a:extLst>
          </p:cNvPr>
          <p:cNvCxnSpPr>
            <a:cxnSpLocks/>
          </p:cNvCxnSpPr>
          <p:nvPr/>
        </p:nvCxnSpPr>
        <p:spPr>
          <a:xfrm>
            <a:off x="1911927" y="2531918"/>
            <a:ext cx="13438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6B6C2CF-FF40-4162-AB5D-A7EB34B5C5D6}"/>
              </a:ext>
            </a:extLst>
          </p:cNvPr>
          <p:cNvSpPr txBox="1"/>
          <p:nvPr/>
        </p:nvSpPr>
        <p:spPr>
          <a:xfrm>
            <a:off x="1980847" y="2247173"/>
            <a:ext cx="1196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측위</a:t>
            </a:r>
            <a:r>
              <a:rPr lang="ko-KR" altLang="en-US" sz="1200" dirty="0"/>
              <a:t> </a:t>
            </a:r>
            <a:r>
              <a:rPr lang="en-US" altLang="ko-KR" sz="1200" dirty="0"/>
              <a:t>Raw data</a:t>
            </a:r>
            <a:endParaRPr lang="ko-KR" altLang="en-US" sz="1200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3314EE67-3009-4F0B-A814-0AECEFD3B7F4}"/>
              </a:ext>
            </a:extLst>
          </p:cNvPr>
          <p:cNvSpPr/>
          <p:nvPr/>
        </p:nvSpPr>
        <p:spPr>
          <a:xfrm>
            <a:off x="249381" y="997527"/>
            <a:ext cx="1662546" cy="3643746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PMS</a:t>
            </a: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운영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서버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D9D4E090-5624-4775-A8FE-BF61F082BEC9}"/>
              </a:ext>
            </a:extLst>
          </p:cNvPr>
          <p:cNvSpPr/>
          <p:nvPr/>
        </p:nvSpPr>
        <p:spPr>
          <a:xfrm>
            <a:off x="8880272" y="997527"/>
            <a:ext cx="1662546" cy="3643746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SCALE </a:t>
            </a:r>
            <a:r>
              <a:rPr lang="en-US" altLang="ko-KR" sz="1200" dirty="0" err="1">
                <a:solidFill>
                  <a:schemeClr val="tx1"/>
                </a:solidFill>
              </a:rPr>
              <a:t>시스템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37A6125-3DF6-4E0D-AA91-FEE38D4E29D8}"/>
              </a:ext>
            </a:extLst>
          </p:cNvPr>
          <p:cNvCxnSpPr>
            <a:cxnSpLocks/>
          </p:cNvCxnSpPr>
          <p:nvPr/>
        </p:nvCxnSpPr>
        <p:spPr>
          <a:xfrm>
            <a:off x="1906983" y="2970068"/>
            <a:ext cx="13438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D0E3AE8-BDAD-40A7-8200-D79F85F42958}"/>
              </a:ext>
            </a:extLst>
          </p:cNvPr>
          <p:cNvCxnSpPr>
            <a:cxnSpLocks/>
          </p:cNvCxnSpPr>
          <p:nvPr/>
        </p:nvCxnSpPr>
        <p:spPr>
          <a:xfrm>
            <a:off x="1906983" y="3314700"/>
            <a:ext cx="13438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1C42F15-F1B9-471B-9918-CC5BB36E0F93}"/>
              </a:ext>
            </a:extLst>
          </p:cNvPr>
          <p:cNvSpPr txBox="1"/>
          <p:nvPr/>
        </p:nvSpPr>
        <p:spPr>
          <a:xfrm>
            <a:off x="1974053" y="2748336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딥러닝 모델파일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100129A-668A-4C4B-A7EE-1DAF48E15774}"/>
              </a:ext>
            </a:extLst>
          </p:cNvPr>
          <p:cNvSpPr txBox="1"/>
          <p:nvPr/>
        </p:nvSpPr>
        <p:spPr>
          <a:xfrm>
            <a:off x="1906747" y="3373233"/>
            <a:ext cx="1451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딥러닝 </a:t>
            </a:r>
            <a:r>
              <a:rPr lang="en-US" altLang="ko-KR" sz="1200" dirty="0"/>
              <a:t>Training</a:t>
            </a:r>
          </a:p>
          <a:p>
            <a:r>
              <a:rPr lang="en-US" altLang="ko-KR" sz="1200" dirty="0"/>
              <a:t>/Validation </a:t>
            </a:r>
            <a:r>
              <a:rPr lang="en-US" altLang="ko-KR" sz="1200" dirty="0" err="1"/>
              <a:t>데이터</a:t>
            </a:r>
            <a:endParaRPr lang="ko-KR" altLang="en-US" sz="1200" dirty="0"/>
          </a:p>
        </p:txBody>
      </p:sp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id="{19529AC8-32AF-45BB-9BC6-9263B0812099}"/>
              </a:ext>
            </a:extLst>
          </p:cNvPr>
          <p:cNvSpPr/>
          <p:nvPr/>
        </p:nvSpPr>
        <p:spPr>
          <a:xfrm>
            <a:off x="3995670" y="4206099"/>
            <a:ext cx="3186179" cy="870348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측위</a:t>
            </a:r>
            <a:r>
              <a:rPr lang="ko-KR" altLang="en-US" sz="1200" dirty="0">
                <a:solidFill>
                  <a:schemeClr val="tx1"/>
                </a:solidFill>
              </a:rPr>
              <a:t> 정확도 평가모니터링 시스템</a:t>
            </a: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F9B44124-04E1-4D98-B042-C9874F275E2C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4234547" y="1731168"/>
            <a:ext cx="1354214" cy="10171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6836183E-11AA-4FE8-8EE7-94D31E5DC245}"/>
              </a:ext>
            </a:extLst>
          </p:cNvPr>
          <p:cNvCxnSpPr>
            <a:stCxn id="31" idx="3"/>
            <a:endCxn id="46" idx="0"/>
          </p:cNvCxnSpPr>
          <p:nvPr/>
        </p:nvCxnSpPr>
        <p:spPr>
          <a:xfrm>
            <a:off x="4234547" y="3025335"/>
            <a:ext cx="1354213" cy="11807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E973E7E8-72B9-4413-BD1C-CB104E040445}"/>
              </a:ext>
            </a:extLst>
          </p:cNvPr>
          <p:cNvCxnSpPr>
            <a:stCxn id="30" idx="3"/>
            <a:endCxn id="41" idx="1"/>
          </p:cNvCxnSpPr>
          <p:nvPr/>
        </p:nvCxnSpPr>
        <p:spPr>
          <a:xfrm>
            <a:off x="7181850" y="1295994"/>
            <a:ext cx="1698422" cy="1523406"/>
          </a:xfrm>
          <a:prstGeom prst="bentConnector3">
            <a:avLst>
              <a:gd name="adj1" fmla="val 679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15A002A3-75F0-430D-AA3B-4EBE4B139DBD}"/>
              </a:ext>
            </a:extLst>
          </p:cNvPr>
          <p:cNvCxnSpPr>
            <a:endCxn id="46" idx="3"/>
          </p:cNvCxnSpPr>
          <p:nvPr/>
        </p:nvCxnSpPr>
        <p:spPr>
          <a:xfrm rot="10800000" flipV="1">
            <a:off x="7181850" y="3428999"/>
            <a:ext cx="1698423" cy="1212273"/>
          </a:xfrm>
          <a:prstGeom prst="bentConnector3">
            <a:avLst>
              <a:gd name="adj1" fmla="val 320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29F069D-AEDA-4B8F-A7A3-136C006D6ECD}"/>
              </a:ext>
            </a:extLst>
          </p:cNvPr>
          <p:cNvSpPr txBox="1"/>
          <p:nvPr/>
        </p:nvSpPr>
        <p:spPr>
          <a:xfrm>
            <a:off x="5694064" y="3604065"/>
            <a:ext cx="1451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딥러닝 </a:t>
            </a:r>
            <a:r>
              <a:rPr lang="en-US" altLang="ko-KR" sz="1200" dirty="0"/>
              <a:t>Training</a:t>
            </a:r>
          </a:p>
          <a:p>
            <a:r>
              <a:rPr lang="en-US" altLang="ko-KR" sz="1200" dirty="0"/>
              <a:t>/Validation </a:t>
            </a:r>
            <a:r>
              <a:rPr lang="en-US" altLang="ko-KR" sz="1200" dirty="0" err="1"/>
              <a:t>데이터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04CC21C-4964-4768-91D5-E55D0AE46BDD}"/>
              </a:ext>
            </a:extLst>
          </p:cNvPr>
          <p:cNvSpPr txBox="1"/>
          <p:nvPr/>
        </p:nvSpPr>
        <p:spPr>
          <a:xfrm>
            <a:off x="4308412" y="2441584"/>
            <a:ext cx="1196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측위</a:t>
            </a:r>
            <a:r>
              <a:rPr lang="ko-KR" altLang="en-US" sz="1200" dirty="0"/>
              <a:t> </a:t>
            </a:r>
            <a:r>
              <a:rPr lang="en-US" altLang="ko-KR" sz="1200" dirty="0"/>
              <a:t>Raw data</a:t>
            </a:r>
            <a:endParaRPr lang="ko-KR" alt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162F73E-323D-43BF-9FED-6B00EA4C4720}"/>
              </a:ext>
            </a:extLst>
          </p:cNvPr>
          <p:cNvSpPr txBox="1"/>
          <p:nvPr/>
        </p:nvSpPr>
        <p:spPr>
          <a:xfrm>
            <a:off x="7125954" y="4720360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딥러닝 모델파일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204B501-6509-446E-9697-3885D93A1DE1}"/>
              </a:ext>
            </a:extLst>
          </p:cNvPr>
          <p:cNvSpPr txBox="1"/>
          <p:nvPr/>
        </p:nvSpPr>
        <p:spPr>
          <a:xfrm>
            <a:off x="7173497" y="948810"/>
            <a:ext cx="1768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필터링된</a:t>
            </a:r>
            <a:r>
              <a:rPr lang="ko-KR" altLang="en-US" sz="1200" dirty="0"/>
              <a:t> </a:t>
            </a:r>
            <a:r>
              <a:rPr lang="en-US" altLang="ko-KR" sz="1200" dirty="0"/>
              <a:t>Training </a:t>
            </a:r>
            <a:r>
              <a:rPr lang="en-US" altLang="ko-KR" sz="1200" dirty="0" err="1"/>
              <a:t>파일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9188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CD449C17993A545A3B3F3018FDCF092" ma:contentTypeVersion="4" ma:contentTypeDescription="새 문서를 만듭니다." ma:contentTypeScope="" ma:versionID="ef943e8e836732442fe940ddcc14c48f">
  <xsd:schema xmlns:xsd="http://www.w3.org/2001/XMLSchema" xmlns:xs="http://www.w3.org/2001/XMLSchema" xmlns:p="http://schemas.microsoft.com/office/2006/metadata/properties" xmlns:ns2="d6669611-782e-43a9-9540-979708e25935" xmlns:ns3="ba36de36-f626-4cf6-a458-fcbcd17a47ea" targetNamespace="http://schemas.microsoft.com/office/2006/metadata/properties" ma:root="true" ma:fieldsID="963a1af978bfd2a5a5e244d88b15d73f" ns2:_="" ns3:_="">
    <xsd:import namespace="d6669611-782e-43a9-9540-979708e25935"/>
    <xsd:import namespace="ba36de36-f626-4cf6-a458-fcbcd17a47e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669611-782e-43a9-9540-979708e259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36de36-f626-4cf6-a458-fcbcd17a47e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AC460C7-B9AF-4B98-9652-090EA8118D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FD6723-1EB7-4CB6-A1B7-F2CA1C4A529C}">
  <ds:schemaRefs>
    <ds:schemaRef ds:uri="http://purl.org/dc/dcmitype/"/>
    <ds:schemaRef ds:uri="http://purl.org/dc/terms/"/>
    <ds:schemaRef ds:uri="http://schemas.microsoft.com/office/2006/metadata/properties"/>
    <ds:schemaRef ds:uri="http://www.w3.org/XML/1998/namespace"/>
    <ds:schemaRef ds:uri="ba36de36-f626-4cf6-a458-fcbcd17a47ea"/>
    <ds:schemaRef ds:uri="http://schemas.microsoft.com/office/2006/documentManagement/types"/>
    <ds:schemaRef ds:uri="http://schemas.openxmlformats.org/package/2006/metadata/core-properties"/>
    <ds:schemaRef ds:uri="d6669611-782e-43a9-9540-979708e25935"/>
    <ds:schemaRef ds:uri="http://schemas.microsoft.com/office/infopath/2007/PartnerControl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92C8213A-7FD7-4920-A795-84C37112B2F7}">
  <ds:schemaRefs>
    <ds:schemaRef ds:uri="ba36de36-f626-4cf6-a458-fcbcd17a47ea"/>
    <ds:schemaRef ds:uri="d6669611-782e-43a9-9540-979708e2593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32629</TotalTime>
  <Words>491</Words>
  <Application>Microsoft Office PowerPoint</Application>
  <PresentationFormat>와이드스크린</PresentationFormat>
  <Paragraphs>97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2" baseType="lpstr">
      <vt:lpstr>나눔고딕 ExtraBold</vt:lpstr>
      <vt:lpstr>나눔스퀘어</vt:lpstr>
      <vt:lpstr>나눔스퀘어 Bold</vt:lpstr>
      <vt:lpstr>나눔스퀘어 ExtraBold</vt:lpstr>
      <vt:lpstr>맑은 고딕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안홍범님/5GX Location Labs</dc:creator>
  <cp:lastModifiedBy>손성민님/Location</cp:lastModifiedBy>
  <cp:revision>34</cp:revision>
  <cp:lastPrinted>2022-04-07T02:05:17Z</cp:lastPrinted>
  <dcterms:created xsi:type="dcterms:W3CDTF">2021-10-29T00:20:17Z</dcterms:created>
  <dcterms:modified xsi:type="dcterms:W3CDTF">2022-10-26T07:27:13Z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0x010100DCD449C17993A545A3B3F3018FDCF092</vt:lpwstr>
  </property>
</Properties>
</file>