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77" r:id="rId3"/>
  </p:sldMasterIdLst>
  <p:notesMasterIdLst>
    <p:notesMasterId r:id="rId66"/>
  </p:notesMasterIdLst>
  <p:handoutMasterIdLst>
    <p:handoutMasterId r:id="rId67"/>
  </p:handoutMasterIdLst>
  <p:sldIdLst>
    <p:sldId id="256" r:id="rId4"/>
    <p:sldId id="517" r:id="rId5"/>
    <p:sldId id="257" r:id="rId6"/>
    <p:sldId id="445" r:id="rId7"/>
    <p:sldId id="480" r:id="rId8"/>
    <p:sldId id="458" r:id="rId9"/>
    <p:sldId id="481" r:id="rId10"/>
    <p:sldId id="475" r:id="rId11"/>
    <p:sldId id="516" r:id="rId12"/>
    <p:sldId id="464" r:id="rId13"/>
    <p:sldId id="482" r:id="rId14"/>
    <p:sldId id="499" r:id="rId15"/>
    <p:sldId id="459" r:id="rId16"/>
    <p:sldId id="500" r:id="rId17"/>
    <p:sldId id="531" r:id="rId18"/>
    <p:sldId id="503" r:id="rId19"/>
    <p:sldId id="525" r:id="rId20"/>
    <p:sldId id="532" r:id="rId21"/>
    <p:sldId id="506" r:id="rId22"/>
    <p:sldId id="526" r:id="rId23"/>
    <p:sldId id="533" r:id="rId24"/>
    <p:sldId id="509" r:id="rId25"/>
    <p:sldId id="527" r:id="rId26"/>
    <p:sldId id="514" r:id="rId27"/>
    <p:sldId id="534" r:id="rId28"/>
    <p:sldId id="515" r:id="rId29"/>
    <p:sldId id="476" r:id="rId30"/>
    <p:sldId id="511" r:id="rId31"/>
    <p:sldId id="512" r:id="rId32"/>
    <p:sldId id="465" r:id="rId33"/>
    <p:sldId id="535" r:id="rId34"/>
    <p:sldId id="466" r:id="rId35"/>
    <p:sldId id="467" r:id="rId36"/>
    <p:sldId id="477" r:id="rId37"/>
    <p:sldId id="468" r:id="rId38"/>
    <p:sldId id="479" r:id="rId39"/>
    <p:sldId id="470" r:id="rId40"/>
    <p:sldId id="536" r:id="rId41"/>
    <p:sldId id="537" r:id="rId42"/>
    <p:sldId id="471" r:id="rId43"/>
    <p:sldId id="538" r:id="rId44"/>
    <p:sldId id="549" r:id="rId45"/>
    <p:sldId id="472" r:id="rId46"/>
    <p:sldId id="540" r:id="rId47"/>
    <p:sldId id="550" r:id="rId48"/>
    <p:sldId id="473" r:id="rId49"/>
    <p:sldId id="542" r:id="rId50"/>
    <p:sldId id="551" r:id="rId51"/>
    <p:sldId id="474" r:id="rId52"/>
    <p:sldId id="554" r:id="rId53"/>
    <p:sldId id="544" r:id="rId54"/>
    <p:sldId id="553" r:id="rId55"/>
    <p:sldId id="478" r:id="rId56"/>
    <p:sldId id="485" r:id="rId57"/>
    <p:sldId id="530" r:id="rId58"/>
    <p:sldId id="520" r:id="rId59"/>
    <p:sldId id="522" r:id="rId60"/>
    <p:sldId id="528" r:id="rId61"/>
    <p:sldId id="529" r:id="rId62"/>
    <p:sldId id="523" r:id="rId63"/>
    <p:sldId id="524" r:id="rId64"/>
    <p:sldId id="521" r:id="rId65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1F5463"/>
    <a:srgbClr val="FC5D42"/>
    <a:srgbClr val="0000FF"/>
    <a:srgbClr val="3366FF"/>
    <a:srgbClr val="CDC800"/>
    <a:srgbClr val="C8C300"/>
    <a:srgbClr val="767300"/>
    <a:srgbClr val="E7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45" autoAdjust="0"/>
  </p:normalViewPr>
  <p:slideViewPr>
    <p:cSldViewPr>
      <p:cViewPr varScale="1">
        <p:scale>
          <a:sx n="153" d="100"/>
          <a:sy n="153" d="100"/>
        </p:scale>
        <p:origin x="396" y="144"/>
      </p:cViewPr>
      <p:guideLst>
        <p:guide orient="horz" pos="531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7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1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r">
              <a:defRPr sz="1200"/>
            </a:lvl1pPr>
          </a:lstStyle>
          <a:p>
            <a:fld id="{2AAC6F3A-CC42-474C-9C02-6577BDC705C2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r">
              <a:defRPr sz="1200"/>
            </a:lvl1pPr>
          </a:lstStyle>
          <a:p>
            <a:fld id="{19BB3CBE-74E4-43A0-B2E6-9CA902E535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2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r">
              <a:defRPr sz="1200"/>
            </a:lvl1pPr>
          </a:lstStyle>
          <a:p>
            <a:fld id="{FC87AA99-DE47-4634-AEA0-290DED667872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16" tIns="46008" rIns="92016" bIns="460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7"/>
          </a:xfrm>
          <a:prstGeom prst="rect">
            <a:avLst/>
          </a:prstGeom>
        </p:spPr>
        <p:txBody>
          <a:bodyPr vert="horz" lIns="92016" tIns="46008" rIns="92016" bIns="46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6332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r">
              <a:defRPr sz="1200"/>
            </a:lvl1pPr>
          </a:lstStyle>
          <a:p>
            <a:fld id="{93DD157D-B73B-49A7-BD27-B88406DDAA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1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3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161"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3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7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3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0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157D-B73B-49A7-BD27-B88406DDAA2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1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47F5B2E-CA3E-4B30-98D5-57B5FF03421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C85B233-29D3-410E-A138-1FB1C0D4E7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57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9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16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33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47F5B2E-CA3E-4B30-98D5-57B5FF03421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C85B233-29D3-410E-A138-1FB1C0D4E75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07504" y="39746"/>
            <a:ext cx="8928992" cy="519522"/>
          </a:xfrm>
          <a:prstGeom prst="rect">
            <a:avLst/>
          </a:prstGeom>
        </p:spPr>
        <p:txBody>
          <a:bodyPr vert="horz" lIns="91440" tIns="72000" rIns="91440" bIns="14400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4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07504" y="39746"/>
            <a:ext cx="8928992" cy="519522"/>
          </a:xfrm>
          <a:prstGeom prst="rect">
            <a:avLst/>
          </a:prstGeom>
        </p:spPr>
        <p:txBody>
          <a:bodyPr vert="horz" lIns="91440" tIns="72000" rIns="91440" bIns="14400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3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019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73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31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37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11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쌩유.jpg"/>
          <p:cNvPicPr>
            <a:picLocks noChangeAspect="1"/>
          </p:cNvPicPr>
          <p:nvPr/>
        </p:nvPicPr>
        <p:blipFill rotWithShape="1">
          <a:blip r:embed="rId4" cstate="print"/>
          <a:srcRect l="1663" t="14219" b="3384"/>
          <a:stretch/>
        </p:blipFill>
        <p:spPr>
          <a:xfrm>
            <a:off x="0" y="1"/>
            <a:ext cx="9144324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쌩유.jpg"/>
          <p:cNvPicPr>
            <a:picLocks noChangeAspect="1"/>
          </p:cNvPicPr>
          <p:nvPr/>
        </p:nvPicPr>
        <p:blipFill rotWithShape="1">
          <a:blip r:embed="rId2" cstate="print"/>
          <a:srcRect l="1663" t="14219" b="3384"/>
          <a:stretch/>
        </p:blipFill>
        <p:spPr>
          <a:xfrm>
            <a:off x="0" y="1"/>
            <a:ext cx="914432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64736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내지3.jpg"/>
          <p:cNvPicPr>
            <a:picLocks noChangeAspect="1"/>
          </p:cNvPicPr>
          <p:nvPr/>
        </p:nvPicPr>
        <p:blipFill rotWithShape="1">
          <a:blip r:embed="rId13" cstate="print"/>
          <a:srcRect t="1449" b="89516"/>
          <a:stretch/>
        </p:blipFill>
        <p:spPr>
          <a:xfrm>
            <a:off x="1" y="2910"/>
            <a:ext cx="9144000" cy="635998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504" y="39746"/>
            <a:ext cx="8928992" cy="519522"/>
          </a:xfrm>
          <a:prstGeom prst="rect">
            <a:avLst/>
          </a:prstGeom>
        </p:spPr>
        <p:txBody>
          <a:bodyPr vert="horz" lIns="91440" tIns="72000" rIns="91440" bIns="14400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43559"/>
            <a:ext cx="8229600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5B2E-CA3E-4B30-98D5-57B5FF03421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B233-29D3-410E-A138-1FB1C0D4E7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>
                <a:ea typeface="Tahoma" pitchFamily="34" charset="0"/>
              </a:rPr>
              <a:t>CONFIDENTIAL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18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b="1" kern="1200" cap="none" spc="-150">
          <a:ln w="11430"/>
          <a:solidFill>
            <a:srgbClr val="0070C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 descr="제품소개서-표지.jpg"/>
          <p:cNvPicPr>
            <a:picLocks noChangeAspect="1"/>
          </p:cNvPicPr>
          <p:nvPr/>
        </p:nvPicPr>
        <p:blipFill rotWithShape="1">
          <a:blip r:embed="rId3" cstate="print"/>
          <a:srcRect t="10885" b="16269"/>
          <a:stretch/>
        </p:blipFill>
        <p:spPr bwMode="auto">
          <a:xfrm>
            <a:off x="-5862" y="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63688" y="2977664"/>
            <a:ext cx="70231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신규 입사자 팀 프로젝트</a:t>
            </a:r>
            <a:endParaRPr kumimoji="0" lang="en-US" altLang="ko-KR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기술팀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2018.04.19</a:t>
            </a:r>
            <a:endParaRPr kumimoji="0"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7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간지-노멀2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7248" b="10386"/>
          <a:stretch/>
        </p:blipFill>
        <p:spPr>
          <a:xfrm>
            <a:off x="0" y="0"/>
            <a:ext cx="9144000" cy="51435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40712" y="2211710"/>
            <a:ext cx="5851568" cy="4698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32" tIns="49766" rIns="99532" bIns="4976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73050" indent="-273050" defTabSz="995363">
              <a:spcBef>
                <a:spcPts val="1100"/>
              </a:spcBef>
            </a:pPr>
            <a:r>
              <a:rPr lang="en-US" altLang="ko-KR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2. </a:t>
            </a:r>
            <a:r>
              <a:rPr lang="en-US" altLang="ko-KR" sz="2400" b="1" spc="-1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MonitorLocal</a:t>
            </a:r>
            <a:endParaRPr lang="en-US" altLang="ko-KR" sz="2400" b="1" spc="-1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 bwMode="auto">
          <a:xfrm>
            <a:off x="0" y="2462041"/>
            <a:ext cx="950508" cy="0"/>
          </a:xfrm>
          <a:prstGeom prst="line">
            <a:avLst/>
          </a:prstGeom>
          <a:noFill/>
          <a:ln w="28575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타원 7"/>
          <p:cNvSpPr/>
          <p:nvPr/>
        </p:nvSpPr>
        <p:spPr bwMode="auto">
          <a:xfrm>
            <a:off x="950508" y="2353934"/>
            <a:ext cx="216000" cy="216214"/>
          </a:xfrm>
          <a:prstGeom prst="ellipse">
            <a:avLst/>
          </a:prstGeom>
          <a:noFill/>
          <a:ln w="76200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63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5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시나리오 목록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1059582"/>
            <a:ext cx="2338269" cy="247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smtClean="0"/>
              <a:t>시작할 때</a:t>
            </a:r>
            <a:endParaRPr lang="en-US" altLang="ko-KR" sz="16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smtClean="0"/>
              <a:t>중지할 때</a:t>
            </a:r>
            <a:endParaRPr lang="en-US" altLang="ko-KR" sz="16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smtClean="0"/>
              <a:t>서버가 중지할 때</a:t>
            </a:r>
            <a:endParaRPr lang="en-US" altLang="ko-KR" sz="16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dirty="0" err="1" smtClean="0"/>
              <a:t>모니터링할</a:t>
            </a:r>
            <a:r>
              <a:rPr lang="ko-KR" altLang="en-US" sz="1600" b="1" dirty="0" smtClean="0"/>
              <a:t> 때</a:t>
            </a:r>
            <a:endParaRPr lang="en-US" altLang="ko-KR" sz="16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 smtClean="0"/>
              <a:t>Reipce</a:t>
            </a:r>
            <a:r>
              <a:rPr lang="ko-KR" altLang="en-US" sz="1600" b="1" dirty="0" smtClean="0"/>
              <a:t>가 변경될 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6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9253" y="1597277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DeadLetter</a:t>
            </a:r>
            <a:endParaRPr lang="ko-KR" altLang="en-US" sz="1000" b="1" dirty="0"/>
          </a:p>
        </p:txBody>
      </p:sp>
      <p:sp>
        <p:nvSpPr>
          <p:cNvPr id="7" name="직사각형 6"/>
          <p:cNvSpPr/>
          <p:nvPr/>
        </p:nvSpPr>
        <p:spPr>
          <a:xfrm>
            <a:off x="42035" y="1671650"/>
            <a:ext cx="187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반복 </a:t>
            </a:r>
            <a:endParaRPr lang="en-US" altLang="ko-KR" sz="900" b="1" dirty="0" smtClean="0"/>
          </a:p>
          <a:p>
            <a:pPr algn="r"/>
            <a:r>
              <a:rPr lang="en-US" altLang="ko-KR" sz="900" b="1" dirty="0" err="1" smtClean="0"/>
              <a:t>RetryToSubscribeMonitorLocal</a:t>
            </a:r>
            <a:endParaRPr lang="en-US" altLang="ko-KR" sz="9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81640" y="1347614"/>
            <a:ext cx="1582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/>
              <a:t>SubscribeMonitorLocal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4548915" y="3765689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Watch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865038" y="199975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5038" y="225178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>
            <a:stCxn id="9" idx="1"/>
            <a:endCxn id="10" idx="1"/>
          </p:cNvCxnSpPr>
          <p:nvPr/>
        </p:nvCxnSpPr>
        <p:spPr>
          <a:xfrm rot="10800000" flipV="1">
            <a:off x="1865038" y="2071760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65238" y="153111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238" y="177966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5238" y="393990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2772" y="153111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2772" y="177966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2772" y="393990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>
            <a:stCxn id="16" idx="3"/>
            <a:endCxn id="22" idx="1"/>
          </p:cNvCxnSpPr>
          <p:nvPr/>
        </p:nvCxnSpPr>
        <p:spPr>
          <a:xfrm>
            <a:off x="3809254" y="4011910"/>
            <a:ext cx="2053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3"/>
            <a:endCxn id="19" idx="1"/>
          </p:cNvCxnSpPr>
          <p:nvPr/>
        </p:nvCxnSpPr>
        <p:spPr>
          <a:xfrm>
            <a:off x="3809254" y="1603126"/>
            <a:ext cx="2053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802580" y="1851670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807952" y="3322027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9505" y="3075806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MonitorLocalSubscribed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662020" y="3250019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4" y="3250019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5049" y="2535746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스케줄러 </a:t>
            </a:r>
            <a:endParaRPr lang="en-US" altLang="ko-KR" sz="900" b="1" dirty="0" smtClean="0"/>
          </a:p>
          <a:p>
            <a:pPr algn="r"/>
            <a:r>
              <a:rPr lang="en-US" altLang="ko-KR" sz="900" b="1" dirty="0" smtClean="0"/>
              <a:t>Monitoring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65038" y="253574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65038" y="27877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꺾인 연결선 39"/>
          <p:cNvCxnSpPr>
            <a:stCxn id="38" idx="1"/>
            <a:endCxn id="39" idx="1"/>
          </p:cNvCxnSpPr>
          <p:nvPr/>
        </p:nvCxnSpPr>
        <p:spPr>
          <a:xfrm rot="10800000" flipV="1">
            <a:off x="1865038" y="2607754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77738" y="1959682"/>
            <a:ext cx="19282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  Recipe </a:t>
            </a:r>
            <a:r>
              <a:rPr lang="ko-KR" altLang="en-US" sz="900" b="1" dirty="0" smtClean="0"/>
              <a:t>존재</a:t>
            </a:r>
            <a:endParaRPr lang="ko-KR" altLang="en-US" sz="900" b="1" dirty="0"/>
          </a:p>
        </p:txBody>
      </p:sp>
      <p:sp>
        <p:nvSpPr>
          <p:cNvPr id="45" name="직사각형 44"/>
          <p:cNvSpPr/>
          <p:nvPr/>
        </p:nvSpPr>
        <p:spPr>
          <a:xfrm>
            <a:off x="42035" y="3435846"/>
            <a:ext cx="187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반복 </a:t>
            </a:r>
            <a:endParaRPr lang="en-US" altLang="ko-KR" sz="900" b="1" dirty="0" smtClean="0"/>
          </a:p>
          <a:p>
            <a:pPr algn="r"/>
            <a:r>
              <a:rPr lang="en-US" altLang="ko-KR" sz="900" b="1" dirty="0" err="1" smtClean="0"/>
              <a:t>RetryToSubscribeMonitorLocal</a:t>
            </a:r>
            <a:endParaRPr lang="en-US" altLang="ko-KR" sz="900" b="1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865038" y="3033271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꺾인 연결선 47"/>
          <p:cNvCxnSpPr>
            <a:stCxn id="46" idx="1"/>
          </p:cNvCxnSpPr>
          <p:nvPr/>
        </p:nvCxnSpPr>
        <p:spPr>
          <a:xfrm rot="10800000" flipV="1">
            <a:off x="1865038" y="3105279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994455" y="3467784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스케줄러 </a:t>
            </a:r>
            <a:endParaRPr lang="en-US" altLang="ko-KR" sz="900" b="1" dirty="0" smtClean="0"/>
          </a:p>
          <a:p>
            <a:pPr algn="r"/>
            <a:r>
              <a:rPr lang="en-US" altLang="ko-KR" sz="900" b="1" dirty="0" smtClean="0"/>
              <a:t>Monitoring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64046" y="347185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64046" y="372387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H="1" flipV="1">
            <a:off x="3792975" y="3528760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861820" y="3940482"/>
            <a:ext cx="1941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800" b="1" dirty="0" smtClean="0"/>
              <a:t>                                 </a:t>
            </a:r>
            <a:r>
              <a:rPr lang="ko-KR" altLang="en-US" sz="800" b="1" dirty="0" smtClean="0"/>
              <a:t>서버 접속</a:t>
            </a:r>
            <a:endParaRPr lang="ko-KR" altLang="en-US" sz="800" b="1" dirty="0"/>
          </a:p>
        </p:txBody>
      </p:sp>
      <p:sp>
        <p:nvSpPr>
          <p:cNvPr id="61" name="직사각형 60"/>
          <p:cNvSpPr/>
          <p:nvPr/>
        </p:nvSpPr>
        <p:spPr>
          <a:xfrm>
            <a:off x="1861820" y="3453848"/>
            <a:ext cx="19407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   </a:t>
            </a:r>
            <a:r>
              <a:rPr lang="ko-KR" altLang="en-US" sz="800" b="1" dirty="0" smtClean="0"/>
              <a:t>서버 </a:t>
            </a:r>
            <a:r>
              <a:rPr lang="ko-KR" altLang="en-US" sz="800" b="1" dirty="0" err="1" smtClean="0"/>
              <a:t>비접속</a:t>
            </a:r>
            <a:endParaRPr lang="ko-KR" altLang="en-US" sz="800" b="1" dirty="0"/>
          </a:p>
        </p:txBody>
      </p:sp>
      <p:sp>
        <p:nvSpPr>
          <p:cNvPr id="62" name="직사각형 61"/>
          <p:cNvSpPr/>
          <p:nvPr/>
        </p:nvSpPr>
        <p:spPr>
          <a:xfrm>
            <a:off x="1868518" y="329183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7738" y="2980132"/>
            <a:ext cx="19217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  Recipe </a:t>
            </a:r>
            <a:r>
              <a:rPr lang="ko-KR" altLang="en-US" sz="900" b="1" dirty="0" smtClean="0"/>
              <a:t>존재 </a:t>
            </a:r>
            <a:r>
              <a:rPr lang="en-US" altLang="ko-KR" sz="900" b="1" dirty="0" smtClean="0"/>
              <a:t>X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1484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27534"/>
            <a:ext cx="6808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환경 파일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SubscribeMonitorLocal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접속이 안될 때</a:t>
            </a:r>
            <a:r>
              <a:rPr lang="en-US" altLang="ko-KR" sz="1000" dirty="0" smtClean="0"/>
              <a:t>(Dead Letter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메시지를 받을 때</a:t>
            </a:r>
            <a:r>
              <a:rPr lang="en-US" altLang="ko-KR" sz="1000" dirty="0" smtClean="0"/>
              <a:t>)</a:t>
            </a:r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(MonitorRecipe.txt)</a:t>
            </a:r>
            <a:r>
              <a:rPr lang="ko-KR" altLang="en-US" sz="1000" dirty="0" smtClean="0"/>
              <a:t>이 있을 때</a:t>
            </a:r>
            <a:endParaRPr lang="en-US" altLang="ko-KR" sz="1000" dirty="0" smtClean="0"/>
          </a:p>
          <a:p>
            <a:pPr marL="1714500" lvl="3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en-US" altLang="ko-KR" sz="1000" dirty="0"/>
              <a:t> </a:t>
            </a:r>
            <a:r>
              <a:rPr lang="ko-KR" altLang="en-US" sz="1000" dirty="0"/>
              <a:t>연결 시도를 반복한다</a:t>
            </a:r>
            <a:r>
              <a:rPr lang="en-US" altLang="ko-KR" sz="1000" dirty="0"/>
              <a:t>(</a:t>
            </a:r>
            <a:r>
              <a:rPr lang="en-US" altLang="ko-KR" sz="1000" dirty="0" err="1" smtClean="0"/>
              <a:t>RetryTo</a:t>
            </a:r>
            <a:r>
              <a:rPr lang="en-US" altLang="ko-KR" sz="1000" dirty="0" err="1"/>
              <a:t>Subscribe</a:t>
            </a:r>
            <a:r>
              <a:rPr lang="en-US" altLang="ko-KR" sz="1000" dirty="0" err="1" smtClean="0"/>
              <a:t>MonitorLocal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메시지 </a:t>
            </a:r>
            <a:r>
              <a:rPr lang="ko-KR" altLang="en-US" sz="1000" dirty="0" smtClean="0"/>
              <a:t>반복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간격은 환경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).</a:t>
            </a:r>
          </a:p>
          <a:p>
            <a:pPr marL="1714500" lvl="3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 기준으로 스케줄링을 시작한다</a:t>
            </a:r>
            <a:r>
              <a:rPr lang="en-US" altLang="ko-KR" sz="1000" dirty="0" smtClean="0"/>
              <a:t>(Monitoring </a:t>
            </a:r>
            <a:r>
              <a:rPr lang="ko-KR" altLang="en-US" sz="1000" dirty="0" smtClean="0"/>
              <a:t>메시지 반복 보내기</a:t>
            </a:r>
            <a:r>
              <a:rPr lang="en-US" altLang="ko-KR" sz="1000" dirty="0" smtClean="0"/>
              <a:t>).</a:t>
            </a:r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파일이 없을 때</a:t>
            </a:r>
            <a:endParaRPr lang="en-US" altLang="ko-KR" sz="1000" dirty="0" smtClean="0"/>
          </a:p>
          <a:p>
            <a:pPr marL="1714500" lvl="3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연결 시도를 반복한다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간격은 환경 정보</a:t>
            </a:r>
            <a:r>
              <a:rPr lang="en-US" altLang="ko-KR" sz="1000" dirty="0" smtClean="0"/>
              <a:t>).</a:t>
            </a:r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상태로 지정한다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MonitorLocalSubscribed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(MonitorRecipe.txt)</a:t>
            </a:r>
            <a:r>
              <a:rPr lang="ko-KR" altLang="en-US" sz="1000" dirty="0" smtClean="0"/>
              <a:t>로 저장한다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기준으로 스케줄링을 시작한다</a:t>
            </a:r>
            <a:r>
              <a:rPr lang="en-US" altLang="ko-KR" sz="1000" dirty="0" smtClean="0"/>
              <a:t>(Monitoring </a:t>
            </a:r>
            <a:r>
              <a:rPr lang="ko-KR" altLang="en-US" sz="1000" dirty="0" smtClean="0"/>
              <a:t>메시지 반복 보내기</a:t>
            </a:r>
            <a:r>
              <a:rPr lang="en-US" altLang="ko-KR" sz="1000" dirty="0" smtClean="0"/>
              <a:t>).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 종료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TCP/IP </a:t>
            </a:r>
            <a:r>
              <a:rPr lang="ko-KR" altLang="en-US" sz="1000" dirty="0" smtClean="0"/>
              <a:t>연결 해제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감시를 시작한다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접속 상태로 지정한다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9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898022" y="1748096"/>
            <a:ext cx="1542152" cy="79208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94133" y="321982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Local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78309" y="3214520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Client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904553" y="2557319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6"/>
          <p:cNvCxnSpPr/>
          <p:nvPr/>
        </p:nvCxnSpPr>
        <p:spPr>
          <a:xfrm>
            <a:off x="5669098" y="2553246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423082" y="1363508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23082" y="231972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53773" y="4227934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53773" y="4443958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53773" y="4659982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2451" y="3291830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91680" y="1635646"/>
            <a:ext cx="3024336" cy="1606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685456">
            <a:off x="2233947" y="2101434"/>
            <a:ext cx="1734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①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SubscribeMonitorLocal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4" name="꺾인 연결선 63"/>
          <p:cNvCxnSpPr/>
          <p:nvPr/>
        </p:nvCxnSpPr>
        <p:spPr>
          <a:xfrm rot="10800000" flipV="1">
            <a:off x="438718" y="1557107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07504" y="915566"/>
            <a:ext cx="2098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반복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③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RetryToSubscribeMonitorLocal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1619672" y="1772960"/>
            <a:ext cx="2932572" cy="1518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 rot="1671674">
            <a:off x="2184962" y="2124475"/>
            <a:ext cx="1040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② </a:t>
            </a:r>
            <a:r>
              <a:rPr lang="en-US" altLang="ko-KR" sz="1000" dirty="0" smtClean="0">
                <a:solidFill>
                  <a:srgbClr val="FF0000"/>
                </a:solidFill>
              </a:rPr>
              <a:t>Dead Letter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619672" y="3435846"/>
            <a:ext cx="2707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 flipV="1">
            <a:off x="1730829" y="3579223"/>
            <a:ext cx="2553936" cy="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-35407" y="2963728"/>
            <a:ext cx="1007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mtClean="0"/>
              <a:t>스케줄러</a:t>
            </a:r>
            <a:endParaRPr lang="en-US" altLang="ko-KR" sz="1000" dirty="0" smtClean="0"/>
          </a:p>
          <a:p>
            <a:r>
              <a:rPr lang="ko-KR" altLang="en-US" sz="1000" dirty="0" smtClean="0"/>
              <a:t>③ </a:t>
            </a:r>
            <a:r>
              <a:rPr lang="en-US" altLang="ko-KR" sz="1000" dirty="0" smtClean="0"/>
              <a:t>Monitoring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7164288" y="1779662"/>
            <a:ext cx="1872208" cy="20882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0701" y="17085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9904" y="2067694"/>
            <a:ext cx="186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서버로부터 접속된 로컬 정보를 받는다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3994517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Server Actor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Local Actor</a:t>
            </a:r>
            <a:r>
              <a:rPr lang="ko-KR" altLang="en-US" sz="1000" dirty="0" smtClean="0"/>
              <a:t>에게 </a:t>
            </a:r>
            <a:endParaRPr lang="en-US" altLang="ko-KR" sz="1000" dirty="0" smtClean="0"/>
          </a:p>
          <a:p>
            <a:r>
              <a:rPr lang="ko-KR" altLang="en-US" sz="1000" dirty="0" smtClean="0"/>
              <a:t>접속한 로컬 정보를 보낸다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547664" y="1894247"/>
            <a:ext cx="2841107" cy="1469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 rot="1619785">
            <a:off x="1978776" y="2581912"/>
            <a:ext cx="1681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</a:rPr>
              <a:t>SubscribeMonitorLocal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꺾인 연결선 50"/>
          <p:cNvCxnSpPr/>
          <p:nvPr/>
        </p:nvCxnSpPr>
        <p:spPr>
          <a:xfrm rot="10800000" flipV="1">
            <a:off x="454843" y="3471850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93105" y="3579862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en-US" altLang="ko-KR" sz="1000" dirty="0" err="1" smtClean="0"/>
              <a:t>MonitorLocalSubscribed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093105" y="3219822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① </a:t>
            </a:r>
            <a:r>
              <a:rPr lang="en-US" altLang="ko-KR" sz="1000" dirty="0" err="1"/>
              <a:t>SubscribeMonitorLocal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130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5256" y="2355726"/>
            <a:ext cx="17411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/>
              <a:t>UnsubscribeMonitorLocal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57548" y="253923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5082" y="253923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>
            <a:stCxn id="13" idx="3"/>
            <a:endCxn id="19" idx="1"/>
          </p:cNvCxnSpPr>
          <p:nvPr/>
        </p:nvCxnSpPr>
        <p:spPr>
          <a:xfrm>
            <a:off x="3801564" y="2611238"/>
            <a:ext cx="2053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47" name="직사각형 46"/>
          <p:cNvSpPr/>
          <p:nvPr/>
        </p:nvSpPr>
        <p:spPr>
          <a:xfrm>
            <a:off x="2442560" y="2254101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b="1" dirty="0" smtClean="0"/>
              <a:t>Scheduler = Cancel</a:t>
            </a:r>
          </a:p>
          <a:p>
            <a:pPr algn="r"/>
            <a:r>
              <a:rPr lang="en-US" altLang="ko-KR" sz="800" b="1" dirty="0" err="1"/>
              <a:t>ServerAccessState</a:t>
            </a:r>
            <a:r>
              <a:rPr lang="en-US" altLang="ko-KR" sz="800" b="1" dirty="0"/>
              <a:t> = true</a:t>
            </a:r>
            <a:endParaRPr lang="ko-KR" altLang="en-US" sz="800" b="1" dirty="0"/>
          </a:p>
          <a:p>
            <a:pPr algn="r"/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5632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823848"/>
            <a:ext cx="680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스케줄링을 취소한다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LocalServer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UnsubscribeMonitorLocal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LocalServer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ClientServer</a:t>
            </a:r>
            <a:r>
              <a:rPr lang="ko-KR" altLang="en-US" sz="1000" dirty="0" smtClean="0"/>
              <a:t>에 </a:t>
            </a:r>
            <a:r>
              <a:rPr lang="en-US" altLang="ko-KR" sz="1000" dirty="0" err="1"/>
              <a:t>UnsubscribeMonitorLocal</a:t>
            </a:r>
            <a:r>
              <a:rPr lang="en-US" altLang="ko-KR" sz="1000" dirty="0"/>
              <a:t> </a:t>
            </a:r>
            <a:r>
              <a:rPr lang="ko-KR" altLang="en-US" sz="1000" dirty="0"/>
              <a:t>메시지를 보낸다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0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686032" y="1732202"/>
            <a:ext cx="1542152" cy="79208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82143" y="3203928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Local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66319" y="3198626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Client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692563" y="2541425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6"/>
          <p:cNvCxnSpPr/>
          <p:nvPr/>
        </p:nvCxnSpPr>
        <p:spPr>
          <a:xfrm>
            <a:off x="5457108" y="2537352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211092" y="1347614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1092" y="2303828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508655" y="1619752"/>
            <a:ext cx="2806893" cy="1656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852600">
            <a:off x="2125407" y="2245650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① </a:t>
            </a:r>
            <a:r>
              <a:rPr lang="en-US" altLang="ko-KR" sz="1000" dirty="0" err="1" smtClean="0"/>
              <a:t>UnSubscribeMonitorLocal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841783" y="4212040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41783" y="4428064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41783" y="4644088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0461" y="3275936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548" y="4010818"/>
            <a:ext cx="2412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7164288" y="1779662"/>
            <a:ext cx="1872208" cy="20882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0701" y="17085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9904" y="2067694"/>
            <a:ext cx="186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종료된 로컬 정보가 리스트에서 보이지 않는다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4212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4010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9304" y="3867894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② </a:t>
            </a:r>
            <a:r>
              <a:rPr lang="en-US" altLang="ko-KR" sz="1000" dirty="0" err="1" smtClean="0"/>
              <a:t>UnSubscribeMonitorLocal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20072" y="3517228"/>
            <a:ext cx="446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서버가 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47" name="직사각형 46"/>
          <p:cNvSpPr/>
          <p:nvPr/>
        </p:nvSpPr>
        <p:spPr>
          <a:xfrm>
            <a:off x="1877739" y="1923678"/>
            <a:ext cx="1923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err="1" smtClean="0"/>
              <a:t>ServerAccessState</a:t>
            </a:r>
            <a:r>
              <a:rPr lang="en-US" altLang="ko-KR" sz="800" b="1" dirty="0" smtClean="0"/>
              <a:t> </a:t>
            </a:r>
            <a:r>
              <a:rPr lang="en-US" altLang="ko-KR" sz="800" b="1" dirty="0"/>
              <a:t>= </a:t>
            </a:r>
            <a:r>
              <a:rPr lang="en-US" altLang="ko-KR" sz="800" b="1" dirty="0" smtClean="0"/>
              <a:t>false</a:t>
            </a:r>
            <a:endParaRPr lang="ko-KR" altLang="en-US" sz="800" b="1" dirty="0"/>
          </a:p>
        </p:txBody>
      </p:sp>
      <p:sp>
        <p:nvSpPr>
          <p:cNvPr id="12" name="직사각형 11"/>
          <p:cNvSpPr/>
          <p:nvPr/>
        </p:nvSpPr>
        <p:spPr>
          <a:xfrm>
            <a:off x="3809254" y="1563638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Terminated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48958" y="174714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6492" y="174714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792974" y="1819150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035" y="1775596"/>
            <a:ext cx="187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반복 </a:t>
            </a:r>
            <a:endParaRPr lang="en-US" altLang="ko-KR" sz="900" b="1" dirty="0" smtClean="0"/>
          </a:p>
          <a:p>
            <a:pPr algn="r"/>
            <a:r>
              <a:rPr lang="en-US" altLang="ko-KR" sz="900" b="1" dirty="0" err="1" smtClean="0"/>
              <a:t>RetryToSubscribeMonitorLocal</a:t>
            </a:r>
            <a:endParaRPr lang="en-US" altLang="ko-KR" sz="9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865038" y="210369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65038" y="235572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8" idx="1"/>
            <a:endCxn id="20" idx="1"/>
          </p:cNvCxnSpPr>
          <p:nvPr/>
        </p:nvCxnSpPr>
        <p:spPr>
          <a:xfrm rot="10800000" flipV="1">
            <a:off x="1865038" y="2175706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7760" y="2931790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스케줄러</a:t>
            </a:r>
            <a:endParaRPr lang="en-US" altLang="ko-KR" sz="900" b="1" dirty="0" smtClean="0"/>
          </a:p>
          <a:p>
            <a:pPr algn="r"/>
            <a:r>
              <a:rPr lang="en-US" altLang="ko-KR" sz="900" b="1" dirty="0" smtClean="0"/>
              <a:t>Monitoring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71561" y="325989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561" y="351192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23" idx="1"/>
            <a:endCxn id="24" idx="1"/>
          </p:cNvCxnSpPr>
          <p:nvPr/>
        </p:nvCxnSpPr>
        <p:spPr>
          <a:xfrm rot="10800000" flipV="1">
            <a:off x="1871561" y="3331900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61820" y="3728524"/>
            <a:ext cx="1923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Watch </a:t>
            </a:r>
            <a:r>
              <a:rPr lang="ko-KR" altLang="en-US" sz="800" b="1" dirty="0" smtClean="0"/>
              <a:t>종료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3809254" y="2532262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SubscribeMonitLocal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3648958" y="271576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46492" y="271576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792974" y="2787774"/>
            <a:ext cx="205351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95736" y="823848"/>
            <a:ext cx="680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 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</a:t>
            </a:r>
            <a:r>
              <a:rPr lang="en-US" altLang="ko-KR" sz="1000" dirty="0" smtClean="0"/>
              <a:t>(Terminated)</a:t>
            </a:r>
            <a:r>
              <a:rPr lang="ko-KR" altLang="en-US" sz="1000" dirty="0" smtClean="0"/>
              <a:t>를 받을 때 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상태로 변경한다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연결 시도를 반복한다</a:t>
            </a:r>
            <a:r>
              <a:rPr lang="en-US" altLang="ko-KR" sz="1000" dirty="0"/>
              <a:t>(</a:t>
            </a:r>
            <a:r>
              <a:rPr lang="ko-KR" altLang="en-US" sz="1000" dirty="0"/>
              <a:t>간격은 환경 정보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App.config</a:t>
            </a:r>
            <a:r>
              <a:rPr lang="en-US" altLang="ko-KR" sz="1000" dirty="0" smtClean="0"/>
              <a:t>).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모니터링 </a:t>
            </a:r>
            <a:r>
              <a:rPr lang="en-US" altLang="ko-KR" sz="1000" dirty="0"/>
              <a:t>Recipe</a:t>
            </a:r>
            <a:r>
              <a:rPr lang="ko-KR" altLang="en-US" sz="1000" dirty="0"/>
              <a:t> 기준으로 스케줄링을 시작한다</a:t>
            </a:r>
            <a:r>
              <a:rPr lang="en-US" altLang="ko-KR" sz="1000" dirty="0"/>
              <a:t>(Monitoring </a:t>
            </a:r>
            <a:r>
              <a:rPr lang="ko-KR" altLang="en-US" sz="1000" dirty="0"/>
              <a:t>메시지 반복 보내기</a:t>
            </a:r>
            <a:r>
              <a:rPr lang="en-US" altLang="ko-KR" sz="1000" dirty="0"/>
              <a:t>).</a:t>
            </a:r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감시를 종료한다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서버가 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문서 이력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71550"/>
            <a:ext cx="4075155" cy="214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2018-04-19(</a:t>
            </a:r>
            <a:r>
              <a:rPr lang="ko-KR" altLang="en-US" sz="1000" b="1" dirty="0" smtClean="0"/>
              <a:t>목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고형호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Changed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Add/Remove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en-US" altLang="ko-KR" sz="1000" dirty="0" smtClean="0"/>
              <a:t>Subscribe/Unsubscribe </a:t>
            </a:r>
            <a:r>
              <a:rPr lang="ko-KR" altLang="en-US" sz="1000" dirty="0" smtClean="0"/>
              <a:t>용어로 변경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RestartMonitor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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UpdateRecipe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ym typeface="Wingdings" panose="05000000000000000000" pitchFamily="2" charset="2"/>
              </a:rPr>
              <a:t>메시지 이름으로 변경</a:t>
            </a:r>
            <a:endParaRPr lang="en-US" altLang="ko-KR" sz="1000" dirty="0" smtClean="0"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ym typeface="Wingdings" panose="05000000000000000000" pitchFamily="2" charset="2"/>
              </a:rPr>
              <a:t>문서 형식 변경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2018-04-16(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고형호</a:t>
            </a:r>
            <a:endParaRPr lang="en-US" altLang="ko-KR" sz="1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Added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ko-KR" altLang="en-US" sz="1000" dirty="0" smtClean="0"/>
              <a:t>최초 배포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470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서버가 중지할 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622136" y="1748096"/>
            <a:ext cx="1542152" cy="79208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18247" y="321982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Local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2423" y="3214520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Client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628667" y="2557319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6"/>
          <p:cNvCxnSpPr/>
          <p:nvPr/>
        </p:nvCxnSpPr>
        <p:spPr>
          <a:xfrm>
            <a:off x="6393212" y="2553246"/>
            <a:ext cx="771076" cy="6494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147196" y="1363508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7196" y="231972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381099">
            <a:off x="3558421" y="1646004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① </a:t>
            </a:r>
            <a:r>
              <a:rPr lang="en-US" altLang="ko-KR" sz="1000" dirty="0" smtClean="0"/>
              <a:t>Terminated</a:t>
            </a:r>
            <a:endParaRPr lang="ko-KR" altLang="en-US" sz="1000" dirty="0"/>
          </a:p>
        </p:txBody>
      </p:sp>
      <p:cxnSp>
        <p:nvCxnSpPr>
          <p:cNvPr id="64" name="꺾인 연결선 63"/>
          <p:cNvCxnSpPr/>
          <p:nvPr/>
        </p:nvCxnSpPr>
        <p:spPr>
          <a:xfrm rot="10800000" flipV="1">
            <a:off x="1162832" y="1557107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27584" y="883304"/>
            <a:ext cx="217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반복 </a:t>
            </a:r>
            <a:endParaRPr lang="en-US" altLang="ko-KR" sz="1000" dirty="0" smtClean="0"/>
          </a:p>
          <a:p>
            <a:r>
              <a:rPr lang="ko-KR" altLang="en-US" sz="1000" dirty="0" smtClean="0"/>
              <a:t>② </a:t>
            </a:r>
            <a:r>
              <a:rPr lang="en-US" altLang="ko-KR" sz="1000" dirty="0" err="1" smtClean="0"/>
              <a:t>RetryToSubscribeMonitorLocal</a:t>
            </a:r>
            <a:endParaRPr lang="en-US" altLang="ko-KR" sz="10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rot="10800000">
            <a:off x="2438228" y="1642342"/>
            <a:ext cx="3221560" cy="360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777887" y="4227934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77887" y="4443958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77887" y="4659982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156565" y="3291830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4692" y="1953152"/>
            <a:ext cx="217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/>
              <a:t>스케쥴러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③ </a:t>
            </a:r>
            <a:r>
              <a:rPr lang="en-US" altLang="ko-KR" sz="1000" dirty="0" smtClean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62079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err="1" smtClean="0">
                <a:latin typeface="+mn-ea"/>
                <a:ea typeface="+mn-ea"/>
              </a:rPr>
              <a:t>모니터링할</a:t>
            </a:r>
            <a:r>
              <a:rPr lang="ko-KR" altLang="en-US" dirty="0" smtClean="0">
                <a:latin typeface="+mn-ea"/>
                <a:ea typeface="+mn-ea"/>
              </a:rPr>
              <a:t>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47" name="직사각형 46"/>
          <p:cNvSpPr/>
          <p:nvPr/>
        </p:nvSpPr>
        <p:spPr>
          <a:xfrm>
            <a:off x="1877739" y="1851670"/>
            <a:ext cx="1923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err="1" smtClean="0"/>
              <a:t>ServerAccessState</a:t>
            </a:r>
            <a:r>
              <a:rPr lang="en-US" altLang="ko-KR" sz="800" b="1" dirty="0" smtClean="0"/>
              <a:t> </a:t>
            </a:r>
            <a:r>
              <a:rPr lang="en-US" altLang="ko-KR" sz="800" b="1" dirty="0"/>
              <a:t>= </a:t>
            </a:r>
            <a:r>
              <a:rPr lang="en-US" altLang="ko-KR" sz="800" b="1" dirty="0" smtClean="0"/>
              <a:t>true</a:t>
            </a:r>
            <a:endParaRPr lang="ko-KR" altLang="en-US" sz="800" b="1" dirty="0"/>
          </a:p>
        </p:txBody>
      </p:sp>
      <p:sp>
        <p:nvSpPr>
          <p:cNvPr id="12" name="직사각형 11"/>
          <p:cNvSpPr/>
          <p:nvPr/>
        </p:nvSpPr>
        <p:spPr>
          <a:xfrm>
            <a:off x="3809254" y="1851670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UpdateMonitor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48958" y="20351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6492" y="203517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792974" y="2107182"/>
            <a:ext cx="205351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7760" y="1271540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스케줄러</a:t>
            </a:r>
            <a:endParaRPr lang="en-US" altLang="ko-KR" sz="900" b="1" dirty="0" smtClean="0"/>
          </a:p>
          <a:p>
            <a:pPr algn="r"/>
            <a:r>
              <a:rPr lang="en-US" altLang="ko-KR" sz="900" b="1" dirty="0" smtClean="0"/>
              <a:t>Monitoring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71561" y="159964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561" y="185167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23" idx="1"/>
            <a:endCxn id="24" idx="1"/>
          </p:cNvCxnSpPr>
          <p:nvPr/>
        </p:nvCxnSpPr>
        <p:spPr>
          <a:xfrm rot="10800000" flipV="1">
            <a:off x="1871561" y="1671650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895440" y="3080452"/>
            <a:ext cx="1923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err="1" smtClean="0"/>
              <a:t>ServerAccessState</a:t>
            </a:r>
            <a:r>
              <a:rPr lang="en-US" altLang="ko-KR" sz="800" b="1" dirty="0" smtClean="0"/>
              <a:t> </a:t>
            </a:r>
            <a:r>
              <a:rPr lang="en-US" altLang="ko-KR" sz="800" b="1" dirty="0"/>
              <a:t>= </a:t>
            </a:r>
            <a:r>
              <a:rPr lang="en-US" altLang="ko-KR" sz="800" b="1" dirty="0" smtClean="0"/>
              <a:t>false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035" y="3003798"/>
            <a:ext cx="187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반복 </a:t>
            </a:r>
            <a:endParaRPr lang="en-US" altLang="ko-KR" sz="900" b="1" dirty="0" smtClean="0"/>
          </a:p>
          <a:p>
            <a:pPr algn="r"/>
            <a:r>
              <a:rPr lang="en-US" altLang="ko-KR" sz="900" b="1" dirty="0" err="1" smtClean="0"/>
              <a:t>RetryToSubscribeMonitorLocal</a:t>
            </a:r>
            <a:endParaRPr lang="en-US" altLang="ko-KR" sz="9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865038" y="333190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65038" y="358392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꺾인 연결선 36"/>
          <p:cNvCxnSpPr>
            <a:stCxn id="35" idx="1"/>
            <a:endCxn id="36" idx="1"/>
          </p:cNvCxnSpPr>
          <p:nvPr/>
        </p:nvCxnSpPr>
        <p:spPr>
          <a:xfrm rot="10800000" flipV="1">
            <a:off x="1865038" y="3403908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11313" y="3612382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SubscribeMonitorLocal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651017" y="379588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48551" y="379588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95033" y="3867894"/>
            <a:ext cx="20535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0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err="1" smtClean="0">
                <a:latin typeface="+mn-ea"/>
                <a:ea typeface="+mn-ea"/>
              </a:rPr>
              <a:t>모니터링할</a:t>
            </a:r>
            <a:r>
              <a:rPr lang="ko-KR" altLang="en-US" dirty="0" smtClean="0">
                <a:latin typeface="+mn-ea"/>
                <a:ea typeface="+mn-ea"/>
              </a:rPr>
              <a:t>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823848"/>
            <a:ext cx="680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스케줄러로부터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메시지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접속 상태 중일 때</a:t>
            </a:r>
            <a:endParaRPr lang="en-US" altLang="ko-KR" sz="1000" dirty="0" smtClean="0"/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수집된 정보를 </a:t>
            </a:r>
            <a:r>
              <a:rPr lang="en-US" altLang="ko-KR" sz="1000" dirty="0" err="1" smtClean="0"/>
              <a:t>LocalServer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UpdateMonitor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메시지로 보낸다</a:t>
            </a:r>
            <a:r>
              <a:rPr lang="en-US" altLang="ko-KR" sz="1000" dirty="0" smtClean="0"/>
              <a:t>.</a:t>
            </a:r>
          </a:p>
          <a:p>
            <a:pPr marL="1143000" lvl="2" indent="-228600" defTabSz="540000">
              <a:lnSpc>
                <a:spcPct val="150000"/>
              </a:lnSpc>
              <a:buAutoNum type="arabicPeriod" startAt="2"/>
            </a:pPr>
            <a:r>
              <a:rPr lang="en-US" altLang="ko-KR" sz="1000" dirty="0" smtClean="0"/>
              <a:t>   5</a:t>
            </a:r>
            <a:r>
              <a:rPr lang="ko-KR" altLang="en-US" sz="1000" dirty="0" smtClean="0"/>
              <a:t>초 간격으로 모니터링 데이터를 전송한다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 중일 때</a:t>
            </a:r>
            <a:endParaRPr lang="en-US" altLang="ko-KR" sz="1000" dirty="0" smtClean="0"/>
          </a:p>
          <a:p>
            <a:pPr lvl="2" defTabSz="540000"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연결 시도를 반복한다</a:t>
            </a:r>
            <a:r>
              <a:rPr lang="en-US" altLang="ko-KR" sz="1000" dirty="0"/>
              <a:t>(</a:t>
            </a:r>
            <a:r>
              <a:rPr lang="ko-KR" altLang="en-US" sz="1000" dirty="0"/>
              <a:t>간격은 환경 정보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App.config</a:t>
            </a:r>
            <a:r>
              <a:rPr lang="en-US" altLang="ko-KR" sz="1000" dirty="0"/>
              <a:t>).</a:t>
            </a:r>
          </a:p>
          <a:p>
            <a:pPr lvl="2" defTabSz="540000">
              <a:lnSpc>
                <a:spcPct val="150000"/>
              </a:lnSpc>
            </a:pPr>
            <a:r>
              <a:rPr lang="en-US" altLang="ko-KR" sz="1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4. </a:t>
            </a:r>
            <a:r>
              <a:rPr lang="ko-KR" altLang="en-US" dirty="0" err="1" smtClean="0">
                <a:latin typeface="+mn-ea"/>
                <a:ea typeface="+mn-ea"/>
              </a:rPr>
              <a:t>모니터링할</a:t>
            </a:r>
            <a:r>
              <a:rPr lang="ko-KR" altLang="en-US" dirty="0" smtClean="0">
                <a:latin typeface="+mn-ea"/>
                <a:ea typeface="+mn-ea"/>
              </a:rPr>
              <a:t> 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826014" y="1748096"/>
            <a:ext cx="1542152" cy="79208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 Actor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06101" y="3435846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Local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964516" y="3430544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Client 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endCxn id="10" idx="0"/>
          </p:cNvCxnSpPr>
          <p:nvPr/>
        </p:nvCxnSpPr>
        <p:spPr>
          <a:xfrm flipH="1">
            <a:off x="4575066" y="2557319"/>
            <a:ext cx="1028555" cy="878527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6"/>
          <p:cNvCxnSpPr>
            <a:endCxn id="13" idx="0"/>
          </p:cNvCxnSpPr>
          <p:nvPr/>
        </p:nvCxnSpPr>
        <p:spPr>
          <a:xfrm>
            <a:off x="5597090" y="2553246"/>
            <a:ext cx="936391" cy="87729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51074" y="1363508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51074" y="231972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48637" y="1635646"/>
            <a:ext cx="2817016" cy="1794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962485">
            <a:off x="2256905" y="2341177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② </a:t>
            </a:r>
            <a:r>
              <a:rPr lang="en-US" altLang="ko-KR" sz="1000" dirty="0" err="1" smtClean="0"/>
              <a:t>UpdateMonitor</a:t>
            </a:r>
            <a:endParaRPr lang="ko-KR" altLang="en-US" sz="1000" dirty="0"/>
          </a:p>
        </p:txBody>
      </p:sp>
      <p:cxnSp>
        <p:nvCxnSpPr>
          <p:cNvPr id="64" name="꺾인 연결선 63"/>
          <p:cNvCxnSpPr/>
          <p:nvPr/>
        </p:nvCxnSpPr>
        <p:spPr>
          <a:xfrm rot="10800000" flipV="1">
            <a:off x="382835" y="3471850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3335" y="2903693"/>
            <a:ext cx="217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반복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②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RetryToSubscribeMonitorLocal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81765" y="4227934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1765" y="4443958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81765" y="4659982"/>
            <a:ext cx="72008" cy="72008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0443" y="3291830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Local 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endCxn id="10" idx="2"/>
          </p:cNvCxnSpPr>
          <p:nvPr/>
        </p:nvCxnSpPr>
        <p:spPr>
          <a:xfrm>
            <a:off x="1648637" y="3579862"/>
            <a:ext cx="2357464" cy="180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rot="271124">
            <a:off x="1914031" y="3664978"/>
            <a:ext cx="217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 ③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SubscribeMonitorLocal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80348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스케줄러</a:t>
            </a:r>
            <a:endParaRPr lang="en-US" altLang="ko-KR" sz="1000" dirty="0" smtClean="0"/>
          </a:p>
          <a:p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Monitoring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44030" y="3795886"/>
            <a:ext cx="8204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124" y="3939902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③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UpdateMonitor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45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5. Recipe</a:t>
            </a:r>
            <a:r>
              <a:rPr lang="ko-KR" altLang="en-US" dirty="0">
                <a:latin typeface="+mn-ea"/>
                <a:ea typeface="+mn-ea"/>
              </a:rPr>
              <a:t>가 변경될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5736" y="823848"/>
            <a:ext cx="680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RestartMonitor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ko-KR" altLang="en-US" sz="1000" dirty="0"/>
              <a:t>스케줄링을 취소한다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MonitorRecipe.txt)</a:t>
            </a:r>
            <a:r>
              <a:rPr lang="ko-KR" altLang="en-US" sz="1000" dirty="0"/>
              <a:t>로 저장한다</a:t>
            </a:r>
            <a:r>
              <a:rPr lang="en-US" altLang="ko-KR" sz="1000" dirty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모니터링 </a:t>
            </a:r>
            <a:r>
              <a:rPr lang="en-US" altLang="ko-KR" sz="1000" dirty="0"/>
              <a:t>Recipe</a:t>
            </a:r>
            <a:r>
              <a:rPr lang="ko-KR" altLang="en-US" sz="1000" dirty="0"/>
              <a:t> 기준으로 스케줄링을 시작한다</a:t>
            </a:r>
            <a:r>
              <a:rPr lang="en-US" altLang="ko-KR" sz="1000" dirty="0"/>
              <a:t>(Monitoring </a:t>
            </a:r>
            <a:r>
              <a:rPr lang="ko-KR" altLang="en-US" sz="1000" dirty="0"/>
              <a:t>메시지 반복 보내기</a:t>
            </a:r>
            <a:r>
              <a:rPr lang="en-US" altLang="ko-KR" sz="1000" dirty="0" smtClean="0"/>
              <a:t>).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03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5. Recipe</a:t>
            </a:r>
            <a:r>
              <a:rPr lang="ko-KR" altLang="en-US" dirty="0" smtClean="0">
                <a:latin typeface="+mn-ea"/>
                <a:ea typeface="+mn-ea"/>
              </a:rPr>
              <a:t>가 변경</a:t>
            </a:r>
            <a:r>
              <a:rPr lang="ko-KR" altLang="en-US" dirty="0">
                <a:latin typeface="+mn-ea"/>
                <a:ea typeface="+mn-ea"/>
              </a:rPr>
              <a:t>될</a:t>
            </a:r>
            <a:r>
              <a:rPr lang="ko-KR" altLang="en-US" dirty="0" smtClean="0">
                <a:latin typeface="+mn-ea"/>
                <a:ea typeface="+mn-ea"/>
              </a:rPr>
              <a:t>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3809254" y="1995686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RestartMonitor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48958" y="217919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6492" y="217919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792974" y="2251198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7760" y="2279652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1" dirty="0" smtClean="0"/>
              <a:t>스케줄러</a:t>
            </a:r>
            <a:endParaRPr lang="en-US" altLang="ko-KR" sz="900" b="1" dirty="0" smtClean="0"/>
          </a:p>
          <a:p>
            <a:pPr algn="r"/>
            <a:r>
              <a:rPr lang="en-US" altLang="ko-KR" sz="900" b="1" dirty="0" smtClean="0"/>
              <a:t>Monitoring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71561" y="260775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561" y="285978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23" idx="1"/>
            <a:endCxn id="24" idx="1"/>
          </p:cNvCxnSpPr>
          <p:nvPr/>
        </p:nvCxnSpPr>
        <p:spPr>
          <a:xfrm rot="10800000" flipV="1">
            <a:off x="1871561" y="2679762"/>
            <a:ext cx="12700" cy="252028"/>
          </a:xfrm>
          <a:prstGeom prst="bentConnector3">
            <a:avLst>
              <a:gd name="adj1" fmla="val 1800000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11313" y="2931790"/>
            <a:ext cx="2020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UpdateMonitor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651017" y="311529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48551" y="3115294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95033" y="3187302"/>
            <a:ext cx="205351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77738" y="2305204"/>
            <a:ext cx="19170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/>
              <a:t>Scheduler = Cancel</a:t>
            </a:r>
          </a:p>
        </p:txBody>
      </p:sp>
    </p:spTree>
    <p:extLst>
      <p:ext uri="{BB962C8B-B14F-4D97-AF65-F5344CB8AC3E}">
        <p14:creationId xmlns:p14="http://schemas.microsoft.com/office/powerpoint/2010/main" val="382589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5. Recipe</a:t>
            </a:r>
            <a:r>
              <a:rPr lang="ko-KR" altLang="en-US" dirty="0">
                <a:latin typeface="+mn-ea"/>
                <a:ea typeface="+mn-ea"/>
              </a:rPr>
              <a:t>가 변경될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51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환경 파일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99542"/>
            <a:ext cx="680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고유 </a:t>
            </a:r>
            <a:r>
              <a:rPr lang="en-US" altLang="ko-KR" sz="1000" dirty="0" smtClean="0"/>
              <a:t>ID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재 접속 시도 시간 간격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41233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Recipe </a:t>
            </a:r>
            <a:r>
              <a:rPr lang="ko-KR" altLang="en-US" dirty="0" smtClean="0">
                <a:latin typeface="+mn-ea"/>
                <a:ea typeface="+mn-ea"/>
              </a:rPr>
              <a:t>파일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699542"/>
            <a:ext cx="680878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간격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2504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모니터링 데이터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99542"/>
            <a:ext cx="6808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CPU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(%)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메모리 사용량</a:t>
            </a:r>
            <a:r>
              <a:rPr lang="en-US" altLang="ko-KR" sz="1000" dirty="0" smtClean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2057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779912" y="0"/>
            <a:ext cx="5364733" cy="5143500"/>
            <a:chOff x="3779912" y="0"/>
            <a:chExt cx="5364733" cy="5143500"/>
          </a:xfrm>
        </p:grpSpPr>
        <p:pic>
          <p:nvPicPr>
            <p:cNvPr id="18" name="내용 개체 틀 3" descr="간지-노멀.jpg"/>
            <p:cNvPicPr>
              <a:picLocks noChangeAspect="1"/>
            </p:cNvPicPr>
            <p:nvPr/>
          </p:nvPicPr>
          <p:blipFill>
            <a:blip r:embed="rId3" cstate="print"/>
            <a:srcRect l="54726" t="43700"/>
            <a:stretch>
              <a:fillRect/>
            </a:stretch>
          </p:blipFill>
          <p:spPr>
            <a:xfrm>
              <a:off x="3779912" y="1059582"/>
              <a:ext cx="5364162" cy="4083918"/>
            </a:xfrm>
            <a:prstGeom prst="rect">
              <a:avLst/>
            </a:prstGeom>
          </p:spPr>
        </p:pic>
        <p:pic>
          <p:nvPicPr>
            <p:cNvPr id="19" name="그림 21" descr="하늘.jpg"/>
            <p:cNvPicPr>
              <a:picLocks noChangeAspect="1"/>
            </p:cNvPicPr>
            <p:nvPr/>
          </p:nvPicPr>
          <p:blipFill rotWithShape="1">
            <a:blip r:embed="rId4" cstate="print"/>
            <a:srcRect t="13161" r="159" b="31964"/>
            <a:stretch/>
          </p:blipFill>
          <p:spPr bwMode="auto">
            <a:xfrm>
              <a:off x="3851920" y="0"/>
              <a:ext cx="5292725" cy="2715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내용 개체 틀 3" descr="간지-노멀.jpg"/>
          <p:cNvPicPr>
            <a:picLocks noChangeAspect="1"/>
          </p:cNvPicPr>
          <p:nvPr/>
        </p:nvPicPr>
        <p:blipFill rotWithShape="1">
          <a:blip r:embed="rId3" cstate="print"/>
          <a:srcRect l="12999" t="10301" r="44876" b="6791"/>
          <a:stretch/>
        </p:blipFill>
        <p:spPr bwMode="auto">
          <a:xfrm>
            <a:off x="1" y="0"/>
            <a:ext cx="38512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0" y="2248585"/>
            <a:ext cx="377991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Agenda</a:t>
            </a:r>
            <a:endParaRPr kumimoji="0" lang="ko-KR" altLang="en-US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90132" y="835088"/>
            <a:ext cx="5046364" cy="3473325"/>
            <a:chOff x="3990132" y="1176737"/>
            <a:chExt cx="5046364" cy="3473325"/>
          </a:xfrm>
        </p:grpSpPr>
        <p:grpSp>
          <p:nvGrpSpPr>
            <p:cNvPr id="30" name="그룹 23"/>
            <p:cNvGrpSpPr>
              <a:grpSpLocks/>
            </p:cNvGrpSpPr>
            <p:nvPr/>
          </p:nvGrpSpPr>
          <p:grpSpPr bwMode="auto">
            <a:xfrm>
              <a:off x="3995738" y="1287095"/>
              <a:ext cx="5040312" cy="644259"/>
              <a:chOff x="3851920" y="1556792"/>
              <a:chExt cx="5040560" cy="683494"/>
            </a:xfrm>
          </p:grpSpPr>
          <p:pic>
            <p:nvPicPr>
              <p:cNvPr id="63" name="그림 62" descr="정림건축(목차)_002.png"/>
              <p:cNvPicPr>
                <a:picLocks noChangeAspect="1"/>
              </p:cNvPicPr>
              <p:nvPr/>
            </p:nvPicPr>
            <p:blipFill>
              <a:blip r:embed="rId5" cstate="print"/>
              <a:srcRect r="17023"/>
              <a:stretch>
                <a:fillRect/>
              </a:stretch>
            </p:blipFill>
            <p:spPr bwMode="auto">
              <a:xfrm>
                <a:off x="3851920" y="1556792"/>
                <a:ext cx="2808312" cy="68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" name="그림 62" descr="정림건축(목차)_002.png"/>
              <p:cNvPicPr>
                <a:picLocks noChangeAspect="1"/>
              </p:cNvPicPr>
              <p:nvPr/>
            </p:nvPicPr>
            <p:blipFill>
              <a:blip r:embed="rId5" cstate="print"/>
              <a:srcRect l="36169" r="-2127"/>
              <a:stretch>
                <a:fillRect/>
              </a:stretch>
            </p:blipFill>
            <p:spPr bwMode="auto">
              <a:xfrm>
                <a:off x="6660232" y="1556792"/>
                <a:ext cx="2232248" cy="68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" name="그룹 24"/>
            <p:cNvGrpSpPr>
              <a:grpSpLocks/>
            </p:cNvGrpSpPr>
            <p:nvPr/>
          </p:nvGrpSpPr>
          <p:grpSpPr bwMode="auto">
            <a:xfrm>
              <a:off x="3995738" y="1959464"/>
              <a:ext cx="5040312" cy="645756"/>
              <a:chOff x="3851920" y="1556792"/>
              <a:chExt cx="5040560" cy="683494"/>
            </a:xfrm>
          </p:grpSpPr>
          <p:pic>
            <p:nvPicPr>
              <p:cNvPr id="61" name="그림 62" descr="정림건축(목차)_002.png"/>
              <p:cNvPicPr>
                <a:picLocks noChangeAspect="1"/>
              </p:cNvPicPr>
              <p:nvPr/>
            </p:nvPicPr>
            <p:blipFill>
              <a:blip r:embed="rId5" cstate="print"/>
              <a:srcRect r="17023"/>
              <a:stretch>
                <a:fillRect/>
              </a:stretch>
            </p:blipFill>
            <p:spPr bwMode="auto">
              <a:xfrm>
                <a:off x="3851920" y="1556792"/>
                <a:ext cx="2808312" cy="68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" name="그림 62" descr="정림건축(목차)_002.png"/>
              <p:cNvPicPr>
                <a:picLocks noChangeAspect="1"/>
              </p:cNvPicPr>
              <p:nvPr/>
            </p:nvPicPr>
            <p:blipFill>
              <a:blip r:embed="rId5" cstate="print"/>
              <a:srcRect l="36169" r="-2127"/>
              <a:stretch>
                <a:fillRect/>
              </a:stretch>
            </p:blipFill>
            <p:spPr bwMode="auto">
              <a:xfrm>
                <a:off x="6660232" y="1556792"/>
                <a:ext cx="2232248" cy="68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4151928" y="1300410"/>
              <a:ext cx="36036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kumimoji="0"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1928" y="1998268"/>
              <a:ext cx="360363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kumimoji="0"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996184" y="2644402"/>
              <a:ext cx="5040312" cy="645756"/>
              <a:chOff x="3996184" y="2982705"/>
              <a:chExt cx="5040312" cy="645756"/>
            </a:xfrm>
          </p:grpSpPr>
          <p:grpSp>
            <p:nvGrpSpPr>
              <p:cNvPr id="55" name="그룹 24"/>
              <p:cNvGrpSpPr>
                <a:grpSpLocks/>
              </p:cNvGrpSpPr>
              <p:nvPr/>
            </p:nvGrpSpPr>
            <p:grpSpPr bwMode="auto">
              <a:xfrm>
                <a:off x="3996184" y="2982705"/>
                <a:ext cx="5040312" cy="645756"/>
                <a:chOff x="3851920" y="1556792"/>
                <a:chExt cx="5040560" cy="683494"/>
              </a:xfrm>
            </p:grpSpPr>
            <p:pic>
              <p:nvPicPr>
                <p:cNvPr id="59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r="17023"/>
                <a:stretch>
                  <a:fillRect/>
                </a:stretch>
              </p:blipFill>
              <p:spPr bwMode="auto">
                <a:xfrm>
                  <a:off x="3851920" y="1556792"/>
                  <a:ext cx="2808312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0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36169" r="-2127"/>
                <a:stretch>
                  <a:fillRect/>
                </a:stretch>
              </p:blipFill>
              <p:spPr bwMode="auto">
                <a:xfrm>
                  <a:off x="6660232" y="1556792"/>
                  <a:ext cx="2232248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8" name="TextBox 57"/>
              <p:cNvSpPr txBox="1"/>
              <p:nvPr/>
            </p:nvSpPr>
            <p:spPr>
              <a:xfrm>
                <a:off x="4149477" y="2999325"/>
                <a:ext cx="360363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kumimoji="0"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990132" y="3321007"/>
              <a:ext cx="5040312" cy="645756"/>
              <a:chOff x="3996184" y="2982705"/>
              <a:chExt cx="5040312" cy="645756"/>
            </a:xfrm>
          </p:grpSpPr>
          <p:grpSp>
            <p:nvGrpSpPr>
              <p:cNvPr id="24" name="그룹 24"/>
              <p:cNvGrpSpPr>
                <a:grpSpLocks/>
              </p:cNvGrpSpPr>
              <p:nvPr/>
            </p:nvGrpSpPr>
            <p:grpSpPr bwMode="auto">
              <a:xfrm>
                <a:off x="3996184" y="2982705"/>
                <a:ext cx="5040312" cy="645756"/>
                <a:chOff x="3851920" y="1556792"/>
                <a:chExt cx="5040560" cy="683494"/>
              </a:xfrm>
            </p:grpSpPr>
            <p:pic>
              <p:nvPicPr>
                <p:cNvPr id="26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r="17023"/>
                <a:stretch>
                  <a:fillRect/>
                </a:stretch>
              </p:blipFill>
              <p:spPr bwMode="auto">
                <a:xfrm>
                  <a:off x="3851920" y="1556792"/>
                  <a:ext cx="2808312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36169" r="-2127"/>
                <a:stretch>
                  <a:fillRect/>
                </a:stretch>
              </p:blipFill>
              <p:spPr bwMode="auto">
                <a:xfrm>
                  <a:off x="6660232" y="1556792"/>
                  <a:ext cx="2232248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4149477" y="2999325"/>
                <a:ext cx="360363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kumimoji="0"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990132" y="4004306"/>
              <a:ext cx="5040312" cy="645756"/>
              <a:chOff x="3996184" y="2982705"/>
              <a:chExt cx="5040312" cy="645756"/>
            </a:xfrm>
          </p:grpSpPr>
          <p:grpSp>
            <p:nvGrpSpPr>
              <p:cNvPr id="29" name="그룹 24"/>
              <p:cNvGrpSpPr>
                <a:grpSpLocks/>
              </p:cNvGrpSpPr>
              <p:nvPr/>
            </p:nvGrpSpPr>
            <p:grpSpPr bwMode="auto">
              <a:xfrm>
                <a:off x="3996184" y="2982705"/>
                <a:ext cx="5040312" cy="645756"/>
                <a:chOff x="3851920" y="1556792"/>
                <a:chExt cx="5040560" cy="683494"/>
              </a:xfrm>
            </p:grpSpPr>
            <p:pic>
              <p:nvPicPr>
                <p:cNvPr id="37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r="17023"/>
                <a:stretch>
                  <a:fillRect/>
                </a:stretch>
              </p:blipFill>
              <p:spPr bwMode="auto">
                <a:xfrm>
                  <a:off x="3851920" y="1556792"/>
                  <a:ext cx="2808312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그림 62" descr="정림건축(목차)_002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36169" r="-2127"/>
                <a:stretch>
                  <a:fillRect/>
                </a:stretch>
              </p:blipFill>
              <p:spPr bwMode="auto">
                <a:xfrm>
                  <a:off x="6660232" y="1556792"/>
                  <a:ext cx="2232248" cy="6834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4149477" y="2999325"/>
                <a:ext cx="360363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kumimoji="0"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4710289" y="1176737"/>
              <a:ext cx="4119021" cy="33834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99532" tIns="49766" rIns="99532" bIns="49766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273050" indent="-273050" defTabSz="995363" fontAlgn="auto">
                <a:lnSpc>
                  <a:spcPct val="20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ko-KR" altLang="en-US" b="1" spc="-150" dirty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</a:rPr>
                <a:t>개요</a:t>
              </a:r>
              <a:endParaRPr lang="en-US" altLang="ko-KR" b="1" spc="-15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endParaRPr>
            </a:p>
            <a:p>
              <a:pPr marL="273050" indent="-273050" defTabSz="995363" fontAlgn="auto">
                <a:lnSpc>
                  <a:spcPct val="200000"/>
                </a:lnSpc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altLang="ko-KR" b="1" spc="-150" dirty="0" err="1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ea"/>
                </a:rPr>
                <a:t>MonitorLocal</a:t>
              </a:r>
              <a:endParaRPr lang="en-US" altLang="ko-KR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endParaRPr>
            </a:p>
            <a:p>
              <a:pPr marL="273050" indent="-273050" defTabSz="995363">
                <a:lnSpc>
                  <a:spcPct val="200000"/>
                </a:lnSpc>
                <a:spcBef>
                  <a:spcPts val="1000"/>
                </a:spcBef>
                <a:defRPr/>
              </a:pPr>
              <a:r>
                <a:rPr lang="en-US" altLang="ko-KR" b="1" spc="-150" dirty="0" err="1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ea"/>
                </a:rPr>
                <a:t>MonitorConfigurator</a:t>
              </a:r>
              <a:endParaRPr lang="en-US" altLang="ko-KR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endParaRPr>
            </a:p>
            <a:p>
              <a:pPr marL="273050" indent="-273050" defTabSz="995363">
                <a:lnSpc>
                  <a:spcPct val="200000"/>
                </a:lnSpc>
                <a:spcBef>
                  <a:spcPts val="1000"/>
                </a:spcBef>
                <a:defRPr/>
              </a:pPr>
              <a:r>
                <a:rPr lang="en-US" altLang="ko-KR" b="1" spc="-150" dirty="0" err="1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ea"/>
                </a:rPr>
                <a:t>MonitorClient</a:t>
              </a:r>
              <a:endParaRPr lang="en-US" altLang="ko-KR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endParaRPr>
            </a:p>
            <a:p>
              <a:pPr marL="273050" indent="-273050" defTabSz="995363">
                <a:lnSpc>
                  <a:spcPct val="200000"/>
                </a:lnSpc>
                <a:spcBef>
                  <a:spcPts val="1000"/>
                </a:spcBef>
                <a:defRPr/>
              </a:pPr>
              <a:r>
                <a:rPr lang="en-US" altLang="ko-KR" b="1" spc="-150" dirty="0" err="1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ea"/>
                </a:rPr>
                <a:t>MonitorServer</a:t>
              </a:r>
              <a:endParaRPr lang="ko-KR" altLang="en-US" b="1" spc="-150" dirty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6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간지-노멀2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7248" b="10386"/>
          <a:stretch/>
        </p:blipFill>
        <p:spPr>
          <a:xfrm>
            <a:off x="0" y="0"/>
            <a:ext cx="9144000" cy="51435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40712" y="2211710"/>
            <a:ext cx="5851568" cy="4698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32" tIns="49766" rIns="99532" bIns="4976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73050" indent="-273050" defTabSz="995363">
              <a:spcBef>
                <a:spcPts val="1100"/>
              </a:spcBef>
            </a:pPr>
            <a:r>
              <a:rPr lang="en-US" altLang="ko-KR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3. </a:t>
            </a:r>
            <a:r>
              <a:rPr lang="en-US" altLang="ko-KR" sz="2400" b="1" spc="-1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MonitorConfigurator</a:t>
            </a:r>
            <a:endParaRPr lang="en-US" altLang="ko-KR" sz="2400" b="1" spc="-1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 bwMode="auto">
          <a:xfrm>
            <a:off x="0" y="2462041"/>
            <a:ext cx="950508" cy="0"/>
          </a:xfrm>
          <a:prstGeom prst="line">
            <a:avLst/>
          </a:prstGeom>
          <a:noFill/>
          <a:ln w="28575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타원 7"/>
          <p:cNvSpPr/>
          <p:nvPr/>
        </p:nvSpPr>
        <p:spPr bwMode="auto">
          <a:xfrm>
            <a:off x="950508" y="2353934"/>
            <a:ext cx="216000" cy="216214"/>
          </a:xfrm>
          <a:prstGeom prst="ellipse">
            <a:avLst/>
          </a:prstGeom>
          <a:noFill/>
          <a:ln w="76200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63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9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9253" y="2485763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TimeOut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3819003" y="2139702"/>
            <a:ext cx="2018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UpdateRecipe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65238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238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2772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2772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809254" y="2395214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802580" y="2740156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Local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Server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807952" y="3100196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9505" y="2853975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RecipeUpdated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662020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4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3230" y="1347614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Argument </a:t>
            </a:r>
            <a:r>
              <a:rPr lang="ko-KR" altLang="en-US" dirty="0" smtClean="0">
                <a:latin typeface="+mn-ea"/>
                <a:ea typeface="+mn-ea"/>
              </a:rPr>
              <a:t>없이 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99542"/>
            <a:ext cx="68087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환경 파일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(MonitorRecipe.txt)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</a:t>
            </a:r>
            <a:r>
              <a:rPr lang="ko-KR" altLang="en-US" sz="1000" dirty="0" smtClean="0"/>
              <a:t>을 콘솔에 출력한다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프로세스를 종료한다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828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3230" y="1347614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Update Argument</a:t>
            </a:r>
            <a:r>
              <a:rPr lang="ko-KR" altLang="en-US" dirty="0" smtClean="0">
                <a:latin typeface="+mn-ea"/>
                <a:ea typeface="+mn-ea"/>
              </a:rPr>
              <a:t>로 시작할 때 </a:t>
            </a:r>
            <a:r>
              <a:rPr lang="ko-KR" altLang="en-US" sz="1800" dirty="0" smtClean="0">
                <a:latin typeface="+mn-ea"/>
                <a:ea typeface="+mn-ea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99542"/>
            <a:ext cx="680878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환경 파일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파일</a:t>
            </a:r>
            <a:r>
              <a:rPr lang="en-US" altLang="ko-KR" sz="1000" dirty="0" smtClean="0"/>
              <a:t>(MonitorRecipe.txt)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</a:t>
            </a:r>
            <a:r>
              <a:rPr lang="ko-KR" altLang="en-US" sz="1000" dirty="0" smtClean="0"/>
              <a:t>을 콘솔에 출력한다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UpdateRecipe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메시지 타임 아웃을 시작한다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타임 아웃 시간은 환경 파일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타임 아웃 메시지를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타임 아웃 정보를 콘솔에 출력한다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전송 </a:t>
            </a:r>
            <a:r>
              <a:rPr lang="ko-KR" altLang="en-US" sz="1000" dirty="0" err="1" smtClean="0"/>
              <a:t>실패을</a:t>
            </a:r>
            <a:r>
              <a:rPr lang="ko-KR" altLang="en-US" sz="1000" dirty="0" smtClean="0"/>
              <a:t> 콘솔에 출력한다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프로세스를 종료한다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RecipeUpdated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모니터링 </a:t>
            </a:r>
            <a:r>
              <a:rPr lang="en-US" altLang="ko-KR" sz="1000" dirty="0" smtClean="0"/>
              <a:t>Recipe </a:t>
            </a:r>
            <a:r>
              <a:rPr lang="ko-KR" altLang="en-US" sz="1000" dirty="0" smtClean="0"/>
              <a:t>전송 성공을 콘솔에 출력한다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프로세스를 종료한다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572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3230" y="1347614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환경 파일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99542"/>
            <a:ext cx="680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Port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MessageTimeOut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정보</a:t>
            </a:r>
            <a:endParaRPr lang="en-US" altLang="ko-KR" sz="1000" dirty="0"/>
          </a:p>
          <a:p>
            <a:pPr defTabSz="540000">
              <a:lnSpc>
                <a:spcPct val="150000"/>
              </a:lnSpc>
            </a:pPr>
            <a:r>
              <a:rPr lang="en-US" altLang="ko-KR" sz="10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899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간지-노멀2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7248" b="10386"/>
          <a:stretch/>
        </p:blipFill>
        <p:spPr>
          <a:xfrm>
            <a:off x="0" y="0"/>
            <a:ext cx="9144000" cy="51435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40712" y="2211710"/>
            <a:ext cx="5851568" cy="4698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32" tIns="49766" rIns="99532" bIns="4976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73050" indent="-273050" defTabSz="995363">
              <a:spcBef>
                <a:spcPts val="1100"/>
              </a:spcBef>
            </a:pPr>
            <a:r>
              <a:rPr lang="en-US" altLang="ko-KR" sz="2400" b="1" spc="-1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4</a:t>
            </a:r>
            <a:r>
              <a:rPr lang="en-US" altLang="ko-KR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spc="-1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MonitorClient</a:t>
            </a:r>
            <a:endParaRPr lang="en-US" altLang="ko-KR" sz="2400" b="1" spc="-1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 bwMode="auto">
          <a:xfrm>
            <a:off x="0" y="2462041"/>
            <a:ext cx="950508" cy="0"/>
          </a:xfrm>
          <a:prstGeom prst="line">
            <a:avLst/>
          </a:prstGeom>
          <a:noFill/>
          <a:ln w="28575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타원 7"/>
          <p:cNvSpPr/>
          <p:nvPr/>
        </p:nvSpPr>
        <p:spPr bwMode="auto">
          <a:xfrm>
            <a:off x="950508" y="2353934"/>
            <a:ext cx="216000" cy="216214"/>
          </a:xfrm>
          <a:prstGeom prst="ellipse">
            <a:avLst/>
          </a:prstGeom>
          <a:noFill/>
          <a:ln w="76200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63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화면 구성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07504" y="960579"/>
            <a:ext cx="6399131" cy="3926078"/>
            <a:chOff x="549133" y="1021936"/>
            <a:chExt cx="6399131" cy="3926078"/>
          </a:xfrm>
        </p:grpSpPr>
        <p:sp>
          <p:nvSpPr>
            <p:cNvPr id="4" name="직사각형 3"/>
            <p:cNvSpPr/>
            <p:nvPr/>
          </p:nvSpPr>
          <p:spPr>
            <a:xfrm>
              <a:off x="2339752" y="1347614"/>
              <a:ext cx="4608512" cy="36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2152" y="1500014"/>
              <a:ext cx="3448000" cy="1356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775" y="1635646"/>
              <a:ext cx="2320665" cy="1050057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5080736" y="1635646"/>
              <a:ext cx="691226" cy="246221"/>
              <a:chOff x="3429232" y="1851670"/>
              <a:chExt cx="691226" cy="24622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22217" y="1851670"/>
                <a:ext cx="5982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Local 1</a:t>
                </a:r>
                <a:endParaRPr lang="ko-KR" altLang="en-US" sz="10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429232" y="1908539"/>
                <a:ext cx="125293" cy="132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080736" y="1965489"/>
              <a:ext cx="691226" cy="246221"/>
              <a:chOff x="3429232" y="1851670"/>
              <a:chExt cx="691226" cy="24622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522217" y="1851670"/>
                <a:ext cx="5982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Local 2</a:t>
                </a:r>
                <a:endParaRPr lang="ko-KR" altLang="en-US" sz="10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429232" y="1908539"/>
                <a:ext cx="125293" cy="132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080736" y="2253521"/>
              <a:ext cx="691226" cy="246221"/>
              <a:chOff x="3429232" y="1851670"/>
              <a:chExt cx="691226" cy="24622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22217" y="1851670"/>
                <a:ext cx="5982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Local 3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429232" y="1908539"/>
                <a:ext cx="125293" cy="132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2071908" y="2088599"/>
              <a:ext cx="504056" cy="564531"/>
            </a:xfrm>
            <a:prstGeom prst="rightArrow">
              <a:avLst>
                <a:gd name="adj1" fmla="val 65353"/>
                <a:gd name="adj2" fmla="val 6633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8442" y="200679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모니터링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창</a:t>
              </a:r>
              <a:endParaRPr lang="en-US" altLang="ko-KR" b="1" dirty="0" smtClean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763416" y="3123896"/>
              <a:ext cx="3448000" cy="1356519"/>
              <a:chOff x="2132112" y="2691848"/>
              <a:chExt cx="3448000" cy="135651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2132112" y="2691848"/>
                <a:ext cx="3448000" cy="13565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99735" y="2827480"/>
                <a:ext cx="2320665" cy="1050057"/>
              </a:xfrm>
              <a:prstGeom prst="rect">
                <a:avLst/>
              </a:prstGeom>
            </p:spPr>
          </p:pic>
          <p:grpSp>
            <p:nvGrpSpPr>
              <p:cNvPr id="22" name="그룹 21"/>
              <p:cNvGrpSpPr/>
              <p:nvPr/>
            </p:nvGrpSpPr>
            <p:grpSpPr>
              <a:xfrm>
                <a:off x="4720696" y="2827480"/>
                <a:ext cx="691226" cy="246221"/>
                <a:chOff x="3429232" y="1851670"/>
                <a:chExt cx="691226" cy="246221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1</a:t>
                  </a:r>
                  <a:endParaRPr lang="ko-KR" altLang="en-US" sz="1000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720696" y="3157323"/>
                <a:ext cx="691226" cy="246221"/>
                <a:chOff x="3429232" y="1851670"/>
                <a:chExt cx="691226" cy="24622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2</a:t>
                  </a:r>
                  <a:endParaRPr lang="ko-KR" altLang="en-US" sz="10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720696" y="3445355"/>
                <a:ext cx="691226" cy="246221"/>
                <a:chOff x="3429232" y="1851670"/>
                <a:chExt cx="691226" cy="246221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3</a:t>
                  </a:r>
                  <a:endParaRPr lang="ko-KR" altLang="en-US" sz="1000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2" name="그룹 31"/>
            <p:cNvGrpSpPr/>
            <p:nvPr/>
          </p:nvGrpSpPr>
          <p:grpSpPr>
            <a:xfrm>
              <a:off x="2915816" y="3276296"/>
              <a:ext cx="3448000" cy="1356519"/>
              <a:chOff x="2132112" y="2691848"/>
              <a:chExt cx="3448000" cy="135651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132112" y="2691848"/>
                <a:ext cx="3448000" cy="13565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99735" y="2827480"/>
                <a:ext cx="2320665" cy="1050057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4720696" y="2827480"/>
                <a:ext cx="691226" cy="246221"/>
                <a:chOff x="3429232" y="1851670"/>
                <a:chExt cx="691226" cy="24622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1</a:t>
                  </a:r>
                  <a:endParaRPr lang="ko-KR" altLang="en-US" sz="10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4720696" y="3157323"/>
                <a:ext cx="691226" cy="246221"/>
                <a:chOff x="3429232" y="1851670"/>
                <a:chExt cx="691226" cy="246221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2</a:t>
                  </a:r>
                  <a:endParaRPr lang="ko-KR" altLang="en-US" sz="10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4720696" y="3445355"/>
                <a:ext cx="691226" cy="246221"/>
                <a:chOff x="3429232" y="1851670"/>
                <a:chExt cx="691226" cy="246221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3</a:t>
                  </a:r>
                  <a:endParaRPr lang="ko-KR" altLang="en-US" sz="10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4" name="그룹 43"/>
            <p:cNvGrpSpPr/>
            <p:nvPr/>
          </p:nvGrpSpPr>
          <p:grpSpPr>
            <a:xfrm>
              <a:off x="3068216" y="3428696"/>
              <a:ext cx="3448000" cy="1356519"/>
              <a:chOff x="2132112" y="2691848"/>
              <a:chExt cx="3448000" cy="1356519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132112" y="2691848"/>
                <a:ext cx="3448000" cy="13565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74047" tIns="87023" rIns="174047" bIns="87023" rtlCol="0" anchor="ctr"/>
              <a:lstStyle/>
              <a:p>
                <a:pPr algn="ctr"/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99735" y="2827480"/>
                <a:ext cx="2320665" cy="1050057"/>
              </a:xfrm>
              <a:prstGeom prst="rect">
                <a:avLst/>
              </a:prstGeom>
            </p:spPr>
          </p:pic>
          <p:grpSp>
            <p:nvGrpSpPr>
              <p:cNvPr id="47" name="그룹 46"/>
              <p:cNvGrpSpPr/>
              <p:nvPr/>
            </p:nvGrpSpPr>
            <p:grpSpPr>
              <a:xfrm>
                <a:off x="4720696" y="2827480"/>
                <a:ext cx="691226" cy="246221"/>
                <a:chOff x="3429232" y="1851670"/>
                <a:chExt cx="691226" cy="246221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1</a:t>
                  </a:r>
                  <a:endParaRPr lang="ko-KR" altLang="en-US" sz="10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720696" y="3157323"/>
                <a:ext cx="691226" cy="246221"/>
                <a:chOff x="3429232" y="1851670"/>
                <a:chExt cx="691226" cy="246221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2</a:t>
                  </a:r>
                  <a:endParaRPr lang="ko-KR" altLang="en-US" sz="10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4720696" y="3445355"/>
                <a:ext cx="691226" cy="246221"/>
                <a:chOff x="3429232" y="1851670"/>
                <a:chExt cx="691226" cy="246221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3522217" y="1851670"/>
                  <a:ext cx="5982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Local 3</a:t>
                  </a:r>
                  <a:endParaRPr lang="ko-KR" altLang="en-US" sz="10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3429232" y="1908539"/>
                  <a:ext cx="125293" cy="1324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74047" tIns="87023" rIns="174047" bIns="87023" rtlCol="0" anchor="ctr"/>
                <a:lstStyle/>
                <a:p>
                  <a:pPr algn="ctr"/>
                  <a:endParaRPr lang="ko-KR" alt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56" name="오른쪽 화살표 55"/>
            <p:cNvSpPr/>
            <p:nvPr/>
          </p:nvSpPr>
          <p:spPr>
            <a:xfrm>
              <a:off x="2071907" y="3575861"/>
              <a:ext cx="1148141" cy="564531"/>
            </a:xfrm>
            <a:prstGeom prst="rightArrow">
              <a:avLst>
                <a:gd name="adj1" fmla="val 65353"/>
                <a:gd name="adj2" fmla="val 6633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9133" y="3534960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모니터링 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검색 결과 창</a:t>
              </a:r>
              <a:endParaRPr lang="en-US" altLang="ko-KR" b="1" dirty="0" smtClean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39752" y="1021936"/>
              <a:ext cx="4608512" cy="317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83768" y="1069890"/>
              <a:ext cx="864096" cy="222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48264" y="1392627"/>
            <a:ext cx="1944216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154289" y="1513472"/>
            <a:ext cx="1532167" cy="599235"/>
            <a:chOff x="7087565" y="1513637"/>
            <a:chExt cx="1532167" cy="599235"/>
          </a:xfrm>
        </p:grpSpPr>
        <p:sp>
          <p:nvSpPr>
            <p:cNvPr id="62" name="TextBox 61"/>
            <p:cNvSpPr txBox="1"/>
            <p:nvPr/>
          </p:nvSpPr>
          <p:spPr>
            <a:xfrm>
              <a:off x="7138450" y="15196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시작</a:t>
              </a:r>
              <a:endParaRPr lang="ko-KR" alt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349" y="151363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끝</a:t>
              </a:r>
              <a:endParaRPr lang="ko-KR" altLang="en-US" sz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087565" y="1836656"/>
              <a:ext cx="594212" cy="2754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025520" y="1836656"/>
              <a:ext cx="594212" cy="2754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95243" y="1835873"/>
              <a:ext cx="292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~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380312" y="2389518"/>
            <a:ext cx="692224" cy="291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28248" y="2389518"/>
            <a:ext cx="692224" cy="291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endCxn id="61" idx="0"/>
          </p:cNvCxnSpPr>
          <p:nvPr/>
        </p:nvCxnSpPr>
        <p:spPr>
          <a:xfrm>
            <a:off x="2699792" y="1104595"/>
            <a:ext cx="5220580" cy="2880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28906" y="771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대화상자</a:t>
            </a:r>
            <a:endParaRPr lang="ko-KR" altLang="en-US" sz="1400" dirty="0"/>
          </a:p>
        </p:txBody>
      </p:sp>
      <p:cxnSp>
        <p:nvCxnSpPr>
          <p:cNvPr id="75" name="꺾인 연결선 74"/>
          <p:cNvCxnSpPr>
            <a:stCxn id="68" idx="2"/>
          </p:cNvCxnSpPr>
          <p:nvPr/>
        </p:nvCxnSpPr>
        <p:spPr>
          <a:xfrm rot="5400000">
            <a:off x="6098151" y="2450762"/>
            <a:ext cx="1398266" cy="18582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99542"/>
            <a:ext cx="680878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환경 파일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 </a:t>
            </a:r>
            <a:r>
              <a:rPr lang="en-US" altLang="ko-KR" sz="1000" dirty="0" err="1"/>
              <a:t>SubscribeMonitorClient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접속이 안될 때</a:t>
            </a:r>
            <a:r>
              <a:rPr lang="en-US" altLang="ko-KR" sz="1000" dirty="0" smtClean="0"/>
              <a:t>(Dead Letter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메시지를 받을 때</a:t>
            </a:r>
            <a:r>
              <a:rPr lang="en-US" altLang="ko-KR" sz="1000" dirty="0" smtClean="0"/>
              <a:t>)</a:t>
            </a:r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연결 시도를 반복한다</a:t>
            </a:r>
            <a:r>
              <a:rPr lang="en-US" altLang="ko-KR" sz="1000" dirty="0"/>
              <a:t>(</a:t>
            </a:r>
            <a:r>
              <a:rPr lang="ko-KR" altLang="en-US" sz="1000" dirty="0"/>
              <a:t>간격은 환경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</a:p>
          <a:p>
            <a:pPr marL="1257300" lvl="2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상태로 지정한다</a:t>
            </a:r>
            <a:r>
              <a:rPr lang="en-US" altLang="ko-KR" sz="1000" dirty="0" smtClean="0"/>
              <a:t>.</a:t>
            </a:r>
          </a:p>
          <a:p>
            <a:pPr marL="3429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 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감시를 시작한다</a:t>
            </a:r>
            <a:r>
              <a:rPr lang="en-US" altLang="ko-KR" sz="1000" dirty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MonitorClientSubscribed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접속 상태로 지정한다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서버에서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를 지정한다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Server</a:t>
            </a:r>
            <a:r>
              <a:rPr lang="ko-KR" altLang="en-US" sz="1000" dirty="0" smtClean="0"/>
              <a:t>로 부터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를 지정 받는다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3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시작할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9253" y="2485763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 smtClean="0"/>
              <a:t>TimeOut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3819003" y="2139702"/>
            <a:ext cx="2018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SubscribeMonitorClient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65238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238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2772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2772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809254" y="2395214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802580" y="2740156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Server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Client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807952" y="3100196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9505" y="2853975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MonitorClientSubscribed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662020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4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16650" y="2244341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err="1" smtClean="0"/>
              <a:t>RetryToSubscribeClient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Event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9842" y="255549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9842" y="280751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7798634" y="2614142"/>
            <a:ext cx="12700" cy="252028"/>
          </a:xfrm>
          <a:prstGeom prst="bentConnector3">
            <a:avLst>
              <a:gd name="adj1" fmla="val 1849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97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시작할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838" y="1760298"/>
            <a:ext cx="2722105" cy="2119798"/>
            <a:chOff x="5018247" y="1748096"/>
            <a:chExt cx="2722105" cy="2119798"/>
          </a:xfrm>
        </p:grpSpPr>
        <p:sp>
          <p:nvSpPr>
            <p:cNvPr id="2" name="타원 1"/>
            <p:cNvSpPr/>
            <p:nvPr/>
          </p:nvSpPr>
          <p:spPr>
            <a:xfrm>
              <a:off x="5622136" y="1748096"/>
              <a:ext cx="1542152" cy="792088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18247" y="3219822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602423" y="3214520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5628667" y="2557319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"/>
            <p:cNvCxnSpPr/>
            <p:nvPr/>
          </p:nvCxnSpPr>
          <p:spPr>
            <a:xfrm>
              <a:off x="6393212" y="2553246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 rot="20466443">
            <a:off x="3499134" y="2564809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SubscribeMonitorClient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6156176" y="2797394"/>
            <a:ext cx="217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RetryToSubscribeMonitorClient</a:t>
            </a:r>
            <a:endParaRPr lang="en-US" altLang="ko-KR" sz="10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174944" y="2463738"/>
            <a:ext cx="2477176" cy="82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00192" y="105958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ClientActor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8483081" y="2266420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241407" y="2565448"/>
            <a:ext cx="2465954" cy="816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20493743">
            <a:off x="3611703" y="2986309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MonitorClientSubscribed</a:t>
            </a:r>
            <a:endParaRPr lang="ko-KR" altLang="en-US" sz="1000" dirty="0"/>
          </a:p>
        </p:txBody>
      </p:sp>
      <p:cxnSp>
        <p:nvCxnSpPr>
          <p:cNvPr id="29" name="직선 연결선 6"/>
          <p:cNvCxnSpPr/>
          <p:nvPr/>
        </p:nvCxnSpPr>
        <p:spPr>
          <a:xfrm>
            <a:off x="7395018" y="1617481"/>
            <a:ext cx="446247" cy="5292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376562" y="215634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09676" y="213970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6"/>
          <p:cNvCxnSpPr/>
          <p:nvPr/>
        </p:nvCxnSpPr>
        <p:spPr>
          <a:xfrm flipH="1">
            <a:off x="6372200" y="1638703"/>
            <a:ext cx="229983" cy="50099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889252" y="2519164"/>
            <a:ext cx="429585" cy="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966936" y="1953220"/>
            <a:ext cx="13435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Self Monitoring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5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간지-노멀2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7248" b="10386"/>
          <a:stretch/>
        </p:blipFill>
        <p:spPr>
          <a:xfrm>
            <a:off x="0" y="0"/>
            <a:ext cx="9144000" cy="51435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40712" y="2211710"/>
            <a:ext cx="5851568" cy="4698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32" tIns="49766" rIns="99532" bIns="4976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73050" indent="-273050" defTabSz="995363">
              <a:spcBef>
                <a:spcPts val="1100"/>
              </a:spcBef>
            </a:pPr>
            <a:r>
              <a:rPr lang="en-US" altLang="ko-KR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개요</a:t>
            </a:r>
            <a:endParaRPr lang="en-US" altLang="ko-KR" sz="2400" b="1" spc="-1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 bwMode="auto">
          <a:xfrm>
            <a:off x="0" y="2462041"/>
            <a:ext cx="950508" cy="0"/>
          </a:xfrm>
          <a:prstGeom prst="line">
            <a:avLst/>
          </a:prstGeom>
          <a:noFill/>
          <a:ln w="28575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타원 7"/>
          <p:cNvSpPr/>
          <p:nvPr/>
        </p:nvSpPr>
        <p:spPr bwMode="auto">
          <a:xfrm>
            <a:off x="950508" y="2353934"/>
            <a:ext cx="216000" cy="216214"/>
          </a:xfrm>
          <a:prstGeom prst="ellipse">
            <a:avLst/>
          </a:prstGeom>
          <a:noFill/>
          <a:ln w="76200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63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1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823848"/>
            <a:ext cx="680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MontiorServer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UnsubscribeMonitorClient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에서 해당 </a:t>
            </a:r>
            <a:r>
              <a:rPr lang="en-US" altLang="ko-KR" sz="1000" dirty="0" err="1" smtClean="0"/>
              <a:t>ClientID</a:t>
            </a:r>
            <a:r>
              <a:rPr lang="ko-KR" altLang="en-US" sz="1000" dirty="0" smtClean="0"/>
              <a:t>를 제거한다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Program</a:t>
            </a:r>
            <a:r>
              <a:rPr lang="ko-KR" altLang="en-US" sz="1000" dirty="0" smtClean="0"/>
              <a:t>을 종료한다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1616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중지할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9003" y="2480953"/>
            <a:ext cx="2018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err="1"/>
              <a:t>UnsubscribeMonitorClient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65238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2772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809254" y="2736465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Server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Client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92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중지</a:t>
            </a:r>
            <a:r>
              <a:rPr lang="ko-KR" altLang="en-US" dirty="0" smtClean="0">
                <a:latin typeface="+mn-ea"/>
                <a:ea typeface="+mn-ea"/>
              </a:rPr>
              <a:t>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838" y="1760298"/>
            <a:ext cx="2722105" cy="2119798"/>
            <a:chOff x="5018247" y="1748096"/>
            <a:chExt cx="2722105" cy="2119798"/>
          </a:xfrm>
        </p:grpSpPr>
        <p:sp>
          <p:nvSpPr>
            <p:cNvPr id="2" name="타원 1"/>
            <p:cNvSpPr/>
            <p:nvPr/>
          </p:nvSpPr>
          <p:spPr>
            <a:xfrm>
              <a:off x="5622136" y="1748096"/>
              <a:ext cx="1542152" cy="792088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18247" y="3219822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602423" y="3214520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5628667" y="2557319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"/>
            <p:cNvCxnSpPr/>
            <p:nvPr/>
          </p:nvCxnSpPr>
          <p:spPr>
            <a:xfrm>
              <a:off x="6393212" y="2553246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 rot="20465528">
            <a:off x="3480944" y="2602977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UnsubscribeMonitorClient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6404229" y="790451"/>
            <a:ext cx="108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Program Exit</a:t>
            </a:r>
            <a:endParaRPr lang="en-US" altLang="ko-KR" sz="10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174944" y="2463738"/>
            <a:ext cx="2477176" cy="82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00192" y="105958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ClientActor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6"/>
          <p:cNvCxnSpPr/>
          <p:nvPr/>
        </p:nvCxnSpPr>
        <p:spPr>
          <a:xfrm>
            <a:off x="7395018" y="1617481"/>
            <a:ext cx="446247" cy="5292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376562" y="215634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09676" y="213970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6"/>
          <p:cNvCxnSpPr/>
          <p:nvPr/>
        </p:nvCxnSpPr>
        <p:spPr>
          <a:xfrm flipH="1">
            <a:off x="6372200" y="1638703"/>
            <a:ext cx="229983" cy="50099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70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서버가 중지할 때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823848"/>
            <a:ext cx="680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 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</a:t>
            </a:r>
            <a:r>
              <a:rPr lang="en-US" altLang="ko-KR" sz="1000" dirty="0" smtClean="0"/>
              <a:t>(Terminated)</a:t>
            </a:r>
            <a:r>
              <a:rPr lang="ko-KR" altLang="en-US" sz="1000" dirty="0" smtClean="0"/>
              <a:t>를 받을 때 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상태로 변경한다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RetryToSubscribeClient</a:t>
            </a:r>
            <a:r>
              <a:rPr lang="ko-KR" altLang="en-US" sz="1000" dirty="0" smtClean="0"/>
              <a:t>를 이벤트를 호출하여 </a:t>
            </a:r>
            <a:r>
              <a:rPr lang="en-US" altLang="ko-KR" sz="1000" dirty="0" smtClean="0"/>
              <a:t>Server</a:t>
            </a:r>
            <a:r>
              <a:rPr lang="ko-KR" altLang="en-US" sz="1000" dirty="0" smtClean="0"/>
              <a:t>와 </a:t>
            </a:r>
            <a:r>
              <a:rPr lang="ko-KR" altLang="en-US" sz="1000" dirty="0" err="1" smtClean="0"/>
              <a:t>재접속을</a:t>
            </a:r>
            <a:r>
              <a:rPr lang="ko-KR" altLang="en-US" sz="1000" dirty="0" smtClean="0"/>
              <a:t> 시도한다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2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517209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서버가 </a:t>
            </a:r>
            <a:r>
              <a:rPr lang="ko-KR" altLang="en-US" dirty="0" smtClean="0">
                <a:latin typeface="+mn-ea"/>
                <a:ea typeface="+mn-ea"/>
              </a:rPr>
              <a:t>중지할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1720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Server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1265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Client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477878" y="2457931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69431" y="2211710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1. Terminate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331946" y="2385923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38070" y="2385923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6576" y="2244341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2.RetryToSubscribeClient</a:t>
            </a:r>
            <a:endParaRPr lang="en-US" altLang="ko-KR" sz="900" b="1" dirty="0" smtClean="0"/>
          </a:p>
          <a:p>
            <a:r>
              <a:rPr lang="en-US" altLang="ko-KR" sz="900" b="1" dirty="0" smtClean="0"/>
              <a:t>Event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89768" y="255549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9768" y="280751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7468560" y="2614142"/>
            <a:ext cx="12700" cy="252028"/>
          </a:xfrm>
          <a:prstGeom prst="bentConnector3">
            <a:avLst>
              <a:gd name="adj1" fmla="val 1849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88929" y="2628028"/>
            <a:ext cx="2018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3. </a:t>
            </a:r>
            <a:r>
              <a:rPr lang="en-US" altLang="ko-KR" sz="1000" b="1" dirty="0" err="1" smtClean="0"/>
              <a:t>SubscribeMonitorClient</a:t>
            </a:r>
            <a:endParaRPr lang="ko-KR" altLang="en-US" sz="1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335164" y="281153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32698" y="2811532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3479180" y="2883540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98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서버가 중지</a:t>
            </a:r>
            <a:r>
              <a:rPr lang="ko-KR" altLang="en-US" dirty="0" smtClean="0">
                <a:latin typeface="+mn-ea"/>
                <a:ea typeface="+mn-ea"/>
              </a:rPr>
              <a:t>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838" y="1760298"/>
            <a:ext cx="2722105" cy="2119798"/>
            <a:chOff x="5018247" y="1748096"/>
            <a:chExt cx="2722105" cy="2119798"/>
          </a:xfrm>
        </p:grpSpPr>
        <p:sp>
          <p:nvSpPr>
            <p:cNvPr id="2" name="타원 1"/>
            <p:cNvSpPr/>
            <p:nvPr/>
          </p:nvSpPr>
          <p:spPr>
            <a:xfrm>
              <a:off x="5622136" y="1748096"/>
              <a:ext cx="1542152" cy="792088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18247" y="3219822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602423" y="3214520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5628667" y="2557319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"/>
            <p:cNvCxnSpPr/>
            <p:nvPr/>
          </p:nvCxnSpPr>
          <p:spPr>
            <a:xfrm>
              <a:off x="6393212" y="2553246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 rot="20466443">
            <a:off x="3562946" y="2582107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SubscribeMonitorClient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6156176" y="2797394"/>
            <a:ext cx="21704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RetryToSubscribeMonitorClient</a:t>
            </a:r>
            <a:endParaRPr lang="en-US" altLang="ko-KR" sz="10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174944" y="2475508"/>
            <a:ext cx="2477007" cy="816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00192" y="105958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ClientActor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8483081" y="2266420"/>
            <a:ext cx="12700" cy="2520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241407" y="2565448"/>
            <a:ext cx="2465954" cy="816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20493743">
            <a:off x="3872202" y="3037825"/>
            <a:ext cx="9998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Te</a:t>
            </a:r>
            <a:r>
              <a:rPr lang="en-US" altLang="ko-KR" sz="1000" dirty="0" smtClean="0"/>
              <a:t>rminate</a:t>
            </a:r>
            <a:endParaRPr lang="ko-KR" altLang="en-US" sz="1000" dirty="0"/>
          </a:p>
        </p:txBody>
      </p:sp>
      <p:cxnSp>
        <p:nvCxnSpPr>
          <p:cNvPr id="29" name="직선 연결선 6"/>
          <p:cNvCxnSpPr/>
          <p:nvPr/>
        </p:nvCxnSpPr>
        <p:spPr>
          <a:xfrm>
            <a:off x="7395018" y="1617481"/>
            <a:ext cx="446247" cy="5292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376562" y="215634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09676" y="213970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6"/>
          <p:cNvCxnSpPr/>
          <p:nvPr/>
        </p:nvCxnSpPr>
        <p:spPr>
          <a:xfrm flipH="1">
            <a:off x="6372200" y="1638703"/>
            <a:ext cx="229983" cy="50099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889252" y="2519164"/>
            <a:ext cx="429585" cy="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966936" y="1953220"/>
            <a:ext cx="13435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Self Monitoring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474528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모니터링 정보 받을 때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823848"/>
            <a:ext cx="68087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MonitorUpdating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 받을 때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Monitor</a:t>
            </a:r>
            <a:r>
              <a:rPr lang="ko-KR" altLang="en-US" sz="1000" dirty="0" smtClean="0"/>
              <a:t>서버에서 해당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가 관리하고 있는 </a:t>
            </a:r>
            <a:r>
              <a:rPr lang="en-US" altLang="ko-KR" sz="1000" dirty="0" smtClean="0"/>
              <a:t>Local</a:t>
            </a:r>
            <a:r>
              <a:rPr lang="ko-KR" altLang="en-US" sz="1000" dirty="0" smtClean="0"/>
              <a:t>들를 검색한다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된 </a:t>
            </a:r>
            <a:r>
              <a:rPr lang="en-US" altLang="ko-KR" sz="1000" dirty="0" smtClean="0"/>
              <a:t>Local</a:t>
            </a:r>
            <a:r>
              <a:rPr lang="ko-KR" altLang="en-US" sz="1000" dirty="0" smtClean="0"/>
              <a:t>들만 </a:t>
            </a:r>
            <a:r>
              <a:rPr lang="en-US" altLang="ko-KR" sz="1000" dirty="0" smtClean="0"/>
              <a:t>Monitor(CPU, Memory, Disk, Network)</a:t>
            </a:r>
            <a:r>
              <a:rPr lang="ko-KR" altLang="en-US" sz="1000" dirty="0" smtClean="0"/>
              <a:t>정보를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에서는 받은 </a:t>
            </a:r>
            <a:r>
              <a:rPr lang="en-US" altLang="ko-KR" sz="1000" dirty="0" smtClean="0"/>
              <a:t>Monitor</a:t>
            </a:r>
            <a:r>
              <a:rPr lang="ko-KR" altLang="en-US" sz="1000" dirty="0" smtClean="0"/>
              <a:t>정보를 화면에 출력한다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6309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모니터링 정보 받을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5238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2772" y="266814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Server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Client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807952" y="2745963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9505" y="2499742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1. </a:t>
            </a:r>
            <a:r>
              <a:rPr lang="en-US" altLang="ko-KR" sz="1000" b="1" dirty="0" err="1" smtClean="0"/>
              <a:t>MonitorUpdating</a:t>
            </a:r>
            <a:endParaRPr lang="ko-KR" altLang="en-US" sz="1000" b="1" dirty="0"/>
          </a:p>
        </p:txBody>
      </p:sp>
      <p:sp>
        <p:nvSpPr>
          <p:cNvPr id="21" name="직사각형 20"/>
          <p:cNvSpPr/>
          <p:nvPr/>
        </p:nvSpPr>
        <p:spPr>
          <a:xfrm>
            <a:off x="7758709" y="1548830"/>
            <a:ext cx="12057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Receive </a:t>
            </a:r>
            <a:r>
              <a:rPr lang="en-US" altLang="ko-KR" sz="900" b="1" dirty="0" err="1" smtClean="0"/>
              <a:t>WaveData</a:t>
            </a:r>
            <a:endParaRPr lang="en-US" altLang="ko-KR" sz="9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619842" y="1730771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9842" y="1982799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7798634" y="1789423"/>
            <a:ext cx="12700" cy="252028"/>
          </a:xfrm>
          <a:prstGeom prst="bentConnector3">
            <a:avLst>
              <a:gd name="adj1" fmla="val 1849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34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모니터링 정보 받을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838" y="1760298"/>
            <a:ext cx="2722105" cy="2119798"/>
            <a:chOff x="5018247" y="1748096"/>
            <a:chExt cx="2722105" cy="2119798"/>
          </a:xfrm>
        </p:grpSpPr>
        <p:sp>
          <p:nvSpPr>
            <p:cNvPr id="2" name="타원 1"/>
            <p:cNvSpPr/>
            <p:nvPr/>
          </p:nvSpPr>
          <p:spPr>
            <a:xfrm>
              <a:off x="5622136" y="1748096"/>
              <a:ext cx="1542152" cy="792088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18247" y="3219822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602423" y="3214520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5628667" y="2557319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"/>
            <p:cNvCxnSpPr/>
            <p:nvPr/>
          </p:nvCxnSpPr>
          <p:spPr>
            <a:xfrm>
              <a:off x="6393212" y="2553246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 rot="20466443">
            <a:off x="3418930" y="2726123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MonitorUpdating</a:t>
            </a:r>
            <a:endParaRPr lang="ko-KR" altLang="en-US" sz="10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134281" y="2643758"/>
            <a:ext cx="2125144" cy="77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00192" y="105958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ClientActor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6"/>
          <p:cNvCxnSpPr/>
          <p:nvPr/>
        </p:nvCxnSpPr>
        <p:spPr>
          <a:xfrm>
            <a:off x="7395018" y="1617481"/>
            <a:ext cx="446247" cy="5292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376562" y="215634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94419" y="2127709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6"/>
          <p:cNvCxnSpPr>
            <a:endCxn id="32" idx="0"/>
          </p:cNvCxnSpPr>
          <p:nvPr/>
        </p:nvCxnSpPr>
        <p:spPr>
          <a:xfrm flipH="1">
            <a:off x="5763384" y="1638703"/>
            <a:ext cx="838800" cy="489006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364848" y="2474486"/>
            <a:ext cx="996249" cy="12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94830" y="2109505"/>
            <a:ext cx="13294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MonitorUpdating</a:t>
            </a:r>
            <a:endParaRPr lang="ko-KR" altLang="en-US" sz="1000" dirty="0"/>
          </a:p>
        </p:txBody>
      </p:sp>
      <p:cxnSp>
        <p:nvCxnSpPr>
          <p:cNvPr id="27" name="직선 연결선 6"/>
          <p:cNvCxnSpPr/>
          <p:nvPr/>
        </p:nvCxnSpPr>
        <p:spPr>
          <a:xfrm flipH="1">
            <a:off x="6955915" y="2791730"/>
            <a:ext cx="807564" cy="62277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012159" y="3414509"/>
            <a:ext cx="1364403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96336" y="3821442"/>
            <a:ext cx="125133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Viewer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215345" y="2775781"/>
            <a:ext cx="6658" cy="1045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141022" y="3304537"/>
            <a:ext cx="11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WaveViewer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6335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검색할 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서버 접속 상태일 때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823848"/>
            <a:ext cx="68087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검색 기간을 입력 받는다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SearchMonitor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로 부터 모든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가져온다</a:t>
            </a:r>
            <a:r>
              <a:rPr lang="en-US" altLang="ko-KR" sz="1000" dirty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가져온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모든 </a:t>
            </a:r>
            <a:r>
              <a:rPr lang="en-US" altLang="ko-KR" sz="1000" dirty="0"/>
              <a:t>Client</a:t>
            </a:r>
            <a:r>
              <a:rPr lang="ko-KR" altLang="en-US" sz="1000" dirty="0"/>
              <a:t>에게 전달한다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MonitorSearched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받을 </a:t>
            </a:r>
            <a:endParaRPr lang="en-US" altLang="ko-KR" sz="1000" dirty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/>
              <a:t>에서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</a:t>
            </a:r>
            <a:r>
              <a:rPr lang="en-US" altLang="ko-KR" sz="1000" dirty="0"/>
              <a:t>Client List</a:t>
            </a:r>
            <a:r>
              <a:rPr lang="ko-KR" altLang="en-US" sz="1000" dirty="0"/>
              <a:t>에 저장한다</a:t>
            </a:r>
            <a:r>
              <a:rPr lang="en-US" altLang="ko-KR" sz="1000" dirty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412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팀 프로젝트 목표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112" y="699542"/>
            <a:ext cx="82677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목적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 smtClean="0"/>
              <a:t>미래로시스템</a:t>
            </a:r>
            <a:r>
              <a:rPr lang="ko-KR" altLang="en-US" sz="1200" b="1" dirty="0" smtClean="0"/>
              <a:t> 표준 </a:t>
            </a:r>
            <a:r>
              <a:rPr lang="en-US" altLang="ko-KR" sz="1200" b="1" dirty="0" smtClean="0"/>
              <a:t>Message-Driven Architecture</a:t>
            </a:r>
            <a:r>
              <a:rPr lang="ko-KR" altLang="en-US" sz="1200" b="1" dirty="0" smtClean="0"/>
              <a:t>로 설계하고 구현할 수 있다</a:t>
            </a:r>
            <a:r>
              <a:rPr lang="en-US" altLang="ko-KR" sz="12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2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목표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/>
              <a:t>RCC </a:t>
            </a:r>
            <a:r>
              <a:rPr lang="ko-KR" altLang="en-US" sz="1200" b="1" dirty="0" smtClean="0"/>
              <a:t>축소 모니터링 프로젝트로 시나리오를 작성할 수 있다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MonitorServer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시나리오는 제공하지 않는다</a:t>
            </a:r>
            <a:r>
              <a:rPr lang="en-US" altLang="ko-KR" sz="1200" b="1" dirty="0" smtClean="0"/>
              <a:t>).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비즈니스 시나리오로부터 </a:t>
            </a:r>
            <a:r>
              <a:rPr lang="ko-KR" altLang="en-US" sz="1200" b="1" dirty="0" err="1" smtClean="0"/>
              <a:t>액터를</a:t>
            </a:r>
            <a:r>
              <a:rPr lang="ko-KR" altLang="en-US" sz="1200" b="1" dirty="0" smtClean="0"/>
              <a:t> 식별하고 메시지를 정의할 수 있다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설계 과정</a:t>
            </a:r>
            <a:r>
              <a:rPr lang="en-US" altLang="ko-KR" sz="1200" b="1" dirty="0" smtClean="0"/>
              <a:t>).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 smtClean="0"/>
              <a:t>액터와</a:t>
            </a:r>
            <a:r>
              <a:rPr lang="ko-KR" altLang="en-US" sz="1200" b="1" dirty="0" smtClean="0"/>
              <a:t> 메시지를 구현할 수 있다</a:t>
            </a:r>
            <a:r>
              <a:rPr lang="en-US" altLang="ko-KR" sz="12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진행 방법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/>
              <a:t>S/W </a:t>
            </a:r>
            <a:r>
              <a:rPr lang="ko-KR" altLang="en-US" sz="1200" b="1" dirty="0" smtClean="0"/>
              <a:t>기술은 신규 입사자 과정에서 진행한다</a:t>
            </a:r>
            <a:r>
              <a:rPr lang="en-US" altLang="ko-KR" sz="12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팀 프로젝트 시나리오와 설계 그리고 구현은 </a:t>
            </a:r>
            <a:r>
              <a:rPr lang="ko-KR" altLang="en-US" sz="1200" b="1" dirty="0" err="1" smtClean="0"/>
              <a:t>멘토링</a:t>
            </a:r>
            <a:r>
              <a:rPr lang="ko-KR" altLang="en-US" sz="1200" b="1" dirty="0" smtClean="0"/>
              <a:t> 받는다</a:t>
            </a:r>
            <a:r>
              <a:rPr lang="en-US" altLang="ko-KR" sz="12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/>
              <a:t>기간</a:t>
            </a:r>
            <a:endParaRPr lang="en-US" altLang="ko-KR" sz="1400" b="1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b="1" dirty="0" smtClean="0"/>
              <a:t>2018</a:t>
            </a:r>
            <a:r>
              <a:rPr lang="ko-KR" altLang="en-US" sz="1200" b="1" dirty="0" smtClean="0"/>
              <a:t>년 </a:t>
            </a:r>
            <a:r>
              <a:rPr lang="en-US" altLang="ko-KR" sz="1200" b="1" dirty="0" smtClean="0"/>
              <a:t>4</a:t>
            </a:r>
            <a:r>
              <a:rPr lang="ko-KR" altLang="en-US" sz="1200" b="1" dirty="0" smtClean="0"/>
              <a:t>월 </a:t>
            </a:r>
            <a:r>
              <a:rPr lang="en-US" altLang="ko-KR" sz="1200" b="1" dirty="0" smtClean="0"/>
              <a:t>18</a:t>
            </a:r>
            <a:r>
              <a:rPr lang="ko-KR" altLang="en-US" sz="1200" b="1" dirty="0" smtClean="0"/>
              <a:t>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수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~ 5</a:t>
            </a:r>
            <a:r>
              <a:rPr lang="ko-KR" altLang="en-US" sz="1200" b="1" dirty="0" smtClean="0"/>
              <a:t>월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목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9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검색할 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서버 접속 상태일 때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823848"/>
            <a:ext cx="68087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가 서버에 접속을 하면 먼저 접속된 </a:t>
            </a:r>
            <a:r>
              <a:rPr lang="en-US" altLang="ko-KR" sz="1000" dirty="0" smtClean="0"/>
              <a:t>Local</a:t>
            </a:r>
            <a:r>
              <a:rPr lang="ko-KR" altLang="en-US" sz="1000" dirty="0" smtClean="0"/>
              <a:t>들의 정보를 가져온다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SearchMonitor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로 부터 모든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가져온다</a:t>
            </a:r>
            <a:r>
              <a:rPr lang="en-US" altLang="ko-KR" sz="1000" dirty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가져온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모든 </a:t>
            </a:r>
            <a:r>
              <a:rPr lang="en-US" altLang="ko-KR" sz="1000" dirty="0"/>
              <a:t>Client</a:t>
            </a:r>
            <a:r>
              <a:rPr lang="ko-KR" altLang="en-US" sz="1000" dirty="0"/>
              <a:t>에게 전달한다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MonitorSearched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받을 </a:t>
            </a:r>
            <a:endParaRPr lang="en-US" altLang="ko-KR" sz="1000" dirty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/>
              <a:t>에서 </a:t>
            </a:r>
            <a:r>
              <a:rPr lang="en-US" altLang="ko-KR" sz="1000" dirty="0"/>
              <a:t>Local(ID</a:t>
            </a:r>
            <a:r>
              <a:rPr lang="ko-KR" altLang="en-US" sz="1000" dirty="0"/>
              <a:t>정보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/>
              <a:t>들을 </a:t>
            </a:r>
            <a:r>
              <a:rPr lang="en-US" altLang="ko-KR" sz="1000" dirty="0"/>
              <a:t>Client List</a:t>
            </a:r>
            <a:r>
              <a:rPr lang="ko-KR" altLang="en-US" sz="1000" dirty="0"/>
              <a:t>에 저장한다</a:t>
            </a:r>
            <a:r>
              <a:rPr lang="en-US" altLang="ko-KR" sz="1000" dirty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80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847283" y="1491630"/>
            <a:ext cx="1931516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77738" y="1497437"/>
            <a:ext cx="1931516" cy="2664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검색할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9003" y="2139702"/>
            <a:ext cx="2018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1. </a:t>
            </a:r>
            <a:r>
              <a:rPr lang="en-US" altLang="ko-KR" sz="1000" b="1" dirty="0" err="1" smtClean="0"/>
              <a:t>SearchMonitor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665238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62772" y="2323206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809254" y="2395214"/>
            <a:ext cx="2053518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6472" y="2537198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Server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6017" y="253139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92D050"/>
                </a:solidFill>
              </a:rPr>
              <a:t>Client</a:t>
            </a:r>
            <a:endParaRPr lang="ko-KR" altLang="en-US" sz="1600" b="1" dirty="0">
              <a:solidFill>
                <a:srgbClr val="92D05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807952" y="3100196"/>
            <a:ext cx="205351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9505" y="2853975"/>
            <a:ext cx="2038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/>
              <a:t>2. </a:t>
            </a:r>
            <a:r>
              <a:rPr lang="en-US" altLang="ko-KR" sz="1000" b="1" dirty="0" err="1" smtClean="0"/>
              <a:t>MonitorSearched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662020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68144" y="302818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16650" y="2244341"/>
            <a:ext cx="10054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3. </a:t>
            </a:r>
            <a:r>
              <a:rPr lang="en-US" altLang="ko-KR" sz="900" b="1" dirty="0" err="1" smtClean="0"/>
              <a:t>UpdateLocal</a:t>
            </a:r>
            <a:endParaRPr lang="en-US" altLang="ko-KR" sz="9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619842" y="2555490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9842" y="2807518"/>
            <a:ext cx="144016" cy="1440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H="1" flipV="1">
            <a:off x="7798634" y="2614142"/>
            <a:ext cx="12700" cy="252028"/>
          </a:xfrm>
          <a:prstGeom prst="bentConnector3">
            <a:avLst>
              <a:gd name="adj1" fmla="val 1849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15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검색할 </a:t>
            </a:r>
            <a:r>
              <a:rPr lang="ko-KR" altLang="en-US" dirty="0" smtClean="0">
                <a:latin typeface="+mn-ea"/>
                <a:ea typeface="+mn-ea"/>
              </a:rPr>
              <a:t>때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액터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메시지 다이어그램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메시지 타입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2838" y="1760298"/>
            <a:ext cx="2722105" cy="2119798"/>
            <a:chOff x="5018247" y="1748096"/>
            <a:chExt cx="2722105" cy="2119798"/>
          </a:xfrm>
        </p:grpSpPr>
        <p:sp>
          <p:nvSpPr>
            <p:cNvPr id="2" name="타원 1"/>
            <p:cNvSpPr/>
            <p:nvPr/>
          </p:nvSpPr>
          <p:spPr>
            <a:xfrm>
              <a:off x="5622136" y="1748096"/>
              <a:ext cx="1542152" cy="792088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18247" y="3219822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602423" y="3214520"/>
              <a:ext cx="1137929" cy="64807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4047" tIns="87023" rIns="174047" bIns="87023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Actor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5628667" y="2557319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"/>
            <p:cNvCxnSpPr/>
            <p:nvPr/>
          </p:nvCxnSpPr>
          <p:spPr>
            <a:xfrm>
              <a:off x="6393212" y="2553246"/>
              <a:ext cx="771076" cy="649441"/>
            </a:xfrm>
            <a:prstGeom prst="straightConnector1">
              <a:avLst/>
            </a:prstGeom>
            <a:ln w="19050">
              <a:solidFill>
                <a:schemeClr val="accent1">
                  <a:shade val="95000"/>
                  <a:satMod val="10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 rot="20466443">
            <a:off x="3418930" y="2726123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SearchMonitor</a:t>
            </a:r>
            <a:endParaRPr lang="ko-KR" altLang="en-US" sz="10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134281" y="2643758"/>
            <a:ext cx="2125144" cy="77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00192" y="1059582"/>
            <a:ext cx="128819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ClientActor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6"/>
          <p:cNvCxnSpPr/>
          <p:nvPr/>
        </p:nvCxnSpPr>
        <p:spPr>
          <a:xfrm>
            <a:off x="7395018" y="1617481"/>
            <a:ext cx="446247" cy="52924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7376562" y="2156342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94419" y="2127709"/>
            <a:ext cx="1137929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Actor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6"/>
          <p:cNvCxnSpPr>
            <a:endCxn id="32" idx="0"/>
          </p:cNvCxnSpPr>
          <p:nvPr/>
        </p:nvCxnSpPr>
        <p:spPr>
          <a:xfrm flipH="1">
            <a:off x="5763384" y="1638703"/>
            <a:ext cx="838800" cy="489006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364848" y="2474486"/>
            <a:ext cx="996249" cy="12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94830" y="2109505"/>
            <a:ext cx="13294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MonitorSearched</a:t>
            </a:r>
            <a:endParaRPr lang="ko-KR" altLang="en-US" sz="1000" dirty="0"/>
          </a:p>
        </p:txBody>
      </p:sp>
      <p:cxnSp>
        <p:nvCxnSpPr>
          <p:cNvPr id="27" name="직선 연결선 6"/>
          <p:cNvCxnSpPr/>
          <p:nvPr/>
        </p:nvCxnSpPr>
        <p:spPr>
          <a:xfrm flipH="1">
            <a:off x="6955915" y="2791730"/>
            <a:ext cx="807564" cy="62277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012159" y="3414509"/>
            <a:ext cx="1364403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96336" y="3821442"/>
            <a:ext cx="1251334" cy="648072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Viewer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215345" y="2775781"/>
            <a:ext cx="6658" cy="1045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136225" y="3103119"/>
            <a:ext cx="11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UpdateLocal</a:t>
            </a:r>
            <a:endParaRPr lang="en-US" altLang="ko-KR" sz="1000" dirty="0" smtClean="0"/>
          </a:p>
          <a:p>
            <a:r>
              <a:rPr lang="en-US" altLang="ko-KR" sz="1000" dirty="0" err="1" smtClean="0"/>
              <a:t>ListView</a:t>
            </a:r>
            <a:endParaRPr lang="en-US" altLang="ko-KR" sz="1000" dirty="0" smtClean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99796" y="2730753"/>
            <a:ext cx="2075094" cy="746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rot="20466443">
            <a:off x="3547985" y="3035252"/>
            <a:ext cx="18840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MonitorSearched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8385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879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환경 파일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699542"/>
            <a:ext cx="68087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RetryServerConnectTime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반복적으로 서버와 연결을 시도할 시간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시스템 이름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IP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6835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간지-노멀2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7248" b="10386"/>
          <a:stretch/>
        </p:blipFill>
        <p:spPr>
          <a:xfrm>
            <a:off x="0" y="0"/>
            <a:ext cx="9144000" cy="51435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40712" y="2211710"/>
            <a:ext cx="5851568" cy="4698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9532" tIns="49766" rIns="99532" bIns="4976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73050" indent="-273050" defTabSz="995363">
              <a:spcBef>
                <a:spcPts val="1100"/>
              </a:spcBef>
            </a:pPr>
            <a:r>
              <a:rPr lang="en-US" altLang="ko-KR" sz="2400" b="1" spc="-1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5. </a:t>
            </a:r>
            <a:r>
              <a:rPr lang="en-US" altLang="ko-KR" sz="2400" b="1" spc="-150" dirty="0" err="1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MonitorServer</a:t>
            </a:r>
            <a:endParaRPr lang="en-US" altLang="ko-KR" sz="2400" b="1" spc="-1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/>
          <p:cNvCxnSpPr>
            <a:endCxn id="8" idx="2"/>
          </p:cNvCxnSpPr>
          <p:nvPr/>
        </p:nvCxnSpPr>
        <p:spPr bwMode="auto">
          <a:xfrm>
            <a:off x="0" y="2462041"/>
            <a:ext cx="950508" cy="0"/>
          </a:xfrm>
          <a:prstGeom prst="line">
            <a:avLst/>
          </a:prstGeom>
          <a:noFill/>
          <a:ln w="28575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" name="타원 7"/>
          <p:cNvSpPr/>
          <p:nvPr/>
        </p:nvSpPr>
        <p:spPr bwMode="auto">
          <a:xfrm>
            <a:off x="950508" y="2353934"/>
            <a:ext cx="216000" cy="216214"/>
          </a:xfrm>
          <a:prstGeom prst="ellipse">
            <a:avLst/>
          </a:prstGeom>
          <a:noFill/>
          <a:ln w="76200">
            <a:solidFill>
              <a:srgbClr val="0066C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763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2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599523" y="1347614"/>
            <a:ext cx="193151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504" y="1347614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프로세스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메시지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다이어그램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5187" y="2387682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Local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70335" y="1491630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Monitor</a:t>
            </a:r>
          </a:p>
          <a:p>
            <a:pPr algn="ctr"/>
            <a:r>
              <a:rPr lang="en-US" altLang="ko-KR" sz="1600" b="1" dirty="0" smtClean="0"/>
              <a:t>Server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7104980" y="1347614"/>
            <a:ext cx="1931516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43099" y="2399001"/>
            <a:ext cx="974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Monitor</a:t>
            </a:r>
          </a:p>
          <a:p>
            <a:pPr algn="ctr"/>
            <a:r>
              <a:rPr lang="en-US" altLang="ko-KR" sz="1600" b="1" dirty="0">
                <a:solidFill>
                  <a:srgbClr val="0070C0"/>
                </a:solidFill>
              </a:rPr>
              <a:t>Client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39020" y="3244149"/>
            <a:ext cx="1560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039020" y="3424169"/>
            <a:ext cx="1560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039019" y="3620600"/>
            <a:ext cx="1560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75263" y="3013855"/>
            <a:ext cx="1508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SubscribeMonitorLocal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039019" y="3219012"/>
            <a:ext cx="1585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MonitorLocalSubscribed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531777" y="3367927"/>
            <a:ext cx="1560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531777" y="3564358"/>
            <a:ext cx="1560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27697" y="3337730"/>
            <a:ext cx="1585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MonitorLocalSubscribed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570472" y="3136137"/>
            <a:ext cx="1508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SubscribeMonitorLocal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3605626" y="3143987"/>
            <a:ext cx="731267" cy="6518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Local 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88024" y="3136137"/>
            <a:ext cx="731267" cy="6518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72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55576" y="863151"/>
            <a:ext cx="57606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시작할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27534"/>
            <a:ext cx="680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환경 파일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App.config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읽는다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 err="1" smtClean="0"/>
              <a:t>MonitorLocal</a:t>
            </a:r>
            <a:r>
              <a:rPr lang="ko-KR" altLang="en-US" sz="1000" dirty="0" smtClean="0"/>
              <a:t>로부터 </a:t>
            </a:r>
            <a:r>
              <a:rPr lang="en-US" altLang="ko-KR" sz="1000" dirty="0" err="1"/>
              <a:t>SubscribeMonitorLocal</a:t>
            </a:r>
            <a:r>
              <a:rPr lang="en-US" altLang="ko-KR" sz="1000" dirty="0"/>
              <a:t> </a:t>
            </a:r>
            <a:r>
              <a:rPr lang="ko-KR" altLang="en-US" sz="1000" dirty="0"/>
              <a:t>메시지를 </a:t>
            </a:r>
            <a:r>
              <a:rPr lang="ko-KR" altLang="en-US" sz="1000" dirty="0" smtClean="0"/>
              <a:t>받았을 때</a:t>
            </a:r>
            <a:endParaRPr lang="en-US" altLang="ko-KR" sz="1000" dirty="0" smtClean="0"/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Local Actor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SubscribeLocal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Local Actor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Local </a:t>
            </a:r>
            <a:r>
              <a:rPr lang="ko-KR" altLang="en-US" sz="1000" dirty="0" smtClean="0"/>
              <a:t>정보를 저장한다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MonitorLocal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MoinitorLocalSubscribed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/>
              <a:t>.</a:t>
            </a:r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MonitorClient</a:t>
            </a:r>
            <a:r>
              <a:rPr lang="ko-KR" altLang="en-US" sz="1000" dirty="0" smtClean="0"/>
              <a:t>로부터 </a:t>
            </a:r>
            <a:r>
              <a:rPr lang="en-US" altLang="ko-KR" sz="1000" dirty="0" err="1" smtClean="0"/>
              <a:t>SubscribeMonitorClient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받았을 때</a:t>
            </a:r>
            <a:endParaRPr lang="en-US" altLang="ko-KR" sz="1000" dirty="0" smtClean="0"/>
          </a:p>
          <a:p>
            <a:pPr lvl="1" defTabSz="540000">
              <a:lnSpc>
                <a:spcPct val="150000"/>
              </a:lnSpc>
            </a:pPr>
            <a:r>
              <a:rPr lang="en-US" altLang="ko-KR" sz="1000" dirty="0" smtClean="0"/>
              <a:t>1.   Client Actor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SubscribeClient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 startAt="2"/>
            </a:pPr>
            <a:r>
              <a:rPr lang="en-US" altLang="ko-KR" sz="1000" dirty="0" smtClean="0"/>
              <a:t>Client Actor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Client </a:t>
            </a:r>
            <a:r>
              <a:rPr lang="ko-KR" altLang="en-US" sz="1000" dirty="0" smtClean="0"/>
              <a:t>정보를 저장한다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 startAt="2"/>
            </a:pPr>
            <a:r>
              <a:rPr lang="en-US" altLang="ko-KR" sz="1000" dirty="0" err="1" smtClean="0"/>
              <a:t>MonitorClient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MonitorClientSubscribed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2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863151"/>
            <a:ext cx="57606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27534"/>
            <a:ext cx="6808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Server</a:t>
            </a:r>
            <a:r>
              <a:rPr lang="ko-KR" altLang="en-US" sz="1000" dirty="0" smtClean="0"/>
              <a:t>에서 모든 </a:t>
            </a:r>
            <a:r>
              <a:rPr lang="en-US" altLang="ko-KR" sz="1000" dirty="0" smtClean="0"/>
              <a:t>Local </a:t>
            </a:r>
            <a:r>
              <a:rPr lang="ko-KR" altLang="en-US" sz="1000" dirty="0" smtClean="0"/>
              <a:t>및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Termineated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전달한다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6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 </a:t>
            </a:r>
            <a:r>
              <a:rPr lang="ko-KR" altLang="en-US" dirty="0" smtClean="0">
                <a:latin typeface="+mn-ea"/>
                <a:ea typeface="+mn-ea"/>
              </a:rPr>
              <a:t>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823848"/>
            <a:ext cx="680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스케줄링을 취소한다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MontiorServer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UnsubscribeMonitorLocal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ServerActor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ClientServerActor</a:t>
            </a:r>
            <a:r>
              <a:rPr lang="ko-KR" altLang="en-US" sz="1000" dirty="0" smtClean="0"/>
              <a:t>로 해당 </a:t>
            </a:r>
            <a:r>
              <a:rPr lang="en-US" altLang="ko-KR" sz="1000" dirty="0" err="1" smtClean="0"/>
              <a:t>LocalData</a:t>
            </a:r>
            <a:r>
              <a:rPr lang="en-US" altLang="ko-KR" sz="1000" dirty="0" smtClean="0"/>
              <a:t>(ID)</a:t>
            </a:r>
            <a:r>
              <a:rPr lang="ko-KR" altLang="en-US" sz="1000" dirty="0" smtClean="0"/>
              <a:t>를 전달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Server Local </a:t>
            </a:r>
            <a:r>
              <a:rPr lang="ko-KR" altLang="en-US" sz="1000" dirty="0" smtClean="0"/>
              <a:t>목록에서 해당 </a:t>
            </a:r>
            <a:r>
              <a:rPr lang="en-US" altLang="ko-KR" sz="1000" dirty="0" smtClean="0"/>
              <a:t>Local</a:t>
            </a:r>
            <a:r>
              <a:rPr lang="ko-KR" altLang="en-US" sz="1000" dirty="0" smtClean="0"/>
              <a:t>을 삭제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Server</a:t>
            </a:r>
            <a:r>
              <a:rPr lang="ko-KR" altLang="en-US" sz="1000" dirty="0" smtClean="0"/>
              <a:t>에서 해당 </a:t>
            </a:r>
            <a:r>
              <a:rPr lang="en-US" altLang="ko-KR" sz="1000" dirty="0" smtClean="0"/>
              <a:t>Local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SuccessStopConnect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6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95736" y="823848"/>
            <a:ext cx="680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/>
              <a:t>MonitorServer</a:t>
            </a:r>
            <a:r>
              <a:rPr lang="ko-KR" altLang="en-US" sz="1000" dirty="0"/>
              <a:t> 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메시지</a:t>
            </a:r>
            <a:r>
              <a:rPr lang="en-US" altLang="ko-KR" sz="1000" dirty="0" smtClean="0"/>
              <a:t>(Terminated)</a:t>
            </a:r>
            <a:r>
              <a:rPr lang="ko-KR" altLang="en-US" sz="1000" dirty="0" smtClean="0"/>
              <a:t>를 받을 때 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서버 </a:t>
            </a:r>
            <a:r>
              <a:rPr lang="ko-KR" altLang="en-US" sz="1000" dirty="0" err="1" smtClean="0"/>
              <a:t>비접속</a:t>
            </a:r>
            <a:r>
              <a:rPr lang="ko-KR" altLang="en-US" sz="1000" dirty="0" smtClean="0"/>
              <a:t> 상태로 변경한다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연결 시도를 반복한다</a:t>
            </a:r>
            <a:r>
              <a:rPr lang="en-US" altLang="ko-KR" sz="1000" dirty="0"/>
              <a:t>(</a:t>
            </a:r>
            <a:r>
              <a:rPr lang="ko-KR" altLang="en-US" sz="1000" dirty="0"/>
              <a:t>간격은 환경 정보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App.config</a:t>
            </a:r>
            <a:r>
              <a:rPr lang="en-US" altLang="ko-KR" sz="1000" dirty="0" smtClean="0"/>
              <a:t>).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모니터링 </a:t>
            </a:r>
            <a:r>
              <a:rPr lang="en-US" altLang="ko-KR" sz="1000" dirty="0"/>
              <a:t>Recipe</a:t>
            </a:r>
            <a:r>
              <a:rPr lang="ko-KR" altLang="en-US" sz="1000" dirty="0"/>
              <a:t> 기준으로 스케줄링을 시작한다</a:t>
            </a:r>
            <a:r>
              <a:rPr lang="en-US" altLang="ko-KR" sz="1000" dirty="0"/>
              <a:t>(Monitoring </a:t>
            </a:r>
            <a:r>
              <a:rPr lang="ko-KR" altLang="en-US" sz="1000" dirty="0"/>
              <a:t>메시지 반복 보내기</a:t>
            </a:r>
            <a:r>
              <a:rPr lang="en-US" altLang="ko-KR" sz="1000" dirty="0"/>
              <a:t>).</a:t>
            </a:r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종료</a:t>
            </a:r>
            <a:r>
              <a:rPr lang="en-US" altLang="ko-KR" sz="1000" dirty="0"/>
              <a:t>(</a:t>
            </a:r>
            <a:r>
              <a:rPr lang="ko-KR" altLang="en-US" sz="1000" dirty="0"/>
              <a:t>또는 </a:t>
            </a:r>
            <a:r>
              <a:rPr lang="en-US" altLang="ko-KR" sz="1000" dirty="0"/>
              <a:t>TCP/IP </a:t>
            </a:r>
            <a:r>
              <a:rPr lang="ko-KR" altLang="en-US" sz="1000" dirty="0"/>
              <a:t>연결 해제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감시를 종료한다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 </a:t>
            </a:r>
            <a:r>
              <a:rPr lang="ko-KR" altLang="en-US" dirty="0" smtClean="0">
                <a:latin typeface="+mn-ea"/>
                <a:ea typeface="+mn-ea"/>
              </a:rPr>
              <a:t>서버가 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678" y="846530"/>
            <a:ext cx="79091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시스템 구성도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70765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6865" y="228371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85978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170765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75457" y="228371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285978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750538" y="3291830"/>
            <a:ext cx="245580" cy="585356"/>
            <a:chOff x="1871700" y="3147814"/>
            <a:chExt cx="245580" cy="585356"/>
          </a:xfrm>
        </p:grpSpPr>
        <p:sp>
          <p:nvSpPr>
            <p:cNvPr id="13" name="TextBox 12"/>
            <p:cNvSpPr txBox="1"/>
            <p:nvPr/>
          </p:nvSpPr>
          <p:spPr>
            <a:xfrm>
              <a:off x="1871700" y="3147814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1700" y="32558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1700" y="336383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079130" y="3291830"/>
            <a:ext cx="245580" cy="585356"/>
            <a:chOff x="1871700" y="3147814"/>
            <a:chExt cx="245580" cy="585356"/>
          </a:xfrm>
        </p:grpSpPr>
        <p:sp>
          <p:nvSpPr>
            <p:cNvPr id="18" name="TextBox 17"/>
            <p:cNvSpPr txBox="1"/>
            <p:nvPr/>
          </p:nvSpPr>
          <p:spPr>
            <a:xfrm>
              <a:off x="1871700" y="3147814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1700" y="32558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1700" y="336383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491048" y="1707654"/>
            <a:ext cx="208823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MonitorServer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91048" y="4299942"/>
            <a:ext cx="2088232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00B050"/>
                </a:solidFill>
              </a:rPr>
              <a:t>MonitorConfigurator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3488588" y="843558"/>
            <a:ext cx="2093152" cy="504056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</a:rPr>
              <a:t>DB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25" name="직선 연결선 24"/>
          <p:cNvCxnSpPr>
            <a:stCxn id="4" idx="3"/>
            <a:endCxn id="26" idx="1"/>
          </p:cNvCxnSpPr>
          <p:nvPr/>
        </p:nvCxnSpPr>
        <p:spPr>
          <a:xfrm>
            <a:off x="2699792" y="1923678"/>
            <a:ext cx="793716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3508" y="23917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>
            <a:stCxn id="6" idx="3"/>
            <a:endCxn id="26" idx="1"/>
          </p:cNvCxnSpPr>
          <p:nvPr/>
        </p:nvCxnSpPr>
        <p:spPr>
          <a:xfrm flipV="1">
            <a:off x="2699792" y="2499742"/>
            <a:ext cx="793716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3"/>
            <a:endCxn id="26" idx="1"/>
          </p:cNvCxnSpPr>
          <p:nvPr/>
        </p:nvCxnSpPr>
        <p:spPr>
          <a:xfrm>
            <a:off x="2703049" y="2499742"/>
            <a:ext cx="79045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65716" y="23917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직선 연결선 34"/>
          <p:cNvCxnSpPr>
            <a:stCxn id="34" idx="3"/>
            <a:endCxn id="9" idx="1"/>
          </p:cNvCxnSpPr>
          <p:nvPr/>
        </p:nvCxnSpPr>
        <p:spPr>
          <a:xfrm flipV="1">
            <a:off x="5581740" y="1923678"/>
            <a:ext cx="790460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10" idx="1"/>
          </p:cNvCxnSpPr>
          <p:nvPr/>
        </p:nvCxnSpPr>
        <p:spPr>
          <a:xfrm>
            <a:off x="5581740" y="2499742"/>
            <a:ext cx="793717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4" idx="3"/>
            <a:endCxn id="11" idx="1"/>
          </p:cNvCxnSpPr>
          <p:nvPr/>
        </p:nvCxnSpPr>
        <p:spPr>
          <a:xfrm>
            <a:off x="5581740" y="2499742"/>
            <a:ext cx="790460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0"/>
            <a:endCxn id="23" idx="3"/>
          </p:cNvCxnSpPr>
          <p:nvPr/>
        </p:nvCxnSpPr>
        <p:spPr>
          <a:xfrm flipV="1">
            <a:off x="4535164" y="1347614"/>
            <a:ext cx="0" cy="36004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1" idx="0"/>
            <a:endCxn id="12" idx="2"/>
          </p:cNvCxnSpPr>
          <p:nvPr/>
        </p:nvCxnSpPr>
        <p:spPr>
          <a:xfrm flipV="1">
            <a:off x="4535164" y="3939902"/>
            <a:ext cx="0" cy="36004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7504" y="731900"/>
            <a:ext cx="3096344" cy="439435"/>
            <a:chOff x="107504" y="927107"/>
            <a:chExt cx="3096344" cy="439435"/>
          </a:xfrm>
        </p:grpSpPr>
        <p:sp>
          <p:nvSpPr>
            <p:cNvPr id="7" name="직사각형 6"/>
            <p:cNvSpPr/>
            <p:nvPr/>
          </p:nvSpPr>
          <p:spPr>
            <a:xfrm>
              <a:off x="107504" y="927107"/>
              <a:ext cx="3096344" cy="439435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74047" tIns="87023" rIns="174047" bIns="87023" rtlCol="0" anchor="ctr"/>
            <a:lstStyle/>
            <a:p>
              <a:pPr algn="ctr"/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2319" y="1008325"/>
              <a:ext cx="2986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목적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1200" b="1" dirty="0" smtClean="0">
                  <a:solidFill>
                    <a:srgbClr val="0070C0"/>
                  </a:solidFill>
                </a:rPr>
                <a:t>임의 시스템 자원을 모니터링 한다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863151"/>
            <a:ext cx="57606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로컬이 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27713" y="699542"/>
            <a:ext cx="68087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UnsubscribeMonitorLocal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받을 때 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Local Actor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UnsubscribeLocal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메시지를 보낸다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Local Actor</a:t>
            </a:r>
            <a:r>
              <a:rPr lang="ko-KR" altLang="en-US" sz="1000" dirty="0" smtClean="0"/>
              <a:t>는 해당 로컬을 리스트에 추가한다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5967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863151"/>
            <a:ext cx="57606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클라이언트</a:t>
            </a:r>
            <a:r>
              <a:rPr lang="ko-KR" altLang="en-US" dirty="0">
                <a:latin typeface="+mn-ea"/>
                <a:ea typeface="+mn-ea"/>
              </a:rPr>
              <a:t>가</a:t>
            </a:r>
            <a:r>
              <a:rPr lang="ko-KR" altLang="en-US" dirty="0" smtClean="0">
                <a:latin typeface="+mn-ea"/>
                <a:ea typeface="+mn-ea"/>
              </a:rPr>
              <a:t> 중지할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27534"/>
            <a:ext cx="68087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Client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UnsubscribeMonitorClient</a:t>
            </a:r>
            <a:r>
              <a:rPr lang="ko-KR" altLang="en-US" sz="1000" dirty="0" smtClean="0"/>
              <a:t> 메시지를 전달 받는다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전달받은 </a:t>
            </a:r>
            <a:r>
              <a:rPr lang="en-US" altLang="ko-KR" sz="1000" dirty="0" smtClean="0"/>
              <a:t>Client </a:t>
            </a:r>
            <a:r>
              <a:rPr lang="ko-KR" altLang="en-US" sz="1000" dirty="0" smtClean="0"/>
              <a:t>정보를 통해 </a:t>
            </a:r>
            <a:r>
              <a:rPr lang="en-US" altLang="ko-KR" sz="1000" dirty="0" smtClean="0"/>
              <a:t>Client </a:t>
            </a:r>
            <a:r>
              <a:rPr lang="ko-KR" altLang="en-US" sz="1000" dirty="0" smtClean="0"/>
              <a:t>목록에서 해당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를 삭제한다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264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863151"/>
            <a:ext cx="576064" cy="5730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err="1" smtClean="0">
                <a:latin typeface="+mn-ea"/>
                <a:ea typeface="+mn-ea"/>
              </a:rPr>
              <a:t>모니터링할</a:t>
            </a:r>
            <a:r>
              <a:rPr lang="ko-KR" altLang="en-US" dirty="0" smtClean="0">
                <a:latin typeface="+mn-ea"/>
                <a:ea typeface="+mn-ea"/>
              </a:rPr>
              <a:t> 때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1584176" cy="883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95736" y="627534"/>
            <a:ext cx="6808783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작업 흐름</a:t>
            </a:r>
            <a:endParaRPr lang="en-US" altLang="ko-KR" sz="1000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연결 접속 후 데이터 수신</a:t>
            </a: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 smtClean="0"/>
              <a:t>Local</a:t>
            </a:r>
            <a:r>
              <a:rPr lang="ko-KR" altLang="en-US" sz="1000" dirty="0"/>
              <a:t>에서 </a:t>
            </a:r>
            <a:r>
              <a:rPr lang="en-US" altLang="ko-KR" sz="1000" dirty="0" err="1" smtClean="0"/>
              <a:t>UpdateBulkMonitor</a:t>
            </a:r>
            <a:r>
              <a:rPr lang="ko-KR" altLang="en-US" sz="1000" dirty="0" smtClean="0"/>
              <a:t>메시지를 받는다</a:t>
            </a:r>
            <a:r>
              <a:rPr lang="en-US" altLang="ko-KR" sz="1000" dirty="0" smtClean="0"/>
              <a:t>.</a:t>
            </a:r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r>
              <a:rPr lang="en-US" altLang="ko-KR" sz="1000" dirty="0"/>
              <a:t>Client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MonitorUpdating</a:t>
            </a:r>
            <a:r>
              <a:rPr lang="en-US" altLang="ko-KR" sz="1000" dirty="0"/>
              <a:t> </a:t>
            </a:r>
            <a:r>
              <a:rPr lang="ko-KR" altLang="en-US" sz="1000" dirty="0"/>
              <a:t>메시지를 전송한다</a:t>
            </a:r>
            <a:r>
              <a:rPr lang="en-US" altLang="ko-KR" sz="1000" dirty="0"/>
              <a:t>.</a:t>
            </a:r>
          </a:p>
          <a:p>
            <a:pPr marL="800100" lvl="1" indent="-342900" defTabSz="540000">
              <a:lnSpc>
                <a:spcPct val="150000"/>
              </a:lnSpc>
              <a:buFontTx/>
              <a:buAutoNum type="arabicPeriod"/>
            </a:pPr>
            <a:endParaRPr lang="en-US" altLang="ko-KR" sz="1000" dirty="0" smtClean="0"/>
          </a:p>
          <a:p>
            <a:pPr marL="800100" lvl="1" indent="-342900" defTabSz="5400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360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기술 목표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70765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6865" y="228371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85978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</a:rPr>
              <a:t>MonitorLocal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170765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75457" y="228371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2200" y="285978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7030A0"/>
                </a:solidFill>
              </a:rPr>
              <a:t>MonitorClient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750538" y="3291830"/>
            <a:ext cx="245580" cy="585356"/>
            <a:chOff x="1871700" y="3147814"/>
            <a:chExt cx="245580" cy="585356"/>
          </a:xfrm>
        </p:grpSpPr>
        <p:sp>
          <p:nvSpPr>
            <p:cNvPr id="13" name="TextBox 12"/>
            <p:cNvSpPr txBox="1"/>
            <p:nvPr/>
          </p:nvSpPr>
          <p:spPr>
            <a:xfrm>
              <a:off x="1871700" y="3147814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1700" y="32558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1700" y="336383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079130" y="3291830"/>
            <a:ext cx="245580" cy="585356"/>
            <a:chOff x="1871700" y="3147814"/>
            <a:chExt cx="245580" cy="585356"/>
          </a:xfrm>
        </p:grpSpPr>
        <p:sp>
          <p:nvSpPr>
            <p:cNvPr id="18" name="TextBox 17"/>
            <p:cNvSpPr txBox="1"/>
            <p:nvPr/>
          </p:nvSpPr>
          <p:spPr>
            <a:xfrm>
              <a:off x="1871700" y="3147814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1700" y="3255826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1700" y="3363838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491048" y="1707654"/>
            <a:ext cx="208823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MonitorServer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91048" y="4299942"/>
            <a:ext cx="2088232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err="1" smtClean="0">
                <a:solidFill>
                  <a:srgbClr val="00B050"/>
                </a:solidFill>
              </a:rPr>
              <a:t>MonitorConfigurator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3488588" y="843558"/>
            <a:ext cx="2093152" cy="504056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</a:rPr>
              <a:t>DB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25" name="직선 연결선 24"/>
          <p:cNvCxnSpPr>
            <a:stCxn id="4" idx="3"/>
            <a:endCxn id="26" idx="1"/>
          </p:cNvCxnSpPr>
          <p:nvPr/>
        </p:nvCxnSpPr>
        <p:spPr>
          <a:xfrm>
            <a:off x="2699792" y="1923678"/>
            <a:ext cx="793716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493508" y="23917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>
            <a:stCxn id="6" idx="3"/>
            <a:endCxn id="26" idx="1"/>
          </p:cNvCxnSpPr>
          <p:nvPr/>
        </p:nvCxnSpPr>
        <p:spPr>
          <a:xfrm flipV="1">
            <a:off x="2699792" y="2499742"/>
            <a:ext cx="793716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5" idx="3"/>
            <a:endCxn id="26" idx="1"/>
          </p:cNvCxnSpPr>
          <p:nvPr/>
        </p:nvCxnSpPr>
        <p:spPr>
          <a:xfrm>
            <a:off x="2703049" y="2499742"/>
            <a:ext cx="79045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65716" y="23917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직선 연결선 34"/>
          <p:cNvCxnSpPr>
            <a:stCxn id="34" idx="3"/>
            <a:endCxn id="9" idx="1"/>
          </p:cNvCxnSpPr>
          <p:nvPr/>
        </p:nvCxnSpPr>
        <p:spPr>
          <a:xfrm flipV="1">
            <a:off x="5581740" y="1923678"/>
            <a:ext cx="790460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10" idx="1"/>
          </p:cNvCxnSpPr>
          <p:nvPr/>
        </p:nvCxnSpPr>
        <p:spPr>
          <a:xfrm>
            <a:off x="5581740" y="2499742"/>
            <a:ext cx="793717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4" idx="3"/>
            <a:endCxn id="11" idx="1"/>
          </p:cNvCxnSpPr>
          <p:nvPr/>
        </p:nvCxnSpPr>
        <p:spPr>
          <a:xfrm>
            <a:off x="5581740" y="2499742"/>
            <a:ext cx="790460" cy="57606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0"/>
            <a:endCxn id="23" idx="3"/>
          </p:cNvCxnSpPr>
          <p:nvPr/>
        </p:nvCxnSpPr>
        <p:spPr>
          <a:xfrm flipV="1">
            <a:off x="4535164" y="1347614"/>
            <a:ext cx="0" cy="36004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1" idx="0"/>
            <a:endCxn id="12" idx="2"/>
          </p:cNvCxnSpPr>
          <p:nvPr/>
        </p:nvCxnSpPr>
        <p:spPr>
          <a:xfrm flipV="1">
            <a:off x="4535164" y="3939902"/>
            <a:ext cx="0" cy="36004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04248" y="1419622"/>
            <a:ext cx="1656184" cy="3600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dirty="0" smtClean="0"/>
              <a:t>Dispatcher, MVVM 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0032" y="4659982"/>
            <a:ext cx="1656184" cy="3600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dirty="0" smtClean="0"/>
              <a:t>Timeout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277" y="1406942"/>
            <a:ext cx="1656184" cy="3600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dirty="0" smtClean="0"/>
              <a:t>File, Scheduler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9532" y="1995686"/>
            <a:ext cx="1656184" cy="3600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dirty="0" smtClean="0"/>
              <a:t>Service, ORM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4587974"/>
            <a:ext cx="2376264" cy="3600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dirty="0" smtClean="0"/>
              <a:t>Actor, Dead Letter, Watch, Log 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412" y="429994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공통 기술 목표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09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18413"/>
            <a:ext cx="79208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설계</a:t>
            </a:r>
            <a:endParaRPr lang="en-US" altLang="ko-KR" sz="1000" b="1" dirty="0" smtClean="0"/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MonitorLocal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MonitorConfigurator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MonitClient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시나리오를 참고하여 </a:t>
            </a:r>
            <a:r>
              <a:rPr lang="en-US" altLang="ko-KR" sz="1000" dirty="0" err="1" smtClean="0"/>
              <a:t>MonitorServer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시나리오를 작성한다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/>
              <a:t>각 프로세스 시나리오를 기반으로 </a:t>
            </a:r>
            <a:r>
              <a:rPr lang="ko-KR" altLang="en-US" sz="1000" dirty="0" smtClean="0"/>
              <a:t>프로세스 메시지 다이어그램을 그린다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시나리오와 프로세스 메시지 다이어그램 기준으로 </a:t>
            </a: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메시지 다이어그램을 그린다</a:t>
            </a:r>
            <a:r>
              <a:rPr lang="en-US" altLang="ko-KR" sz="1000" dirty="0" smtClean="0"/>
              <a:t>.</a:t>
            </a:r>
          </a:p>
          <a:p>
            <a:pPr marL="342900" indent="-3429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계층 다이어그램을 그린다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33350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도전 과제</a:t>
            </a:r>
            <a:endParaRPr lang="en-US" altLang="ko-KR" sz="1000" b="1" dirty="0" smtClean="0"/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MonitorServer</a:t>
            </a:r>
            <a:r>
              <a:rPr lang="ko-KR" altLang="en-US" sz="1000" dirty="0" smtClean="0"/>
              <a:t>에서 수집된 모니터링 데이터를 우선 메모리에서 관리한다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rgbClr val="0070C0"/>
                </a:solidFill>
              </a:rPr>
              <a:t>수집된 모니터링 데이터를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에 보관하여 </a:t>
            </a:r>
            <a:r>
              <a:rPr lang="en-US" altLang="ko-KR" sz="1000" b="1" dirty="0" err="1" smtClean="0">
                <a:solidFill>
                  <a:srgbClr val="0070C0"/>
                </a:solidFill>
              </a:rPr>
              <a:t>MonitorClient</a:t>
            </a:r>
            <a:r>
              <a:rPr lang="ko-KR" altLang="en-US" sz="1000" b="1" dirty="0">
                <a:solidFill>
                  <a:srgbClr val="0070C0"/>
                </a:solidFill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검색을 대응한다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.</a:t>
            </a:r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en-US" altLang="ko-KR" sz="1000" dirty="0" err="1" smtClean="0"/>
              <a:t>MonitorClient</a:t>
            </a:r>
            <a:r>
              <a:rPr lang="ko-KR" altLang="en-US" sz="1000" dirty="0" smtClean="0"/>
              <a:t>은 콘솔 출력으로 실시간 데이터를 우선 출력한다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en-US" altLang="ko-KR" sz="1000" b="1" dirty="0" smtClean="0">
                <a:solidFill>
                  <a:srgbClr val="0070C0"/>
                </a:solidFill>
              </a:rPr>
              <a:t>MVVM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기반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UI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로 실시간 데이터를 출력한다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rgbClr val="0070C0"/>
                </a:solidFill>
              </a:rPr>
              <a:t>검색 기능도 제공한다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.</a:t>
            </a:r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단위 테스트</a:t>
            </a:r>
            <a:endParaRPr lang="en-US" altLang="ko-KR" sz="1000" dirty="0" smtClean="0"/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rgbClr val="0070C0"/>
                </a:solidFill>
              </a:rPr>
              <a:t>단위 테스트를 작성하여 테스트 과정을 자동화한다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333502"/>
            <a:ext cx="792088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ko-KR" altLang="en-US" sz="1000" b="1" dirty="0" smtClean="0"/>
              <a:t>구현</a:t>
            </a:r>
            <a:endParaRPr lang="en-US" altLang="ko-KR" sz="1000" b="1" dirty="0" smtClean="0"/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계층 다이어그램으로 </a:t>
            </a:r>
            <a:r>
              <a:rPr lang="ko-KR" altLang="en-US" sz="1000" dirty="0" err="1" smtClean="0"/>
              <a:t>액터를</a:t>
            </a:r>
            <a:r>
              <a:rPr lang="ko-KR" altLang="en-US" sz="1000" dirty="0" smtClean="0"/>
              <a:t> 생성한다</a:t>
            </a:r>
            <a:r>
              <a:rPr lang="en-US" altLang="ko-KR" sz="1000" dirty="0" smtClean="0"/>
              <a:t>.</a:t>
            </a:r>
          </a:p>
          <a:p>
            <a:pPr marL="228600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기준 메시지 다이어그램으로 </a:t>
            </a:r>
            <a:endParaRPr lang="en-US" altLang="ko-KR" sz="1000" dirty="0" smtClean="0"/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액터</a:t>
            </a:r>
            <a:r>
              <a:rPr lang="ko-KR" altLang="en-US" sz="1000" dirty="0" smtClean="0"/>
              <a:t> 클래스를 구현한다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메시지 클래스를 구현한다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메시지 받기를 구현한다</a:t>
            </a:r>
            <a:r>
              <a:rPr lang="en-US" altLang="ko-KR" sz="1000" dirty="0" smtClean="0"/>
              <a:t>.</a:t>
            </a:r>
          </a:p>
          <a:p>
            <a:pPr marL="685800" lvl="1" indent="-228600" defTabSz="5400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메시지 보내기를 구현한다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4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91680" y="2427734"/>
            <a:ext cx="7255767" cy="13922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99" y="2536537"/>
            <a:ext cx="2088232" cy="1174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문서 구성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734" y="717601"/>
            <a:ext cx="4918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시나리오 목록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화면 구성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클라이언트일 때만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시나리오 제목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프로세스 메시지 다이어그램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시나리오 제목</a:t>
            </a:r>
            <a:r>
              <a:rPr lang="en-US" altLang="ko-KR" sz="1400" b="1" dirty="0"/>
              <a:t>] </a:t>
            </a:r>
            <a:r>
              <a:rPr lang="ko-KR" altLang="en-US" sz="1400" b="1" dirty="0" smtClean="0"/>
              <a:t>시나리오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400" b="1" dirty="0" smtClean="0"/>
              <a:t>[</a:t>
            </a:r>
            <a:r>
              <a:rPr lang="ko-KR" altLang="en-US" sz="1400" b="1" dirty="0"/>
              <a:t>시나리오 제목</a:t>
            </a:r>
            <a:r>
              <a:rPr lang="en-US" altLang="ko-KR" sz="1400" b="1" dirty="0"/>
              <a:t>] </a:t>
            </a:r>
            <a:r>
              <a:rPr lang="ko-KR" altLang="en-US" sz="1400" b="1" dirty="0" err="1" smtClean="0"/>
              <a:t>액터</a:t>
            </a:r>
            <a:r>
              <a:rPr lang="ko-KR" altLang="en-US" sz="1400" b="1" dirty="0" smtClean="0"/>
              <a:t> 메시지 다이어그램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메시지 타입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88" y="771550"/>
            <a:ext cx="2088232" cy="1174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796" y="2536537"/>
            <a:ext cx="2088232" cy="1174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48" y="2536537"/>
            <a:ext cx="2088232" cy="1174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88" y="3876338"/>
            <a:ext cx="2088232" cy="1174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833948" y="2643758"/>
            <a:ext cx="1036554" cy="962242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74047" tIns="87023" rIns="174047" bIns="87023" rtlCol="0" anchor="ctr"/>
          <a:lstStyle/>
          <a:p>
            <a:pPr algn="ctr"/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363" y="289404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시나리오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시작할 때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060591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scene3d>
          <a:camera prst="orthographicFront"/>
          <a:lightRig rig="threePt" dir="t"/>
        </a:scene3d>
        <a:sp3d>
          <a:bevelT/>
        </a:sp3d>
      </a:spPr>
      <a:bodyPr lIns="174047" tIns="87023" rIns="174047" bIns="87023"/>
      <a:lstStyle>
        <a:defPPr algn="ctr">
          <a:defRPr sz="2400"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92451</TotalTime>
  <Words>2096</Words>
  <Application>Microsoft Office PowerPoint</Application>
  <PresentationFormat>화면 슬라이드 쇼(16:9)</PresentationFormat>
  <Paragraphs>605</Paragraphs>
  <Slides>62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HY견고딕</vt:lpstr>
      <vt:lpstr>돋움</vt:lpstr>
      <vt:lpstr>맑은 고딕</vt:lpstr>
      <vt:lpstr>Arial</vt:lpstr>
      <vt:lpstr>Tahoma</vt:lpstr>
      <vt:lpstr>Wingdings</vt:lpstr>
      <vt:lpstr>디자인 사용자 지정</vt:lpstr>
      <vt:lpstr>1_디자인 사용자 지정</vt:lpstr>
      <vt:lpstr>Office 테마</vt:lpstr>
      <vt:lpstr>PowerPoint 프레젠테이션</vt:lpstr>
      <vt:lpstr>문서 이력</vt:lpstr>
      <vt:lpstr>PowerPoint 프레젠테이션</vt:lpstr>
      <vt:lpstr>PowerPoint 프레젠테이션</vt:lpstr>
      <vt:lpstr>팀 프로젝트 목표</vt:lpstr>
      <vt:lpstr>시스템 구성도</vt:lpstr>
      <vt:lpstr>기술 목표</vt:lpstr>
      <vt:lpstr>TO DO</vt:lpstr>
      <vt:lpstr>문서 구성</vt:lpstr>
      <vt:lpstr>PowerPoint 프레젠테이션</vt:lpstr>
      <vt:lpstr>시나리오 목록</vt:lpstr>
      <vt:lpstr>1. 시작할 때 프로세스 메시지 다이어그램</vt:lpstr>
      <vt:lpstr>1. 시작할 때 시나리오</vt:lpstr>
      <vt:lpstr>1. 시작할 때 액터 메시지 다이어그램 / 메시지 타입</vt:lpstr>
      <vt:lpstr>2. 중지할 때 프로세스 메시지 다이어그램</vt:lpstr>
      <vt:lpstr>2. 중지할 때 시나리오</vt:lpstr>
      <vt:lpstr>2. 중지할 때 액터 메시지 다이어그램 / 메시지 타입</vt:lpstr>
      <vt:lpstr>3. 서버가 중지할 때 프로세스 메시지 다이어그램</vt:lpstr>
      <vt:lpstr>3. 서버가 중지할 때 시나리오</vt:lpstr>
      <vt:lpstr>3. 서버가 중지할 때 액터 메시지 다이어그램 / 메시지 타입</vt:lpstr>
      <vt:lpstr>4. 모니터링할 때 프로세스 메시지 다이어그램</vt:lpstr>
      <vt:lpstr>4. 모니터링할 때 시나리오</vt:lpstr>
      <vt:lpstr>4. 모니터링할 때 액터 메시지 다이어그램 / 메시지 타입</vt:lpstr>
      <vt:lpstr>5. Recipe가 변경될 때 시나리오</vt:lpstr>
      <vt:lpstr>5. Recipe가 변경될 때 프로세스 메시지 다이어그램</vt:lpstr>
      <vt:lpstr>5. Recipe가 변경될 때 액터 메시지 다이어그램 / 메시지 타입</vt:lpstr>
      <vt:lpstr>환경 파일</vt:lpstr>
      <vt:lpstr>Recipe 파일</vt:lpstr>
      <vt:lpstr>모니터링 데이터</vt:lpstr>
      <vt:lpstr>PowerPoint 프레젠테이션</vt:lpstr>
      <vt:lpstr>1. 시작할 때 프로세스 메시지 다이어그램</vt:lpstr>
      <vt:lpstr>Argument 없이 시작할 때 시나리오</vt:lpstr>
      <vt:lpstr>Update Argument로 시작할 때 시나리오</vt:lpstr>
      <vt:lpstr>환경 파일</vt:lpstr>
      <vt:lpstr>PowerPoint 프레젠테이션</vt:lpstr>
      <vt:lpstr>화면 구성</vt:lpstr>
      <vt:lpstr>시작할 때 시나리오</vt:lpstr>
      <vt:lpstr>시작할 때 프로세스 메시지 다이어그램</vt:lpstr>
      <vt:lpstr>시작할 때 액터 메시지 다이어그램 / 메시지 타입</vt:lpstr>
      <vt:lpstr>중지할 때 시나리오</vt:lpstr>
      <vt:lpstr>중지할 때 프로세스 메시지 다이어그램</vt:lpstr>
      <vt:lpstr>중지할 때 액터 메시지 다이어그램 / 메시지 타입</vt:lpstr>
      <vt:lpstr>서버가 중지할 때 시나리오</vt:lpstr>
      <vt:lpstr>서버가 중지할 때 프로세스 메시지 다이어그램</vt:lpstr>
      <vt:lpstr>서버가 중지할 때 액터 메시지 다이어그램 / 메시지 타입</vt:lpstr>
      <vt:lpstr>모니터링 정보 받을 때 시나리오</vt:lpstr>
      <vt:lpstr>모니터링 정보 받을 때 프로세스 메시지 다이어그램</vt:lpstr>
      <vt:lpstr>모니터링 정보 받을 때 액터 메시지 다이어그램 / 메시지 타입</vt:lpstr>
      <vt:lpstr>검색할 때(서버 접속 상태일 때) 시나리오</vt:lpstr>
      <vt:lpstr>검색할 때(서버 접속 상태일 때) 시나리오</vt:lpstr>
      <vt:lpstr>검색할 때 프로세스 메시지 다이어그램</vt:lpstr>
      <vt:lpstr>검색할 때 액터 메시지 다이어그램 / 메시지 타입</vt:lpstr>
      <vt:lpstr>환경 파일</vt:lpstr>
      <vt:lpstr>PowerPoint 프레젠테이션</vt:lpstr>
      <vt:lpstr>1. 시작할 때 프로세스 메시지 다이어그램</vt:lpstr>
      <vt:lpstr>1. 시작할 때 시나리오</vt:lpstr>
      <vt:lpstr>2. 중지할 때 시나리오</vt:lpstr>
      <vt:lpstr>2. 중지할 때 시나리오</vt:lpstr>
      <vt:lpstr>3. 서버가 중지할 때 시나리오</vt:lpstr>
      <vt:lpstr>3. 로컬이 중지할 때 시나리오</vt:lpstr>
      <vt:lpstr>4. 클라이언트가 중지할 때 시나리오</vt:lpstr>
      <vt:lpstr>5. 모니터링할 때 시나리오</vt:lpstr>
    </vt:vector>
  </TitlesOfParts>
  <Company>Mirero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mirero_ppt_template</dc:title>
  <dc:creator>munsung89</dc:creator>
  <cp:lastModifiedBy>Windows 사용자</cp:lastModifiedBy>
  <cp:revision>6594</cp:revision>
  <cp:lastPrinted>2018-03-22T07:00:16Z</cp:lastPrinted>
  <dcterms:created xsi:type="dcterms:W3CDTF">2010-11-02T06:26:52Z</dcterms:created>
  <dcterms:modified xsi:type="dcterms:W3CDTF">2018-05-10T11:51:11Z</dcterms:modified>
</cp:coreProperties>
</file>