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</p:sldMasterIdLst>
  <p:notesMasterIdLst>
    <p:notesMasterId r:id="rId12"/>
  </p:notesMasterIdLst>
  <p:sldIdLst>
    <p:sldId id="599" r:id="rId4"/>
    <p:sldId id="858" r:id="rId5"/>
    <p:sldId id="610" r:id="rId6"/>
    <p:sldId id="807" r:id="rId7"/>
    <p:sldId id="859" r:id="rId8"/>
    <p:sldId id="857" r:id="rId9"/>
    <p:sldId id="518" r:id="rId10"/>
    <p:sldId id="7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858"/>
            <p14:sldId id="610"/>
            <p14:sldId id="807"/>
            <p14:sldId id="859"/>
            <p14:sldId id="857"/>
            <p14:sldId id="518"/>
            <p14:sldId id="7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108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5801">
              <a:lnSpc>
                <a:spcPct val="90000"/>
              </a:lnSpc>
              <a:spcAft>
                <a:spcPts val="326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2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7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Try opening a terminal anywhere and running </a:t>
            </a:r>
            <a:r>
              <a:rPr lang="en-IN" dirty="0" err="1" smtClean="0"/>
              <a:t>tsc</a:t>
            </a:r>
            <a:r>
              <a:rPr lang="en-IN" dirty="0" smtClean="0"/>
              <a:t> -v to see if it has been properly installed.</a:t>
            </a:r>
          </a:p>
          <a:p>
            <a:r>
              <a:rPr lang="en-IN" dirty="0" err="1" smtClean="0"/>
              <a:t>tsc</a:t>
            </a:r>
            <a:r>
              <a:rPr lang="en-IN" dirty="0" smtClean="0"/>
              <a:t> -v Version 1.8.10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94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5801">
              <a:lnSpc>
                <a:spcPct val="90000"/>
              </a:lnSpc>
              <a:spcAft>
                <a:spcPts val="326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93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CMA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 fontScale="90000"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GB" dirty="0">
                <a:solidFill>
                  <a:schemeClr val="tx1"/>
                </a:solidFill>
              </a:rPr>
              <a:t> Introduction to </a:t>
            </a:r>
            <a:r>
              <a:rPr lang="en-US" dirty="0" smtClean="0">
                <a:solidFill>
                  <a:schemeClr val="tx1"/>
                </a:solidFill>
              </a:rPr>
              <a:t>Angular4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sz="1800" dirty="0">
                <a:solidFill>
                  <a:srgbClr val="FFC000"/>
                </a:solidFill>
                <a:latin typeface="Franklin Gothic Medium" pitchFamily="34" charset="0"/>
              </a:rPr>
              <a:t>Angular 1 was released in October 2010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GB" altLang="en-US" sz="1800" dirty="0">
              <a:solidFill>
                <a:srgbClr val="FFC000"/>
              </a:solidFill>
              <a:latin typeface="Franklin Gothic Medium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GB" altLang="en-US" sz="1800" dirty="0">
                <a:solidFill>
                  <a:srgbClr val="FFC000"/>
                </a:solidFill>
                <a:latin typeface="Franklin Gothic Medium" pitchFamily="34" charset="0"/>
              </a:rPr>
              <a:t>Why Angular 2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sz="1800" dirty="0">
                <a:latin typeface="Franklin Gothic Medium" pitchFamily="34" charset="0"/>
              </a:rPr>
              <a:t>Performance : Angular 2 is 5 times faster compared to </a:t>
            </a:r>
            <a:r>
              <a:rPr lang="en-GB" altLang="en-US" sz="1800" dirty="0" err="1">
                <a:latin typeface="Franklin Gothic Medium" pitchFamily="34" charset="0"/>
              </a:rPr>
              <a:t>AngularJS</a:t>
            </a:r>
            <a:r>
              <a:rPr lang="en-GB" altLang="en-US" sz="1800" dirty="0">
                <a:latin typeface="Franklin Gothic Medium" pitchFamily="34" charset="0"/>
              </a:rPr>
              <a:t> 1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GB" altLang="en-US" sz="1800" dirty="0">
              <a:latin typeface="Franklin Gothic Medium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sz="1800" dirty="0">
                <a:latin typeface="Franklin Gothic Medium" pitchFamily="34" charset="0"/>
              </a:rPr>
              <a:t>Mobile Support : With Angular 2 we can build a single application that works across mobile and desktop devices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GB" altLang="en-US" sz="1800" dirty="0">
              <a:latin typeface="Franklin Gothic Medium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sz="1800" dirty="0">
                <a:latin typeface="Franklin Gothic Medium" pitchFamily="34" charset="0"/>
              </a:rPr>
              <a:t>Component Based Development : In Angular 4, everything is a component Components are the building blocks of an Angular application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GB" altLang="en-US" sz="1800" dirty="0">
              <a:latin typeface="Franklin Gothic Medium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sz="1800" dirty="0">
                <a:latin typeface="Franklin Gothic Medium" pitchFamily="34" charset="0"/>
              </a:rPr>
              <a:t>More language choices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GB" altLang="en-US" sz="1600" dirty="0" err="1">
                <a:latin typeface="Franklin Gothic Medium" pitchFamily="34" charset="0"/>
              </a:rPr>
              <a:t>ECMAScript</a:t>
            </a:r>
            <a:r>
              <a:rPr lang="en-GB" altLang="en-US" sz="1600" dirty="0">
                <a:latin typeface="Franklin Gothic Medium" pitchFamily="34" charset="0"/>
              </a:rPr>
              <a:t> 5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GB" altLang="en-US" sz="1600" dirty="0" err="1">
                <a:latin typeface="Franklin Gothic Medium" pitchFamily="34" charset="0"/>
              </a:rPr>
              <a:t>ECMAScript</a:t>
            </a:r>
            <a:r>
              <a:rPr lang="en-GB" altLang="en-US" sz="1600" dirty="0">
                <a:latin typeface="Franklin Gothic Medium" pitchFamily="34" charset="0"/>
              </a:rPr>
              <a:t> 6 (also called ES 2015)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GB" altLang="en-US" sz="1600" dirty="0" err="1">
                <a:latin typeface="Franklin Gothic Medium" pitchFamily="34" charset="0"/>
              </a:rPr>
              <a:t>TypeScript</a:t>
            </a:r>
            <a:endParaRPr lang="en-GB" altLang="en-US" sz="16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GB" altLang="en-US" sz="1600" dirty="0">
                <a:latin typeface="Franklin Gothic Medium" pitchFamily="34" charset="0"/>
              </a:rPr>
              <a:t>Dart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GB" altLang="en-US" sz="1600" dirty="0" err="1">
                <a:latin typeface="Franklin Gothic Medium" pitchFamily="34" charset="0"/>
              </a:rPr>
              <a:t>PureScript</a:t>
            </a:r>
            <a:endParaRPr lang="en-GB" altLang="en-US" sz="16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GB" altLang="en-US" sz="1600" dirty="0">
                <a:latin typeface="Franklin Gothic Medium" pitchFamily="34" charset="0"/>
              </a:rPr>
              <a:t>Elm, etc…</a:t>
            </a:r>
            <a:endParaRPr lang="en-GB" altLang="en-US" sz="1800" dirty="0">
              <a:latin typeface="Franklin Gothic Medium" pitchFamily="34" charset="0"/>
            </a:endParaRPr>
          </a:p>
          <a:p>
            <a:endParaRPr lang="en-IN" b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81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0070C0"/>
                </a:solidFill>
                <a:effectLst/>
              </a:rPr>
              <a:t/>
            </a:r>
            <a:br>
              <a:rPr lang="en-US" sz="7200" dirty="0">
                <a:solidFill>
                  <a:srgbClr val="0070C0"/>
                </a:solidFill>
                <a:effectLst/>
              </a:rPr>
            </a:br>
            <a:r>
              <a:rPr lang="en-US" sz="7200" dirty="0">
                <a:solidFill>
                  <a:srgbClr val="0070C0"/>
                </a:solidFill>
              </a:rPr>
              <a:t/>
            </a:r>
            <a:br>
              <a:rPr lang="en-US" sz="7200" dirty="0">
                <a:solidFill>
                  <a:srgbClr val="0070C0"/>
                </a:solidFill>
              </a:rPr>
            </a:br>
            <a:r>
              <a:rPr lang="en-US" sz="4800" dirty="0">
                <a:solidFill>
                  <a:srgbClr val="0070C0"/>
                </a:solidFill>
              </a:rPr>
              <a:t>Module 1</a:t>
            </a:r>
            <a:r>
              <a:rPr lang="en-US" sz="7200" dirty="0">
                <a:solidFill>
                  <a:srgbClr val="0070C0"/>
                </a:solidFill>
              </a:rPr>
              <a:t/>
            </a:r>
            <a:br>
              <a:rPr lang="en-US" sz="7200" dirty="0">
                <a:solidFill>
                  <a:srgbClr val="0070C0"/>
                </a:solidFill>
              </a:rPr>
            </a:br>
            <a:endParaRPr lang="en-US" sz="7200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EB06DED-E9A2-41A7-B91F-7244A8050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smtClean="0"/>
              <a:t>Angular4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4C9CB05-9A4F-4C9F-A8A4-620E7705F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92" y="1114986"/>
            <a:ext cx="3244919" cy="2488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E827F6-07C0-4FB2-AB6F-1A71016B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732" y="1281113"/>
            <a:ext cx="28765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F4814-2EF3-48BA-AF6E-DD1037B9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Introduction to </a:t>
            </a:r>
            <a:r>
              <a:rPr lang="en-US" b="1" dirty="0" smtClean="0"/>
              <a:t>Angular4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1F53FD-BA6B-4CE1-B5E0-7F331657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5" y="1493773"/>
            <a:ext cx="11382233" cy="50455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Angular </a:t>
            </a:r>
            <a:r>
              <a:rPr lang="en-GB" altLang="en-US" dirty="0" smtClean="0">
                <a:solidFill>
                  <a:srgbClr val="FFC000"/>
                </a:solidFill>
                <a:latin typeface="Franklin Gothic Medium" pitchFamily="34" charset="0"/>
              </a:rPr>
              <a:t>4 </a:t>
            </a: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itself, is built using </a:t>
            </a:r>
            <a:r>
              <a:rPr lang="en-GB" altLang="en-US" dirty="0" err="1">
                <a:solidFill>
                  <a:srgbClr val="FFC000"/>
                </a:solidFill>
                <a:latin typeface="Franklin Gothic Medium" pitchFamily="34" charset="0"/>
              </a:rPr>
              <a:t>TypeScript</a:t>
            </a: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. </a:t>
            </a:r>
            <a:r>
              <a:rPr lang="en-GB" altLang="en-US" dirty="0" err="1">
                <a:latin typeface="Franklin Gothic Medium" pitchFamily="34" charset="0"/>
              </a:rPr>
              <a:t>TypeScript</a:t>
            </a:r>
            <a:r>
              <a:rPr lang="en-GB" altLang="en-US" dirty="0">
                <a:latin typeface="Franklin Gothic Medium" pitchFamily="34" charset="0"/>
              </a:rPr>
              <a:t> has great support of </a:t>
            </a:r>
            <a:r>
              <a:rPr lang="en-GB" altLang="en-US" dirty="0" err="1">
                <a:latin typeface="Franklin Gothic Medium" pitchFamily="34" charset="0"/>
              </a:rPr>
              <a:t>ECMAScript</a:t>
            </a:r>
            <a:r>
              <a:rPr lang="en-GB" altLang="en-US" dirty="0">
                <a:latin typeface="Franklin Gothic Medium" pitchFamily="34" charset="0"/>
              </a:rPr>
              <a:t> 6 standard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What is </a:t>
            </a:r>
            <a:r>
              <a:rPr lang="en-GB" altLang="en-US" dirty="0" err="1">
                <a:solidFill>
                  <a:srgbClr val="FFC000"/>
                </a:solidFill>
                <a:latin typeface="Franklin Gothic Medium" pitchFamily="34" charset="0"/>
              </a:rPr>
              <a:t>ECMAScript</a:t>
            </a:r>
            <a:endParaRPr lang="en-GB" altLang="en-US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>
                <a:latin typeface="Franklin Gothic Medium" pitchFamily="34" charset="0"/>
              </a:rPr>
              <a:t>The JavaScript language standard is officially called </a:t>
            </a:r>
            <a:r>
              <a:rPr lang="en-GB" altLang="en-US" dirty="0" err="1">
                <a:latin typeface="Franklin Gothic Medium" pitchFamily="34" charset="0"/>
              </a:rPr>
              <a:t>ECMAScript</a:t>
            </a:r>
            <a:endParaRPr lang="en-GB" altLang="en-US" dirty="0">
              <a:latin typeface="Franklin Gothic Medium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 err="1">
                <a:latin typeface="Franklin Gothic Medium" pitchFamily="34" charset="0"/>
              </a:rPr>
              <a:t>ECMAScript</a:t>
            </a:r>
            <a:r>
              <a:rPr lang="en-GB" altLang="en-US" dirty="0">
                <a:latin typeface="Franklin Gothic Medium" pitchFamily="34" charset="0"/>
              </a:rPr>
              <a:t> 1 till </a:t>
            </a:r>
            <a:r>
              <a:rPr lang="en-GB" altLang="en-US" dirty="0" err="1">
                <a:latin typeface="Franklin Gothic Medium" pitchFamily="34" charset="0"/>
              </a:rPr>
              <a:t>ECMAScript</a:t>
            </a:r>
            <a:r>
              <a:rPr lang="en-GB" altLang="en-US" dirty="0">
                <a:latin typeface="Franklin Gothic Medium" pitchFamily="34" charset="0"/>
              </a:rPr>
              <a:t> 7 were release over the past several years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>
                <a:latin typeface="Franklin Gothic Medium" pitchFamily="34" charset="0"/>
              </a:rPr>
              <a:t>Most modern browsers available today support </a:t>
            </a:r>
            <a:r>
              <a:rPr lang="en-GB" altLang="en-US" dirty="0" err="1">
                <a:latin typeface="Franklin Gothic Medium" pitchFamily="34" charset="0"/>
              </a:rPr>
              <a:t>ECMAScript</a:t>
            </a:r>
            <a:r>
              <a:rPr lang="en-GB" altLang="en-US" dirty="0">
                <a:latin typeface="Franklin Gothic Medium" pitchFamily="34" charset="0"/>
              </a:rPr>
              <a:t> 5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>
                <a:latin typeface="Franklin Gothic Medium" pitchFamily="34" charset="0"/>
              </a:rPr>
              <a:t>The browser support for </a:t>
            </a:r>
            <a:r>
              <a:rPr lang="en-GB" altLang="en-US" dirty="0" err="1">
                <a:latin typeface="Franklin Gothic Medium" pitchFamily="34" charset="0"/>
              </a:rPr>
              <a:t>ECMAScript</a:t>
            </a:r>
            <a:r>
              <a:rPr lang="en-GB" altLang="en-US" dirty="0">
                <a:latin typeface="Franklin Gothic Medium" pitchFamily="34" charset="0"/>
              </a:rPr>
              <a:t> 6 is still incomplete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 err="1">
                <a:latin typeface="Franklin Gothic Medium" pitchFamily="34" charset="0"/>
              </a:rPr>
              <a:t>Transpilation</a:t>
            </a:r>
            <a:r>
              <a:rPr lang="en-GB" altLang="en-US" dirty="0">
                <a:latin typeface="Franklin Gothic Medium" pitchFamily="34" charset="0"/>
              </a:rPr>
              <a:t> compiles </a:t>
            </a:r>
            <a:r>
              <a:rPr lang="en-GB" altLang="en-US" dirty="0" err="1">
                <a:latin typeface="Franklin Gothic Medium" pitchFamily="34" charset="0"/>
              </a:rPr>
              <a:t>ECMAScript</a:t>
            </a:r>
            <a:r>
              <a:rPr lang="en-GB" altLang="en-US" dirty="0">
                <a:latin typeface="Franklin Gothic Medium" pitchFamily="34" charset="0"/>
              </a:rPr>
              <a:t> 6 to </a:t>
            </a:r>
            <a:r>
              <a:rPr lang="en-GB" altLang="en-US" dirty="0" err="1">
                <a:latin typeface="Franklin Gothic Medium" pitchFamily="34" charset="0"/>
              </a:rPr>
              <a:t>ECMAScript</a:t>
            </a:r>
            <a:r>
              <a:rPr lang="en-GB" altLang="en-US" dirty="0">
                <a:latin typeface="Franklin Gothic Medium" pitchFamily="34" charset="0"/>
              </a:rPr>
              <a:t> 5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 err="1">
                <a:latin typeface="Franklin Gothic Medium" pitchFamily="34" charset="0"/>
              </a:rPr>
              <a:t>ECMAScript</a:t>
            </a:r>
            <a:r>
              <a:rPr lang="en-GB" altLang="en-US" dirty="0">
                <a:latin typeface="Franklin Gothic Medium" pitchFamily="34" charset="0"/>
              </a:rPr>
              <a:t> 6 is officially known as </a:t>
            </a:r>
            <a:r>
              <a:rPr lang="en-GB" altLang="en-US" dirty="0" err="1">
                <a:latin typeface="Franklin Gothic Medium" pitchFamily="34" charset="0"/>
              </a:rPr>
              <a:t>ECMAScript</a:t>
            </a:r>
            <a:r>
              <a:rPr lang="en-GB" altLang="en-US" dirty="0">
                <a:latin typeface="Franklin Gothic Medium" pitchFamily="34" charset="0"/>
              </a:rPr>
              <a:t> 2015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>
                <a:latin typeface="Franklin Gothic Medium" pitchFamily="34" charset="0"/>
              </a:rPr>
              <a:t>New features in </a:t>
            </a:r>
            <a:r>
              <a:rPr lang="en-GB" altLang="en-US" dirty="0" err="1">
                <a:latin typeface="Franklin Gothic Medium" pitchFamily="34" charset="0"/>
              </a:rPr>
              <a:t>ECMAScript</a:t>
            </a:r>
            <a:r>
              <a:rPr lang="en-GB" altLang="en-US" dirty="0">
                <a:latin typeface="Franklin Gothic Medium" pitchFamily="34" charset="0"/>
              </a:rPr>
              <a:t> 2015 - Classes, Modules, Arrow functions etc.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GB" altLang="en-US"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GB" altLang="en-US" dirty="0">
                <a:latin typeface="Franklin Gothic Medium" pitchFamily="34" charset="0"/>
              </a:rPr>
              <a:t/>
            </a:r>
            <a:br>
              <a:rPr lang="en-GB" altLang="en-US" dirty="0">
                <a:latin typeface="Franklin Gothic Medium" pitchFamily="34" charset="0"/>
              </a:rPr>
            </a:b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To lean more about </a:t>
            </a:r>
            <a:r>
              <a:rPr lang="en-GB" altLang="en-US" dirty="0" err="1">
                <a:solidFill>
                  <a:srgbClr val="FFC000"/>
                </a:solidFill>
                <a:latin typeface="Franklin Gothic Medium" pitchFamily="34" charset="0"/>
              </a:rPr>
              <a:t>ECMAScript</a:t>
            </a: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GB" altLang="en-US" dirty="0">
                <a:latin typeface="Franklin Gothic Medium" pitchFamily="34" charset="0"/>
                <a:hlinkClick r:id="rId3"/>
              </a:rPr>
              <a:t>https://en.wikipedia.org/wiki/ECMAScript</a:t>
            </a:r>
            <a:endParaRPr lang="en-GB" altLang="en-US" dirty="0">
              <a:latin typeface="Franklin Gothic Medium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What is </a:t>
            </a:r>
            <a:r>
              <a:rPr lang="en-GB" altLang="en-US" dirty="0" err="1">
                <a:solidFill>
                  <a:srgbClr val="FFC000"/>
                </a:solidFill>
                <a:latin typeface="Franklin Gothic Medium" pitchFamily="34" charset="0"/>
              </a:rPr>
              <a:t>TypeScript</a:t>
            </a: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>
                <a:latin typeface="Franklin Gothic Medium" pitchFamily="34" charset="0"/>
              </a:rPr>
              <a:t>Free and open-source programming language developed by Microsoft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>
                <a:latin typeface="Franklin Gothic Medium" pitchFamily="34" charset="0"/>
              </a:rPr>
              <a:t>Superset of JavaScript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 err="1">
                <a:latin typeface="Franklin Gothic Medium" pitchFamily="34" charset="0"/>
              </a:rPr>
              <a:t>Transpilation</a:t>
            </a:r>
            <a:r>
              <a:rPr lang="en-GB" altLang="en-US" dirty="0">
                <a:latin typeface="Franklin Gothic Medium" pitchFamily="34" charset="0"/>
              </a:rPr>
              <a:t> Compiles </a:t>
            </a:r>
            <a:r>
              <a:rPr lang="en-GB" altLang="en-US" dirty="0" err="1">
                <a:latin typeface="Franklin Gothic Medium" pitchFamily="34" charset="0"/>
              </a:rPr>
              <a:t>TypeScript</a:t>
            </a:r>
            <a:r>
              <a:rPr lang="en-GB" altLang="en-US" dirty="0">
                <a:latin typeface="Franklin Gothic Medium" pitchFamily="34" charset="0"/>
              </a:rPr>
              <a:t> to JavaScript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GB" altLang="en-US"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GB" altLang="en-US" dirty="0" err="1">
                <a:solidFill>
                  <a:srgbClr val="FFC000"/>
                </a:solidFill>
                <a:latin typeface="Franklin Gothic Medium" pitchFamily="34" charset="0"/>
              </a:rPr>
              <a:t>TypeScript</a:t>
            </a: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 Benefits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 err="1">
                <a:latin typeface="Franklin Gothic Medium" pitchFamily="34" charset="0"/>
              </a:rPr>
              <a:t>Intellisense</a:t>
            </a:r>
            <a:r>
              <a:rPr lang="en-GB" altLang="en-US" dirty="0">
                <a:latin typeface="Franklin Gothic Medium" pitchFamily="34" charset="0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 err="1">
                <a:latin typeface="Franklin Gothic Medium" pitchFamily="34" charset="0"/>
              </a:rPr>
              <a:t>Autocompletion</a:t>
            </a:r>
            <a:endParaRPr lang="en-GB" altLang="en-US" dirty="0">
              <a:latin typeface="Franklin Gothic Medium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>
                <a:latin typeface="Franklin Gothic Medium" pitchFamily="34" charset="0"/>
              </a:rPr>
              <a:t>Code navigation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>
                <a:latin typeface="Franklin Gothic Medium" pitchFamily="34" charset="0"/>
              </a:rPr>
              <a:t>Advanced refactoring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>
                <a:latin typeface="Franklin Gothic Medium" pitchFamily="34" charset="0"/>
              </a:rPr>
              <a:t>Strong Typing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>
                <a:latin typeface="Franklin Gothic Medium" pitchFamily="34" charset="0"/>
              </a:rPr>
              <a:t>Supports ES 2015 (ES 6) features like classes, interfaces &amp; inheritance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GB" altLang="en-US"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GB" altLang="en-US" dirty="0" err="1">
                <a:solidFill>
                  <a:srgbClr val="FFC000"/>
                </a:solidFill>
                <a:latin typeface="Franklin Gothic Medium" pitchFamily="34" charset="0"/>
              </a:rPr>
              <a:t>TypeScript</a:t>
            </a: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 is supported by several code editors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pt-BR" altLang="en-US" dirty="0">
                <a:latin typeface="Franklin Gothic Medium" pitchFamily="34" charset="0"/>
              </a:rPr>
              <a:t>Visual Studio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pt-BR" altLang="en-US" dirty="0">
                <a:latin typeface="Franklin Gothic Medium" pitchFamily="34" charset="0"/>
              </a:rPr>
              <a:t>Visual Studio Code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pt-BR" altLang="en-US" dirty="0">
                <a:latin typeface="Franklin Gothic Medium" pitchFamily="34" charset="0"/>
              </a:rPr>
              <a:t>Eclipse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pt-BR" altLang="en-US" dirty="0">
                <a:latin typeface="Franklin Gothic Medium" pitchFamily="34" charset="0"/>
              </a:rPr>
              <a:t>WebStorm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pt-BR" altLang="en-US" dirty="0">
                <a:latin typeface="Franklin Gothic Medium" pitchFamily="34" charset="0"/>
              </a:rPr>
              <a:t>Atom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pt-BR" altLang="en-US" dirty="0">
                <a:latin typeface="Franklin Gothic Medium" pitchFamily="34" charset="0"/>
              </a:rPr>
              <a:t>Sublime Text etc.</a:t>
            </a:r>
            <a:endParaRPr lang="en-GB" altLang="en-US" dirty="0">
              <a:latin typeface="Franklin Gothic Medium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09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0070C0"/>
                </a:solidFill>
                <a:effectLst/>
              </a:rPr>
              <a:t/>
            </a:r>
            <a:br>
              <a:rPr lang="en-US" sz="7200" dirty="0">
                <a:solidFill>
                  <a:srgbClr val="0070C0"/>
                </a:solidFill>
                <a:effectLst/>
              </a:rPr>
            </a:br>
            <a:r>
              <a:rPr lang="en-US" sz="7200" dirty="0">
                <a:solidFill>
                  <a:srgbClr val="0070C0"/>
                </a:solidFill>
              </a:rPr>
              <a:t/>
            </a:r>
            <a:br>
              <a:rPr lang="en-US" sz="7200" dirty="0">
                <a:solidFill>
                  <a:srgbClr val="0070C0"/>
                </a:solidFill>
              </a:rPr>
            </a:br>
            <a:r>
              <a:rPr lang="en-US" sz="4800" dirty="0">
                <a:solidFill>
                  <a:srgbClr val="0070C0"/>
                </a:solidFill>
              </a:rPr>
              <a:t>Module 2</a:t>
            </a:r>
            <a:r>
              <a:rPr lang="en-US" sz="7200" dirty="0">
                <a:solidFill>
                  <a:srgbClr val="0070C0"/>
                </a:solidFill>
              </a:rPr>
              <a:t/>
            </a:r>
            <a:br>
              <a:rPr lang="en-US" sz="7200" dirty="0">
                <a:solidFill>
                  <a:srgbClr val="0070C0"/>
                </a:solidFill>
              </a:rPr>
            </a:br>
            <a:endParaRPr lang="en-US" sz="7200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EB06DED-E9A2-41A7-B91F-7244A8050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4C9CB05-9A4F-4C9F-A8A4-620E7705F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92" y="1114986"/>
            <a:ext cx="3244919" cy="2488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E827F6-07C0-4FB2-AB6F-1A71016B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732" y="1281113"/>
            <a:ext cx="28765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70356</TotalTime>
  <Words>213</Words>
  <Application>Microsoft Office PowerPoint</Application>
  <PresentationFormat>Custom</PresentationFormat>
  <Paragraphs>65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Theme2</vt:lpstr>
      <vt:lpstr>1_Metro_Template_Light_16x9</vt:lpstr>
      <vt:lpstr>Core-17</vt:lpstr>
      <vt:lpstr>Lesson 1. Introduction to Angular4 </vt:lpstr>
      <vt:lpstr>PowerPoint Presentation</vt:lpstr>
      <vt:lpstr>  Module 1 </vt:lpstr>
      <vt:lpstr>An Introduction to Angular4</vt:lpstr>
      <vt:lpstr>PowerPoint Presentation</vt:lpstr>
      <vt:lpstr>  Module 2 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890</cp:revision>
  <dcterms:created xsi:type="dcterms:W3CDTF">2012-08-29T12:19:06Z</dcterms:created>
  <dcterms:modified xsi:type="dcterms:W3CDTF">2018-09-10T04:03:51Z</dcterms:modified>
</cp:coreProperties>
</file>