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6" r:id="rId1"/>
    <p:sldMasterId id="2147484027" r:id="rId2"/>
    <p:sldMasterId id="2147484058" r:id="rId3"/>
  </p:sldMasterIdLst>
  <p:notesMasterIdLst>
    <p:notesMasterId r:id="rId9"/>
  </p:notesMasterIdLst>
  <p:sldIdLst>
    <p:sldId id="599" r:id="rId4"/>
    <p:sldId id="807" r:id="rId5"/>
    <p:sldId id="858" r:id="rId6"/>
    <p:sldId id="518" r:id="rId7"/>
    <p:sldId id="74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2CB13A-2106-4E86-B1D5-81C84F239D71}">
          <p14:sldIdLst>
            <p14:sldId id="599"/>
            <p14:sldId id="807"/>
            <p14:sldId id="858"/>
            <p14:sldId id="518"/>
            <p14:sldId id="74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36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CCCC00"/>
    <a:srgbClr val="FFFFCC"/>
    <a:srgbClr val="FFFF99"/>
    <a:srgbClr val="FFFF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4" autoAdjust="0"/>
    <p:restoredTop sz="77639" autoAdjust="0"/>
  </p:normalViewPr>
  <p:slideViewPr>
    <p:cSldViewPr snapToGrid="0">
      <p:cViewPr>
        <p:scale>
          <a:sx n="66" d="100"/>
          <a:sy n="66" d="100"/>
        </p:scale>
        <p:origin x="-72" y="0"/>
      </p:cViewPr>
      <p:guideLst>
        <p:guide orient="horz" pos="2136"/>
        <p:guide pos="3888"/>
      </p:guideLst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 showGuides="1">
      <p:cViewPr>
        <p:scale>
          <a:sx n="120" d="100"/>
          <a:sy n="120" d="100"/>
        </p:scale>
        <p:origin x="1458" y="-180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32" Type="http://schemas.microsoft.com/office/2015/10/relationships/revisionInfo" Target="revisionInfo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971A4-8B90-4BEE-A9B6-6891E5228873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6DC10-7DDF-436C-802A-9238181F71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0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530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6DC10-7DDF-436C-802A-9238181F71C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73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6DC10-7DDF-436C-802A-9238181F71C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32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6DC10-7DDF-436C-802A-9238181F71C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17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6122562" y="-4483893"/>
            <a:ext cx="1587" cy="1092200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 txBox="1">
            <a:spLocks/>
          </p:cNvSpPr>
          <p:nvPr/>
        </p:nvSpPr>
        <p:spPr>
          <a:xfrm>
            <a:off x="8994077" y="6079902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 dirty="0"/>
              <a:t>By Chandrashekhar Deshpande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769600" cy="792162"/>
          </a:xfrm>
        </p:spPr>
        <p:txBody>
          <a:bodyPr>
            <a:normAutofit/>
          </a:bodyPr>
          <a:lstStyle>
            <a:lvl1pPr algn="l">
              <a:defRPr sz="2800"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5225827"/>
          </a:xfrm>
        </p:spPr>
        <p:txBody>
          <a:bodyPr>
            <a:normAutofit/>
          </a:bodyPr>
          <a:lstStyle>
            <a:lvl1pPr>
              <a:buSzPct val="75000"/>
              <a:buFont typeface="Wingdings 2" pitchFamily="18" charset="2"/>
              <a:buChar char="¢"/>
              <a:defRPr sz="2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buSzPct val="75000"/>
              <a:buFont typeface="Wingdings 2" pitchFamily="18" charset="2"/>
              <a:buChar char="¢"/>
              <a:defRPr sz="24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>
              <a:buSzPct val="75000"/>
              <a:buFont typeface="Wingdings 2" pitchFamily="18" charset="2"/>
              <a:buChar char="¢"/>
              <a:defRPr sz="20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>
              <a:buSzPct val="75000"/>
              <a:buFont typeface="Wingdings 2" pitchFamily="18" charset="2"/>
              <a:buChar char="¢"/>
              <a:defRPr sz="1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>
              <a:buSzPct val="75000"/>
              <a:buFont typeface="Wingdings 2" pitchFamily="18" charset="2"/>
              <a:buChar char="¢"/>
              <a:defRPr sz="1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68749" y="395021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1BA55-DFF5-4261-8526-5A0023C0C8B4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41EB6-F6D2-4B9D-A6FA-808F97B891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67" y="228603"/>
            <a:ext cx="11151917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67" y="1447804"/>
            <a:ext cx="11151917" cy="2004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4658" y="369263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2312311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86223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Accent 3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49" y="2109542"/>
            <a:ext cx="10240454" cy="997196"/>
          </a:xfrm>
        </p:spPr>
        <p:txBody>
          <a:bodyPr anchor="b" anchorCtr="0"/>
          <a:lstStyle>
            <a:lvl1pPr>
              <a:defRPr sz="7200" spc="-15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49" y="3425825"/>
            <a:ext cx="10240454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137305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ALKIN - Prints in GRAYSCAL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2897" y="2892712"/>
            <a:ext cx="11231365" cy="1218795"/>
          </a:xfrm>
        </p:spPr>
        <p:txBody>
          <a:bodyPr/>
          <a:lstStyle>
            <a:lvl1pPr marL="0" indent="0">
              <a:buNone/>
              <a:defRPr lang="en-US" sz="8800" i="0" kern="1200" spc="-100" baseline="0" dirty="0" smtClean="0">
                <a:solidFill>
                  <a:schemeClr val="bg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291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25" name="Text Placeholder 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12911" y="4343400"/>
            <a:ext cx="7515594" cy="443198"/>
          </a:xfrm>
        </p:spPr>
        <p:txBody>
          <a:bodyPr/>
          <a:lstStyle>
            <a:lvl1pPr marL="0" indent="0">
              <a:buNone/>
              <a:defRPr lang="en-US" sz="3200" kern="1200" spc="-100" baseline="0" dirty="0">
                <a:solidFill>
                  <a:schemeClr val="bg1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291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15826424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02"/>
            <a:ext cx="11151918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4" y="1447799"/>
            <a:ext cx="11151918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1" baseline="0">
                <a:gradFill flip="none" rotWithShape="1">
                  <a:gsLst>
                    <a:gs pos="0">
                      <a:schemeClr val="tx1">
                        <a:lumMod val="75000"/>
                      </a:schemeClr>
                    </a:gs>
                    <a:gs pos="86000">
                      <a:schemeClr val="tx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29483226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02"/>
            <a:ext cx="11151918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4" y="1447803"/>
            <a:ext cx="11151918" cy="2004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82724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4" y="1447803"/>
            <a:ext cx="11151918" cy="200439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41136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80333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385267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0264" y="395020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572759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27598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9"/>
            <a:ext cx="12192002" cy="619125"/>
          </a:xfrm>
          <a:solidFill>
            <a:srgbClr val="FFFF99"/>
          </a:solidFill>
        </p:spPr>
        <p:txBody>
          <a:bodyPr wrap="square" lIns="182799" tIns="91401" rIns="182799" bIns="91401" anchor="b" anchorCtr="0">
            <a:noAutofit/>
          </a:bodyPr>
          <a:lstStyle>
            <a:lvl1pPr algn="r">
              <a:buFont typeface="Arial" pitchFamily="34" charset="0"/>
              <a:buNone/>
              <a:defRPr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306043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73404" y="1410941"/>
            <a:ext cx="10245217" cy="1523498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8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69439" y="3429008"/>
            <a:ext cx="10245218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609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04621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2387" y="1198563"/>
            <a:ext cx="5584692" cy="1360372"/>
          </a:xfrm>
        </p:spPr>
        <p:txBody>
          <a:bodyPr/>
          <a:lstStyle>
            <a:lvl1pPr marL="339786" indent="-339786">
              <a:lnSpc>
                <a:spcPct val="90000"/>
              </a:lnSpc>
              <a:defRPr sz="2000"/>
            </a:lvl1pPr>
            <a:lvl2pPr marL="672966" indent="-325244">
              <a:lnSpc>
                <a:spcPct val="90000"/>
              </a:lnSpc>
              <a:defRPr sz="1833"/>
            </a:lvl2pPr>
            <a:lvl3pPr marL="953258" indent="-288224">
              <a:lnSpc>
                <a:spcPct val="90000"/>
              </a:lnSpc>
              <a:defRPr sz="1583"/>
            </a:lvl3pPr>
            <a:lvl4pPr marL="1226938" indent="-273682">
              <a:lnSpc>
                <a:spcPct val="90000"/>
              </a:lnSpc>
              <a:defRPr sz="1500"/>
            </a:lvl4pPr>
            <a:lvl5pPr marL="1515162" indent="-280290">
              <a:lnSpc>
                <a:spcPct val="90000"/>
              </a:lnSpc>
              <a:defRPr sz="1500"/>
            </a:lvl5pPr>
            <a:lvl6pPr>
              <a:defRPr sz="1833"/>
            </a:lvl6pPr>
            <a:lvl7pPr>
              <a:defRPr sz="1833"/>
            </a:lvl7pPr>
            <a:lvl8pPr>
              <a:defRPr sz="1833"/>
            </a:lvl8pPr>
            <a:lvl9pPr>
              <a:defRPr sz="18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336" y="1198563"/>
            <a:ext cx="5640269" cy="1360372"/>
          </a:xfrm>
        </p:spPr>
        <p:txBody>
          <a:bodyPr/>
          <a:lstStyle>
            <a:lvl1pPr marL="347718" indent="-347718">
              <a:lnSpc>
                <a:spcPct val="90000"/>
              </a:lnSpc>
              <a:defRPr sz="2000"/>
            </a:lvl1pPr>
            <a:lvl2pPr marL="672966" indent="-339786">
              <a:lnSpc>
                <a:spcPct val="90000"/>
              </a:lnSpc>
              <a:defRPr sz="1833"/>
            </a:lvl2pPr>
            <a:lvl3pPr marL="961189" indent="-302767">
              <a:lnSpc>
                <a:spcPct val="90000"/>
              </a:lnSpc>
              <a:defRPr sz="1583"/>
            </a:lvl3pPr>
            <a:lvl4pPr marL="1226938" indent="-265749">
              <a:lnSpc>
                <a:spcPct val="90000"/>
              </a:lnSpc>
              <a:defRPr sz="1500"/>
            </a:lvl4pPr>
            <a:lvl5pPr marL="1515162" indent="-273682">
              <a:lnSpc>
                <a:spcPct val="90000"/>
              </a:lnSpc>
              <a:defRPr sz="1500"/>
            </a:lvl5pPr>
            <a:lvl6pPr>
              <a:defRPr sz="1833"/>
            </a:lvl6pPr>
            <a:lvl7pPr>
              <a:defRPr sz="1833"/>
            </a:lvl7pPr>
            <a:lvl8pPr>
              <a:defRPr sz="1833"/>
            </a:lvl8pPr>
            <a:lvl9pPr>
              <a:defRPr sz="18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2974" y="6344949"/>
            <a:ext cx="1371958" cy="43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97359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LKIN - Prints in GRAYSCAL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2898" y="2892712"/>
            <a:ext cx="11231365" cy="1223348"/>
          </a:xfrm>
        </p:spPr>
        <p:txBody>
          <a:bodyPr/>
          <a:lstStyle>
            <a:lvl1pPr marL="0" indent="0">
              <a:buNone/>
              <a:defRPr lang="en-US" sz="8833" i="0" kern="1200" spc="-100" baseline="0" dirty="0" smtClean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168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25" name="Text Placeholder 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12901" y="4343400"/>
            <a:ext cx="7515594" cy="438646"/>
          </a:xfrm>
        </p:spPr>
        <p:txBody>
          <a:bodyPr/>
          <a:lstStyle>
            <a:lvl1pPr marL="0" indent="0">
              <a:buNone/>
              <a:defRPr lang="en-US" sz="3167" kern="1200" spc="-100" baseline="0" dirty="0">
                <a:solidFill>
                  <a:schemeClr val="tx1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8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Speaker Name</a:t>
            </a:r>
          </a:p>
        </p:txBody>
      </p:sp>
      <p:pic>
        <p:nvPicPr>
          <p:cNvPr id="26" name="Picture 25" descr="Microsoft logo and tagline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534849" y="6364651"/>
            <a:ext cx="1596068" cy="268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52" y="228600"/>
            <a:ext cx="2498478" cy="29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0030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86223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8292" y="2733508"/>
            <a:ext cx="8311487" cy="2098445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8292" y="5151110"/>
            <a:ext cx="8311486" cy="969005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0070C0"/>
                </a:solidFill>
                <a:latin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534" y="6341473"/>
            <a:ext cx="2743200" cy="365125"/>
          </a:xfrm>
        </p:spPr>
        <p:txBody>
          <a:bodyPr/>
          <a:lstStyle/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56725" y="218364"/>
            <a:ext cx="3030816" cy="6414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3398292" y="4995081"/>
            <a:ext cx="840804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508081" y="98980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3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Build </a:t>
            </a:r>
            <a:r>
              <a:rPr lang="en-US" sz="3200" b="0" dirty="0">
                <a:solidFill>
                  <a:srgbClr val="0070C0"/>
                </a:solidFill>
                <a:latin typeface="Segoe UI Light" panose="020B0502040204020203" pitchFamily="34" charset="0"/>
              </a:rPr>
              <a:t>COMPETENCY</a:t>
            </a:r>
          </a:p>
          <a:p>
            <a:pPr algn="l"/>
            <a:r>
              <a:rPr lang="en-US" sz="3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         across your </a:t>
            </a:r>
            <a:r>
              <a:rPr lang="en-US" sz="3200" b="0" dirty="0">
                <a:solidFill>
                  <a:srgbClr val="0070C0"/>
                </a:solidFill>
                <a:latin typeface="Segoe UI Light" panose="020B0502040204020203" pitchFamily="34" charset="0"/>
              </a:rPr>
              <a:t>TEAM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036" y="-133789"/>
            <a:ext cx="482917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04" y="2958487"/>
            <a:ext cx="4693266" cy="63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4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85" y="365125"/>
            <a:ext cx="11382233" cy="76763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5" y="1443897"/>
            <a:ext cx="11382233" cy="504555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90AA-16F7-4E3D-A354-4C6CB84BAD13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45660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281684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059" y="297516"/>
            <a:ext cx="3189796" cy="430176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31" name="Oval 30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8958" y="624702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5C6D00-6420-4ABD-A08E-C05D3B4CD6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7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236" y="365125"/>
            <a:ext cx="8338782" cy="76763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236" y="1443897"/>
            <a:ext cx="8338782" cy="504555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576D-F588-410B-B96A-5DF84BC324E5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811446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847470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255621" y="218364"/>
            <a:ext cx="3030816" cy="6414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059" y="297516"/>
            <a:ext cx="3189796" cy="4301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4965" y="625509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fld id="{C25C6D00-6420-4ABD-A08E-C05D3B4CD666}" type="slidenum">
              <a:rPr lang="en-US" smtClean="0"/>
              <a:t>‹#›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32" name="Oval 31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320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54974" y="4032574"/>
            <a:ext cx="11723425" cy="25959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28497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1683F-8FF5-4D0E-9ABE-C6F26E10045F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36992" y="6220194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5C6D00-6420-4ABD-A08E-C05D3B4CD6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0588218" y="3721982"/>
            <a:ext cx="1301885" cy="606738"/>
            <a:chOff x="10717834" y="5953476"/>
            <a:chExt cx="1051094" cy="489858"/>
          </a:xfrm>
        </p:grpSpPr>
        <p:sp>
          <p:nvSpPr>
            <p:cNvPr id="29" name="Oval 28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792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6400" y="304800"/>
            <a:ext cx="2743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pic>
        <p:nvPicPr>
          <p:cNvPr id="6" name="Picture 9" descr="Google_Scholar_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1" y="381000"/>
            <a:ext cx="251459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70C0"/>
              </a:buClr>
              <a:buSzPct val="100000"/>
              <a:buFont typeface="Wingdings 2" pitchFamily="18" charset="2"/>
              <a:buChar char="¢"/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6122562" y="-4483893"/>
            <a:ext cx="1587" cy="109220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0" descr="44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61931" y="382142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Date Placeholder 3"/>
          <p:cNvSpPr txBox="1">
            <a:spLocks/>
          </p:cNvSpPr>
          <p:nvPr/>
        </p:nvSpPr>
        <p:spPr>
          <a:xfrm>
            <a:off x="9097108" y="60198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>
                <a:solidFill>
                  <a:schemeClr val="tx2">
                    <a:lumMod val="75000"/>
                  </a:schemeClr>
                </a:solidFill>
              </a:rPr>
              <a:t>By Chandrashekhar Deshpande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871200" cy="792162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070C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2" y="1180003"/>
            <a:ext cx="10972800" cy="5181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75000"/>
              <a:buFont typeface="Wingdings 2" pitchFamily="18" charset="2"/>
              <a:buChar char="¢"/>
              <a:defRPr sz="2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buClr>
                <a:srgbClr val="0070C0"/>
              </a:buClr>
              <a:buSzPct val="75000"/>
              <a:buFont typeface="Wingdings 2" pitchFamily="18" charset="2"/>
              <a:buChar char="¢"/>
              <a:defRPr sz="24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>
              <a:buClr>
                <a:srgbClr val="0070C0"/>
              </a:buClr>
              <a:buSzPct val="75000"/>
              <a:buFont typeface="Wingdings 2" pitchFamily="18" charset="2"/>
              <a:buChar char="¢"/>
              <a:defRPr sz="20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070C0"/>
              </a:buClr>
              <a:buSzPct val="75000"/>
              <a:buFont typeface="Wingdings 2" pitchFamily="18" charset="2"/>
              <a:buChar char="¢"/>
              <a:defRPr sz="1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>
              <a:buClr>
                <a:srgbClr val="0070C0"/>
              </a:buClr>
              <a:buSzPct val="75000"/>
              <a:buFont typeface="Wingdings 2" pitchFamily="18" charset="2"/>
              <a:buChar char="¢"/>
              <a:defRPr sz="1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FB03-3E1C-45DF-9EFE-1758FB096B4F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4" name="Oval 13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88958" y="624702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292885F-79E9-4EC0-B0FB-F029C185F4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464-7759-4097-B573-F243E16B0A20}" type="datetime1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6" name="Oval 15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088958" y="6275759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ED54B90-B69B-4716-9619-53CEE4F256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4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33" y="365125"/>
            <a:ext cx="10944367" cy="753991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544" y="297516"/>
            <a:ext cx="3189796" cy="43017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45660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81684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4" name="Oval 13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88958" y="6261351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965566" y="51426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2568EF-7BAD-4945-B6F2-C41C476107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0" name="Oval 9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88958" y="626164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9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91A5-3819-4801-BA5A-731B79FD01CA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5B6B41-8954-43DE-9F64-5A9B17058F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4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1064-DFA7-464D-8D40-5A5629BF8073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BA1F5-3798-4B59-9295-59716E5271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6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4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11BA55-DFF5-4261-8526-5A0023C0C8B4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941EB6-F6D2-4B9D-A6FA-808F97B8919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8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295401"/>
            <a:ext cx="11264900" cy="50226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352" y="584200"/>
            <a:ext cx="2642049" cy="510069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0" y="990600"/>
            <a:ext cx="92456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0" y="6221282"/>
            <a:ext cx="1524000" cy="357319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 flipH="1">
            <a:off x="0" y="6445079"/>
            <a:ext cx="12192000" cy="406400"/>
            <a:chOff x="0" y="4833809"/>
            <a:chExt cx="9144000" cy="304800"/>
          </a:xfrm>
        </p:grpSpPr>
        <p:sp>
          <p:nvSpPr>
            <p:cNvPr id="20" name="Rectangle 19"/>
            <p:cNvSpPr/>
            <p:nvPr/>
          </p:nvSpPr>
          <p:spPr>
            <a:xfrm>
              <a:off x="0" y="4986209"/>
              <a:ext cx="6477000" cy="15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76800" y="4833809"/>
              <a:ext cx="4267200" cy="3048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028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9429440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1158240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90801"/>
            <a:ext cx="10363200" cy="6858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1683F-8FF5-4D0E-9ABE-C6F26E10045F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Accent 3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49" y="2109542"/>
            <a:ext cx="10240454" cy="997196"/>
          </a:xfrm>
        </p:spPr>
        <p:txBody>
          <a:bodyPr anchor="b" anchorCtr="0"/>
          <a:lstStyle>
            <a:lvl1pPr>
              <a:defRPr sz="7200" spc="-15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49" y="3425825"/>
            <a:ext cx="10240454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300830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762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2885F-79E9-4EC0-B0FB-F029C185F4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3143" y="446536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609600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782762"/>
            <a:ext cx="5386917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143000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782762"/>
            <a:ext cx="5389034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54B90-B69B-4716-9619-53CEE4F256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94507" y="485173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0400" y="1066800"/>
            <a:ext cx="71120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C4418-67E1-473E-964E-93AD199786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58901" y="382142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B6B41-8954-43DE-9F64-5A9B17058F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BA1F5-3798-4B59-9295-59716E5271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66800"/>
            <a:ext cx="10972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FDF722-315E-43F9-A8B2-B8D5FB202082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1354" y="228600"/>
            <a:ext cx="11582400" cy="6400800"/>
          </a:xfrm>
          <a:prstGeom prst="rect">
            <a:avLst/>
          </a:prstGeom>
          <a:solidFill>
            <a:srgbClr val="0070C0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4023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8" r:id="rId11"/>
    <p:sldLayoutId id="2147483939" r:id="rId12"/>
    <p:sldLayoutId id="2147484021" r:id="rId13"/>
    <p:sldLayoutId id="2147484039" r:id="rId14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54" y="228605"/>
            <a:ext cx="11151918" cy="75713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54" y="1447802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22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</p:sldLayoutIdLst>
  <p:transition>
    <p:wipe dir="r"/>
  </p:transition>
  <p:txStyles>
    <p:titleStyle>
      <a:lvl1pPr algn="l" defTabSz="913960" rtl="0" eaLnBrk="1" latinLnBrk="0" hangingPunct="1">
        <a:lnSpc>
          <a:spcPct val="90000"/>
        </a:lnSpc>
        <a:spcBef>
          <a:spcPct val="0"/>
        </a:spcBef>
        <a:buNone/>
        <a:defRPr lang="en-US" sz="55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5919" indent="-345919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167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629961" indent="-284036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29961" algn="l"/>
        </a:tabLst>
        <a:defRPr sz="2833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3997" indent="-284036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17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2072" indent="-223739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3997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12161" indent="-230087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3394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373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353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336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1pPr>
      <a:lvl2pPr marL="456981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2pPr>
      <a:lvl3pPr marL="913960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3pPr>
      <a:lvl4pPr marL="1370942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4pPr>
      <a:lvl5pPr marL="182792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5pPr>
      <a:lvl6pPr marL="228490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6pPr>
      <a:lvl7pPr marL="2741884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7pPr>
      <a:lvl8pPr marL="319886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8pPr>
      <a:lvl9pPr marL="365584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3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  <p:sldLayoutId id="2147484070" r:id="rId12"/>
    <p:sldLayoutId id="2147484071" r:id="rId13"/>
    <p:sldLayoutId id="2147484074" r:id="rId14"/>
    <p:sldLayoutId id="2147484075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jpe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D5EED4D1-2C9B-4556-B1D8-7DBA7A7C3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8291" y="3715799"/>
            <a:ext cx="8311487" cy="1411354"/>
          </a:xfrm>
        </p:spPr>
        <p:txBody>
          <a:bodyPr anchor="ctr">
            <a:normAutofit fontScale="90000"/>
          </a:bodyPr>
          <a:lstStyle/>
          <a:p>
            <a:r>
              <a:rPr lang="en-IN" b="1" dirty="0"/>
              <a:t>Lesson 1</a:t>
            </a:r>
            <a:r>
              <a:rPr lang="en-IN" b="1" dirty="0" smtClean="0"/>
              <a:t>.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Angular4 Components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pic>
        <p:nvPicPr>
          <p:cNvPr id="4" name="Picture 3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26171" y="5940703"/>
            <a:ext cx="942009" cy="581364"/>
          </a:xfrm>
          <a:prstGeom prst="rect">
            <a:avLst/>
          </a:prstGeom>
        </p:spPr>
      </p:pic>
      <p:pic>
        <p:nvPicPr>
          <p:cNvPr id="6" name="Picture 5" descr="Tomca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95001" y="5918847"/>
            <a:ext cx="664221" cy="660220"/>
          </a:xfrm>
          <a:prstGeom prst="rect">
            <a:avLst/>
          </a:prstGeom>
        </p:spPr>
      </p:pic>
      <p:sp>
        <p:nvSpPr>
          <p:cNvPr id="3074" name="AutoShape 2" descr="Image result for Icons for Spring framework"/>
          <p:cNvSpPr>
            <a:spLocks noChangeAspect="1" noChangeArrowheads="1"/>
          </p:cNvSpPr>
          <p:nvPr/>
        </p:nvSpPr>
        <p:spPr bwMode="auto">
          <a:xfrm>
            <a:off x="0" y="-136525"/>
            <a:ext cx="1962150" cy="1143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0418" name="Picture 2" descr="Google Cloud Platform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1225" y="5663336"/>
            <a:ext cx="1938438" cy="247940"/>
          </a:xfrm>
          <a:prstGeom prst="rect">
            <a:avLst/>
          </a:prstGeom>
          <a:noFill/>
        </p:spPr>
      </p:pic>
      <p:pic>
        <p:nvPicPr>
          <p:cNvPr id="60420" name="Picture 4" descr="Amazon Web Service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02261" y="5940703"/>
            <a:ext cx="1562100" cy="571501"/>
          </a:xfrm>
          <a:prstGeom prst="rect">
            <a:avLst/>
          </a:prstGeom>
          <a:noFill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52" y="6182705"/>
            <a:ext cx="1938438" cy="2252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8928" y="6144072"/>
            <a:ext cx="926909" cy="4110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27C9F3EB-9187-4190-8E67-FEF395E006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03513" y="5752321"/>
            <a:ext cx="808565" cy="8607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2F752AAA-4B9B-4453-A531-46D27CAB4C6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37032" y="5921899"/>
            <a:ext cx="2457969" cy="60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4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4F4814-2EF3-48BA-AF6E-DD1037B9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GB" altLang="en-US" dirty="0">
                <a:solidFill>
                  <a:srgbClr val="FFC000"/>
                </a:solidFill>
                <a:latin typeface="Franklin Gothic Medium" pitchFamily="34" charset="0"/>
              </a:rPr>
              <a:t>What is a Component in Angular 4</a:t>
            </a:r>
            <a:endParaRPr lang="en-GB" altLang="en-US" dirty="0">
              <a:solidFill>
                <a:srgbClr val="FFC000"/>
              </a:solidFill>
              <a:latin typeface="Franklin Gothic Medium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01F53FD-BA6B-4CE1-B5E0-7F3316572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85" y="1493773"/>
            <a:ext cx="11382233" cy="504555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GB" altLang="en-US" dirty="0">
                <a:solidFill>
                  <a:srgbClr val="FFC000"/>
                </a:solidFill>
                <a:latin typeface="Franklin Gothic Medium" pitchFamily="34" charset="0"/>
              </a:rPr>
              <a:t/>
            </a:r>
            <a:br>
              <a:rPr lang="en-GB" altLang="en-US" dirty="0">
                <a:solidFill>
                  <a:srgbClr val="FFC000"/>
                </a:solidFill>
                <a:latin typeface="Franklin Gothic Medium" pitchFamily="34" charset="0"/>
              </a:rPr>
            </a:br>
            <a:endParaRPr lang="en-GB" altLang="en-US" dirty="0">
              <a:solidFill>
                <a:srgbClr val="FFC000"/>
              </a:solidFill>
              <a:latin typeface="Franklin Gothic Medium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GB" altLang="en-US" dirty="0" smtClean="0">
                <a:latin typeface="Franklin Gothic Medium" pitchFamily="34" charset="0"/>
              </a:rPr>
              <a:t>A </a:t>
            </a:r>
            <a:r>
              <a:rPr lang="en-GB" altLang="en-US" dirty="0">
                <a:latin typeface="Franklin Gothic Medium" pitchFamily="34" charset="0"/>
              </a:rPr>
              <a:t>component in Angular is a class with a template and a decorator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GB" altLang="en-US" dirty="0">
                <a:solidFill>
                  <a:srgbClr val="FFC000"/>
                </a:solidFill>
                <a:latin typeface="Franklin Gothic Medium" pitchFamily="34" charset="0"/>
              </a:rPr>
              <a:t>Template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GB" altLang="en-US" dirty="0">
                <a:solidFill>
                  <a:srgbClr val="FFC000"/>
                </a:solidFill>
                <a:latin typeface="Franklin Gothic Medium" pitchFamily="34" charset="0"/>
              </a:rPr>
              <a:t>Class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GB" altLang="en-US" dirty="0">
                <a:solidFill>
                  <a:srgbClr val="FFC000"/>
                </a:solidFill>
                <a:latin typeface="Franklin Gothic Medium" pitchFamily="34" charset="0"/>
              </a:rPr>
              <a:t>Decorator</a:t>
            </a:r>
            <a:endParaRPr lang="en-GB" altLang="en-US" dirty="0">
              <a:latin typeface="Franklin Gothic Medium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  <a:defRPr/>
            </a:pPr>
            <a:endParaRPr lang="en-GB" altLang="en-US" dirty="0">
              <a:solidFill>
                <a:srgbClr val="FFC000"/>
              </a:solidFill>
              <a:latin typeface="Franklin Gothic Medium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GB" altLang="en-US" dirty="0">
                <a:latin typeface="Franklin Gothic Medium" pitchFamily="34" charset="0"/>
              </a:rPr>
              <a:t>Template defines the user interface. Contains the HTML, directives and data bindings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FontTx/>
              <a:buAutoNum type="arabicPeriod"/>
              <a:defRPr/>
            </a:pPr>
            <a:endParaRPr lang="en-GB" altLang="en-US" dirty="0">
              <a:latin typeface="Franklin Gothic Medium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GB" altLang="en-US" dirty="0">
                <a:latin typeface="Franklin Gothic Medium" pitchFamily="34" charset="0"/>
              </a:rPr>
              <a:t>Class contains the code required for the template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GB" altLang="en-US" dirty="0">
                <a:latin typeface="Franklin Gothic Medium" pitchFamily="34" charset="0"/>
              </a:rPr>
              <a:t/>
            </a:r>
            <a:br>
              <a:rPr lang="en-GB" altLang="en-US" dirty="0">
                <a:latin typeface="Franklin Gothic Medium" pitchFamily="34" charset="0"/>
              </a:rPr>
            </a:br>
            <a:r>
              <a:rPr lang="en-GB" altLang="en-US" dirty="0">
                <a:latin typeface="Franklin Gothic Medium" pitchFamily="34" charset="0"/>
              </a:rPr>
              <a:t>Decorator adds meta data to the class making it an Angular Component</a:t>
            </a:r>
            <a:endParaRPr lang="en-GB" altLang="en-US" sz="3600" dirty="0">
              <a:latin typeface="Franklin Gothic Medium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53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100" y="-9525"/>
            <a:ext cx="9086850" cy="646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rgbClr val="0070C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GB" sz="4000" smtClean="0">
                <a:solidFill>
                  <a:srgbClr val="FFC000"/>
                </a:solidFill>
              </a:rPr>
              <a:t>Angular 4 Components</a:t>
            </a:r>
            <a:endParaRPr lang="en-US" sz="4000" dirty="0" smtClean="0">
              <a:solidFill>
                <a:srgbClr val="FFC000"/>
              </a:solidFill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71450" y="561975"/>
            <a:ext cx="8782050" cy="501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eaLnBrk="1" hangingPunct="1"/>
            <a:r>
              <a:rPr lang="en-GB" altLang="en-US" sz="1800">
                <a:solidFill>
                  <a:srgbClr val="FFC000"/>
                </a:solidFill>
              </a:rPr>
              <a:t/>
            </a:r>
            <a:br>
              <a:rPr lang="en-GB" altLang="en-US" sz="1800">
                <a:solidFill>
                  <a:srgbClr val="FFC000"/>
                </a:solidFill>
              </a:rPr>
            </a:br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2500">
              <a:solidFill>
                <a:srgbClr val="FFC000"/>
              </a:solidFill>
            </a:endParaRPr>
          </a:p>
          <a:p>
            <a:pPr eaLnBrk="1" hangingPunct="1"/>
            <a:endParaRPr lang="en-GB" altLang="en-US" sz="2500">
              <a:solidFill>
                <a:srgbClr val="FFC000"/>
              </a:solidFill>
            </a:endParaRPr>
          </a:p>
        </p:txBody>
      </p:sp>
      <p:pic>
        <p:nvPicPr>
          <p:cNvPr id="6" name="Picture 7" descr="C:\Test\4 -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790700"/>
            <a:ext cx="41148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C:\Test\4 - 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475" y="1809750"/>
            <a:ext cx="307657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5219700" y="1381125"/>
            <a:ext cx="2257425" cy="4286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GB" sz="18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Index.html</a:t>
            </a:r>
            <a:endParaRPr lang="en-GB" sz="1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09550" y="1381125"/>
            <a:ext cx="2257425" cy="4286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GB" altLang="en-US" sz="1800" dirty="0" err="1">
                <a:solidFill>
                  <a:srgbClr val="FFC000"/>
                </a:solidFill>
              </a:rPr>
              <a:t>app.component.ts</a:t>
            </a:r>
            <a:endParaRPr lang="en-GB" sz="1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2466975" y="2619375"/>
            <a:ext cx="3276600" cy="219075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>
            <a:off x="1762125" y="2838450"/>
            <a:ext cx="0" cy="1600200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Rectangle 11"/>
          <p:cNvSpPr/>
          <p:nvPr/>
        </p:nvSpPr>
        <p:spPr bwMode="auto">
          <a:xfrm>
            <a:off x="1724025" y="3914775"/>
            <a:ext cx="4324350" cy="4286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GB" altLang="en-US" sz="1800" dirty="0">
                <a:solidFill>
                  <a:srgbClr val="FFC000"/>
                </a:solidFill>
              </a:rPr>
              <a:t>This is a </a:t>
            </a:r>
            <a:r>
              <a:rPr lang="en-GB" altLang="en-US" sz="1800" dirty="0" err="1">
                <a:solidFill>
                  <a:srgbClr val="FFC000"/>
                </a:solidFill>
              </a:rPr>
              <a:t>BACKTICK</a:t>
            </a:r>
            <a:r>
              <a:rPr lang="en-GB" altLang="en-US" sz="1800" dirty="0">
                <a:solidFill>
                  <a:srgbClr val="FFC000"/>
                </a:solidFill>
              </a:rPr>
              <a:t> not a SINGLE QUOTE</a:t>
            </a:r>
            <a:endParaRPr lang="en-GB" sz="1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9" descr="C:\Test\backtick ke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4476750"/>
            <a:ext cx="1752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955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 &amp; 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668" y="4409354"/>
            <a:ext cx="10515600" cy="1500187"/>
          </a:xfrm>
          <a:noFill/>
        </p:spPr>
        <p:txBody>
          <a:bodyPr/>
          <a:lstStyle/>
          <a:p>
            <a:r>
              <a:rPr lang="en-US" dirty="0" smtClean="0"/>
              <a:t>Contact:</a:t>
            </a:r>
            <a:r>
              <a:rPr lang="en-IN" dirty="0"/>
              <a:t>rashmipawaskar@synergetics-india.com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05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AB276FA-B690-4D2A-B662-8650CC30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0B5C607-0535-42E9-B95E-00C5BD243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4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etro_Template_Light_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Core-17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ore-17" id="{3B98E06F-B3B7-4882-A404-D90770740DF4}" vid="{32E2717A-F64A-4C0A-9F87-FB05C7D7372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70357</TotalTime>
  <Words>36</Words>
  <Application>Microsoft Office PowerPoint</Application>
  <PresentationFormat>Custom</PresentationFormat>
  <Paragraphs>37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Theme2</vt:lpstr>
      <vt:lpstr>1_Metro_Template_Light_16x9</vt:lpstr>
      <vt:lpstr>Core-17</vt:lpstr>
      <vt:lpstr>Lesson 1. Angular4 Components  </vt:lpstr>
      <vt:lpstr>What is a Component in Angular 4</vt:lpstr>
      <vt:lpstr>PowerPoint Presentation</vt:lpstr>
      <vt:lpstr>Q &amp; A</vt:lpstr>
      <vt:lpstr>Thank You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Ramanan Arunachalam</dc:creator>
  <cp:lastModifiedBy>Rashmi</cp:lastModifiedBy>
  <cp:revision>891</cp:revision>
  <dcterms:created xsi:type="dcterms:W3CDTF">2012-08-29T12:19:06Z</dcterms:created>
  <dcterms:modified xsi:type="dcterms:W3CDTF">2018-09-10T04:06:14Z</dcterms:modified>
</cp:coreProperties>
</file>