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  <p:sldMasterId id="2147484027" r:id="rId2"/>
    <p:sldMasterId id="2147484058" r:id="rId3"/>
  </p:sldMasterIdLst>
  <p:notesMasterIdLst>
    <p:notesMasterId r:id="rId9"/>
  </p:notesMasterIdLst>
  <p:sldIdLst>
    <p:sldId id="599" r:id="rId4"/>
    <p:sldId id="807" r:id="rId5"/>
    <p:sldId id="858" r:id="rId6"/>
    <p:sldId id="518" r:id="rId7"/>
    <p:sldId id="74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2CB13A-2106-4E86-B1D5-81C84F239D71}">
          <p14:sldIdLst>
            <p14:sldId id="599"/>
            <p14:sldId id="807"/>
            <p14:sldId id="858"/>
            <p14:sldId id="518"/>
            <p14:sldId id="74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36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CCC00"/>
    <a:srgbClr val="FFFFCC"/>
    <a:srgbClr val="FFFF99"/>
    <a:srgbClr val="FFFF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77639" autoAdjust="0"/>
  </p:normalViewPr>
  <p:slideViewPr>
    <p:cSldViewPr snapToGrid="0">
      <p:cViewPr>
        <p:scale>
          <a:sx n="66" d="100"/>
          <a:sy n="66" d="100"/>
        </p:scale>
        <p:origin x="-72" y="-126"/>
      </p:cViewPr>
      <p:guideLst>
        <p:guide orient="horz" pos="2136"/>
        <p:guide pos="3888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 showGuides="1">
      <p:cViewPr>
        <p:scale>
          <a:sx n="120" d="100"/>
          <a:sy n="120" d="100"/>
        </p:scale>
        <p:origin x="1458" y="-18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971A4-8B90-4BEE-A9B6-6891E5228873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6DC10-7DDF-436C-802A-9238181F71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0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3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6DC10-7DDF-436C-802A-9238181F71C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73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6DC10-7DDF-436C-802A-9238181F71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32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6DC10-7DDF-436C-802A-9238181F71C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1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 txBox="1">
            <a:spLocks/>
          </p:cNvSpPr>
          <p:nvPr/>
        </p:nvSpPr>
        <p:spPr>
          <a:xfrm>
            <a:off x="8994077" y="6079902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 dirty="0"/>
              <a:t>By Chandrashekhar Deshpande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769600" cy="792162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225827"/>
          </a:xfrm>
        </p:spPr>
        <p:txBody>
          <a:bodyPr>
            <a:normAutofit/>
          </a:bodyPr>
          <a:lstStyle>
            <a:lvl1pPr>
              <a:buSzPct val="75000"/>
              <a:buFont typeface="Wingdings 2" pitchFamily="18" charset="2"/>
              <a:buChar char="¢"/>
              <a:defRPr sz="2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SzPct val="75000"/>
              <a:buFont typeface="Wingdings 2" pitchFamily="18" charset="2"/>
              <a:buChar char="¢"/>
              <a:defRPr sz="24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SzPct val="75000"/>
              <a:buFont typeface="Wingdings 2" pitchFamily="18" charset="2"/>
              <a:buChar char="¢"/>
              <a:defRPr sz="20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8749" y="395021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A55-DFF5-4261-8526-5A0023C0C8B4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41EB6-F6D2-4B9D-A6FA-808F97B891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67" y="228603"/>
            <a:ext cx="11151917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67" y="1447804"/>
            <a:ext cx="11151917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4658" y="36926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231231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3730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7" y="2892712"/>
            <a:ext cx="11231365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11" y="4343400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582642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799"/>
            <a:ext cx="11151918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1" baseline="0">
                <a:gradFill flip="none" rotWithShape="1">
                  <a:gsLst>
                    <a:gs pos="0">
                      <a:schemeClr val="tx1">
                        <a:lumMod val="75000"/>
                      </a:schemeClr>
                    </a:gs>
                    <a:gs pos="86000">
                      <a:schemeClr val="tx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29483226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803"/>
            <a:ext cx="11151918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82724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4" y="1447803"/>
            <a:ext cx="11151918" cy="200439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4113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80333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38526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0264" y="395020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9"/>
            <a:ext cx="12192002" cy="619125"/>
          </a:xfrm>
          <a:solidFill>
            <a:srgbClr val="FFFF99"/>
          </a:solidFill>
        </p:spPr>
        <p:txBody>
          <a:bodyPr wrap="square" lIns="182799" tIns="91401" rIns="182799" bIns="91401" anchor="b" anchorCtr="0">
            <a:noAutofit/>
          </a:bodyPr>
          <a:lstStyle>
            <a:lvl1pPr algn="r">
              <a:buFont typeface="Arial" pitchFamily="34" charset="0"/>
              <a:buNone/>
              <a:defRPr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30604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73404" y="1410941"/>
            <a:ext cx="10245217" cy="152349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9439" y="3429008"/>
            <a:ext cx="10245218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609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0462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387" y="1198563"/>
            <a:ext cx="5584692" cy="1360372"/>
          </a:xfrm>
        </p:spPr>
        <p:txBody>
          <a:bodyPr/>
          <a:lstStyle>
            <a:lvl1pPr marL="339786" indent="-339786">
              <a:lnSpc>
                <a:spcPct val="90000"/>
              </a:lnSpc>
              <a:defRPr sz="2000"/>
            </a:lvl1pPr>
            <a:lvl2pPr marL="672966" indent="-325244">
              <a:lnSpc>
                <a:spcPct val="90000"/>
              </a:lnSpc>
              <a:defRPr sz="1833"/>
            </a:lvl2pPr>
            <a:lvl3pPr marL="953258" indent="-288224">
              <a:lnSpc>
                <a:spcPct val="90000"/>
              </a:lnSpc>
              <a:defRPr sz="1583"/>
            </a:lvl3pPr>
            <a:lvl4pPr marL="1226938" indent="-273682">
              <a:lnSpc>
                <a:spcPct val="90000"/>
              </a:lnSpc>
              <a:defRPr sz="1500"/>
            </a:lvl4pPr>
            <a:lvl5pPr marL="1515162" indent="-280290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6" y="1198563"/>
            <a:ext cx="5640269" cy="1360372"/>
          </a:xfrm>
        </p:spPr>
        <p:txBody>
          <a:bodyPr/>
          <a:lstStyle>
            <a:lvl1pPr marL="347718" indent="-347718">
              <a:lnSpc>
                <a:spcPct val="90000"/>
              </a:lnSpc>
              <a:defRPr sz="2000"/>
            </a:lvl1pPr>
            <a:lvl2pPr marL="672966" indent="-339786">
              <a:lnSpc>
                <a:spcPct val="90000"/>
              </a:lnSpc>
              <a:defRPr sz="1833"/>
            </a:lvl2pPr>
            <a:lvl3pPr marL="961189" indent="-302767">
              <a:lnSpc>
                <a:spcPct val="90000"/>
              </a:lnSpc>
              <a:defRPr sz="1583"/>
            </a:lvl3pPr>
            <a:lvl4pPr marL="1226938" indent="-265749">
              <a:lnSpc>
                <a:spcPct val="90000"/>
              </a:lnSpc>
              <a:defRPr sz="1500"/>
            </a:lvl4pPr>
            <a:lvl5pPr marL="1515162" indent="-273682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2974" y="6344949"/>
            <a:ext cx="1371958" cy="4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7359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8" y="2892712"/>
            <a:ext cx="11231365" cy="1223348"/>
          </a:xfrm>
        </p:spPr>
        <p:txBody>
          <a:bodyPr/>
          <a:lstStyle>
            <a:lvl1pPr marL="0" indent="0">
              <a:buNone/>
              <a:defRPr lang="en-US" sz="8833" i="0" kern="1200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01" y="4343400"/>
            <a:ext cx="7515594" cy="438646"/>
          </a:xfrm>
        </p:spPr>
        <p:txBody>
          <a:bodyPr/>
          <a:lstStyle>
            <a:lvl1pPr marL="0" indent="0">
              <a:buNone/>
              <a:defRPr lang="en-US" sz="3167" kern="1200" spc="-100" baseline="0" dirty="0">
                <a:solidFill>
                  <a:schemeClr val="tx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  <p:pic>
        <p:nvPicPr>
          <p:cNvPr id="26" name="Picture 25" descr="Microsoft logo and tagline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534849" y="6364651"/>
            <a:ext cx="1596068" cy="26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52" y="228600"/>
            <a:ext cx="2498478" cy="2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0030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8292" y="2733508"/>
            <a:ext cx="8311487" cy="2098445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8292" y="5151110"/>
            <a:ext cx="8311486" cy="96900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534" y="6341473"/>
            <a:ext cx="2743200" cy="365125"/>
          </a:xfrm>
        </p:spPr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6725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98292" y="4995081"/>
            <a:ext cx="84080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08081" y="98980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Build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COMPETENCY</a:t>
            </a:r>
          </a:p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         across your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TEAM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36" y="-133789"/>
            <a:ext cx="482917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4" y="2958487"/>
            <a:ext cx="4693266" cy="6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365125"/>
            <a:ext cx="11382233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443897"/>
            <a:ext cx="11382233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90AA-16F7-4E3D-A354-4C6CB84BAD13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1" name="Oval 30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236" y="365125"/>
            <a:ext cx="8338782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236" y="1443897"/>
            <a:ext cx="8338782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576D-F588-410B-B96A-5DF84BC324E5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11446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47470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5621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65" y="625509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2" name="Oval 31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2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54974" y="4032574"/>
            <a:ext cx="11723425" cy="2595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8497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1683F-8FF5-4D0E-9ABE-C6F26E10045F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36992" y="622019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0588218" y="3721982"/>
            <a:ext cx="1301885" cy="606738"/>
            <a:chOff x="10717834" y="5953476"/>
            <a:chExt cx="1051094" cy="489858"/>
          </a:xfrm>
        </p:grpSpPr>
        <p:sp>
          <p:nvSpPr>
            <p:cNvPr id="29" name="Oval 28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92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400" y="304800"/>
            <a:ext cx="2743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381000"/>
            <a:ext cx="251459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70C0"/>
              </a:buClr>
              <a:buSzPct val="100000"/>
              <a:buFont typeface="Wingdings 2" pitchFamily="18" charset="2"/>
              <a:buChar char="¢"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0" descr="44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93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Date Placeholder 3"/>
          <p:cNvSpPr txBox="1">
            <a:spLocks/>
          </p:cNvSpPr>
          <p:nvPr/>
        </p:nvSpPr>
        <p:spPr>
          <a:xfrm>
            <a:off x="9097108" y="60198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By Chandrashekhar Deshpande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871200" cy="792162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2" y="1180003"/>
            <a:ext cx="10972800" cy="5181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75000"/>
              <a:buFont typeface="Wingdings 2" pitchFamily="18" charset="2"/>
              <a:buChar char="¢"/>
              <a:defRPr sz="2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Clr>
                <a:srgbClr val="0070C0"/>
              </a:buClr>
              <a:buSzPct val="75000"/>
              <a:buFont typeface="Wingdings 2" pitchFamily="18" charset="2"/>
              <a:buChar char="¢"/>
              <a:defRPr sz="24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Clr>
                <a:srgbClr val="0070C0"/>
              </a:buClr>
              <a:buSzPct val="75000"/>
              <a:buFont typeface="Wingdings 2" pitchFamily="18" charset="2"/>
              <a:buChar char="¢"/>
              <a:defRPr sz="20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FB03-3E1C-45DF-9EFE-1758FB096B4F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92885F-79E9-4EC0-B0FB-F029C185F4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464-7759-4097-B573-F243E16B0A20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6" name="Oval 15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88958" y="627575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ED54B90-B69B-4716-9619-53CEE4F25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4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365125"/>
            <a:ext cx="10944367" cy="753991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44" y="297516"/>
            <a:ext cx="3189796" cy="43017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88958" y="626135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965566" y="51426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2568EF-7BAD-4945-B6F2-C41C476107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0" name="Oval 9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88958" y="626164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9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91A5-3819-4801-BA5A-731B79FD01CA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B6B41-8954-43DE-9F64-5A9B17058F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1064-DFA7-464D-8D40-5A5629BF8073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BA1F5-3798-4B59-9295-59716E5271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11BA55-DFF5-4261-8526-5A0023C0C8B4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41EB6-F6D2-4B9D-A6FA-808F97B891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1"/>
            <a:ext cx="11264900" cy="50226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52" y="584200"/>
            <a:ext cx="2642049" cy="51006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990600"/>
            <a:ext cx="924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221282"/>
            <a:ext cx="1524000" cy="35731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 flipH="1">
            <a:off x="0" y="6445079"/>
            <a:ext cx="12192000" cy="406400"/>
            <a:chOff x="0" y="4833809"/>
            <a:chExt cx="9144000" cy="304800"/>
          </a:xfrm>
        </p:grpSpPr>
        <p:sp>
          <p:nvSpPr>
            <p:cNvPr id="20" name="Rectangle 19"/>
            <p:cNvSpPr/>
            <p:nvPr/>
          </p:nvSpPr>
          <p:spPr>
            <a:xfrm>
              <a:off x="0" y="4986209"/>
              <a:ext cx="64770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4833809"/>
              <a:ext cx="4267200" cy="3048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02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9429440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115824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90801"/>
            <a:ext cx="103632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1683F-8FF5-4D0E-9ABE-C6F26E10045F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0083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885F-79E9-4EC0-B0FB-F029C185F4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3143" y="446536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2762"/>
            <a:ext cx="5386917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143000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782762"/>
            <a:ext cx="5389034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54B90-B69B-4716-9619-53CEE4F25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4507" y="48517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0" y="1066800"/>
            <a:ext cx="7112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C4418-67E1-473E-964E-93AD19978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5890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B6B41-8954-43DE-9F64-5A9B17058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BA1F5-3798-4B59-9295-59716E5271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1097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354" y="228600"/>
            <a:ext cx="11582400" cy="6400800"/>
          </a:xfrm>
          <a:prstGeom prst="rect">
            <a:avLst/>
          </a:prstGeom>
          <a:solidFill>
            <a:srgbClr val="0070C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4023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8" r:id="rId11"/>
    <p:sldLayoutId id="2147483939" r:id="rId12"/>
    <p:sldLayoutId id="2147484021" r:id="rId13"/>
    <p:sldLayoutId id="2147484039" r:id="rId14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4" y="228605"/>
            <a:ext cx="11151918" cy="7571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4" y="1447802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22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transition>
    <p:wipe dir="r"/>
  </p:transition>
  <p:txStyles>
    <p:titleStyle>
      <a:lvl1pPr algn="l" defTabSz="913960" rtl="0" eaLnBrk="1" latinLnBrk="0" hangingPunct="1">
        <a:lnSpc>
          <a:spcPct val="90000"/>
        </a:lnSpc>
        <a:spcBef>
          <a:spcPct val="0"/>
        </a:spcBef>
        <a:buNone/>
        <a:defRPr lang="en-US" sz="55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5919" indent="-34591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16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29961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29961" algn="l"/>
        </a:tabLst>
        <a:defRPr sz="283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3997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1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072" indent="-22373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3997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161" indent="-230087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3394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7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5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36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456981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91396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2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4pPr>
      <a:lvl5pPr marL="182792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5pPr>
      <a:lvl6pPr marL="228490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6pPr>
      <a:lvl7pPr marL="2741884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7pPr>
      <a:lvl8pPr marL="319886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8pPr>
      <a:lvl9pPr marL="365584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3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4" r:id="rId14"/>
    <p:sldLayoutId id="21474840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jpe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D5EED4D1-2C9B-4556-B1D8-7DBA7A7C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291" y="3715799"/>
            <a:ext cx="8311487" cy="1411354"/>
          </a:xfrm>
        </p:spPr>
        <p:txBody>
          <a:bodyPr anchor="ctr">
            <a:normAutofit fontScale="90000"/>
          </a:bodyPr>
          <a:lstStyle/>
          <a:p>
            <a:r>
              <a:rPr lang="en-IN" b="1" dirty="0"/>
              <a:t>Lesson 1</a:t>
            </a:r>
            <a:r>
              <a:rPr lang="en-IN" b="1" dirty="0" smtClean="0"/>
              <a:t>.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template </a:t>
            </a:r>
            <a:r>
              <a:rPr lang="en-GB" dirty="0" err="1">
                <a:solidFill>
                  <a:schemeClr val="tx1"/>
                </a:solidFill>
              </a:rPr>
              <a:t>vs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templateurl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4" name="Picture 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26171" y="5940703"/>
            <a:ext cx="942009" cy="581364"/>
          </a:xfrm>
          <a:prstGeom prst="rect">
            <a:avLst/>
          </a:prstGeom>
        </p:spPr>
      </p:pic>
      <p:pic>
        <p:nvPicPr>
          <p:cNvPr id="6" name="Picture 5" descr="Tomca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5001" y="5918847"/>
            <a:ext cx="664221" cy="660220"/>
          </a:xfrm>
          <a:prstGeom prst="rect">
            <a:avLst/>
          </a:prstGeom>
        </p:spPr>
      </p:pic>
      <p:sp>
        <p:nvSpPr>
          <p:cNvPr id="3074" name="AutoShape 2" descr="Image result for Icons for Spring framework"/>
          <p:cNvSpPr>
            <a:spLocks noChangeAspect="1" noChangeArrowheads="1"/>
          </p:cNvSpPr>
          <p:nvPr/>
        </p:nvSpPr>
        <p:spPr bwMode="auto">
          <a:xfrm>
            <a:off x="0" y="-136525"/>
            <a:ext cx="1962150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0418" name="Picture 2" descr="Google Cloud Platfor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1225" y="5663336"/>
            <a:ext cx="1938438" cy="247940"/>
          </a:xfrm>
          <a:prstGeom prst="rect">
            <a:avLst/>
          </a:prstGeom>
          <a:noFill/>
        </p:spPr>
      </p:pic>
      <p:pic>
        <p:nvPicPr>
          <p:cNvPr id="60420" name="Picture 4" descr="Amazon Web Servic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02261" y="5940703"/>
            <a:ext cx="1562100" cy="571501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2" y="6182705"/>
            <a:ext cx="1938438" cy="2252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928" y="6144072"/>
            <a:ext cx="926909" cy="4110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7C9F3EB-9187-4190-8E67-FEF395E00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3513" y="5752321"/>
            <a:ext cx="808565" cy="860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F752AAA-4B9B-4453-A531-46D27CAB4C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7032" y="5921899"/>
            <a:ext cx="2457969" cy="6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4F4814-2EF3-48BA-AF6E-DD1037B9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GB" altLang="en-US" dirty="0">
                <a:solidFill>
                  <a:srgbClr val="FFC000"/>
                </a:solidFill>
                <a:latin typeface="Franklin Gothic Medium" pitchFamily="34" charset="0"/>
              </a:rPr>
              <a:t>What is a Component in Angular 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01F53FD-BA6B-4CE1-B5E0-7F3316572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85" y="1493773"/>
            <a:ext cx="11382233" cy="504555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" y="-9525"/>
            <a:ext cx="9086850" cy="646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sz="4000" smtClean="0">
                <a:solidFill>
                  <a:srgbClr val="FFC000"/>
                </a:solidFill>
              </a:rPr>
              <a:t>Angular template vs templateUrl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71450" y="561974"/>
            <a:ext cx="11294836" cy="4524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en-US" sz="1800" dirty="0" smtClean="0">
                <a:solidFill>
                  <a:srgbClr val="FFC000"/>
                </a:solidFill>
                <a:latin typeface="Franklin Gothic Medium" pitchFamily="34" charset="0"/>
              </a:rPr>
              <a:t/>
            </a:r>
            <a:br>
              <a:rPr lang="en-GB" altLang="en-US" sz="1800" dirty="0" smtClean="0">
                <a:solidFill>
                  <a:srgbClr val="FFC000"/>
                </a:solidFill>
                <a:latin typeface="Franklin Gothic Medium" pitchFamily="34" charset="0"/>
              </a:rPr>
            </a:br>
            <a:endParaRPr lang="en-GB" altLang="en-US" sz="1800" dirty="0" smtClean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en-US" sz="1800" dirty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en-US" sz="1800" dirty="0" smtClean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en-US" sz="1800" dirty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en-US" sz="1800" dirty="0" smtClean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en-US" sz="1800" dirty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en-US" sz="1800" dirty="0" smtClean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en-US" sz="1800" dirty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en-US" sz="1800" dirty="0" smtClean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en-US" sz="1800" dirty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en-US" sz="1800" dirty="0" smtClean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en-US" sz="1800" dirty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en-US" sz="1800" dirty="0">
                <a:solidFill>
                  <a:srgbClr val="FFC000"/>
                </a:solidFill>
                <a:latin typeface="Franklin Gothic Medium" pitchFamily="34" charset="0"/>
              </a:rPr>
              <a:t>With an inline template </a:t>
            </a:r>
          </a:p>
          <a:p>
            <a:pPr marL="285750" indent="-28575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dirty="0" smtClean="0">
                <a:latin typeface="Franklin Gothic Medium" pitchFamily="34" charset="0"/>
              </a:rPr>
              <a:t>We </a:t>
            </a:r>
            <a:r>
              <a:rPr lang="en-GB" altLang="en-US" sz="1800" dirty="0">
                <a:latin typeface="Franklin Gothic Medium" pitchFamily="34" charset="0"/>
              </a:rPr>
              <a:t>loose Visual Studio editor </a:t>
            </a:r>
            <a:r>
              <a:rPr lang="en-GB" altLang="en-US" sz="1800" dirty="0" err="1">
                <a:latin typeface="Franklin Gothic Medium" pitchFamily="34" charset="0"/>
              </a:rPr>
              <a:t>intellisense</a:t>
            </a:r>
            <a:r>
              <a:rPr lang="en-GB" altLang="en-US" sz="1800" dirty="0">
                <a:latin typeface="Franklin Gothic Medium" pitchFamily="34" charset="0"/>
              </a:rPr>
              <a:t>, code-completion and formatting </a:t>
            </a:r>
            <a:r>
              <a:rPr lang="en-GB" altLang="en-US" sz="1800" dirty="0" smtClean="0">
                <a:latin typeface="Franklin Gothic Medium" pitchFamily="34" charset="0"/>
              </a:rPr>
              <a:t>features</a:t>
            </a:r>
            <a:endParaRPr lang="en-GB" altLang="en-US" sz="1800" dirty="0">
              <a:latin typeface="Franklin Gothic Medium" pitchFamily="34" charset="0"/>
            </a:endParaRPr>
          </a:p>
          <a:p>
            <a:pPr marL="285750" indent="-28575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dirty="0" err="1" smtClean="0">
                <a:latin typeface="Franklin Gothic Medium" pitchFamily="34" charset="0"/>
              </a:rPr>
              <a:t>TypeScript</a:t>
            </a:r>
            <a:r>
              <a:rPr lang="en-GB" altLang="en-US" sz="1800" dirty="0" smtClean="0">
                <a:latin typeface="Franklin Gothic Medium" pitchFamily="34" charset="0"/>
              </a:rPr>
              <a:t> </a:t>
            </a:r>
            <a:r>
              <a:rPr lang="en-GB" altLang="en-US" sz="1800" dirty="0">
                <a:latin typeface="Franklin Gothic Medium" pitchFamily="34" charset="0"/>
              </a:rPr>
              <a:t>code is not easier to read and understand when it is mixed with the inline template </a:t>
            </a:r>
            <a:r>
              <a:rPr lang="en-GB" altLang="en-US" sz="1800" dirty="0" smtClean="0">
                <a:latin typeface="Franklin Gothic Medium" pitchFamily="34" charset="0"/>
              </a:rPr>
              <a:t>HTML</a:t>
            </a:r>
          </a:p>
        </p:txBody>
      </p:sp>
      <p:pic>
        <p:nvPicPr>
          <p:cNvPr id="7" name="Picture 2" descr="C:\Test\5 - 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81100"/>
            <a:ext cx="35528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53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-9525"/>
            <a:ext cx="9086850" cy="64611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>
                <a:solidFill>
                  <a:srgbClr val="FFC000"/>
                </a:solidFill>
              </a:rPr>
              <a:t>Angular template vs </a:t>
            </a:r>
            <a:r>
              <a:rPr lang="en-GB" sz="4000" dirty="0" err="1" smtClean="0">
                <a:solidFill>
                  <a:srgbClr val="FFC000"/>
                </a:solidFill>
              </a:rPr>
              <a:t>templateUrl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28838" y="6511925"/>
            <a:ext cx="509587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171450" y="561975"/>
            <a:ext cx="8782050" cy="3970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en-US" sz="1800" dirty="0" smtClean="0">
                <a:solidFill>
                  <a:srgbClr val="FFC000"/>
                </a:solidFill>
                <a:latin typeface="Franklin Gothic Medium" pitchFamily="34" charset="0"/>
              </a:rPr>
              <a:t/>
            </a:r>
            <a:br>
              <a:rPr lang="en-GB" altLang="en-US" sz="1800" dirty="0" smtClean="0">
                <a:solidFill>
                  <a:srgbClr val="FFC000"/>
                </a:solidFill>
                <a:latin typeface="Franklin Gothic Medium" pitchFamily="34" charset="0"/>
              </a:rPr>
            </a:br>
            <a:endParaRPr lang="en-GB" altLang="en-US" sz="1800" dirty="0" smtClean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en-US" sz="1800" dirty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en-US" sz="1800" dirty="0" smtClean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en-US" sz="1800" dirty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en-US" sz="1800" dirty="0" smtClean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en-US" sz="1800" dirty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en-US" sz="1800" dirty="0" smtClean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en-US" sz="1800" dirty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en-US" sz="1800" dirty="0" smtClean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en-US" sz="1800" dirty="0" smtClean="0">
                <a:solidFill>
                  <a:srgbClr val="FFC000"/>
                </a:solidFill>
                <a:latin typeface="Franklin Gothic Medium" pitchFamily="34" charset="0"/>
              </a:rPr>
              <a:t>With </a:t>
            </a:r>
            <a:r>
              <a:rPr lang="en-GB" altLang="en-US" sz="1800" dirty="0">
                <a:solidFill>
                  <a:srgbClr val="FFC000"/>
                </a:solidFill>
                <a:latin typeface="Franklin Gothic Medium" pitchFamily="34" charset="0"/>
              </a:rPr>
              <a:t>an external view template</a:t>
            </a:r>
          </a:p>
          <a:p>
            <a:pPr marL="285750" indent="-28575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dirty="0" smtClean="0">
                <a:latin typeface="Franklin Gothic Medium" pitchFamily="34" charset="0"/>
              </a:rPr>
              <a:t>We </a:t>
            </a:r>
            <a:r>
              <a:rPr lang="en-GB" altLang="en-US" sz="1800" dirty="0">
                <a:latin typeface="Franklin Gothic Medium" pitchFamily="34" charset="0"/>
              </a:rPr>
              <a:t>have Visual Studio editor </a:t>
            </a:r>
            <a:r>
              <a:rPr lang="en-GB" altLang="en-US" sz="1800" dirty="0" err="1">
                <a:latin typeface="Franklin Gothic Medium" pitchFamily="34" charset="0"/>
              </a:rPr>
              <a:t>intellisense</a:t>
            </a:r>
            <a:r>
              <a:rPr lang="en-GB" altLang="en-US" sz="1800" dirty="0">
                <a:latin typeface="Franklin Gothic Medium" pitchFamily="34" charset="0"/>
              </a:rPr>
              <a:t>, code-completion and formatting features </a:t>
            </a:r>
            <a:endParaRPr lang="en-GB" altLang="en-US" sz="1800" dirty="0" smtClean="0">
              <a:latin typeface="Franklin Gothic Medium" pitchFamily="34" charset="0"/>
            </a:endParaRPr>
          </a:p>
          <a:p>
            <a:pPr marL="285750" indent="-28575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dirty="0" smtClean="0">
                <a:latin typeface="Franklin Gothic Medium" pitchFamily="34" charset="0"/>
              </a:rPr>
              <a:t>Not </a:t>
            </a:r>
            <a:r>
              <a:rPr lang="en-GB" altLang="en-US" sz="1800" dirty="0">
                <a:latin typeface="Franklin Gothic Medium" pitchFamily="34" charset="0"/>
              </a:rPr>
              <a:t>only the code in "</a:t>
            </a:r>
            <a:r>
              <a:rPr lang="en-GB" altLang="en-US" sz="1800" dirty="0" err="1">
                <a:latin typeface="Franklin Gothic Medium" pitchFamily="34" charset="0"/>
              </a:rPr>
              <a:t>app.component.ts</a:t>
            </a:r>
            <a:r>
              <a:rPr lang="en-GB" altLang="en-US" sz="1800" dirty="0">
                <a:latin typeface="Franklin Gothic Medium" pitchFamily="34" charset="0"/>
              </a:rPr>
              <a:t>" is clean, it is also easier to read and </a:t>
            </a:r>
            <a:r>
              <a:rPr lang="en-GB" altLang="en-US" sz="1800" dirty="0" smtClean="0">
                <a:latin typeface="Franklin Gothic Medium" pitchFamily="34" charset="0"/>
              </a:rPr>
              <a:t>understand</a:t>
            </a:r>
            <a:endParaRPr lang="en-GB" altLang="en-US" sz="1800" dirty="0" smtClean="0">
              <a:solidFill>
                <a:srgbClr val="FFC000"/>
              </a:solidFill>
              <a:latin typeface="Franklin Gothic Medium" pitchFamily="34" charset="0"/>
            </a:endParaRPr>
          </a:p>
        </p:txBody>
      </p:sp>
      <p:pic>
        <p:nvPicPr>
          <p:cNvPr id="17" name="Picture 6" descr="C:\Test\5 -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3" y="688975"/>
            <a:ext cx="35337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7" descr="C:\Test\5 - 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688975"/>
            <a:ext cx="35528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>
            <a:off x="4667250" y="1208088"/>
            <a:ext cx="623888" cy="0"/>
          </a:xfrm>
          <a:prstGeom prst="line">
            <a:avLst/>
          </a:prstGeom>
          <a:noFill/>
          <a:ln w="2540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 flipV="1">
            <a:off x="4676775" y="1208088"/>
            <a:ext cx="0" cy="792162"/>
          </a:xfrm>
          <a:prstGeom prst="line">
            <a:avLst/>
          </a:prstGeom>
          <a:noFill/>
          <a:ln w="2540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3600450" y="1998663"/>
            <a:ext cx="1076325" cy="1587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21"/>
          <p:cNvSpPr/>
          <p:nvPr/>
        </p:nvSpPr>
        <p:spPr>
          <a:xfrm>
            <a:off x="449942" y="4765878"/>
            <a:ext cx="10130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GB" altLang="en-US" dirty="0">
                <a:solidFill>
                  <a:srgbClr val="FFC000"/>
                </a:solidFill>
                <a:latin typeface="Franklin Gothic Medium" pitchFamily="34" charset="0"/>
              </a:rPr>
              <a:t>With an external view template</a:t>
            </a:r>
          </a:p>
          <a:p>
            <a:pPr marL="285750" indent="-28575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GB" altLang="en-US" dirty="0">
                <a:latin typeface="Franklin Gothic Medium" pitchFamily="34" charset="0"/>
              </a:rPr>
              <a:t>We have Visual Studio editor </a:t>
            </a:r>
            <a:r>
              <a:rPr lang="en-GB" altLang="en-US" dirty="0" err="1">
                <a:latin typeface="Franklin Gothic Medium" pitchFamily="34" charset="0"/>
              </a:rPr>
              <a:t>intellisense</a:t>
            </a:r>
            <a:r>
              <a:rPr lang="en-GB" altLang="en-US" dirty="0">
                <a:latin typeface="Franklin Gothic Medium" pitchFamily="34" charset="0"/>
              </a:rPr>
              <a:t>, code-completion and formatting features </a:t>
            </a:r>
          </a:p>
          <a:p>
            <a:pPr marL="285750" indent="-285750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GB" altLang="en-US" dirty="0">
                <a:latin typeface="Franklin Gothic Medium" pitchFamily="34" charset="0"/>
              </a:rPr>
              <a:t>Not only the code in "</a:t>
            </a:r>
            <a:r>
              <a:rPr lang="en-GB" altLang="en-US" dirty="0" err="1">
                <a:latin typeface="Franklin Gothic Medium" pitchFamily="34" charset="0"/>
              </a:rPr>
              <a:t>app.component.ts</a:t>
            </a:r>
            <a:r>
              <a:rPr lang="en-GB" altLang="en-US" dirty="0">
                <a:latin typeface="Franklin Gothic Medium" pitchFamily="34" charset="0"/>
              </a:rPr>
              <a:t>" is clean, it is also easier to read and understand</a:t>
            </a:r>
            <a:endParaRPr lang="en-GB" altLang="en-US" dirty="0">
              <a:solidFill>
                <a:srgbClr val="FFC000"/>
              </a:solidFill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5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668" y="4409354"/>
            <a:ext cx="10515600" cy="1500187"/>
          </a:xfrm>
          <a:noFill/>
        </p:spPr>
        <p:txBody>
          <a:bodyPr/>
          <a:lstStyle/>
          <a:p>
            <a:r>
              <a:rPr lang="en-US" dirty="0" smtClean="0"/>
              <a:t>Contact:</a:t>
            </a:r>
            <a:r>
              <a:rPr lang="en-IN" dirty="0"/>
              <a:t>rashmipawaskar@synergetics-india.com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5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AB276FA-B690-4D2A-B662-8650CC30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B5C607-0535-42E9-B95E-00C5BD243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tro_Template_Light_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ore-1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ore-17" id="{3B98E06F-B3B7-4882-A404-D90770740DF4}" vid="{32E2717A-F64A-4C0A-9F87-FB05C7D7372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70359</TotalTime>
  <Words>67</Words>
  <Application>Microsoft Office PowerPoint</Application>
  <PresentationFormat>Custom</PresentationFormat>
  <Paragraphs>41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Theme2</vt:lpstr>
      <vt:lpstr>1_Metro_Template_Light_16x9</vt:lpstr>
      <vt:lpstr>Core-17</vt:lpstr>
      <vt:lpstr>Lesson 1. template vs templateurl  </vt:lpstr>
      <vt:lpstr>What is a Component in Angular 4</vt:lpstr>
      <vt:lpstr>Angular template vs templateUrl</vt:lpstr>
      <vt:lpstr>Q &amp; A</vt:lpstr>
      <vt:lpstr>Thank You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Ramanan Arunachalam</dc:creator>
  <cp:lastModifiedBy>Rashmi</cp:lastModifiedBy>
  <cp:revision>892</cp:revision>
  <dcterms:created xsi:type="dcterms:W3CDTF">2012-08-29T12:19:06Z</dcterms:created>
  <dcterms:modified xsi:type="dcterms:W3CDTF">2018-09-10T04:09:05Z</dcterms:modified>
</cp:coreProperties>
</file>