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4027" r:id="rId2"/>
    <p:sldMasterId id="2147484058" r:id="rId3"/>
    <p:sldMasterId id="2147484076" r:id="rId4"/>
  </p:sldMasterIdLst>
  <p:notesMasterIdLst>
    <p:notesMasterId r:id="rId13"/>
  </p:notesMasterIdLst>
  <p:sldIdLst>
    <p:sldId id="599" r:id="rId5"/>
    <p:sldId id="807" r:id="rId6"/>
    <p:sldId id="858" r:id="rId7"/>
    <p:sldId id="859" r:id="rId8"/>
    <p:sldId id="860" r:id="rId9"/>
    <p:sldId id="861" r:id="rId10"/>
    <p:sldId id="518" r:id="rId11"/>
    <p:sldId id="74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CB13A-2106-4E86-B1D5-81C84F239D71}">
          <p14:sldIdLst>
            <p14:sldId id="599"/>
            <p14:sldId id="807"/>
            <p14:sldId id="858"/>
            <p14:sldId id="859"/>
            <p14:sldId id="860"/>
            <p14:sldId id="861"/>
            <p14:sldId id="518"/>
            <p14:sldId id="7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CC00"/>
    <a:srgbClr val="FFFFCC"/>
    <a:srgbClr val="FFFF99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77639" autoAdjust="0"/>
  </p:normalViewPr>
  <p:slideViewPr>
    <p:cSldViewPr snapToGrid="0">
      <p:cViewPr>
        <p:scale>
          <a:sx n="66" d="100"/>
          <a:sy n="66" d="100"/>
        </p:scale>
        <p:origin x="-72" y="-72"/>
      </p:cViewPr>
      <p:guideLst>
        <p:guide orient="horz" pos="2136"/>
        <p:guide pos="3888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>
        <p:scale>
          <a:sx n="120" d="100"/>
          <a:sy n="120" d="100"/>
        </p:scale>
        <p:origin x="1458" y="-18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71A4-8B90-4BEE-A9B6-6891E522887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6DC10-7DDF-436C-802A-9238181F7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3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73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32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22531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22532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225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8D194DFA-3A46-4010-80BC-EC01CB61FA29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5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23555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23556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2355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BBAD615A-B821-4AC7-9A44-470A3FBD6DDA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6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3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8994077" y="6079902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749" y="395021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67" y="228603"/>
            <a:ext cx="11151917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67" y="1447804"/>
            <a:ext cx="11151917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4658" y="36926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31231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3730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7" y="2892712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11" y="4343400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582642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799"/>
            <a:ext cx="11151918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948322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803"/>
            <a:ext cx="11151918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8272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4" y="1447803"/>
            <a:ext cx="11151918" cy="200439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411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8033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8526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0264" y="395020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12192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0604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73404" y="1410941"/>
            <a:ext cx="10245217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9439" y="3429008"/>
            <a:ext cx="10245218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60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462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387" y="1198563"/>
            <a:ext cx="5584692" cy="1360372"/>
          </a:xfrm>
        </p:spPr>
        <p:txBody>
          <a:bodyPr/>
          <a:lstStyle>
            <a:lvl1pPr marL="339786" indent="-339786">
              <a:lnSpc>
                <a:spcPct val="90000"/>
              </a:lnSpc>
              <a:defRPr sz="2000"/>
            </a:lvl1pPr>
            <a:lvl2pPr marL="672966" indent="-325244">
              <a:lnSpc>
                <a:spcPct val="90000"/>
              </a:lnSpc>
              <a:defRPr sz="1833"/>
            </a:lvl2pPr>
            <a:lvl3pPr marL="953258" indent="-288224">
              <a:lnSpc>
                <a:spcPct val="90000"/>
              </a:lnSpc>
              <a:defRPr sz="1583"/>
            </a:lvl3pPr>
            <a:lvl4pPr marL="1226938" indent="-273682">
              <a:lnSpc>
                <a:spcPct val="90000"/>
              </a:lnSpc>
              <a:defRPr sz="1500"/>
            </a:lvl4pPr>
            <a:lvl5pPr marL="1515162" indent="-280290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198563"/>
            <a:ext cx="5640269" cy="1360372"/>
          </a:xfrm>
        </p:spPr>
        <p:txBody>
          <a:bodyPr/>
          <a:lstStyle>
            <a:lvl1pPr marL="347718" indent="-347718">
              <a:lnSpc>
                <a:spcPct val="90000"/>
              </a:lnSpc>
              <a:defRPr sz="2000"/>
            </a:lvl1pPr>
            <a:lvl2pPr marL="672966" indent="-339786">
              <a:lnSpc>
                <a:spcPct val="90000"/>
              </a:lnSpc>
              <a:defRPr sz="1833"/>
            </a:lvl2pPr>
            <a:lvl3pPr marL="961189" indent="-302767">
              <a:lnSpc>
                <a:spcPct val="90000"/>
              </a:lnSpc>
              <a:defRPr sz="1583"/>
            </a:lvl3pPr>
            <a:lvl4pPr marL="1226938" indent="-265749">
              <a:lnSpc>
                <a:spcPct val="90000"/>
              </a:lnSpc>
              <a:defRPr sz="1500"/>
            </a:lvl4pPr>
            <a:lvl5pPr marL="1515162" indent="-273682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2974" y="6344949"/>
            <a:ext cx="1371958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735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8" y="2892712"/>
            <a:ext cx="11231365" cy="1223348"/>
          </a:xfrm>
        </p:spPr>
        <p:txBody>
          <a:bodyPr/>
          <a:lstStyle>
            <a:lvl1pPr marL="0" indent="0">
              <a:buNone/>
              <a:defRPr lang="en-US" sz="8833" i="0" kern="1200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01" y="4343400"/>
            <a:ext cx="7515594" cy="438646"/>
          </a:xfrm>
        </p:spPr>
        <p:txBody>
          <a:bodyPr/>
          <a:lstStyle>
            <a:lvl1pPr marL="0" indent="0">
              <a:buNone/>
              <a:defRPr lang="en-US" sz="3167" kern="1200" spc="-100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534849" y="6364651"/>
            <a:ext cx="1596068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2" y="228600"/>
            <a:ext cx="2498478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03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292" y="2733508"/>
            <a:ext cx="8311487" cy="209844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292" y="5151110"/>
            <a:ext cx="8311486" cy="96900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534" y="6341473"/>
            <a:ext cx="27432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25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98292" y="4995081"/>
            <a:ext cx="84080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8081" y="98980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36" y="-133789"/>
            <a:ext cx="48291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4" y="2958487"/>
            <a:ext cx="4693266" cy="6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90AA-16F7-4E3D-A354-4C6CB84BAD13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36" y="365125"/>
            <a:ext cx="8338782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236" y="1443897"/>
            <a:ext cx="8338782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576D-F588-410B-B96A-5DF84BC324E5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1446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47470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621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65" y="62550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2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4974" y="4032574"/>
            <a:ext cx="11723425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497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1683F-8FF5-4D0E-9ABE-C6F26E10045F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6992" y="622019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0588218" y="3721982"/>
            <a:ext cx="1301885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9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381000"/>
            <a:ext cx="25145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93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9097108" y="60198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2" y="1180003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FB03-3E1C-45DF-9EFE-1758FB096B4F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92885F-79E9-4EC0-B0FB-F029C185F4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464-7759-4097-B573-F243E16B0A20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88958" y="627575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D54B90-B69B-4716-9619-53CEE4F25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65125"/>
            <a:ext cx="10944367" cy="75399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4" y="297516"/>
            <a:ext cx="3189796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88958" y="6261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965566" y="51426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8958" y="626164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91A5-3819-4801-BA5A-731B79FD01CA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B6B41-8954-43DE-9F64-5A9B17058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1064-DFA7-464D-8D40-5A5629BF8073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A1F5-3798-4B59-9295-59716E5271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1BA55-DFF5-4261-8526-5A0023C0C8B4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41EB6-F6D2-4B9D-A6FA-808F97B891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1"/>
            <a:ext cx="11264900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52" y="584200"/>
            <a:ext cx="2642049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924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221282"/>
            <a:ext cx="1524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12192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2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9440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0083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3200" b="1" smtClean="0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D909058A-5E18-4622-86EF-AF0F9F3BDC66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837557E-8032-4250-8777-A80BA32D0A19}" type="datetimeFigureOut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15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ED3A8E0-F827-4EEE-8B64-61F2E86879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24407"/>
      </p:ext>
    </p:extLst>
  </p:cSld>
  <p:clrMapOvr>
    <a:masterClrMapping/>
  </p:clrMapOvr>
  <p:transition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2BE32-DB04-4AD8-BDE7-414C14BD5BC7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322CD-4D3B-48B5-9F6A-538905B82496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94525"/>
      </p:ext>
    </p:extLst>
  </p:cSld>
  <p:clrMapOvr>
    <a:masterClrMapping/>
  </p:clrMapOvr>
  <p:transition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A98145-CC71-42F9-83E3-785D8341E730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920F48-E507-4EFF-A542-E389DB5B7CF8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735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3AB2CC-E028-4579-9736-CB15A4DA87DD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046158F-1141-4FC4-8328-3991CA50108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426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92534C-03A9-4462-B911-290AF747C8E0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06229C-1200-4446-BECA-7D8C5A3FC6DA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93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2CA39C2-ED18-4EDC-91C2-61CBF2F5470C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23A3C0F-1F9C-4241-871E-DEB7E1B2C3E0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503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9C394-F502-4CEA-9FF3-6058CE3EE684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B20D9-7722-4C76-8070-03F59955907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35939"/>
      </p:ext>
    </p:extLst>
  </p:cSld>
  <p:clrMapOvr>
    <a:masterClrMapping/>
  </p:clrMapOvr>
  <p:transition>
    <p:pull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5B3B52-6BB4-4626-98E0-A4018FC82B66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6FA0D8-63DE-408E-AFD0-F4C81A35EAA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25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CD18A1C-B458-4E41-AB5B-2465ED262D24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A3E390A-B6DF-4891-AE87-434BFF01868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2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143" y="446536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1F268-BCB1-4E13-8990-B591584496DD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7780B-3677-485C-A193-3A9B0E7A7BF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01038"/>
      </p:ext>
    </p:extLst>
  </p:cSld>
  <p:clrMapOvr>
    <a:masterClrMapping/>
  </p:clrMapOvr>
  <p:transition>
    <p:pull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AA501-1760-4346-AF9F-E2390D9304E1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59DC-26BB-4693-99A6-D9F1B425BE8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00273"/>
      </p:ext>
    </p:extLst>
  </p:cSld>
  <p:clrMapOvr>
    <a:masterClrMapping/>
  </p:clrMapOvr>
  <p:transition>
    <p:pull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127000"/>
            <a:ext cx="11827933" cy="695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3933" y="1584326"/>
            <a:ext cx="11887200" cy="2214563"/>
          </a:xfrm>
        </p:spPr>
        <p:txBody>
          <a:bodyPr>
            <a:normAutofit/>
          </a:bodyPr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63756946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143000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782762"/>
            <a:ext cx="5389034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507" y="48517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890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354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4023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8" r:id="rId11"/>
    <p:sldLayoutId id="2147483939" r:id="rId12"/>
    <p:sldLayoutId id="2147484021" r:id="rId13"/>
    <p:sldLayoutId id="2147484039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4" y="228605"/>
            <a:ext cx="11151918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4" y="1447802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2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ransition>
    <p:wipe dir="r"/>
  </p:transition>
  <p:txStyles>
    <p:titleStyle>
      <a:lvl1pPr algn="l" defTabSz="913960" rtl="0" eaLnBrk="1" latinLnBrk="0" hangingPunct="1">
        <a:lnSpc>
          <a:spcPct val="90000"/>
        </a:lnSpc>
        <a:spcBef>
          <a:spcPct val="0"/>
        </a:spcBef>
        <a:buNone/>
        <a:defRPr lang="en-US" sz="55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919" indent="-34591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6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961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961" algn="l"/>
        </a:tabLst>
        <a:defRPr sz="283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997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1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072" indent="-22373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997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161" indent="-230087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3394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7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5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36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6981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2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4" r:id="rId14"/>
    <p:sldLayoutId id="21474840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EDDE3F-AD4E-4FD8-86EB-B6DCDACB00E5}" type="datetimeFigureOut">
              <a:rPr lang="en-US" b="1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9/10/2018</a:t>
            </a:fld>
            <a:endParaRPr lang="en-US" b="1" dirty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18BF45-33C5-4B0B-9658-F9E0B80C57F9}" type="slidenum">
              <a:rPr lang="en-US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B505DA83-AE0C-4D8D-973E-B67EDD5C6A00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3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</p:sldLayoutIdLst>
  <p:transition>
    <p:pull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5EED4D1-2C9B-4556-B1D8-7DBA7A7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291" y="3715799"/>
            <a:ext cx="8311487" cy="1411354"/>
          </a:xfrm>
        </p:spPr>
        <p:txBody>
          <a:bodyPr anchor="ctr">
            <a:normAutofit/>
          </a:bodyPr>
          <a:lstStyle/>
          <a:p>
            <a:r>
              <a:rPr lang="en-IN" b="1" dirty="0"/>
              <a:t>Lesson 1</a:t>
            </a:r>
            <a:r>
              <a:rPr lang="en-IN" b="1" dirty="0" smtClean="0"/>
              <a:t>.</a:t>
            </a:r>
            <a:r>
              <a:rPr lang="en-GB" dirty="0">
                <a:solidFill>
                  <a:schemeClr val="tx1"/>
                </a:solidFill>
              </a:rPr>
              <a:t> Angular 4 nested components</a:t>
            </a:r>
            <a:endParaRPr lang="en-US" dirty="0"/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6171" y="5940703"/>
            <a:ext cx="942009" cy="581364"/>
          </a:xfrm>
          <a:prstGeom prst="rect">
            <a:avLst/>
          </a:prstGeom>
        </p:spPr>
      </p:pic>
      <p:pic>
        <p:nvPicPr>
          <p:cNvPr id="6" name="Picture 5" descr="Tomc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5001" y="5918847"/>
            <a:ext cx="664221" cy="660220"/>
          </a:xfrm>
          <a:prstGeom prst="rect">
            <a:avLst/>
          </a:prstGeom>
        </p:spPr>
      </p:pic>
      <p:sp>
        <p:nvSpPr>
          <p:cNvPr id="3074" name="AutoShape 2" descr="Image result for Icons for Spring framework"/>
          <p:cNvSpPr>
            <a:spLocks noChangeAspect="1" noChangeArrowheads="1"/>
          </p:cNvSpPr>
          <p:nvPr/>
        </p:nvSpPr>
        <p:spPr bwMode="auto">
          <a:xfrm>
            <a:off x="0" y="-136525"/>
            <a:ext cx="196215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18" name="Picture 2" descr="Google Cloud Platfor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5663336"/>
            <a:ext cx="1938438" cy="247940"/>
          </a:xfrm>
          <a:prstGeom prst="rect">
            <a:avLst/>
          </a:prstGeom>
          <a:noFill/>
        </p:spPr>
      </p:pic>
      <p:pic>
        <p:nvPicPr>
          <p:cNvPr id="60420" name="Picture 4" descr="Amazon Web Servi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2261" y="5940703"/>
            <a:ext cx="1562100" cy="571501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2" y="6182705"/>
            <a:ext cx="1938438" cy="225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928" y="6144072"/>
            <a:ext cx="926909" cy="411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7C9F3EB-9187-4190-8E67-FEF395E00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3513" y="5752321"/>
            <a:ext cx="808565" cy="860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752AAA-4B9B-4453-A531-46D27CAB4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7032" y="5921899"/>
            <a:ext cx="2457969" cy="6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4F4814-2EF3-48BA-AF6E-DD1037B9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endParaRPr lang="en-GB" altLang="en-US" dirty="0">
              <a:solidFill>
                <a:srgbClr val="FFC000"/>
              </a:solidFill>
              <a:latin typeface="Franklin Gothic Medium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" y="-9525"/>
            <a:ext cx="9086850" cy="646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8100" y="-9525"/>
            <a:ext cx="9086850" cy="646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sz="4000" smtClean="0">
                <a:solidFill>
                  <a:srgbClr val="FFC000"/>
                </a:solidFill>
              </a:rPr>
              <a:t>Angular 4 Nested Components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71450" y="561975"/>
            <a:ext cx="8782050" cy="5078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FFC000"/>
                </a:solidFill>
              </a:rPr>
              <a:t/>
            </a:r>
            <a:br>
              <a:rPr lang="en-GB" altLang="en-US" sz="1800">
                <a:solidFill>
                  <a:srgbClr val="FFC000"/>
                </a:solidFill>
              </a:rPr>
            </a:br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</p:txBody>
      </p:sp>
      <p:pic>
        <p:nvPicPr>
          <p:cNvPr id="10" name="Picture 7" descr="C:\Users\User\Downloads\6\Angular 2 nested compon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554288"/>
            <a:ext cx="32289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User\Downloads\6\angular 2 component in another compon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325563"/>
            <a:ext cx="35814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53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-9525"/>
            <a:ext cx="9086850" cy="646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4000" dirty="0">
                <a:solidFill>
                  <a:srgbClr val="FFC000"/>
                </a:solidFill>
              </a:rPr>
              <a:t>Angular 4 Nested Components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28838" y="6511925"/>
            <a:ext cx="509587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>
            <a:off x="4667250" y="1208088"/>
            <a:ext cx="623888" cy="0"/>
          </a:xfrm>
          <a:prstGeom prst="line">
            <a:avLst/>
          </a:prstGeom>
          <a:noFill/>
          <a:ln w="254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 flipV="1">
            <a:off x="4676775" y="1208088"/>
            <a:ext cx="0" cy="792162"/>
          </a:xfrm>
          <a:prstGeom prst="line">
            <a:avLst/>
          </a:prstGeom>
          <a:noFill/>
          <a:ln w="254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3600450" y="1998663"/>
            <a:ext cx="1076325" cy="158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71449" y="561975"/>
            <a:ext cx="12020551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FFC000"/>
                </a:solidFill>
              </a:rPr>
              <a:t/>
            </a:r>
            <a:br>
              <a:rPr lang="en-GB" altLang="en-US" sz="1800">
                <a:solidFill>
                  <a:srgbClr val="FFC000"/>
                </a:solidFill>
              </a:rPr>
            </a:br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  <a:p>
            <a:pPr eaLnBrk="1" hangingPunct="1"/>
            <a:endParaRPr lang="en-GB" altLang="en-US" sz="1800">
              <a:solidFill>
                <a:srgbClr val="FFC000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387475"/>
            <a:ext cx="53149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720725"/>
            <a:ext cx="29813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5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C000"/>
                </a:solidFill>
              </a:rPr>
              <a:t>Angular 4 Nested Components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96" y="1178644"/>
            <a:ext cx="5631996" cy="35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90171" y="4876577"/>
            <a:ext cx="8810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dirty="0">
                <a:solidFill>
                  <a:srgbClr val="FFC000"/>
                </a:solidFill>
              </a:rPr>
              <a:t>Please note : </a:t>
            </a:r>
            <a:r>
              <a:rPr lang="en-GB" altLang="en-US" dirty="0"/>
              <a:t>Angular4 recommends to extract templates into a separate file, if the view template is longer than 3 lines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628492" y="1789113"/>
            <a:ext cx="3371850" cy="1158875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Since the View Template HTML is just 3 lines we have used an inline template instead of an external template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5942692" y="2368550"/>
            <a:ext cx="685800" cy="0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9735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Angular </a:t>
            </a:r>
            <a:r>
              <a:rPr lang="en-GB" sz="4000" dirty="0" smtClean="0">
                <a:solidFill>
                  <a:srgbClr val="FFC000"/>
                </a:solidFill>
              </a:rPr>
              <a:t>4 Nested Components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38451" y="6511925"/>
            <a:ext cx="67945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5"/>
            <a:ext cx="11709400" cy="563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800" smtClean="0">
                <a:solidFill>
                  <a:srgbClr val="FFC000"/>
                </a:solidFill>
              </a:rPr>
              <a:t>Nesting Angular Components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800" smtClean="0">
                <a:solidFill>
                  <a:srgbClr val="FFC000"/>
                </a:solidFill>
              </a:rPr>
              <a:t>Step 1 : </a:t>
            </a:r>
            <a:r>
              <a:rPr lang="en-GB" altLang="en-US" sz="1800" smtClean="0">
                <a:solidFill>
                  <a:prstClr val="black"/>
                </a:solidFill>
              </a:rPr>
              <a:t>Import and add EmployeeComponent to declarations Array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800" smtClean="0">
                <a:solidFill>
                  <a:srgbClr val="FFC000"/>
                </a:solidFill>
              </a:rPr>
              <a:t/>
            </a:r>
            <a:br>
              <a:rPr lang="en-GB" altLang="en-US" sz="1800" smtClean="0">
                <a:solidFill>
                  <a:srgbClr val="FFC000"/>
                </a:solidFill>
              </a:rPr>
            </a:br>
            <a:r>
              <a:rPr lang="en-GB" altLang="en-US" sz="1800" smtClean="0">
                <a:solidFill>
                  <a:srgbClr val="FFC000"/>
                </a:solidFill>
              </a:rPr>
              <a:t>What is AppModule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800" smtClean="0">
                <a:solidFill>
                  <a:prstClr val="black"/>
                </a:solidFill>
              </a:rPr>
              <a:t>AppModule is the root module which bootstraps and launches the angular application</a:t>
            </a:r>
            <a:endParaRPr lang="en-GB" altLang="en-US" sz="1800" smtClean="0">
              <a:solidFill>
                <a:srgbClr val="FFC000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1" y="1190625"/>
            <a:ext cx="84709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>
            <a:cxnSpLocks noChangeShapeType="1"/>
          </p:cNvCxnSpPr>
          <p:nvPr/>
        </p:nvCxnSpPr>
        <p:spPr bwMode="auto">
          <a:xfrm>
            <a:off x="8331200" y="2305053"/>
            <a:ext cx="0" cy="1857375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5"/>
          <p:cNvSpPr/>
          <p:nvPr/>
        </p:nvSpPr>
        <p:spPr bwMode="auto">
          <a:xfrm>
            <a:off x="6261100" y="4171953"/>
            <a:ext cx="4140200" cy="390525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itchFamily="34" charset="0"/>
              </a:rPr>
              <a:t>Import  </a:t>
            </a:r>
            <a:r>
              <a:rPr lang="en-GB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itchFamily="34" charset="0"/>
              </a:rPr>
              <a:t>EmployeeComponent</a:t>
            </a:r>
            <a:endParaRPr lang="en-GB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5651500" y="3233741"/>
            <a:ext cx="0" cy="163353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2419351" y="4905378"/>
            <a:ext cx="6464300" cy="390525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itchFamily="34" charset="0"/>
              </a:rPr>
              <a:t>Add </a:t>
            </a:r>
            <a:r>
              <a:rPr lang="en-GB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itchFamily="34" charset="0"/>
              </a:rPr>
              <a:t>EmployeeComponent</a:t>
            </a:r>
            <a:r>
              <a:rPr lang="en-GB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itchFamily="34" charset="0"/>
              </a:rPr>
              <a:t> to declarations array</a:t>
            </a:r>
          </a:p>
        </p:txBody>
      </p:sp>
    </p:spTree>
    <p:extLst>
      <p:ext uri="{BB962C8B-B14F-4D97-AF65-F5344CB8AC3E}">
        <p14:creationId xmlns:p14="http://schemas.microsoft.com/office/powerpoint/2010/main" val="20468577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>
                <a:solidFill>
                  <a:srgbClr val="FFC000"/>
                </a:solidFill>
              </a:rPr>
              <a:t>Angular </a:t>
            </a:r>
            <a:r>
              <a:rPr lang="en-GB" sz="4000" smtClean="0">
                <a:solidFill>
                  <a:srgbClr val="FFC000"/>
                </a:solidFill>
              </a:rPr>
              <a:t>4 </a:t>
            </a:r>
            <a:r>
              <a:rPr lang="en-GB" sz="4000" dirty="0" smtClean="0">
                <a:solidFill>
                  <a:srgbClr val="FFC000"/>
                </a:solidFill>
              </a:rPr>
              <a:t>Nested Components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5"/>
            <a:ext cx="11709400" cy="563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800" smtClean="0">
                <a:solidFill>
                  <a:srgbClr val="FFC000"/>
                </a:solidFill>
              </a:rPr>
              <a:t>Step 2 : </a:t>
            </a:r>
            <a:r>
              <a:rPr lang="en-GB" altLang="en-US" sz="1800" smtClean="0">
                <a:solidFill>
                  <a:prstClr val="black"/>
                </a:solidFill>
              </a:rPr>
              <a:t>In </a:t>
            </a:r>
            <a:r>
              <a:rPr lang="en-GB" altLang="en-US" sz="1800" smtClean="0">
                <a:solidFill>
                  <a:srgbClr val="FFC000"/>
                </a:solidFill>
              </a:rPr>
              <a:t>"app.component.ts" </a:t>
            </a:r>
            <a:r>
              <a:rPr lang="en-GB" altLang="en-US" sz="1800" smtClean="0">
                <a:solidFill>
                  <a:prstClr val="black"/>
                </a:solidFill>
              </a:rPr>
              <a:t>file include </a:t>
            </a:r>
            <a:r>
              <a:rPr lang="en-GB" altLang="en-US" sz="1800" smtClean="0">
                <a:solidFill>
                  <a:srgbClr val="FFC000"/>
                </a:solidFill>
              </a:rPr>
              <a:t>"my-employee" </a:t>
            </a:r>
            <a:r>
              <a:rPr lang="en-GB" altLang="en-US" sz="1800" smtClean="0">
                <a:solidFill>
                  <a:prstClr val="black"/>
                </a:solidFill>
              </a:rPr>
              <a:t>as a directive</a:t>
            </a:r>
            <a:br>
              <a:rPr lang="en-GB" altLang="en-US" sz="1800" smtClean="0">
                <a:solidFill>
                  <a:prstClr val="black"/>
                </a:solidFill>
              </a:rPr>
            </a:b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800" smtClean="0">
                <a:solidFill>
                  <a:srgbClr val="FFC000"/>
                </a:solidFill>
              </a:rPr>
              <a:t>To style the table, include the following styles in styles.css file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47741"/>
            <a:ext cx="61214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4576766"/>
            <a:ext cx="59563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4576763"/>
            <a:ext cx="365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0740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668" y="4409354"/>
            <a:ext cx="10515600" cy="1500187"/>
          </a:xfrm>
          <a:noFill/>
        </p:spPr>
        <p:txBody>
          <a:bodyPr/>
          <a:lstStyle/>
          <a:p>
            <a:r>
              <a:rPr lang="en-US" dirty="0" smtClean="0"/>
              <a:t>Contact:</a:t>
            </a:r>
            <a:r>
              <a:rPr lang="en-IN" dirty="0"/>
              <a:t>rashmipawaskar@synergetics-india.com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AB276FA-B690-4D2A-B662-8650CC30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B5C607-0535-42E9-B95E-00C5BD243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70367</TotalTime>
  <Words>149</Words>
  <Application>Microsoft Office PowerPoint</Application>
  <PresentationFormat>Custom</PresentationFormat>
  <Paragraphs>89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Theme2</vt:lpstr>
      <vt:lpstr>1_Metro_Template_Light_16x9</vt:lpstr>
      <vt:lpstr>Core-17</vt:lpstr>
      <vt:lpstr>Concourse</vt:lpstr>
      <vt:lpstr>Lesson 1. Angular 4 nested components</vt:lpstr>
      <vt:lpstr>PowerPoint Presentation</vt:lpstr>
      <vt:lpstr>Angular 4 Nested Components</vt:lpstr>
      <vt:lpstr>Angular 4 Nested Components</vt:lpstr>
      <vt:lpstr>Angular 4 Nested Components</vt:lpstr>
      <vt:lpstr>Angular 4 Nested Components</vt:lpstr>
      <vt:lpstr>Q &amp; A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Ramanan Arunachalam</dc:creator>
  <cp:lastModifiedBy>Rashmi</cp:lastModifiedBy>
  <cp:revision>894</cp:revision>
  <dcterms:created xsi:type="dcterms:W3CDTF">2012-08-29T12:19:06Z</dcterms:created>
  <dcterms:modified xsi:type="dcterms:W3CDTF">2018-09-10T04:19:28Z</dcterms:modified>
</cp:coreProperties>
</file>