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0" r:id="rId4"/>
    <p:sldId id="259" r:id="rId5"/>
    <p:sldId id="261" r:id="rId6"/>
    <p:sldId id="260" r:id="rId7"/>
    <p:sldId id="264" r:id="rId8"/>
    <p:sldId id="265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 dirty="0" smtClean="0"/>
            <a:t>HTML 5	local Storage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 dirty="0" smtClean="0"/>
            <a:t>Token based Authentication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E74D1812-5660-4F93-97AD-35A104ED8F5C}">
      <dgm:prSet/>
      <dgm:spPr/>
      <dgm:t>
        <a:bodyPr/>
        <a:lstStyle/>
        <a:p>
          <a:r>
            <a:rPr lang="en-US" dirty="0" smtClean="0"/>
            <a:t>Client Side Validation</a:t>
          </a:r>
          <a:endParaRPr lang="en-US" dirty="0"/>
        </a:p>
      </dgm:t>
    </dgm:pt>
    <dgm:pt modelId="{09CF62A9-4587-42CC-9DFC-E38532C55D1B}" type="parTrans" cxnId="{FF5C2F0C-24C6-48D4-9878-B1A55812749B}">
      <dgm:prSet/>
      <dgm:spPr/>
      <dgm:t>
        <a:bodyPr/>
        <a:lstStyle/>
        <a:p>
          <a:endParaRPr lang="en-US"/>
        </a:p>
      </dgm:t>
    </dgm:pt>
    <dgm:pt modelId="{60D463AC-5031-4A2F-9999-AEC8B3AA1A01}" type="sibTrans" cxnId="{FF5C2F0C-24C6-48D4-9878-B1A55812749B}">
      <dgm:prSet/>
      <dgm:spPr/>
      <dgm:t>
        <a:bodyPr/>
        <a:lstStyle/>
        <a:p>
          <a:endParaRPr lang="en-US"/>
        </a:p>
      </dgm:t>
    </dgm:pt>
    <dgm:pt modelId="{779B84F6-4D08-4CD4-B405-3CBEC0B76463}">
      <dgm:prSet/>
      <dgm:spPr/>
      <dgm:t>
        <a:bodyPr/>
        <a:lstStyle/>
        <a:p>
          <a:r>
            <a:rPr lang="en-US" dirty="0" smtClean="0"/>
            <a:t>Bootstrap Carousel &amp; Bootswatch</a:t>
          </a:r>
          <a:endParaRPr lang="en-US" dirty="0"/>
        </a:p>
      </dgm:t>
    </dgm:pt>
    <dgm:pt modelId="{B8C7C023-6B19-48FA-8D65-A11D157E152F}" type="parTrans" cxnId="{2FC287AE-37CA-4EB7-97B8-ECC49E794A92}">
      <dgm:prSet/>
      <dgm:spPr/>
      <dgm:t>
        <a:bodyPr/>
        <a:lstStyle/>
        <a:p>
          <a:endParaRPr lang="en-US"/>
        </a:p>
      </dgm:t>
    </dgm:pt>
    <dgm:pt modelId="{23AAF287-7DB5-4543-B322-1118B1FA6B8B}" type="sibTrans" cxnId="{2FC287AE-37CA-4EB7-97B8-ECC49E794A92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 dirty="0" smtClean="0"/>
            <a:t>Association   (One to Many)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9A8A3BB1-289E-42FC-A795-D18882744EB5}">
      <dgm:prSet/>
      <dgm:spPr/>
      <dgm:t>
        <a:bodyPr/>
        <a:lstStyle/>
        <a:p>
          <a:r>
            <a:rPr lang="en-US" dirty="0" smtClean="0"/>
            <a:t>Remote Hosting</a:t>
          </a:r>
          <a:endParaRPr lang="en-US" dirty="0"/>
        </a:p>
      </dgm:t>
    </dgm:pt>
    <dgm:pt modelId="{FB54FBF7-F3BC-448D-B512-D354CBE0841F}" type="parTrans" cxnId="{A01DB207-B2C7-4753-ACF8-916CF601A5F5}">
      <dgm:prSet/>
      <dgm:spPr/>
      <dgm:t>
        <a:bodyPr/>
        <a:lstStyle/>
        <a:p>
          <a:endParaRPr lang="en-US"/>
        </a:p>
      </dgm:t>
    </dgm:pt>
    <dgm:pt modelId="{48835B87-1555-4E52-AB5D-4098117B5FCE}" type="sibTrans" cxnId="{A01DB207-B2C7-4753-ACF8-916CF601A5F5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E75A9-0717-4F97-B20A-B6B672615744}" type="pres">
      <dgm:prSet presAssocID="{0FC1267D-774B-4178-91D0-53287F02507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02C76-0FB4-480D-BB07-7F7772DB9BC4}" type="pres">
      <dgm:prSet presAssocID="{C54FE8BE-2C70-4D85-9DDE-FCBBBCDBC5A3}" presName="sibTrans" presStyleCnt="0"/>
      <dgm:spPr/>
    </dgm:pt>
    <dgm:pt modelId="{C2DAFC14-2F54-4DF2-ADD9-B89D5EFF836B}" type="pres">
      <dgm:prSet presAssocID="{E74D1812-5660-4F93-97AD-35A104ED8F5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C6150-7871-48BD-8379-776058563598}" type="pres">
      <dgm:prSet presAssocID="{60D463AC-5031-4A2F-9999-AEC8B3AA1A01}" presName="sibTrans" presStyleCnt="0"/>
      <dgm:spPr/>
    </dgm:pt>
    <dgm:pt modelId="{520DD30E-9F5B-4C4A-A5DC-0DF78E4FBA26}" type="pres">
      <dgm:prSet presAssocID="{779B84F6-4D08-4CD4-B405-3CBEC0B764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0288F-568A-478A-953B-B2CD8E367952}" type="pres">
      <dgm:prSet presAssocID="{23AAF287-7DB5-4543-B322-1118B1FA6B8B}" presName="sibTrans" presStyleCnt="0"/>
      <dgm:spPr/>
    </dgm:pt>
    <dgm:pt modelId="{1C4681E6-90A5-43A5-AF1D-054F12F18D4F}" type="pres">
      <dgm:prSet presAssocID="{9EAD06F8-FABE-43D5-919E-A10C347A0BB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FDBDF-6AF5-4729-B4BC-581186990AE2}" type="pres">
      <dgm:prSet presAssocID="{DEA2219B-A436-4D5F-87CE-C26D3B3FCD7A}" presName="sibTrans" presStyleCnt="0"/>
      <dgm:spPr/>
    </dgm:pt>
    <dgm:pt modelId="{9F061DA7-9B1E-4201-9908-1082AF662AF0}" type="pres">
      <dgm:prSet presAssocID="{9A8A3BB1-289E-42FC-A795-D18882744EB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287AE-37CA-4EB7-97B8-ECC49E794A92}" srcId="{DA7D0D47-941A-4E90-A8C9-1BC23F98B0E9}" destId="{779B84F6-4D08-4CD4-B405-3CBEC0B76463}" srcOrd="3" destOrd="0" parTransId="{B8C7C023-6B19-48FA-8D65-A11D157E152F}" sibTransId="{23AAF287-7DB5-4543-B322-1118B1FA6B8B}"/>
    <dgm:cxn modelId="{3CDEA188-1D21-4720-9EC9-E6E5DEA491E2}" type="presOf" srcId="{E74D1812-5660-4F93-97AD-35A104ED8F5C}" destId="{C2DAFC14-2F54-4DF2-ADD9-B89D5EFF836B}" srcOrd="0" destOrd="0" presId="urn:microsoft.com/office/officeart/2005/8/layout/default"/>
    <dgm:cxn modelId="{34CFF7DB-4555-44FC-A17A-55485E055DA1}" type="presOf" srcId="{779B84F6-4D08-4CD4-B405-3CBEC0B76463}" destId="{520DD30E-9F5B-4C4A-A5DC-0DF78E4FBA26}" srcOrd="0" destOrd="0" presId="urn:microsoft.com/office/officeart/2005/8/layout/default"/>
    <dgm:cxn modelId="{5DBF5A53-DEF5-4776-9774-5595AB746EE0}" srcId="{DA7D0D47-941A-4E90-A8C9-1BC23F98B0E9}" destId="{9EAD06F8-FABE-43D5-919E-A10C347A0BB3}" srcOrd="4" destOrd="0" parTransId="{11B47052-1EE3-40F8-A745-F978F529D30A}" sibTransId="{DEA2219B-A436-4D5F-87CE-C26D3B3FCD7A}"/>
    <dgm:cxn modelId="{FF5C2F0C-24C6-48D4-9878-B1A55812749B}" srcId="{DA7D0D47-941A-4E90-A8C9-1BC23F98B0E9}" destId="{E74D1812-5660-4F93-97AD-35A104ED8F5C}" srcOrd="2" destOrd="0" parTransId="{09CF62A9-4587-42CC-9DFC-E38532C55D1B}" sibTransId="{60D463AC-5031-4A2F-9999-AEC8B3AA1A01}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5833E780-EAB6-4FF4-9060-4C1A5CF597E4}" type="presOf" srcId="{9A8A3BB1-289E-42FC-A795-D18882744EB5}" destId="{9F061DA7-9B1E-4201-9908-1082AF662AF0}" srcOrd="0" destOrd="0" presId="urn:microsoft.com/office/officeart/2005/8/layout/default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A01DB207-B2C7-4753-ACF8-916CF601A5F5}" srcId="{DA7D0D47-941A-4E90-A8C9-1BC23F98B0E9}" destId="{9A8A3BB1-289E-42FC-A795-D18882744EB5}" srcOrd="5" destOrd="0" parTransId="{FB54FBF7-F3BC-448D-B512-D354CBE0841F}" sibTransId="{48835B87-1555-4E52-AB5D-4098117B5FCE}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EB633926-3FC8-4FF5-A429-01391A3CF5F6}" type="presParOf" srcId="{1905D24B-D380-4979-986A-4CC763A3ABBA}" destId="{C2DAFC14-2F54-4DF2-ADD9-B89D5EFF836B}" srcOrd="4" destOrd="0" presId="urn:microsoft.com/office/officeart/2005/8/layout/default"/>
    <dgm:cxn modelId="{B1CFBCFF-3809-4F0B-AEC5-10DC7B84C5FC}" type="presParOf" srcId="{1905D24B-D380-4979-986A-4CC763A3ABBA}" destId="{B0FC6150-7871-48BD-8379-776058563598}" srcOrd="5" destOrd="0" presId="urn:microsoft.com/office/officeart/2005/8/layout/default"/>
    <dgm:cxn modelId="{FE952AD2-EBA2-4830-BEF7-B682A382948F}" type="presParOf" srcId="{1905D24B-D380-4979-986A-4CC763A3ABBA}" destId="{520DD30E-9F5B-4C4A-A5DC-0DF78E4FBA26}" srcOrd="6" destOrd="0" presId="urn:microsoft.com/office/officeart/2005/8/layout/default"/>
    <dgm:cxn modelId="{7A207D38-5A53-4BC7-A4BA-1938462D0D73}" type="presParOf" srcId="{1905D24B-D380-4979-986A-4CC763A3ABBA}" destId="{48F0288F-568A-478A-953B-B2CD8E367952}" srcOrd="7" destOrd="0" presId="urn:microsoft.com/office/officeart/2005/8/layout/default"/>
    <dgm:cxn modelId="{5D010112-5FC8-4B7A-B071-F1E72A08DFCD}" type="presParOf" srcId="{1905D24B-D380-4979-986A-4CC763A3ABBA}" destId="{1C4681E6-90A5-43A5-AF1D-054F12F18D4F}" srcOrd="8" destOrd="0" presId="urn:microsoft.com/office/officeart/2005/8/layout/default"/>
    <dgm:cxn modelId="{C975A07C-9060-4437-8BE4-AEA2E6853D42}" type="presParOf" srcId="{1905D24B-D380-4979-986A-4CC763A3ABBA}" destId="{F64FDBDF-6AF5-4729-B4BC-581186990AE2}" srcOrd="9" destOrd="0" presId="urn:microsoft.com/office/officeart/2005/8/layout/default"/>
    <dgm:cxn modelId="{6E086861-281C-4F7D-BFF5-165B1B9540E0}" type="presParOf" srcId="{1905D24B-D380-4979-986A-4CC763A3ABBA}" destId="{9F061DA7-9B1E-4201-9908-1082AF662AF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0" y="776453"/>
          <a:ext cx="2285999" cy="13715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HTML 5	local Storage</a:t>
          </a:r>
          <a:endParaRPr lang="en-US" sz="2700" kern="1200" dirty="0"/>
        </a:p>
      </dsp:txBody>
      <dsp:txXfrm>
        <a:off x="0" y="776453"/>
        <a:ext cx="2285999" cy="1371599"/>
      </dsp:txXfrm>
    </dsp:sp>
    <dsp:sp modelId="{4104FE28-4C24-4F96-9F09-CF22C7929C2E}">
      <dsp:nvSpPr>
        <dsp:cNvPr id="0" name=""/>
        <dsp:cNvSpPr/>
      </dsp:nvSpPr>
      <dsp:spPr>
        <a:xfrm>
          <a:off x="2514600" y="776453"/>
          <a:ext cx="2285999" cy="1371599"/>
        </a:xfrm>
        <a:prstGeom prst="rect">
          <a:avLst/>
        </a:prstGeom>
        <a:solidFill>
          <a:schemeClr val="accent1">
            <a:shade val="50000"/>
            <a:hueOff val="260175"/>
            <a:satOff val="-15029"/>
            <a:lumOff val="165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Token based Authentication</a:t>
          </a:r>
          <a:endParaRPr lang="en-US" sz="2700" kern="1200" dirty="0"/>
        </a:p>
      </dsp:txBody>
      <dsp:txXfrm>
        <a:off x="2514600" y="776453"/>
        <a:ext cx="2285999" cy="1371599"/>
      </dsp:txXfrm>
    </dsp:sp>
    <dsp:sp modelId="{C2DAFC14-2F54-4DF2-ADD9-B89D5EFF836B}">
      <dsp:nvSpPr>
        <dsp:cNvPr id="0" name=""/>
        <dsp:cNvSpPr/>
      </dsp:nvSpPr>
      <dsp:spPr>
        <a:xfrm>
          <a:off x="5029199" y="776453"/>
          <a:ext cx="2285999" cy="1371599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Client Side Validation</a:t>
          </a:r>
          <a:endParaRPr lang="en-US" sz="2700" kern="1200" dirty="0"/>
        </a:p>
      </dsp:txBody>
      <dsp:txXfrm>
        <a:off x="5029199" y="776453"/>
        <a:ext cx="2285999" cy="1371599"/>
      </dsp:txXfrm>
    </dsp:sp>
    <dsp:sp modelId="{520DD30E-9F5B-4C4A-A5DC-0DF78E4FBA26}">
      <dsp:nvSpPr>
        <dsp:cNvPr id="0" name=""/>
        <dsp:cNvSpPr/>
      </dsp:nvSpPr>
      <dsp:spPr>
        <a:xfrm>
          <a:off x="0" y="2376653"/>
          <a:ext cx="2285999" cy="1371599"/>
        </a:xfrm>
        <a:prstGeom prst="rect">
          <a:avLst/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Bootstrap Carousel &amp; Bootswatch</a:t>
          </a:r>
          <a:endParaRPr lang="en-US" sz="2700" kern="1200" dirty="0"/>
        </a:p>
      </dsp:txBody>
      <dsp:txXfrm>
        <a:off x="0" y="2376653"/>
        <a:ext cx="2285999" cy="1371599"/>
      </dsp:txXfrm>
    </dsp:sp>
    <dsp:sp modelId="{1C4681E6-90A5-43A5-AF1D-054F12F18D4F}">
      <dsp:nvSpPr>
        <dsp:cNvPr id="0" name=""/>
        <dsp:cNvSpPr/>
      </dsp:nvSpPr>
      <dsp:spPr>
        <a:xfrm>
          <a:off x="2514600" y="2376653"/>
          <a:ext cx="2285999" cy="1371599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Association   (One to Many)</a:t>
          </a:r>
          <a:endParaRPr lang="en-US" sz="2700" kern="1200" dirty="0"/>
        </a:p>
      </dsp:txBody>
      <dsp:txXfrm>
        <a:off x="2514600" y="2376653"/>
        <a:ext cx="2285999" cy="1371599"/>
      </dsp:txXfrm>
    </dsp:sp>
    <dsp:sp modelId="{9F061DA7-9B1E-4201-9908-1082AF662AF0}">
      <dsp:nvSpPr>
        <dsp:cNvPr id="0" name=""/>
        <dsp:cNvSpPr/>
      </dsp:nvSpPr>
      <dsp:spPr>
        <a:xfrm>
          <a:off x="5029199" y="2376653"/>
          <a:ext cx="2285999" cy="1371599"/>
        </a:xfrm>
        <a:prstGeom prst="rect">
          <a:avLst/>
        </a:prstGeom>
        <a:solidFill>
          <a:schemeClr val="accent1">
            <a:shade val="50000"/>
            <a:hueOff val="260175"/>
            <a:satOff val="-15029"/>
            <a:lumOff val="165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 Hosting</a:t>
          </a:r>
          <a:endParaRPr lang="en-US" sz="2700" kern="1200" dirty="0"/>
        </a:p>
      </dsp:txBody>
      <dsp:txXfrm>
        <a:off x="5029199" y="2376653"/>
        <a:ext cx="2285999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smtClean="0">
                <a:solidFill>
                  <a:srgbClr val="FFFFFF"/>
                </a:solidFill>
              </a:rPr>
              <a:t>FlipZon </a:t>
            </a:r>
            <a:r>
              <a:rPr lang="en-US" sz="6600" dirty="0">
                <a:solidFill>
                  <a:srgbClr val="FFFFFF"/>
                </a:solidFill>
              </a:rPr>
              <a:t/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Online Shopping Portal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54BFB4BF-83E9-459B-AA66-C3CE98F0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9777" y="5518329"/>
            <a:ext cx="1700162" cy="4724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Chandrabhan Chouhan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60A389-03AB-4B30-9F27-F0DF0A70DE8A}"/>
              </a:ext>
            </a:extLst>
          </p:cNvPr>
          <p:cNvSpPr/>
          <p:nvPr/>
        </p:nvSpPr>
        <p:spPr>
          <a:xfrm>
            <a:off x="1052945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451D676-3FC8-4DBC-9CB5-7C2EFDC790F6}"/>
              </a:ext>
            </a:extLst>
          </p:cNvPr>
          <p:cNvSpPr/>
          <p:nvPr/>
        </p:nvSpPr>
        <p:spPr>
          <a:xfrm>
            <a:off x="3692100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7A21-610F-487A-A600-078E317B26CF}"/>
              </a:ext>
            </a:extLst>
          </p:cNvPr>
          <p:cNvSpPr/>
          <p:nvPr/>
        </p:nvSpPr>
        <p:spPr>
          <a:xfrm>
            <a:off x="6579716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="" xmlns:a16="http://schemas.microsoft.com/office/drawing/2014/main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66" y="452003"/>
            <a:ext cx="3261559" cy="326155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="" xmlns:a16="http://schemas.microsoft.com/office/drawing/2014/main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71F7CF0-A2D7-4EA0-ADF4-912A096FDC85}"/>
              </a:ext>
            </a:extLst>
          </p:cNvPr>
          <p:cNvSpPr/>
          <p:nvPr/>
        </p:nvSpPr>
        <p:spPr>
          <a:xfrm>
            <a:off x="6748522" y="4054933"/>
            <a:ext cx="1379839" cy="13798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CFB1AE-B46D-45E0-94F3-AECAA7263D7B}"/>
              </a:ext>
            </a:extLst>
          </p:cNvPr>
          <p:cNvSpPr/>
          <p:nvPr/>
        </p:nvSpPr>
        <p:spPr>
          <a:xfrm>
            <a:off x="8465953" y="4054933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05ABC84-F58D-4185-B0BE-7C1096691004}"/>
              </a:ext>
            </a:extLst>
          </p:cNvPr>
          <p:cNvSpPr/>
          <p:nvPr/>
        </p:nvSpPr>
        <p:spPr>
          <a:xfrm>
            <a:off x="10075688" y="4054933"/>
            <a:ext cx="1379839" cy="1379839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4">
            <a:extLst>
              <a:ext uri="{FF2B5EF4-FFF2-40B4-BE49-F238E27FC236}">
                <a16:creationId xmlns="" xmlns:a16="http://schemas.microsoft.com/office/drawing/2014/main" id="{54BFB4BF-83E9-459B-AA66-C3CE98F003D7}"/>
              </a:ext>
            </a:extLst>
          </p:cNvPr>
          <p:cNvSpPr txBox="1">
            <a:spLocks/>
          </p:cNvSpPr>
          <p:nvPr/>
        </p:nvSpPr>
        <p:spPr>
          <a:xfrm>
            <a:off x="6579717" y="5540143"/>
            <a:ext cx="1717450" cy="47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000000"/>
                </a:solidFill>
              </a:rPr>
              <a:t>Shaunak Sheth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="" xmlns:a16="http://schemas.microsoft.com/office/drawing/2014/main" id="{54BFB4BF-83E9-459B-AA66-C3CE98F003D7}"/>
              </a:ext>
            </a:extLst>
          </p:cNvPr>
          <p:cNvSpPr txBox="1">
            <a:spLocks/>
          </p:cNvSpPr>
          <p:nvPr/>
        </p:nvSpPr>
        <p:spPr>
          <a:xfrm>
            <a:off x="8290459" y="5563753"/>
            <a:ext cx="1717450" cy="47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000000"/>
                </a:solidFill>
              </a:rPr>
              <a:t>Viral Goradia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Project Demo &amp; Feed Back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532586"/>
            <a:ext cx="4977578" cy="4528385"/>
          </a:xfrm>
        </p:spPr>
        <p:txBody>
          <a:bodyPr anchor="ctr">
            <a:norm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" y="1680089"/>
            <a:ext cx="4325933" cy="3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dirty="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="" xmlns:a16="http://schemas.microsoft.com/office/drawing/2014/main" id="{FBC3EAFD-A275-4F9B-8F62-72B6678F35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="" xmlns:a16="http://schemas.microsoft.com/office/drawing/2014/main" id="{06E64A6D-2B9F-4AAD-AB42-A61BAF01AC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="" xmlns:a16="http://schemas.microsoft.com/office/drawing/2014/main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="" xmlns:a16="http://schemas.microsoft.com/office/drawing/2014/main" id="{C51881DD-AD85-41BE-8A49-C2FB45800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9AD20FE8-ED02-4CDE-83B1-A1436305C3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="" xmlns:a16="http://schemas.microsoft.com/office/drawing/2014/main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161" y="412123"/>
            <a:ext cx="6156101" cy="624625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 smtClean="0"/>
              <a:t>We Flipzone Corporation has major presence </a:t>
            </a:r>
            <a:r>
              <a:rPr lang="en-US" sz="2400" dirty="0" smtClean="0"/>
              <a:t>across </a:t>
            </a:r>
            <a:r>
              <a:rPr lang="en-US" sz="2400" dirty="0" smtClean="0"/>
              <a:t>the country with physical stores. With current trend of Online shopping, we have decided to develop our own Online Shopping portal. This will help us in:</a:t>
            </a:r>
          </a:p>
          <a:p>
            <a:pPr lvl="1"/>
            <a:r>
              <a:rPr lang="en-US" sz="2000" dirty="0" smtClean="0"/>
              <a:t>Increase Customer base by </a:t>
            </a:r>
            <a:r>
              <a:rPr lang="en-US" sz="2000" dirty="0" smtClean="0"/>
              <a:t>reaching </a:t>
            </a:r>
            <a:r>
              <a:rPr lang="en-US" sz="2000" dirty="0" smtClean="0"/>
              <a:t>to the remotest customer and not only store based</a:t>
            </a:r>
          </a:p>
          <a:p>
            <a:pPr lvl="1"/>
            <a:r>
              <a:rPr lang="en-US" sz="2000" dirty="0" smtClean="0"/>
              <a:t>Saving on Third Party Service Providers (Amazon, Flipkart etc..) Charges</a:t>
            </a:r>
          </a:p>
          <a:p>
            <a:pPr lvl="1"/>
            <a:r>
              <a:rPr lang="en-US" sz="2000" dirty="0" smtClean="0"/>
              <a:t>Efficient utilization of our Inventory by storing in our own Stores/warehouses.</a:t>
            </a:r>
          </a:p>
          <a:p>
            <a:r>
              <a:rPr lang="en-US" sz="2400" dirty="0" smtClean="0"/>
              <a:t>User </a:t>
            </a:r>
            <a:r>
              <a:rPr lang="en-US" sz="2400" dirty="0"/>
              <a:t>can browse through the product catalog and add the items to shopping cart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User </a:t>
            </a:r>
            <a:r>
              <a:rPr lang="en-US" sz="2400" dirty="0"/>
              <a:t>can proceed </a:t>
            </a:r>
            <a:r>
              <a:rPr lang="en-US" sz="2400" dirty="0" smtClean="0"/>
              <a:t>to Order </a:t>
            </a:r>
            <a:r>
              <a:rPr lang="en-US" sz="2400" dirty="0"/>
              <a:t>as long as the shopping cart is not empty. </a:t>
            </a:r>
            <a:endParaRPr lang="en-US" sz="2400" dirty="0" smtClean="0"/>
          </a:p>
          <a:p>
            <a:r>
              <a:rPr lang="en-US" sz="2400" dirty="0" smtClean="0"/>
              <a:t>New </a:t>
            </a:r>
            <a:r>
              <a:rPr lang="en-US" sz="2400" dirty="0"/>
              <a:t>user has to login </a:t>
            </a:r>
            <a:r>
              <a:rPr lang="en-US" sz="2400" dirty="0" smtClean="0"/>
              <a:t>into </a:t>
            </a:r>
            <a:r>
              <a:rPr lang="en-US" sz="2400" dirty="0"/>
              <a:t>application if </a:t>
            </a:r>
            <a:r>
              <a:rPr lang="en-US" sz="2400" dirty="0" smtClean="0"/>
              <a:t>user wants </a:t>
            </a:r>
            <a:r>
              <a:rPr lang="en-US" sz="2400" dirty="0"/>
              <a:t>to buy any product.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User can Login and view the Previous Orders and related details.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Assumptions:</a:t>
            </a:r>
          </a:p>
          <a:p>
            <a:pPr lvl="1"/>
            <a:r>
              <a:rPr lang="en-US" sz="1600" dirty="0" smtClean="0"/>
              <a:t>Payment Gateway integration will be working based on service subscription</a:t>
            </a:r>
          </a:p>
          <a:p>
            <a:pPr lvl="1"/>
            <a:r>
              <a:rPr lang="en-US" sz="1600" dirty="0" smtClean="0"/>
              <a:t>All Payment and User Details provided are Valid</a:t>
            </a:r>
          </a:p>
          <a:p>
            <a:pPr lvl="1"/>
            <a:r>
              <a:rPr lang="en-US" sz="1600" dirty="0" smtClean="0"/>
              <a:t>All the Products will be entered using Database Scripts till our System is linked to Inventory management System and Admin Module gets ready</a:t>
            </a:r>
            <a:endParaRPr lang="en-US" sz="2000" dirty="0" smtClean="0"/>
          </a:p>
          <a:p>
            <a:r>
              <a:rPr lang="en-US" sz="2000" dirty="0" smtClean="0"/>
              <a:t>Scope:</a:t>
            </a:r>
          </a:p>
          <a:p>
            <a:pPr lvl="1"/>
            <a:r>
              <a:rPr lang="en-US" sz="1600" dirty="0" smtClean="0"/>
              <a:t>User Registration</a:t>
            </a:r>
          </a:p>
          <a:p>
            <a:pPr lvl="1"/>
            <a:r>
              <a:rPr lang="en-US" sz="1600" dirty="0" smtClean="0"/>
              <a:t>Login Authentication</a:t>
            </a:r>
          </a:p>
          <a:p>
            <a:pPr lvl="1"/>
            <a:r>
              <a:rPr lang="en-US" sz="1600" dirty="0" smtClean="0"/>
              <a:t>Browse Product Catalog</a:t>
            </a:r>
          </a:p>
          <a:p>
            <a:pPr lvl="1"/>
            <a:r>
              <a:rPr lang="en-US" sz="1600" dirty="0" smtClean="0"/>
              <a:t>Add to Cart</a:t>
            </a:r>
          </a:p>
          <a:p>
            <a:pPr lvl="1"/>
            <a:r>
              <a:rPr lang="en-US" sz="1600" dirty="0" smtClean="0"/>
              <a:t>View &amp; Update Cart</a:t>
            </a:r>
          </a:p>
          <a:p>
            <a:pPr lvl="1"/>
            <a:r>
              <a:rPr lang="en-US" sz="1600" dirty="0" smtClean="0"/>
              <a:t>Place Order</a:t>
            </a:r>
          </a:p>
          <a:p>
            <a:pPr lvl="1"/>
            <a:r>
              <a:rPr lang="en-US" sz="1600" dirty="0" smtClean="0"/>
              <a:t>Order </a:t>
            </a:r>
            <a:r>
              <a:rPr lang="en-US" sz="16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10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="" xmlns:a16="http://schemas.microsoft.com/office/drawing/2014/main" id="{30992ED3-FA99-4FAD-A3CA-2B9B3BB8B4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3" y="643467"/>
            <a:ext cx="7213263" cy="45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="" xmlns:a16="http://schemas.microsoft.com/office/drawing/2014/main" id="{30992ED3-FA99-4FAD-A3CA-2B9B3BB8B4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664" y="996950"/>
            <a:ext cx="1681636" cy="5028490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Activity </a:t>
            </a:r>
            <a:r>
              <a:rPr lang="en-US" sz="3200" dirty="0">
                <a:solidFill>
                  <a:srgbClr val="FFFFFF"/>
                </a:solidFill>
              </a:rPr>
              <a:t>diagram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" y="656346"/>
            <a:ext cx="9826607" cy="56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BA7D0-9BCC-43DA-AA1B-7B887E46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0000"/>
                </a:solidFill>
              </a:rPr>
              <a:t>Technologies, tools, frameworks with versions used in the project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=""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 descr="Gears">
            <a:extLst>
              <a:ext uri="{FF2B5EF4-FFF2-40B4-BE49-F238E27FC236}">
                <a16:creationId xmlns="" xmlns:a16="http://schemas.microsoft.com/office/drawing/2014/main" id="{AB50267D-C728-4E8B-B0D3-A745AA06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EAA055-ED20-46A5-B19C-8C9ABE0D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Technologies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Java 1.8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Spring Boot 2.0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JPA 2.1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Oracle SQL V 11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Angular 7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HTML 5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Boot Strap 3.0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Tools: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Eclipse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Microsoft Visual Code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Star UML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Oracle SQL Developer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801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="" xmlns:a16="http://schemas.microsoft.com/office/drawing/2014/main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8707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</a:t>
            </a:r>
            <a:r>
              <a:rPr lang="en-US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536675" y="848285"/>
            <a:ext cx="3823335" cy="27622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 ARCHITECTURE</a:t>
            </a:r>
          </a:p>
        </p:txBody>
      </p:sp>
      <p:sp>
        <p:nvSpPr>
          <p:cNvPr id="22" name="Bevel 21"/>
          <p:cNvSpPr/>
          <p:nvPr/>
        </p:nvSpPr>
        <p:spPr>
          <a:xfrm>
            <a:off x="4377800" y="3138095"/>
            <a:ext cx="918845" cy="7581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MVC</a:t>
            </a:r>
          </a:p>
        </p:txBody>
      </p:sp>
      <p:sp>
        <p:nvSpPr>
          <p:cNvPr id="23" name="Vertical Scroll 22"/>
          <p:cNvSpPr/>
          <p:nvPr/>
        </p:nvSpPr>
        <p:spPr>
          <a:xfrm>
            <a:off x="6402180" y="1809621"/>
            <a:ext cx="326390" cy="405257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9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Vertical Scroll 23"/>
          <p:cNvSpPr/>
          <p:nvPr/>
        </p:nvSpPr>
        <p:spPr>
          <a:xfrm>
            <a:off x="6982569" y="1812850"/>
            <a:ext cx="348615" cy="40493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6" name="Vertical Scroll 25"/>
          <p:cNvSpPr/>
          <p:nvPr/>
        </p:nvSpPr>
        <p:spPr>
          <a:xfrm>
            <a:off x="7644629" y="1817295"/>
            <a:ext cx="347345" cy="404489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9055599" y="3147620"/>
            <a:ext cx="999490" cy="798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    DB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>
            <a:off x="5346175" y="3315260"/>
            <a:ext cx="1049655" cy="436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000" b="1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6717775" y="3461310"/>
            <a:ext cx="266065" cy="110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7323319" y="3475915"/>
            <a:ext cx="321310" cy="120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7991974" y="3338755"/>
            <a:ext cx="1049655" cy="436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JPA</a:t>
            </a:r>
          </a:p>
        </p:txBody>
      </p:sp>
      <p:sp>
        <p:nvSpPr>
          <p:cNvPr id="33" name="Text Box 3"/>
          <p:cNvSpPr txBox="1"/>
          <p:nvPr/>
        </p:nvSpPr>
        <p:spPr>
          <a:xfrm>
            <a:off x="5689075" y="132005"/>
            <a:ext cx="5726430" cy="84582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>
                <a:ln w="10160" cap="flat" cmpd="sng" algn="ctr">
                  <a:solidFill>
                    <a:srgbClr val="4472C4"/>
                  </a:solidFill>
                  <a:prstDash val="solid"/>
                  <a:round/>
                </a:ln>
                <a:noFill/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ARCHITECTURE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4"/>
          <p:cNvSpPr txBox="1"/>
          <p:nvPr/>
        </p:nvSpPr>
        <p:spPr>
          <a:xfrm>
            <a:off x="5689075" y="132005"/>
            <a:ext cx="5608955" cy="79502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ARCHITECTURE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3849480" y="6228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next</a:t>
            </a:r>
            <a:r>
              <a:rPr lang="en-US" dirty="0">
                <a:solidFill>
                  <a:srgbClr val="000000"/>
                </a:solidFill>
              </a:rPr>
              <a:t>?  Future </a:t>
            </a:r>
            <a:r>
              <a:rPr lang="en-US" dirty="0" smtClean="0">
                <a:solidFill>
                  <a:srgbClr val="000000"/>
                </a:solidFill>
              </a:rPr>
              <a:t>Sprints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532586"/>
            <a:ext cx="4977578" cy="4528385"/>
          </a:xfrm>
        </p:spPr>
        <p:txBody>
          <a:bodyPr anchor="ctr">
            <a:norm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Functional Enhancements: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Admin for Product Management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Category wise Product Search and Details.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User Profile </a:t>
            </a:r>
            <a:r>
              <a:rPr lang="en-US" sz="1600" dirty="0" smtClean="0">
                <a:solidFill>
                  <a:srgbClr val="000000"/>
                </a:solidFill>
              </a:rPr>
              <a:t>Management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Order </a:t>
            </a:r>
            <a:r>
              <a:rPr lang="en-US" sz="1600" dirty="0" smtClean="0">
                <a:solidFill>
                  <a:srgbClr val="000000"/>
                </a:solidFill>
              </a:rPr>
              <a:t>Status Management &amp; Tracking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Payment Gateway integration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Technology Enhancements/Upgrades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Spring Boot Security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Cloud based microservices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Mobile App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491</TotalTime>
  <Words>363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FlipZon  Online Shopping Portal</vt:lpstr>
      <vt:lpstr>Problem Statement</vt:lpstr>
      <vt:lpstr>Assumptions and Scope of project </vt:lpstr>
      <vt:lpstr>Use case diagrams</vt:lpstr>
      <vt:lpstr>Activity diagram</vt:lpstr>
      <vt:lpstr>Technologies, tools, frameworks with versions used in the project</vt:lpstr>
      <vt:lpstr>Salient features of the project</vt:lpstr>
      <vt:lpstr>Application Architecture</vt:lpstr>
      <vt:lpstr>What next?  Future Sprints   </vt:lpstr>
      <vt:lpstr>Project Demo &amp; Feed Back 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user</cp:lastModifiedBy>
  <cp:revision>54</cp:revision>
  <dcterms:created xsi:type="dcterms:W3CDTF">2019-01-08T03:40:34Z</dcterms:created>
  <dcterms:modified xsi:type="dcterms:W3CDTF">2019-01-11T12:04:30Z</dcterms:modified>
</cp:coreProperties>
</file>