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3" r:id="rId5"/>
    <p:sldId id="260" r:id="rId6"/>
    <p:sldId id="264" r:id="rId7"/>
    <p:sldId id="265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805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7D0D47-941A-4E90-A8C9-1BC23F98B0E9}" type="doc">
      <dgm:prSet loTypeId="urn:microsoft.com/office/officeart/2005/8/layout/default" loCatId="list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0FC1267D-774B-4178-91D0-53287F02507D}">
      <dgm:prSet/>
      <dgm:spPr/>
      <dgm:t>
        <a:bodyPr/>
        <a:lstStyle/>
        <a:p>
          <a:r>
            <a:rPr lang="en-US" dirty="0" smtClean="0"/>
            <a:t>User Authentication</a:t>
          </a:r>
          <a:endParaRPr lang="en-US" dirty="0"/>
        </a:p>
      </dgm:t>
    </dgm:pt>
    <dgm:pt modelId="{D86E059E-3AB6-428A-9B79-1722D1B6EF62}" type="parTrans" cxnId="{545173DF-3F81-40B1-9D9D-55A5C269E023}">
      <dgm:prSet/>
      <dgm:spPr/>
      <dgm:t>
        <a:bodyPr/>
        <a:lstStyle/>
        <a:p>
          <a:endParaRPr lang="en-US"/>
        </a:p>
      </dgm:t>
    </dgm:pt>
    <dgm:pt modelId="{9296892A-5C46-4167-B5DE-6B34F30DE6DF}" type="sibTrans" cxnId="{545173DF-3F81-40B1-9D9D-55A5C269E023}">
      <dgm:prSet/>
      <dgm:spPr/>
      <dgm:t>
        <a:bodyPr/>
        <a:lstStyle/>
        <a:p>
          <a:endParaRPr lang="en-US"/>
        </a:p>
      </dgm:t>
    </dgm:pt>
    <dgm:pt modelId="{6C9D3587-1DD3-4CC3-9F6C-75EAF8711D10}">
      <dgm:prSet/>
      <dgm:spPr/>
      <dgm:t>
        <a:bodyPr/>
        <a:lstStyle/>
        <a:p>
          <a:r>
            <a:rPr lang="en-US" dirty="0" smtClean="0"/>
            <a:t>Simplified Customer Registration</a:t>
          </a:r>
          <a:endParaRPr lang="en-US" dirty="0"/>
        </a:p>
      </dgm:t>
    </dgm:pt>
    <dgm:pt modelId="{306DA544-AE38-424C-B452-E75542B6930A}" type="parTrans" cxnId="{28B5B00C-93BF-4CDE-BB2B-3156F485DAA3}">
      <dgm:prSet/>
      <dgm:spPr/>
      <dgm:t>
        <a:bodyPr/>
        <a:lstStyle/>
        <a:p>
          <a:endParaRPr lang="en-US"/>
        </a:p>
      </dgm:t>
    </dgm:pt>
    <dgm:pt modelId="{C54FE8BE-2C70-4D85-9DDE-FCBBBCDBC5A3}" type="sibTrans" cxnId="{28B5B00C-93BF-4CDE-BB2B-3156F485DAA3}">
      <dgm:prSet/>
      <dgm:spPr/>
      <dgm:t>
        <a:bodyPr/>
        <a:lstStyle/>
        <a:p>
          <a:endParaRPr lang="en-US"/>
        </a:p>
      </dgm:t>
    </dgm:pt>
    <dgm:pt modelId="{E74D1812-5660-4F93-97AD-35A104ED8F5C}">
      <dgm:prSet/>
      <dgm:spPr/>
      <dgm:t>
        <a:bodyPr/>
        <a:lstStyle/>
        <a:p>
          <a:r>
            <a:rPr lang="en-US" dirty="0" smtClean="0"/>
            <a:t>KYC Compliance using Third Party </a:t>
          </a:r>
          <a:r>
            <a:rPr lang="en-US" dirty="0" smtClean="0"/>
            <a:t>Services</a:t>
          </a:r>
          <a:endParaRPr lang="en-US" dirty="0"/>
        </a:p>
      </dgm:t>
    </dgm:pt>
    <dgm:pt modelId="{09CF62A9-4587-42CC-9DFC-E38532C55D1B}" type="parTrans" cxnId="{FF5C2F0C-24C6-48D4-9878-B1A55812749B}">
      <dgm:prSet/>
      <dgm:spPr/>
      <dgm:t>
        <a:bodyPr/>
        <a:lstStyle/>
        <a:p>
          <a:endParaRPr lang="en-US"/>
        </a:p>
      </dgm:t>
    </dgm:pt>
    <dgm:pt modelId="{60D463AC-5031-4A2F-9999-AEC8B3AA1A01}" type="sibTrans" cxnId="{FF5C2F0C-24C6-48D4-9878-B1A55812749B}">
      <dgm:prSet/>
      <dgm:spPr/>
      <dgm:t>
        <a:bodyPr/>
        <a:lstStyle/>
        <a:p>
          <a:endParaRPr lang="en-US"/>
        </a:p>
      </dgm:t>
    </dgm:pt>
    <dgm:pt modelId="{779B84F6-4D08-4CD4-B405-3CBEC0B76463}">
      <dgm:prSet/>
      <dgm:spPr/>
      <dgm:t>
        <a:bodyPr/>
        <a:lstStyle/>
        <a:p>
          <a:r>
            <a:rPr lang="en-US" dirty="0" smtClean="0"/>
            <a:t>View &amp; Export Account Statement</a:t>
          </a:r>
          <a:endParaRPr lang="en-US" dirty="0"/>
        </a:p>
      </dgm:t>
    </dgm:pt>
    <dgm:pt modelId="{B8C7C023-6B19-48FA-8D65-A11D157E152F}" type="parTrans" cxnId="{2FC287AE-37CA-4EB7-97B8-ECC49E794A92}">
      <dgm:prSet/>
      <dgm:spPr/>
      <dgm:t>
        <a:bodyPr/>
        <a:lstStyle/>
        <a:p>
          <a:endParaRPr lang="en-US"/>
        </a:p>
      </dgm:t>
    </dgm:pt>
    <dgm:pt modelId="{23AAF287-7DB5-4543-B322-1118B1FA6B8B}" type="sibTrans" cxnId="{2FC287AE-37CA-4EB7-97B8-ECC49E794A92}">
      <dgm:prSet/>
      <dgm:spPr/>
      <dgm:t>
        <a:bodyPr/>
        <a:lstStyle/>
        <a:p>
          <a:endParaRPr lang="en-US"/>
        </a:p>
      </dgm:t>
    </dgm:pt>
    <dgm:pt modelId="{9EAD06F8-FABE-43D5-919E-A10C347A0BB3}">
      <dgm:prSet/>
      <dgm:spPr/>
      <dgm:t>
        <a:bodyPr/>
        <a:lstStyle/>
        <a:p>
          <a:r>
            <a:rPr lang="en-US" dirty="0" smtClean="0"/>
            <a:t>Online Account Creation</a:t>
          </a:r>
          <a:endParaRPr lang="en-US" dirty="0"/>
        </a:p>
      </dgm:t>
    </dgm:pt>
    <dgm:pt modelId="{11B47052-1EE3-40F8-A745-F978F529D30A}" type="parTrans" cxnId="{5DBF5A53-DEF5-4776-9774-5595AB746EE0}">
      <dgm:prSet/>
      <dgm:spPr/>
      <dgm:t>
        <a:bodyPr/>
        <a:lstStyle/>
        <a:p>
          <a:endParaRPr lang="en-US"/>
        </a:p>
      </dgm:t>
    </dgm:pt>
    <dgm:pt modelId="{DEA2219B-A436-4D5F-87CE-C26D3B3FCD7A}" type="sibTrans" cxnId="{5DBF5A53-DEF5-4776-9774-5595AB746EE0}">
      <dgm:prSet/>
      <dgm:spPr/>
      <dgm:t>
        <a:bodyPr/>
        <a:lstStyle/>
        <a:p>
          <a:endParaRPr lang="en-US"/>
        </a:p>
      </dgm:t>
    </dgm:pt>
    <dgm:pt modelId="{65D476E5-9F40-4D58-8999-B602D1EC245E}">
      <dgm:prSet/>
      <dgm:spPr/>
      <dgm:t>
        <a:bodyPr/>
        <a:lstStyle/>
        <a:p>
          <a:r>
            <a:rPr lang="en-US" dirty="0" smtClean="0"/>
            <a:t>Beneficiary Mgmt</a:t>
          </a:r>
          <a:endParaRPr lang="en-US" dirty="0"/>
        </a:p>
      </dgm:t>
    </dgm:pt>
    <dgm:pt modelId="{9319B468-6782-45A8-9D6B-2194444F47B2}" type="parTrans" cxnId="{3B53D00B-7A41-4E41-89A3-CE90BEF64EEC}">
      <dgm:prSet/>
      <dgm:spPr/>
      <dgm:t>
        <a:bodyPr/>
        <a:lstStyle/>
        <a:p>
          <a:endParaRPr lang="en-US"/>
        </a:p>
      </dgm:t>
    </dgm:pt>
    <dgm:pt modelId="{6D559A66-CECD-4E3B-ABB9-E739F0E85395}" type="sibTrans" cxnId="{3B53D00B-7A41-4E41-89A3-CE90BEF64EEC}">
      <dgm:prSet/>
      <dgm:spPr/>
      <dgm:t>
        <a:bodyPr/>
        <a:lstStyle/>
        <a:p>
          <a:endParaRPr lang="en-US"/>
        </a:p>
      </dgm:t>
    </dgm:pt>
    <dgm:pt modelId="{46DC3184-006E-48A5-931B-1A6D11BCFD22}">
      <dgm:prSet/>
      <dgm:spPr/>
      <dgm:t>
        <a:bodyPr/>
        <a:lstStyle/>
        <a:p>
          <a:r>
            <a:rPr lang="en-US" dirty="0" smtClean="0"/>
            <a:t>User Password Reset</a:t>
          </a:r>
          <a:endParaRPr lang="en-US" dirty="0"/>
        </a:p>
      </dgm:t>
    </dgm:pt>
    <dgm:pt modelId="{800B1DA6-E99C-47EA-A2DA-F8915A07042B}" type="parTrans" cxnId="{C23A6662-D41A-42D1-940D-1AC5C1868C19}">
      <dgm:prSet/>
      <dgm:spPr/>
      <dgm:t>
        <a:bodyPr/>
        <a:lstStyle/>
        <a:p>
          <a:endParaRPr lang="en-US"/>
        </a:p>
      </dgm:t>
    </dgm:pt>
    <dgm:pt modelId="{A371802C-393B-4811-BCEF-EE1AFDFF244B}" type="sibTrans" cxnId="{C23A6662-D41A-42D1-940D-1AC5C1868C19}">
      <dgm:prSet/>
      <dgm:spPr/>
      <dgm:t>
        <a:bodyPr/>
        <a:lstStyle/>
        <a:p>
          <a:endParaRPr lang="en-US"/>
        </a:p>
      </dgm:t>
    </dgm:pt>
    <dgm:pt modelId="{642B26AF-5112-41FE-BB06-2B5744F387DC}">
      <dgm:prSet/>
      <dgm:spPr/>
      <dgm:t>
        <a:bodyPr/>
        <a:lstStyle/>
        <a:p>
          <a:r>
            <a:rPr lang="en-US" dirty="0" smtClean="0"/>
            <a:t>Email Service</a:t>
          </a:r>
          <a:endParaRPr lang="en-US" dirty="0"/>
        </a:p>
      </dgm:t>
    </dgm:pt>
    <dgm:pt modelId="{10708BC1-3A88-430F-8FDD-0949FC6FBBBC}" type="parTrans" cxnId="{2F9C6ECB-B123-48D9-A707-86D75EB6F650}">
      <dgm:prSet/>
      <dgm:spPr/>
      <dgm:t>
        <a:bodyPr/>
        <a:lstStyle/>
        <a:p>
          <a:endParaRPr lang="en-US"/>
        </a:p>
      </dgm:t>
    </dgm:pt>
    <dgm:pt modelId="{220E3CF6-396F-441A-9E76-96AD7AB07CBC}" type="sibTrans" cxnId="{2F9C6ECB-B123-48D9-A707-86D75EB6F650}">
      <dgm:prSet/>
      <dgm:spPr/>
      <dgm:t>
        <a:bodyPr/>
        <a:lstStyle/>
        <a:p>
          <a:endParaRPr lang="en-US"/>
        </a:p>
      </dgm:t>
    </dgm:pt>
    <dgm:pt modelId="{1905D24B-D380-4979-986A-4CC763A3ABBA}" type="pres">
      <dgm:prSet presAssocID="{DA7D0D47-941A-4E90-A8C9-1BC23F98B0E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7E75A9-0717-4F97-B20A-B6B672615744}" type="pres">
      <dgm:prSet presAssocID="{0FC1267D-774B-4178-91D0-53287F02507D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52C673-ED4A-449F-90F9-F24FD8C0ABDC}" type="pres">
      <dgm:prSet presAssocID="{9296892A-5C46-4167-B5DE-6B34F30DE6DF}" presName="sibTrans" presStyleCnt="0"/>
      <dgm:spPr/>
    </dgm:pt>
    <dgm:pt modelId="{4104FE28-4C24-4F96-9F09-CF22C7929C2E}" type="pres">
      <dgm:prSet presAssocID="{6C9D3587-1DD3-4CC3-9F6C-75EAF8711D10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602C76-0FB4-480D-BB07-7F7772DB9BC4}" type="pres">
      <dgm:prSet presAssocID="{C54FE8BE-2C70-4D85-9DDE-FCBBBCDBC5A3}" presName="sibTrans" presStyleCnt="0"/>
      <dgm:spPr/>
    </dgm:pt>
    <dgm:pt modelId="{C2DAFC14-2F54-4DF2-ADD9-B89D5EFF836B}" type="pres">
      <dgm:prSet presAssocID="{E74D1812-5660-4F93-97AD-35A104ED8F5C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FC6150-7871-48BD-8379-776058563598}" type="pres">
      <dgm:prSet presAssocID="{60D463AC-5031-4A2F-9999-AEC8B3AA1A01}" presName="sibTrans" presStyleCnt="0"/>
      <dgm:spPr/>
    </dgm:pt>
    <dgm:pt modelId="{520DD30E-9F5B-4C4A-A5DC-0DF78E4FBA26}" type="pres">
      <dgm:prSet presAssocID="{779B84F6-4D08-4CD4-B405-3CBEC0B76463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0288F-568A-478A-953B-B2CD8E367952}" type="pres">
      <dgm:prSet presAssocID="{23AAF287-7DB5-4543-B322-1118B1FA6B8B}" presName="sibTrans" presStyleCnt="0"/>
      <dgm:spPr/>
    </dgm:pt>
    <dgm:pt modelId="{1C4681E6-90A5-43A5-AF1D-054F12F18D4F}" type="pres">
      <dgm:prSet presAssocID="{9EAD06F8-FABE-43D5-919E-A10C347A0BB3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E3471-0FE7-49B9-AA4E-55C70D4D5C34}" type="pres">
      <dgm:prSet presAssocID="{DEA2219B-A436-4D5F-87CE-C26D3B3FCD7A}" presName="sibTrans" presStyleCnt="0"/>
      <dgm:spPr/>
    </dgm:pt>
    <dgm:pt modelId="{04506B76-3E30-4CD8-8F67-F8597089510D}" type="pres">
      <dgm:prSet presAssocID="{65D476E5-9F40-4D58-8999-B602D1EC245E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AAEF3-ECA8-42FF-B263-A626BFD517C0}" type="pres">
      <dgm:prSet presAssocID="{6D559A66-CECD-4E3B-ABB9-E739F0E85395}" presName="sibTrans" presStyleCnt="0"/>
      <dgm:spPr/>
    </dgm:pt>
    <dgm:pt modelId="{07FBD5E6-530E-4CB0-A1D6-755E1DF372B8}" type="pres">
      <dgm:prSet presAssocID="{46DC3184-006E-48A5-931B-1A6D11BCFD22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9A82A3-8588-425A-8687-BCD2751AE724}" type="pres">
      <dgm:prSet presAssocID="{A371802C-393B-4811-BCEF-EE1AFDFF244B}" presName="sibTrans" presStyleCnt="0"/>
      <dgm:spPr/>
    </dgm:pt>
    <dgm:pt modelId="{622B6258-1C08-4CA9-B26B-1E6B1BB0A456}" type="pres">
      <dgm:prSet presAssocID="{642B26AF-5112-41FE-BB06-2B5744F387DC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BF5A53-DEF5-4776-9774-5595AB746EE0}" srcId="{DA7D0D47-941A-4E90-A8C9-1BC23F98B0E9}" destId="{9EAD06F8-FABE-43D5-919E-A10C347A0BB3}" srcOrd="4" destOrd="0" parTransId="{11B47052-1EE3-40F8-A745-F978F529D30A}" sibTransId="{DEA2219B-A436-4D5F-87CE-C26D3B3FCD7A}"/>
    <dgm:cxn modelId="{545173DF-3F81-40B1-9D9D-55A5C269E023}" srcId="{DA7D0D47-941A-4E90-A8C9-1BC23F98B0E9}" destId="{0FC1267D-774B-4178-91D0-53287F02507D}" srcOrd="0" destOrd="0" parTransId="{D86E059E-3AB6-428A-9B79-1722D1B6EF62}" sibTransId="{9296892A-5C46-4167-B5DE-6B34F30DE6DF}"/>
    <dgm:cxn modelId="{2F9C6ECB-B123-48D9-A707-86D75EB6F650}" srcId="{DA7D0D47-941A-4E90-A8C9-1BC23F98B0E9}" destId="{642B26AF-5112-41FE-BB06-2B5744F387DC}" srcOrd="7" destOrd="0" parTransId="{10708BC1-3A88-430F-8FDD-0949FC6FBBBC}" sibTransId="{220E3CF6-396F-441A-9E76-96AD7AB07CBC}"/>
    <dgm:cxn modelId="{3B53D00B-7A41-4E41-89A3-CE90BEF64EEC}" srcId="{DA7D0D47-941A-4E90-A8C9-1BC23F98B0E9}" destId="{65D476E5-9F40-4D58-8999-B602D1EC245E}" srcOrd="5" destOrd="0" parTransId="{9319B468-6782-45A8-9D6B-2194444F47B2}" sibTransId="{6D559A66-CECD-4E3B-ABB9-E739F0E85395}"/>
    <dgm:cxn modelId="{3CDEA188-1D21-4720-9EC9-E6E5DEA491E2}" type="presOf" srcId="{E74D1812-5660-4F93-97AD-35A104ED8F5C}" destId="{C2DAFC14-2F54-4DF2-ADD9-B89D5EFF836B}" srcOrd="0" destOrd="0" presId="urn:microsoft.com/office/officeart/2005/8/layout/default"/>
    <dgm:cxn modelId="{34CFF7DB-4555-44FC-A17A-55485E055DA1}" type="presOf" srcId="{779B84F6-4D08-4CD4-B405-3CBEC0B76463}" destId="{520DD30E-9F5B-4C4A-A5DC-0DF78E4FBA26}" srcOrd="0" destOrd="0" presId="urn:microsoft.com/office/officeart/2005/8/layout/default"/>
    <dgm:cxn modelId="{2FC287AE-37CA-4EB7-97B8-ECC49E794A92}" srcId="{DA7D0D47-941A-4E90-A8C9-1BC23F98B0E9}" destId="{779B84F6-4D08-4CD4-B405-3CBEC0B76463}" srcOrd="3" destOrd="0" parTransId="{B8C7C023-6B19-48FA-8D65-A11D157E152F}" sibTransId="{23AAF287-7DB5-4543-B322-1118B1FA6B8B}"/>
    <dgm:cxn modelId="{FF5C2F0C-24C6-48D4-9878-B1A55812749B}" srcId="{DA7D0D47-941A-4E90-A8C9-1BC23F98B0E9}" destId="{E74D1812-5660-4F93-97AD-35A104ED8F5C}" srcOrd="2" destOrd="0" parTransId="{09CF62A9-4587-42CC-9DFC-E38532C55D1B}" sibTransId="{60D463AC-5031-4A2F-9999-AEC8B3AA1A01}"/>
    <dgm:cxn modelId="{C2A799F9-0F93-49DD-9204-07AD1013C847}" type="presOf" srcId="{65D476E5-9F40-4D58-8999-B602D1EC245E}" destId="{04506B76-3E30-4CD8-8F67-F8597089510D}" srcOrd="0" destOrd="0" presId="urn:microsoft.com/office/officeart/2005/8/layout/default"/>
    <dgm:cxn modelId="{783DEDDE-6C64-41C9-B049-2E5EBFAB05FE}" type="presOf" srcId="{6C9D3587-1DD3-4CC3-9F6C-75EAF8711D10}" destId="{4104FE28-4C24-4F96-9F09-CF22C7929C2E}" srcOrd="0" destOrd="0" presId="urn:microsoft.com/office/officeart/2005/8/layout/default"/>
    <dgm:cxn modelId="{D8FBF167-0BE6-46B1-B1AC-B89EF22040F0}" type="presOf" srcId="{9EAD06F8-FABE-43D5-919E-A10C347A0BB3}" destId="{1C4681E6-90A5-43A5-AF1D-054F12F18D4F}" srcOrd="0" destOrd="0" presId="urn:microsoft.com/office/officeart/2005/8/layout/default"/>
    <dgm:cxn modelId="{44D4DA36-C897-4957-9374-27460A6A7401}" type="presOf" srcId="{46DC3184-006E-48A5-931B-1A6D11BCFD22}" destId="{07FBD5E6-530E-4CB0-A1D6-755E1DF372B8}" srcOrd="0" destOrd="0" presId="urn:microsoft.com/office/officeart/2005/8/layout/default"/>
    <dgm:cxn modelId="{C23A6662-D41A-42D1-940D-1AC5C1868C19}" srcId="{DA7D0D47-941A-4E90-A8C9-1BC23F98B0E9}" destId="{46DC3184-006E-48A5-931B-1A6D11BCFD22}" srcOrd="6" destOrd="0" parTransId="{800B1DA6-E99C-47EA-A2DA-F8915A07042B}" sibTransId="{A371802C-393B-4811-BCEF-EE1AFDFF244B}"/>
    <dgm:cxn modelId="{28B5B00C-93BF-4CDE-BB2B-3156F485DAA3}" srcId="{DA7D0D47-941A-4E90-A8C9-1BC23F98B0E9}" destId="{6C9D3587-1DD3-4CC3-9F6C-75EAF8711D10}" srcOrd="1" destOrd="0" parTransId="{306DA544-AE38-424C-B452-E75542B6930A}" sibTransId="{C54FE8BE-2C70-4D85-9DDE-FCBBBCDBC5A3}"/>
    <dgm:cxn modelId="{FED695FB-F8DE-4520-9C2B-8EECF8651598}" type="presOf" srcId="{0FC1267D-774B-4178-91D0-53287F02507D}" destId="{C37E75A9-0717-4F97-B20A-B6B672615744}" srcOrd="0" destOrd="0" presId="urn:microsoft.com/office/officeart/2005/8/layout/default"/>
    <dgm:cxn modelId="{FA4AE618-BBAA-427E-8541-07089875422F}" type="presOf" srcId="{642B26AF-5112-41FE-BB06-2B5744F387DC}" destId="{622B6258-1C08-4CA9-B26B-1E6B1BB0A456}" srcOrd="0" destOrd="0" presId="urn:microsoft.com/office/officeart/2005/8/layout/default"/>
    <dgm:cxn modelId="{72A2290D-34F4-4EE1-8F2A-97C6BDE56382}" type="presOf" srcId="{DA7D0D47-941A-4E90-A8C9-1BC23F98B0E9}" destId="{1905D24B-D380-4979-986A-4CC763A3ABBA}" srcOrd="0" destOrd="0" presId="urn:microsoft.com/office/officeart/2005/8/layout/default"/>
    <dgm:cxn modelId="{0979B354-14CA-4FCC-9046-1F7399A57060}" type="presParOf" srcId="{1905D24B-D380-4979-986A-4CC763A3ABBA}" destId="{C37E75A9-0717-4F97-B20A-B6B672615744}" srcOrd="0" destOrd="0" presId="urn:microsoft.com/office/officeart/2005/8/layout/default"/>
    <dgm:cxn modelId="{93C36435-5953-4F0F-A09F-978B1AFD538A}" type="presParOf" srcId="{1905D24B-D380-4979-986A-4CC763A3ABBA}" destId="{8352C673-ED4A-449F-90F9-F24FD8C0ABDC}" srcOrd="1" destOrd="0" presId="urn:microsoft.com/office/officeart/2005/8/layout/default"/>
    <dgm:cxn modelId="{DDB4372C-8BB4-4294-A5EA-E65E8732BB2C}" type="presParOf" srcId="{1905D24B-D380-4979-986A-4CC763A3ABBA}" destId="{4104FE28-4C24-4F96-9F09-CF22C7929C2E}" srcOrd="2" destOrd="0" presId="urn:microsoft.com/office/officeart/2005/8/layout/default"/>
    <dgm:cxn modelId="{964C5A11-9479-489E-836A-80656A30A815}" type="presParOf" srcId="{1905D24B-D380-4979-986A-4CC763A3ABBA}" destId="{EE602C76-0FB4-480D-BB07-7F7772DB9BC4}" srcOrd="3" destOrd="0" presId="urn:microsoft.com/office/officeart/2005/8/layout/default"/>
    <dgm:cxn modelId="{EB633926-3FC8-4FF5-A429-01391A3CF5F6}" type="presParOf" srcId="{1905D24B-D380-4979-986A-4CC763A3ABBA}" destId="{C2DAFC14-2F54-4DF2-ADD9-B89D5EFF836B}" srcOrd="4" destOrd="0" presId="urn:microsoft.com/office/officeart/2005/8/layout/default"/>
    <dgm:cxn modelId="{B1CFBCFF-3809-4F0B-AEC5-10DC7B84C5FC}" type="presParOf" srcId="{1905D24B-D380-4979-986A-4CC763A3ABBA}" destId="{B0FC6150-7871-48BD-8379-776058563598}" srcOrd="5" destOrd="0" presId="urn:microsoft.com/office/officeart/2005/8/layout/default"/>
    <dgm:cxn modelId="{FE952AD2-EBA2-4830-BEF7-B682A382948F}" type="presParOf" srcId="{1905D24B-D380-4979-986A-4CC763A3ABBA}" destId="{520DD30E-9F5B-4C4A-A5DC-0DF78E4FBA26}" srcOrd="6" destOrd="0" presId="urn:microsoft.com/office/officeart/2005/8/layout/default"/>
    <dgm:cxn modelId="{7A207D38-5A53-4BC7-A4BA-1938462D0D73}" type="presParOf" srcId="{1905D24B-D380-4979-986A-4CC763A3ABBA}" destId="{48F0288F-568A-478A-953B-B2CD8E367952}" srcOrd="7" destOrd="0" presId="urn:microsoft.com/office/officeart/2005/8/layout/default"/>
    <dgm:cxn modelId="{5D010112-5FC8-4B7A-B071-F1E72A08DFCD}" type="presParOf" srcId="{1905D24B-D380-4979-986A-4CC763A3ABBA}" destId="{1C4681E6-90A5-43A5-AF1D-054F12F18D4F}" srcOrd="8" destOrd="0" presId="urn:microsoft.com/office/officeart/2005/8/layout/default"/>
    <dgm:cxn modelId="{48AAEA3F-3147-4F00-AF6F-EB4A9E4FAF36}" type="presParOf" srcId="{1905D24B-D380-4979-986A-4CC763A3ABBA}" destId="{862E3471-0FE7-49B9-AA4E-55C70D4D5C34}" srcOrd="9" destOrd="0" presId="urn:microsoft.com/office/officeart/2005/8/layout/default"/>
    <dgm:cxn modelId="{473BDC03-8464-4C93-B77C-402F756FC01D}" type="presParOf" srcId="{1905D24B-D380-4979-986A-4CC763A3ABBA}" destId="{04506B76-3E30-4CD8-8F67-F8597089510D}" srcOrd="10" destOrd="0" presId="urn:microsoft.com/office/officeart/2005/8/layout/default"/>
    <dgm:cxn modelId="{0E122081-CD2C-4008-AD14-203E300F2C82}" type="presParOf" srcId="{1905D24B-D380-4979-986A-4CC763A3ABBA}" destId="{74AAAEF3-ECA8-42FF-B263-A626BFD517C0}" srcOrd="11" destOrd="0" presId="urn:microsoft.com/office/officeart/2005/8/layout/default"/>
    <dgm:cxn modelId="{26C0643E-5796-45A0-A523-D6750C6E0963}" type="presParOf" srcId="{1905D24B-D380-4979-986A-4CC763A3ABBA}" destId="{07FBD5E6-530E-4CB0-A1D6-755E1DF372B8}" srcOrd="12" destOrd="0" presId="urn:microsoft.com/office/officeart/2005/8/layout/default"/>
    <dgm:cxn modelId="{283CD684-506C-4A7D-8CEC-988EB21488CC}" type="presParOf" srcId="{1905D24B-D380-4979-986A-4CC763A3ABBA}" destId="{BC9A82A3-8588-425A-8687-BCD2751AE724}" srcOrd="13" destOrd="0" presId="urn:microsoft.com/office/officeart/2005/8/layout/default"/>
    <dgm:cxn modelId="{FF488259-E7E5-4B5F-97C7-0EA17FFA0972}" type="presParOf" srcId="{1905D24B-D380-4979-986A-4CC763A3ABBA}" destId="{622B6258-1C08-4CA9-B26B-1E6B1BB0A456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E75A9-0717-4F97-B20A-B6B672615744}">
      <dsp:nvSpPr>
        <dsp:cNvPr id="0" name=""/>
        <dsp:cNvSpPr/>
      </dsp:nvSpPr>
      <dsp:spPr>
        <a:xfrm>
          <a:off x="0" y="448839"/>
          <a:ext cx="2285999" cy="1371599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User Authentication</a:t>
          </a:r>
          <a:endParaRPr lang="en-US" sz="2500" kern="1200" dirty="0"/>
        </a:p>
      </dsp:txBody>
      <dsp:txXfrm>
        <a:off x="0" y="448839"/>
        <a:ext cx="2285999" cy="1371599"/>
      </dsp:txXfrm>
    </dsp:sp>
    <dsp:sp modelId="{4104FE28-4C24-4F96-9F09-CF22C7929C2E}">
      <dsp:nvSpPr>
        <dsp:cNvPr id="0" name=""/>
        <dsp:cNvSpPr/>
      </dsp:nvSpPr>
      <dsp:spPr>
        <a:xfrm>
          <a:off x="2514600" y="448839"/>
          <a:ext cx="2285999" cy="1371599"/>
        </a:xfrm>
        <a:prstGeom prst="rect">
          <a:avLst/>
        </a:prstGeom>
        <a:solidFill>
          <a:schemeClr val="accent1">
            <a:shade val="50000"/>
            <a:hueOff val="195131"/>
            <a:satOff val="-11271"/>
            <a:lumOff val="123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Simplified Customer Registration</a:t>
          </a:r>
          <a:endParaRPr lang="en-US" sz="2500" kern="1200" dirty="0"/>
        </a:p>
      </dsp:txBody>
      <dsp:txXfrm>
        <a:off x="2514600" y="448839"/>
        <a:ext cx="2285999" cy="1371599"/>
      </dsp:txXfrm>
    </dsp:sp>
    <dsp:sp modelId="{C2DAFC14-2F54-4DF2-ADD9-B89D5EFF836B}">
      <dsp:nvSpPr>
        <dsp:cNvPr id="0" name=""/>
        <dsp:cNvSpPr/>
      </dsp:nvSpPr>
      <dsp:spPr>
        <a:xfrm>
          <a:off x="5029199" y="448839"/>
          <a:ext cx="2285999" cy="1371599"/>
        </a:xfrm>
        <a:prstGeom prst="rect">
          <a:avLst/>
        </a:prstGeom>
        <a:solidFill>
          <a:schemeClr val="accent1">
            <a:shade val="50000"/>
            <a:hueOff val="390263"/>
            <a:satOff val="-22543"/>
            <a:lumOff val="247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KYC Compliance using Third Party </a:t>
          </a:r>
          <a:r>
            <a:rPr lang="en-US" sz="2500" kern="1200" dirty="0" smtClean="0"/>
            <a:t>Services</a:t>
          </a:r>
          <a:endParaRPr lang="en-US" sz="2500" kern="1200" dirty="0"/>
        </a:p>
      </dsp:txBody>
      <dsp:txXfrm>
        <a:off x="5029199" y="448839"/>
        <a:ext cx="2285999" cy="1371599"/>
      </dsp:txXfrm>
    </dsp:sp>
    <dsp:sp modelId="{520DD30E-9F5B-4C4A-A5DC-0DF78E4FBA26}">
      <dsp:nvSpPr>
        <dsp:cNvPr id="0" name=""/>
        <dsp:cNvSpPr/>
      </dsp:nvSpPr>
      <dsp:spPr>
        <a:xfrm>
          <a:off x="0" y="2049039"/>
          <a:ext cx="2285999" cy="1371599"/>
        </a:xfrm>
        <a:prstGeom prst="rect">
          <a:avLst/>
        </a:prstGeom>
        <a:solidFill>
          <a:schemeClr val="accent1">
            <a:shade val="50000"/>
            <a:hueOff val="585394"/>
            <a:satOff val="-33814"/>
            <a:lumOff val="371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View &amp; Export Account Statement</a:t>
          </a:r>
          <a:endParaRPr lang="en-US" sz="2500" kern="1200" dirty="0"/>
        </a:p>
      </dsp:txBody>
      <dsp:txXfrm>
        <a:off x="0" y="2049039"/>
        <a:ext cx="2285999" cy="1371599"/>
      </dsp:txXfrm>
    </dsp:sp>
    <dsp:sp modelId="{1C4681E6-90A5-43A5-AF1D-054F12F18D4F}">
      <dsp:nvSpPr>
        <dsp:cNvPr id="0" name=""/>
        <dsp:cNvSpPr/>
      </dsp:nvSpPr>
      <dsp:spPr>
        <a:xfrm>
          <a:off x="2514600" y="2049039"/>
          <a:ext cx="2285999" cy="1371599"/>
        </a:xfrm>
        <a:prstGeom prst="rect">
          <a:avLst/>
        </a:prstGeom>
        <a:solidFill>
          <a:schemeClr val="accent1">
            <a:shade val="50000"/>
            <a:hueOff val="780526"/>
            <a:satOff val="-45086"/>
            <a:lumOff val="495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Online Account Creation</a:t>
          </a:r>
          <a:endParaRPr lang="en-US" sz="2500" kern="1200" dirty="0"/>
        </a:p>
      </dsp:txBody>
      <dsp:txXfrm>
        <a:off x="2514600" y="2049039"/>
        <a:ext cx="2285999" cy="1371599"/>
      </dsp:txXfrm>
    </dsp:sp>
    <dsp:sp modelId="{04506B76-3E30-4CD8-8F67-F8597089510D}">
      <dsp:nvSpPr>
        <dsp:cNvPr id="0" name=""/>
        <dsp:cNvSpPr/>
      </dsp:nvSpPr>
      <dsp:spPr>
        <a:xfrm>
          <a:off x="5029199" y="2049039"/>
          <a:ext cx="2285999" cy="1371599"/>
        </a:xfrm>
        <a:prstGeom prst="rect">
          <a:avLst/>
        </a:prstGeom>
        <a:solidFill>
          <a:schemeClr val="accent1">
            <a:shade val="50000"/>
            <a:hueOff val="585394"/>
            <a:satOff val="-33814"/>
            <a:lumOff val="371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Beneficiary Mgmt</a:t>
          </a:r>
          <a:endParaRPr lang="en-US" sz="2500" kern="1200" dirty="0"/>
        </a:p>
      </dsp:txBody>
      <dsp:txXfrm>
        <a:off x="5029199" y="2049039"/>
        <a:ext cx="2285999" cy="1371599"/>
      </dsp:txXfrm>
    </dsp:sp>
    <dsp:sp modelId="{07FBD5E6-530E-4CB0-A1D6-755E1DF372B8}">
      <dsp:nvSpPr>
        <dsp:cNvPr id="0" name=""/>
        <dsp:cNvSpPr/>
      </dsp:nvSpPr>
      <dsp:spPr>
        <a:xfrm>
          <a:off x="1257300" y="3649239"/>
          <a:ext cx="2285999" cy="1371599"/>
        </a:xfrm>
        <a:prstGeom prst="rect">
          <a:avLst/>
        </a:prstGeom>
        <a:solidFill>
          <a:schemeClr val="accent1">
            <a:shade val="50000"/>
            <a:hueOff val="390263"/>
            <a:satOff val="-22543"/>
            <a:lumOff val="247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User Password Reset</a:t>
          </a:r>
          <a:endParaRPr lang="en-US" sz="2500" kern="1200" dirty="0"/>
        </a:p>
      </dsp:txBody>
      <dsp:txXfrm>
        <a:off x="1257300" y="3649239"/>
        <a:ext cx="2285999" cy="1371599"/>
      </dsp:txXfrm>
    </dsp:sp>
    <dsp:sp modelId="{622B6258-1C08-4CA9-B26B-1E6B1BB0A456}">
      <dsp:nvSpPr>
        <dsp:cNvPr id="0" name=""/>
        <dsp:cNvSpPr/>
      </dsp:nvSpPr>
      <dsp:spPr>
        <a:xfrm>
          <a:off x="3771900" y="3649239"/>
          <a:ext cx="2285999" cy="1371599"/>
        </a:xfrm>
        <a:prstGeom prst="rect">
          <a:avLst/>
        </a:prstGeom>
        <a:solidFill>
          <a:schemeClr val="accent1">
            <a:shade val="50000"/>
            <a:hueOff val="195131"/>
            <a:satOff val="-11271"/>
            <a:lumOff val="123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Email Service</a:t>
          </a:r>
          <a:endParaRPr lang="en-US" sz="2500" kern="1200" dirty="0"/>
        </a:p>
      </dsp:txBody>
      <dsp:txXfrm>
        <a:off x="3771900" y="3649239"/>
        <a:ext cx="2285999" cy="1371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44F563-5448-4EAF-8B6F-F9B570758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E12E8B-7789-400F-9794-7CF27A2AA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D26E30-F0AE-47FF-A275-42A97848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509DCC-A43C-473D-BD5D-7406B17A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0797F9-B52C-4F40-9C91-51A5DFF0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7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857DE8-1BD3-42CF-81A9-0711B9CB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2E2F5B-28A3-495B-94AE-843A6D8A3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11E3DC-1DD5-4713-8E4B-27B491A1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B2C3D-596A-4FCE-ADA1-34524536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6D4FB6-FFC5-42C0-9736-CFDE228E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7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218D389-DEF8-4742-81AD-66F291EE2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C6AB7D0-AA87-4D80-85B5-0E9D2CE64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742176-7B18-45DA-A582-2E0B93A2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A9A0D3-490A-4A9C-899F-FA34BE21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5123BB-9E7F-4D41-AE39-61C5436F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7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5BEA8E-C18A-4B51-B954-2506E80A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0CD9A7-0600-424F-9140-9DE80DD3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4B4FD3-55C6-4233-82EC-643EE7C4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AE2A83-6391-48EF-8111-14D78515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15D32F-22EB-4E1E-8EA4-024C3922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0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6BAA7-B7B1-4D2C-AEFA-7115C75B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974AF7-0457-44D4-8F48-1A145B5B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76E5E1-2EE8-4A7F-BD1C-1E4A830C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33053A-5A49-4A71-99DF-7A934D3E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22784E-203B-438F-B2E7-8C78F749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FF0B98-C86F-4E33-BD52-7D2746AD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7BB0FC-7A6C-41A0-B600-E03D6F840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522A99C-31D2-4612-9303-7A584F0E6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894365-66B7-4D17-BEA7-76B435D8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859067-E34A-4A43-A50F-0128A4EC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007750-081C-48B8-ACC6-8AA86061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9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818377-3B8B-4E05-93B2-82018837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240A1D-26F3-406B-84B4-9A54EC9DF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25849A7-DB99-4271-9E5E-21EC4B196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4E364E0-0981-4174-AC8C-7B8AFC62E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8EA8E32-50E2-46E5-A16A-22A64FDAA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0E340B1-FB27-46EB-AA7B-3BC20D9B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6F24CC1-C65F-438B-989F-5A5C772A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5A43C97-0878-443E-8A4A-8784569E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2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2168A2-739C-4634-AB65-CA033051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39BE235-0A77-4007-8E51-B7533A47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EDB3B65-5A4F-485C-AD6F-22F53889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3CB8EDC-7C1E-4067-A419-C5E74435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7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0415F0-37C0-4850-AEDE-601A7B0E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104897F-BA1F-48DA-80F2-5045C65E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175411A-CF7F-4589-A565-3C176BC2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3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235511-3DF4-4020-95C4-18FB4783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4D04AB-B5D8-4B82-9D73-3EF126AF8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FEE2382-862A-4E2C-9FE8-F0E71D0F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6910F6-A697-4C21-A616-70434675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4B8ADB9-7AD5-48F9-9120-21624D66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0C602F-DECC-4B30-A311-A15B0C46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3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81427F-7317-4BE5-8DFC-10DFBFA5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892DDD3-12E2-4156-B6FB-0BA20E00A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2D4344B-1395-45DF-8273-DCFA24501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A8F40F-77BA-4BE7-A1CA-531F21DB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0474DE-98DF-43B9-9D71-67662A2B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DD7CBB2-B021-4387-B661-E944EBB2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6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C33EF8F-4111-44EE-B1B1-51EDB7D4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22F8FA-F705-444C-B437-AEE644D5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AEC2B4-1320-4034-BE3C-1E2D3E5C9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0A35F-9558-483A-A635-992D7AE24C3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23CE32-0466-494D-9A5B-22ED39119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3A22C7-1BE4-4CB3-BA50-A59941435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7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microsoft.com/office/2007/relationships/hdphoto" Target="../media/hdphoto1.wdp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xmlns="" id="{86197D16-FE75-4A0E-A0C9-28C0F04A43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22EE555-3ACA-4199-99BB-87FE54C09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45" y="1191796"/>
            <a:ext cx="10534985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 smtClean="0">
                <a:solidFill>
                  <a:srgbClr val="FFFFFF"/>
                </a:solidFill>
              </a:rPr>
              <a:t>Online </a:t>
            </a:r>
            <a:r>
              <a:rPr lang="en-US" sz="6600" dirty="0" smtClean="0">
                <a:solidFill>
                  <a:srgbClr val="FFFFFF"/>
                </a:solidFill>
              </a:rPr>
              <a:t>Banking by RSA</a:t>
            </a:r>
            <a:r>
              <a:rPr lang="en-US" sz="6600" dirty="0" smtClean="0">
                <a:solidFill>
                  <a:srgbClr val="FFFFFF"/>
                </a:solidFill>
              </a:rPr>
              <a:t/>
            </a:r>
            <a:br>
              <a:rPr lang="en-US" sz="6600" dirty="0" smtClean="0">
                <a:solidFill>
                  <a:srgbClr val="FFFFFF"/>
                </a:solidFill>
              </a:rPr>
            </a:br>
            <a:r>
              <a:rPr lang="en-US" sz="2000" dirty="0" smtClean="0">
                <a:solidFill>
                  <a:srgbClr val="FFFFFF"/>
                </a:solidFill>
              </a:rPr>
              <a:t>Digital India Initiative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960A389-03AB-4B30-9F27-F0DF0A70DE8A}"/>
              </a:ext>
            </a:extLst>
          </p:cNvPr>
          <p:cNvSpPr/>
          <p:nvPr/>
        </p:nvSpPr>
        <p:spPr>
          <a:xfrm>
            <a:off x="1052945" y="5226592"/>
            <a:ext cx="2687782" cy="263236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Amit Pandey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451D676-3FC8-4DBC-9CB5-7C2EFDC790F6}"/>
              </a:ext>
            </a:extLst>
          </p:cNvPr>
          <p:cNvSpPr/>
          <p:nvPr/>
        </p:nvSpPr>
        <p:spPr>
          <a:xfrm>
            <a:off x="3789085" y="5226590"/>
            <a:ext cx="2687782" cy="263236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Sunil Tikoo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AEF7A21-610F-487A-A600-078E317B26CF}"/>
              </a:ext>
            </a:extLst>
          </p:cNvPr>
          <p:cNvSpPr/>
          <p:nvPr/>
        </p:nvSpPr>
        <p:spPr>
          <a:xfrm>
            <a:off x="6579716" y="5226580"/>
            <a:ext cx="2687782" cy="263236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Rohit Durai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6" name="Picture 4" descr="Image result for java transparent">
            <a:extLst>
              <a:ext uri="{FF2B5EF4-FFF2-40B4-BE49-F238E27FC236}">
                <a16:creationId xmlns:a16="http://schemas.microsoft.com/office/drawing/2014/main" xmlns="" id="{5302CC2A-27EB-4AA2-BF40-8CA2324F6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166" y="452003"/>
            <a:ext cx="3261559" cy="326155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jp morgan logo">
            <a:extLst>
              <a:ext uri="{FF2B5EF4-FFF2-40B4-BE49-F238E27FC236}">
                <a16:creationId xmlns:a16="http://schemas.microsoft.com/office/drawing/2014/main" xmlns="" id="{5B537254-EC8D-4A8E-A8AF-00A12521C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684" y="6217278"/>
            <a:ext cx="1985202" cy="4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01CCD4B-C97E-4B2D-88DA-C2B9DC50D1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85" y="6277826"/>
            <a:ext cx="2611159" cy="31973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987F9F2-E377-41DE-86F1-743D1271034C}"/>
              </a:ext>
            </a:extLst>
          </p:cNvPr>
          <p:cNvCxnSpPr/>
          <p:nvPr/>
        </p:nvCxnSpPr>
        <p:spPr>
          <a:xfrm>
            <a:off x="3740727" y="6175713"/>
            <a:ext cx="0" cy="49630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9807426-59BD-40CF-9B1E-DBD71CFB9DD7}"/>
              </a:ext>
            </a:extLst>
          </p:cNvPr>
          <p:cNvSpPr/>
          <p:nvPr/>
        </p:nvSpPr>
        <p:spPr>
          <a:xfrm>
            <a:off x="1706916" y="3752987"/>
            <a:ext cx="1379839" cy="1379839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FA960AE-B914-4E63-843C-726E25D849E0}"/>
              </a:ext>
            </a:extLst>
          </p:cNvPr>
          <p:cNvSpPr/>
          <p:nvPr/>
        </p:nvSpPr>
        <p:spPr>
          <a:xfrm>
            <a:off x="4545211" y="3736682"/>
            <a:ext cx="1379839" cy="1379839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B43DC7D-D671-4514-9C81-8BFE5BD7E529}"/>
              </a:ext>
            </a:extLst>
          </p:cNvPr>
          <p:cNvSpPr/>
          <p:nvPr/>
        </p:nvSpPr>
        <p:spPr>
          <a:xfrm>
            <a:off x="6995650" y="3763435"/>
            <a:ext cx="1379839" cy="1379839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4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DE5C918-E452-41B9-A5F2-EFA4F929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597" y="3424348"/>
            <a:ext cx="9426806" cy="1424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1B1B1B"/>
                </a:solidFill>
              </a:rPr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910FB3A-C533-4698-B23B-C4973933F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597" y="5121033"/>
            <a:ext cx="9426806" cy="5641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200">
              <a:solidFill>
                <a:srgbClr val="1B1B1B"/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xmlns="" id="{FBC3EAFD-A275-4F9B-8F62-72B6678F35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745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xmlns="" id="{06E64A6D-2B9F-4AAD-AB42-A61BAF01AC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7450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Vote of thanks">
            <a:extLst>
              <a:ext uri="{FF2B5EF4-FFF2-40B4-BE49-F238E27FC236}">
                <a16:creationId xmlns:a16="http://schemas.microsoft.com/office/drawing/2014/main" xmlns="" id="{C34D6FB8-9F9B-4CE6-8C11-FD184C218F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7" r="23924" b="-4"/>
          <a:stretch/>
        </p:blipFill>
        <p:spPr bwMode="auto">
          <a:xfrm>
            <a:off x="5181600" y="1330490"/>
            <a:ext cx="18288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xmlns="" id="{C51881DD-AD85-41BE-8A49-C2FB45800E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xmlns="" id="{9AD20FE8-ED02-4CDE-83B1-A1436305C3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D5A0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 descr="Image result for jp morgan logo">
            <a:extLst>
              <a:ext uri="{FF2B5EF4-FFF2-40B4-BE49-F238E27FC236}">
                <a16:creationId xmlns:a16="http://schemas.microsoft.com/office/drawing/2014/main" xmlns="" id="{C98A6394-6E49-41D6-B142-3B6C32F3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809" y="432059"/>
            <a:ext cx="1985202" cy="4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E771955-898D-4E7A-8F45-8EA79F1647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10" y="492607"/>
            <a:ext cx="2611159" cy="3197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70B1E49D-0FB5-4423-893A-767B43E3FD54}"/>
              </a:ext>
            </a:extLst>
          </p:cNvPr>
          <p:cNvCxnSpPr/>
          <p:nvPr/>
        </p:nvCxnSpPr>
        <p:spPr>
          <a:xfrm>
            <a:off x="6054852" y="390494"/>
            <a:ext cx="0" cy="49630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1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571D7C-99F9-4A30-B5A2-A2988F09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4BDB89-D0C0-4AD8-941E-BFC9D0315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Below are some of the </a:t>
            </a:r>
            <a:r>
              <a:rPr lang="en-US" sz="2400" dirty="0" smtClean="0"/>
              <a:t>manual processes currently being performed by </a:t>
            </a:r>
            <a:r>
              <a:rPr lang="en-US" sz="2400" dirty="0"/>
              <a:t>Traditional </a:t>
            </a:r>
            <a:r>
              <a:rPr lang="en-US" sz="2400" dirty="0" smtClean="0"/>
              <a:t>banks which can be regularized by making them available online.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>
                <a:solidFill>
                  <a:srgbClr val="000000"/>
                </a:solidFill>
              </a:rPr>
              <a:t>KYC </a:t>
            </a:r>
            <a:r>
              <a:rPr lang="en-US" sz="2400" dirty="0" smtClean="0">
                <a:solidFill>
                  <a:srgbClr val="000000"/>
                </a:solidFill>
              </a:rPr>
              <a:t>compliance</a:t>
            </a:r>
          </a:p>
          <a:p>
            <a:pPr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</a:rPr>
              <a:t>Customer Registration</a:t>
            </a:r>
          </a:p>
          <a:p>
            <a:pPr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</a:rPr>
              <a:t>Account Opening</a:t>
            </a:r>
          </a:p>
          <a:p>
            <a:pPr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</a:rPr>
              <a:t>Beneficiary Mgmt</a:t>
            </a:r>
            <a:endParaRPr lang="en-US" sz="2400" dirty="0" smtClean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</a:rPr>
              <a:t>Fund Transfer</a:t>
            </a:r>
          </a:p>
          <a:p>
            <a:pPr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</a:rPr>
              <a:t>Other Customer Related Services</a:t>
            </a:r>
          </a:p>
        </p:txBody>
      </p:sp>
    </p:spTree>
    <p:extLst>
      <p:ext uri="{BB962C8B-B14F-4D97-AF65-F5344CB8AC3E}">
        <p14:creationId xmlns:p14="http://schemas.microsoft.com/office/powerpoint/2010/main" val="341526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xmlns="" id="{30992ED3-FA99-4FAD-A3CA-2B9B3BB8B4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19870" y="643467"/>
            <a:ext cx="3424430" cy="55731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951DFF-88F9-40A2-A6C3-5114BA10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458" y="996950"/>
            <a:ext cx="2969342" cy="502849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case </a:t>
            </a:r>
            <a:r>
              <a:rPr lang="en-US" dirty="0" smtClean="0">
                <a:solidFill>
                  <a:srgbClr val="FFFFFF"/>
                </a:solidFill>
              </a:rPr>
              <a:t>Diagram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7EBD4ECD-2EE9-420E-9D44-D45149D5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39" y="5200174"/>
            <a:ext cx="6930352" cy="1014358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643466"/>
            <a:ext cx="7793736" cy="5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5911E3A-C35B-4EF7-A355-B84E9A14AF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21ADB3D-AD65-44B4-847D-5E90E90A5D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CF580C70-814C-4845-B645-919BFFBD16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34D7BF57-4CAA-45B2-9EF0-0AA1FCF70B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7886F306-C03A-40C6-8FD5-DCE3D4595D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2FDC9A36-C7C3-47D7-A64E-ED25C47EC7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BB19BC37-158A-43DC-9A9E-E45CC71954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077654CC-108F-48D5-B5E9-437F164F52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A3CF3A63-1C1E-4E85-A78A-FDC16431E3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8740FC9A-72DD-4D9B-BA25-1CCED13524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7FBF5743-F2AE-4D0D-BCD1-01F7686D01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CED32316-D4F7-4795-BBE0-DEBB60E27C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583B23C9-B9B7-4E93-9538-CBE316F83F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xmlns="" id="{5B144260-9F2C-4ADB-A37C-1CFB4B428B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53FF918D-79D3-4F55-A68C-0DD5880DAB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B9FC1440-933F-44FE-8D77-4827DD0F99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0F67F308-A67C-4D2E-B081-59BB31D8EC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80112F01-90EB-4AEC-A39C-5C6875FFB9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xmlns="" id="{893F6B05-90EB-4C75-A0F0-C7247553BD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227B563B-E0C0-4D81-966D-B5E2DBAAE8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130DF93D-D1FF-477A-BDCE-C8B01C3B47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44ED67A1-C6FE-4AC8-8473-11DAC03DCD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213A54F3-15FA-4C8F-8ABF-CE77E72196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5F8A7F7F-DD1A-4F41-98AC-B9CE2A620C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CEF47228-EB7C-4EBA-BE01-DA6CB24102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xmlns="" id="{3D2FD25A-EFFD-4F5C-9258-981F5907DE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DCF573BC-A06F-4036-A3A8-9D07DDE622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6C33C2-EC09-4F45-A2C8-AC9A692B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Assumptions and Scope of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553A2F-B4A9-4593-AC58-5C5AD66E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Assumptions</a:t>
            </a:r>
          </a:p>
          <a:p>
            <a:r>
              <a:rPr lang="en-US" sz="2000" dirty="0" smtClean="0"/>
              <a:t>Online </a:t>
            </a:r>
            <a:r>
              <a:rPr lang="en-US" sz="2000" dirty="0"/>
              <a:t>account is opened with </a:t>
            </a:r>
            <a:r>
              <a:rPr lang="en-US" sz="2000" dirty="0" smtClean="0"/>
              <a:t>opening balance </a:t>
            </a:r>
            <a:r>
              <a:rPr lang="en-US" sz="2000" dirty="0"/>
              <a:t>of </a:t>
            </a:r>
            <a:r>
              <a:rPr lang="en-US" sz="2000" dirty="0" smtClean="0"/>
              <a:t>INR 5000</a:t>
            </a:r>
          </a:p>
          <a:p>
            <a:r>
              <a:rPr lang="en-US" sz="2000" dirty="0" smtClean="0"/>
              <a:t>On adding </a:t>
            </a:r>
            <a:r>
              <a:rPr lang="en-US" sz="2000" dirty="0" smtClean="0"/>
              <a:t>beneficiary account, </a:t>
            </a:r>
            <a:r>
              <a:rPr lang="en-US" sz="2000" dirty="0" smtClean="0"/>
              <a:t>system is considering that the Account number, Beneficiary Name </a:t>
            </a:r>
            <a:r>
              <a:rPr lang="en-US" sz="2000" dirty="0" smtClean="0"/>
              <a:t>&amp; IFSC </a:t>
            </a:r>
            <a:r>
              <a:rPr lang="en-US" sz="2000" dirty="0" smtClean="0"/>
              <a:t>Code are valid.</a:t>
            </a:r>
            <a:endParaRPr lang="en-US" sz="2000" b="1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152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FA67CD3-AB4E-4A7A-BEB8-53C445D8C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07CF545F-9C2E-4446-97CD-AD92990C2B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Freeform 62">
            <a:extLst>
              <a:ext uri="{FF2B5EF4-FFF2-40B4-BE49-F238E27FC236}">
                <a16:creationId xmlns:a16="http://schemas.microsoft.com/office/drawing/2014/main" xmlns="" id="{339C8D78-A644-462F-B674-F440635E53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Graphic 13" descr="Gears">
            <a:extLst>
              <a:ext uri="{FF2B5EF4-FFF2-40B4-BE49-F238E27FC236}">
                <a16:creationId xmlns:a16="http://schemas.microsoft.com/office/drawing/2014/main" xmlns="" id="{AB50267D-C728-4E8B-B0D3-A745AA062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EAA055-ED20-46A5-B19C-8C9ABE0D7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387927"/>
            <a:ext cx="4977578" cy="5751655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i="1" u="sng" dirty="0" smtClean="0">
                <a:solidFill>
                  <a:schemeClr val="tx2"/>
                </a:solidFill>
              </a:rPr>
              <a:t>Technologies</a:t>
            </a:r>
            <a:endParaRPr lang="en-US" i="1" u="sng" dirty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JAVA 1.8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Spring Framework – </a:t>
            </a:r>
            <a:r>
              <a:rPr lang="en-US" sz="2000" dirty="0" smtClean="0">
                <a:solidFill>
                  <a:srgbClr val="000000"/>
                </a:solidFill>
              </a:rPr>
              <a:t>4.0.9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Spring </a:t>
            </a:r>
            <a:r>
              <a:rPr lang="en-US" sz="2000" dirty="0">
                <a:solidFill>
                  <a:srgbClr val="000000"/>
                </a:solidFill>
              </a:rPr>
              <a:t>Boot </a:t>
            </a:r>
            <a:r>
              <a:rPr lang="en-US" sz="2000" dirty="0" smtClean="0">
                <a:solidFill>
                  <a:srgbClr val="000000"/>
                </a:solidFill>
              </a:rPr>
              <a:t>2.1.1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Angular - </a:t>
            </a:r>
            <a:r>
              <a:rPr lang="en-US" sz="2000" dirty="0">
                <a:solidFill>
                  <a:srgbClr val="000000"/>
                </a:solidFill>
              </a:rPr>
              <a:t>7</a:t>
            </a:r>
            <a:r>
              <a:rPr lang="en-US" sz="2000" dirty="0" smtClean="0">
                <a:solidFill>
                  <a:srgbClr val="000000"/>
                </a:solidFill>
              </a:rPr>
              <a:t>.0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JPA 2.1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JUNIT – </a:t>
            </a:r>
            <a:r>
              <a:rPr lang="en-US" sz="2000" dirty="0" smtClean="0">
                <a:solidFill>
                  <a:srgbClr val="000000"/>
                </a:solidFill>
              </a:rPr>
              <a:t>4.9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Oracle 11g</a:t>
            </a:r>
            <a:endParaRPr lang="en-US" sz="2000" dirty="0" smtClean="0">
              <a:solidFill>
                <a:srgbClr val="000000"/>
              </a:solidFill>
            </a:endParaRP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i="1" u="sng" dirty="0" smtClean="0">
                <a:solidFill>
                  <a:schemeClr val="tx2"/>
                </a:solidFill>
              </a:rPr>
              <a:t>Tools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Eclipse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Visual Studio </a:t>
            </a:r>
            <a:r>
              <a:rPr lang="en-US" sz="2000" dirty="0" smtClean="0">
                <a:solidFill>
                  <a:srgbClr val="000000"/>
                </a:solidFill>
              </a:rPr>
              <a:t>Code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Postman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1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xmlns="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0E8C48-75FF-4B7B-8956-0B000A5C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Salient features of the </a:t>
            </a:r>
            <a:r>
              <a:rPr lang="en-US" sz="2400" dirty="0" smtClean="0">
                <a:solidFill>
                  <a:srgbClr val="FFFFFF"/>
                </a:solidFill>
              </a:rPr>
              <a:t>System</a:t>
            </a:r>
            <a:endParaRPr lang="en-US" sz="2400" dirty="0">
              <a:solidFill>
                <a:srgbClr val="FFFFFF"/>
              </a:soli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xmlns="" id="{C7FA9842-EEDC-4B43-ABE3-A18B3F952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132704"/>
              </p:ext>
            </p:extLst>
          </p:nvPr>
        </p:nvGraphicFramePr>
        <p:xfrm>
          <a:off x="4038600" y="1166647"/>
          <a:ext cx="7315200" cy="5469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282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1AEB8A9-B768-4E30-BA55-D919E6687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4AA099-DFCF-40F0-9DF9-51DCDD3D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 architecture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218988" y="1454434"/>
            <a:ext cx="7834468" cy="41985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525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F56F5174-31D9-4DBB-AAB7-A1FD7BDB13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xmlns="" id="{AE113210-7872-481A-ADE6-3A05CCAF5E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E4BDB-FA27-4988-842A-01323398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What next?  Future plan</a:t>
            </a:r>
          </a:p>
        </p:txBody>
      </p:sp>
      <p:sp>
        <p:nvSpPr>
          <p:cNvPr id="77" name="Freeform 62">
            <a:extLst>
              <a:ext uri="{FF2B5EF4-FFF2-40B4-BE49-F238E27FC236}">
                <a16:creationId xmlns:a16="http://schemas.microsoft.com/office/drawing/2014/main" xmlns="" id="{F9A95BEE-6BB1-4A28-A8E6-A34B2E42EF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xmlns="" id="{345FD299-6018-48DC-881A-D6C7DBFD5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0" r="14645" b="2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499A7D-CDC7-43C6-8B31-0179BC810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Account Mini Statement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Delete Beneficiary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Multiple accounts for Customer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Multifactor Authentication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4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DE5C918-E452-41B9-A5F2-EFA4F929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597" y="3424348"/>
            <a:ext cx="9426806" cy="1424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smtClean="0">
                <a:solidFill>
                  <a:srgbClr val="1B1B1B"/>
                </a:solidFill>
              </a:rPr>
              <a:t>Application Demo &amp; feedback</a:t>
            </a:r>
            <a:endParaRPr lang="en-US" sz="5400" dirty="0">
              <a:solidFill>
                <a:srgbClr val="1B1B1B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910FB3A-C533-4698-B23B-C4973933F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597" y="5121033"/>
            <a:ext cx="9426806" cy="5641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200" dirty="0">
              <a:solidFill>
                <a:srgbClr val="1B1B1B"/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xmlns="" id="{FBC3EAFD-A275-4F9B-8F62-72B6678F35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745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xmlns="" id="{06E64A6D-2B9F-4AAD-AB42-A61BAF01AC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7450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Vote of thanks">
            <a:extLst>
              <a:ext uri="{FF2B5EF4-FFF2-40B4-BE49-F238E27FC236}">
                <a16:creationId xmlns:a16="http://schemas.microsoft.com/office/drawing/2014/main" xmlns="" id="{C34D6FB8-9F9B-4CE6-8C11-FD184C218F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7" r="23924" b="-4"/>
          <a:stretch/>
        </p:blipFill>
        <p:spPr bwMode="auto">
          <a:xfrm>
            <a:off x="5181600" y="1330490"/>
            <a:ext cx="18288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xmlns="" id="{C51881DD-AD85-41BE-8A49-C2FB45800E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xmlns="" id="{9AD20FE8-ED02-4CDE-83B1-A1436305C3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D5A0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 descr="Image result for jp morgan logo">
            <a:extLst>
              <a:ext uri="{FF2B5EF4-FFF2-40B4-BE49-F238E27FC236}">
                <a16:creationId xmlns:a16="http://schemas.microsoft.com/office/drawing/2014/main" xmlns="" id="{C98A6394-6E49-41D6-B142-3B6C32F3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809" y="432059"/>
            <a:ext cx="1985202" cy="4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E771955-898D-4E7A-8F45-8EA79F1647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10" y="492607"/>
            <a:ext cx="2611159" cy="3197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70B1E49D-0FB5-4423-893A-767B43E3FD54}"/>
              </a:ext>
            </a:extLst>
          </p:cNvPr>
          <p:cNvCxnSpPr/>
          <p:nvPr/>
        </p:nvCxnSpPr>
        <p:spPr>
          <a:xfrm>
            <a:off x="6054852" y="390494"/>
            <a:ext cx="0" cy="49630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16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413</TotalTime>
  <Words>170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Online Banking by RSA Digital India Initiative</vt:lpstr>
      <vt:lpstr>Problem Statement</vt:lpstr>
      <vt:lpstr>Use case Diagram</vt:lpstr>
      <vt:lpstr>Assumptions and Scope of project </vt:lpstr>
      <vt:lpstr>PowerPoint Presentation</vt:lpstr>
      <vt:lpstr>Salient features of the System</vt:lpstr>
      <vt:lpstr>Application architecture</vt:lpstr>
      <vt:lpstr>What next?  Future plan</vt:lpstr>
      <vt:lpstr>Application Demo &amp; feedback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Corriea</dc:creator>
  <cp:lastModifiedBy>USER</cp:lastModifiedBy>
  <cp:revision>93</cp:revision>
  <dcterms:created xsi:type="dcterms:W3CDTF">2019-01-08T03:40:34Z</dcterms:created>
  <dcterms:modified xsi:type="dcterms:W3CDTF">2019-01-11T09:51:06Z</dcterms:modified>
</cp:coreProperties>
</file>