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D5E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BBA9-AACE-44BA-9853-8F93AF521444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18C-C830-4695-9A0A-3513FD8E6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1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BBA9-AACE-44BA-9853-8F93AF521444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18C-C830-4695-9A0A-3513FD8E6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0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BBA9-AACE-44BA-9853-8F93AF521444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18C-C830-4695-9A0A-3513FD8E6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6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BBA9-AACE-44BA-9853-8F93AF521444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18C-C830-4695-9A0A-3513FD8E6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93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BBA9-AACE-44BA-9853-8F93AF521444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18C-C830-4695-9A0A-3513FD8E6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75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BBA9-AACE-44BA-9853-8F93AF521444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18C-C830-4695-9A0A-3513FD8E6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0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BBA9-AACE-44BA-9853-8F93AF521444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18C-C830-4695-9A0A-3513FD8E6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BBA9-AACE-44BA-9853-8F93AF521444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18C-C830-4695-9A0A-3513FD8E6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0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BBA9-AACE-44BA-9853-8F93AF521444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18C-C830-4695-9A0A-3513FD8E6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65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BBA9-AACE-44BA-9853-8F93AF521444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18C-C830-4695-9A0A-3513FD8E6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0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BBA9-AACE-44BA-9853-8F93AF521444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18C-C830-4695-9A0A-3513FD8E6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7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BBA9-AACE-44BA-9853-8F93AF521444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DC18C-C830-4695-9A0A-3513FD8E6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8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592435"/>
              </p:ext>
            </p:extLst>
          </p:nvPr>
        </p:nvGraphicFramePr>
        <p:xfrm>
          <a:off x="8055032" y="1321722"/>
          <a:ext cx="3834015" cy="405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05">
                  <a:extLst>
                    <a:ext uri="{9D8B030D-6E8A-4147-A177-3AD203B41FA5}">
                      <a16:colId xmlns:a16="http://schemas.microsoft.com/office/drawing/2014/main" val="4007584441"/>
                    </a:ext>
                  </a:extLst>
                </a:gridCol>
                <a:gridCol w="1278005">
                  <a:extLst>
                    <a:ext uri="{9D8B030D-6E8A-4147-A177-3AD203B41FA5}">
                      <a16:colId xmlns:a16="http://schemas.microsoft.com/office/drawing/2014/main" val="2643711319"/>
                    </a:ext>
                  </a:extLst>
                </a:gridCol>
                <a:gridCol w="1278005">
                  <a:extLst>
                    <a:ext uri="{9D8B030D-6E8A-4147-A177-3AD203B41FA5}">
                      <a16:colId xmlns:a16="http://schemas.microsoft.com/office/drawing/2014/main" val="3465880815"/>
                    </a:ext>
                  </a:extLst>
                </a:gridCol>
              </a:tblGrid>
              <a:tr h="10125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644641"/>
                  </a:ext>
                </a:extLst>
              </a:tr>
              <a:tr h="10125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224689"/>
                  </a:ext>
                </a:extLst>
              </a:tr>
              <a:tr h="10125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660948"/>
                  </a:ext>
                </a:extLst>
              </a:tr>
              <a:tr h="10125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6503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7076" y="2685152"/>
            <a:ext cx="71397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rgbClr val="FF0000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J</a:t>
            </a:r>
            <a:r>
              <a:rPr lang="en-US" altLang="ko-KR" sz="8000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ump </a:t>
            </a:r>
            <a:r>
              <a:rPr lang="en-US" altLang="ko-KR" sz="8000" dirty="0" smtClean="0">
                <a:solidFill>
                  <a:srgbClr val="FF0000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t</a:t>
            </a:r>
            <a:r>
              <a:rPr lang="en-US" altLang="ko-KR" sz="8000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o </a:t>
            </a:r>
            <a:r>
              <a:rPr lang="en-US" altLang="ko-KR" sz="8000" dirty="0" smtClean="0">
                <a:solidFill>
                  <a:srgbClr val="FF0000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S</a:t>
            </a:r>
            <a:r>
              <a:rPr lang="en-US" altLang="ko-KR" sz="8000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quare</a:t>
            </a:r>
            <a:endParaRPr lang="ko-KR" altLang="en-US" sz="8000" dirty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3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934393" y="623455"/>
            <a:ext cx="876161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59970" y="623455"/>
            <a:ext cx="210866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5313" y="806333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게임 컨셉</a:t>
            </a:r>
            <a:endParaRPr lang="ko-KR" altLang="en-US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34393" y="806333"/>
            <a:ext cx="7790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오직 대각선 방향으로의 점프</a:t>
            </a:r>
            <a:endParaRPr lang="en-US" altLang="ko-KR" sz="2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개의 방향키와 여러 스킬들을 이용하여</a:t>
            </a: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최대한 멀리 나아간다</a:t>
            </a:r>
            <a:r>
              <a:rPr lang="en-US" altLang="ko-KR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6574057" y="885525"/>
            <a:ext cx="263231" cy="26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87966"/>
              </p:ext>
            </p:extLst>
          </p:nvPr>
        </p:nvGraphicFramePr>
        <p:xfrm>
          <a:off x="1329495" y="2156769"/>
          <a:ext cx="3209796" cy="339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932">
                  <a:extLst>
                    <a:ext uri="{9D8B030D-6E8A-4147-A177-3AD203B41FA5}">
                      <a16:colId xmlns:a16="http://schemas.microsoft.com/office/drawing/2014/main" val="4007584441"/>
                    </a:ext>
                  </a:extLst>
                </a:gridCol>
                <a:gridCol w="1069932">
                  <a:extLst>
                    <a:ext uri="{9D8B030D-6E8A-4147-A177-3AD203B41FA5}">
                      <a16:colId xmlns:a16="http://schemas.microsoft.com/office/drawing/2014/main" val="2643711319"/>
                    </a:ext>
                  </a:extLst>
                </a:gridCol>
                <a:gridCol w="1069932">
                  <a:extLst>
                    <a:ext uri="{9D8B030D-6E8A-4147-A177-3AD203B41FA5}">
                      <a16:colId xmlns:a16="http://schemas.microsoft.com/office/drawing/2014/main" val="3465880815"/>
                    </a:ext>
                  </a:extLst>
                </a:gridCol>
              </a:tblGrid>
              <a:tr h="847718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6552" marR="76552" marT="38275" marB="3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6552" marR="76552" marT="38275" marB="3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6552" marR="76552" marT="38275" marB="3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644641"/>
                  </a:ext>
                </a:extLst>
              </a:tr>
              <a:tr h="847718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6552" marR="76552" marT="38275" marB="3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6552" marR="76552" marT="38275" marB="3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6552" marR="76552" marT="38275" marB="3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224689"/>
                  </a:ext>
                </a:extLst>
              </a:tr>
              <a:tr h="847718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6552" marR="76552" marT="38275" marB="3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6552" marR="76552" marT="38275" marB="3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6552" marR="76552" marT="38275" marB="3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660948"/>
                  </a:ext>
                </a:extLst>
              </a:tr>
              <a:tr h="847718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6552" marR="76552" marT="38275" marB="3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6552" marR="76552" marT="38275" marB="3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6552" marR="76552" marT="38275" marB="3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6503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246233" y="2522950"/>
            <a:ext cx="3536546" cy="3702600"/>
            <a:chOff x="5504736" y="2522951"/>
            <a:chExt cx="2349391" cy="2459704"/>
          </a:xfrm>
        </p:grpSpPr>
        <p:sp>
          <p:nvSpPr>
            <p:cNvPr id="10" name="TextBox 9"/>
            <p:cNvSpPr txBox="1"/>
            <p:nvPr/>
          </p:nvSpPr>
          <p:spPr>
            <a:xfrm>
              <a:off x="5504736" y="4553286"/>
              <a:ext cx="2349391" cy="429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왼쪽</a:t>
              </a:r>
              <a:r>
                <a:rPr lang="en-US" altLang="ko-KR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또는 오른쪽 방향키를 이용하여</a:t>
              </a:r>
              <a:endPara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r>
                <a:rPr lang="ko-KR" altLang="en-US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대각선 점프를 통해 앞으로 나아간다</a:t>
              </a:r>
              <a:r>
                <a:rPr lang="en-US" altLang="ko-KR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  <a:endPara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 rot="-2700000">
              <a:off x="6659853" y="3954702"/>
              <a:ext cx="604634" cy="121244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른쪽 화살표 13"/>
            <p:cNvSpPr/>
            <p:nvPr/>
          </p:nvSpPr>
          <p:spPr>
            <a:xfrm rot="13500000">
              <a:off x="6752158" y="3359673"/>
              <a:ext cx="604634" cy="12124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오른쪽 화살표 14"/>
            <p:cNvSpPr/>
            <p:nvPr/>
          </p:nvSpPr>
          <p:spPr>
            <a:xfrm rot="13500000">
              <a:off x="6067256" y="2764646"/>
              <a:ext cx="604634" cy="12124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656063"/>
              </p:ext>
            </p:extLst>
          </p:nvPr>
        </p:nvGraphicFramePr>
        <p:xfrm>
          <a:off x="7257113" y="2143119"/>
          <a:ext cx="3219363" cy="343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21">
                  <a:extLst>
                    <a:ext uri="{9D8B030D-6E8A-4147-A177-3AD203B41FA5}">
                      <a16:colId xmlns:a16="http://schemas.microsoft.com/office/drawing/2014/main" val="4007584441"/>
                    </a:ext>
                  </a:extLst>
                </a:gridCol>
                <a:gridCol w="1073121">
                  <a:extLst>
                    <a:ext uri="{9D8B030D-6E8A-4147-A177-3AD203B41FA5}">
                      <a16:colId xmlns:a16="http://schemas.microsoft.com/office/drawing/2014/main" val="2643711319"/>
                    </a:ext>
                  </a:extLst>
                </a:gridCol>
                <a:gridCol w="1073121">
                  <a:extLst>
                    <a:ext uri="{9D8B030D-6E8A-4147-A177-3AD203B41FA5}">
                      <a16:colId xmlns:a16="http://schemas.microsoft.com/office/drawing/2014/main" val="3465880815"/>
                    </a:ext>
                  </a:extLst>
                </a:gridCol>
              </a:tblGrid>
              <a:tr h="859025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6748" marR="86748" marT="43373" marB="43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6748" marR="86748" marT="43373" marB="43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6748" marR="86748" marT="43373" marB="43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644641"/>
                  </a:ext>
                </a:extLst>
              </a:tr>
              <a:tr h="859025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6748" marR="86748" marT="43373" marB="43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6748" marR="86748" marT="43373" marB="43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6748" marR="86748" marT="43373" marB="43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224689"/>
                  </a:ext>
                </a:extLst>
              </a:tr>
              <a:tr h="859025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6748" marR="86748" marT="43373" marB="43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6748" marR="86748" marT="43373" marB="43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6748" marR="86748" marT="43373" marB="43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660948"/>
                  </a:ext>
                </a:extLst>
              </a:tr>
              <a:tr h="859025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6748" marR="86748" marT="43373" marB="43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6748" marR="86748" marT="43373" marB="43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6748" marR="86748" marT="43373" marB="43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65037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6837288" y="2542938"/>
            <a:ext cx="4220425" cy="3703674"/>
            <a:chOff x="8382336" y="2624826"/>
            <a:chExt cx="2675377" cy="2347802"/>
          </a:xfrm>
        </p:grpSpPr>
        <p:sp>
          <p:nvSpPr>
            <p:cNvPr id="17" name="TextBox 16"/>
            <p:cNvSpPr txBox="1"/>
            <p:nvPr/>
          </p:nvSpPr>
          <p:spPr>
            <a:xfrm>
              <a:off x="8528853" y="4562911"/>
              <a:ext cx="2263197" cy="409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양쪽 벽을</a:t>
              </a:r>
              <a:r>
                <a:rPr lang="en-US" altLang="ko-KR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넘어가면 다른 색 발판을 이</a:t>
              </a:r>
              <a:endPara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r>
                <a:rPr lang="ko-KR" altLang="en-US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용할 수 있게 된다</a:t>
              </a:r>
              <a:r>
                <a:rPr lang="en-US" altLang="ko-KR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  <a:endPara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 rot="19937439">
              <a:off x="10453079" y="4216319"/>
              <a:ext cx="604634" cy="121244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오른쪽 화살표 19"/>
            <p:cNvSpPr/>
            <p:nvPr/>
          </p:nvSpPr>
          <p:spPr>
            <a:xfrm rot="19937439">
              <a:off x="8387287" y="3729324"/>
              <a:ext cx="604634" cy="121244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오른쪽 화살표 20"/>
            <p:cNvSpPr/>
            <p:nvPr/>
          </p:nvSpPr>
          <p:spPr>
            <a:xfrm rot="1662561" flipH="1">
              <a:off x="8382336" y="2975730"/>
              <a:ext cx="604634" cy="12124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오른쪽 화살표 21"/>
            <p:cNvSpPr/>
            <p:nvPr/>
          </p:nvSpPr>
          <p:spPr>
            <a:xfrm rot="1662561" flipH="1">
              <a:off x="10394837" y="2624826"/>
              <a:ext cx="604634" cy="12124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674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934393" y="623455"/>
            <a:ext cx="876161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59970" y="623455"/>
            <a:ext cx="210866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5313" y="806333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범위</a:t>
            </a:r>
            <a:endParaRPr lang="ko-KR" altLang="en-US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283694"/>
              </p:ext>
            </p:extLst>
          </p:nvPr>
        </p:nvGraphicFramePr>
        <p:xfrm>
          <a:off x="3113903" y="736609"/>
          <a:ext cx="8430893" cy="58160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9293">
                  <a:extLst>
                    <a:ext uri="{9D8B030D-6E8A-4147-A177-3AD203B41FA5}">
                      <a16:colId xmlns:a16="http://schemas.microsoft.com/office/drawing/2014/main" val="1846634980"/>
                    </a:ext>
                  </a:extLst>
                </a:gridCol>
                <a:gridCol w="3603491">
                  <a:extLst>
                    <a:ext uri="{9D8B030D-6E8A-4147-A177-3AD203B41FA5}">
                      <a16:colId xmlns:a16="http://schemas.microsoft.com/office/drawing/2014/main" val="765907514"/>
                    </a:ext>
                  </a:extLst>
                </a:gridCol>
                <a:gridCol w="3398109">
                  <a:extLst>
                    <a:ext uri="{9D8B030D-6E8A-4147-A177-3AD203B41FA5}">
                      <a16:colId xmlns:a16="http://schemas.microsoft.com/office/drawing/2014/main" val="308081579"/>
                    </a:ext>
                  </a:extLst>
                </a:gridCol>
              </a:tblGrid>
              <a:tr h="478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현재 </a:t>
                      </a:r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998031"/>
                  </a:ext>
                </a:extLst>
              </a:tr>
              <a:tr h="63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캐릭터</a:t>
                      </a:r>
                      <a:endParaRPr lang="en-US" altLang="ko-KR" b="1" i="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방향키 왼쪽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오른쪽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647245"/>
                  </a:ext>
                </a:extLst>
              </a:tr>
              <a:tr h="63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캐릭터 기술</a:t>
                      </a:r>
                      <a:endParaRPr lang="ko-KR" altLang="en-US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게이지 구현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실질적인 스킬 사용 효과 구현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325662"/>
                  </a:ext>
                </a:extLst>
              </a:tr>
              <a:tr h="63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맵</a:t>
                      </a:r>
                      <a:endParaRPr lang="ko-KR" altLang="en-US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맵 중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초원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사막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동굴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지옥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맵 구현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지옥 맵 완성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526708"/>
                  </a:ext>
                </a:extLst>
              </a:tr>
              <a:tr h="63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적 </a:t>
                      </a:r>
                      <a:r>
                        <a:rPr lang="en-US" altLang="ko-KR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AI</a:t>
                      </a:r>
                      <a:endParaRPr lang="ko-KR" altLang="en-US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주인공과 일직선 상에 놓였을 때 공격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더 다양한 공격</a:t>
                      </a:r>
                      <a:r>
                        <a:rPr lang="ko-KR" altLang="en-US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87436"/>
                  </a:ext>
                </a:extLst>
              </a:tr>
              <a:tr h="63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난이도</a:t>
                      </a:r>
                      <a:endParaRPr lang="ko-KR" altLang="en-US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난이도 증가 시 생명 빠르게 감소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449015"/>
                  </a:ext>
                </a:extLst>
              </a:tr>
              <a:tr h="63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기능</a:t>
                      </a:r>
                      <a:endParaRPr lang="ko-KR" altLang="en-US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 공격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함정은 </a:t>
                      </a:r>
                      <a:r>
                        <a:rPr lang="en-US" altLang="ko-KR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회에 게임오버</a:t>
                      </a:r>
                      <a:endParaRPr lang="en-US" altLang="ko-KR" sz="17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시간이 지날수록 </a:t>
                      </a:r>
                      <a:r>
                        <a:rPr lang="en-US" altLang="ko-KR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HP</a:t>
                      </a:r>
                      <a:r>
                        <a:rPr lang="ko-KR" altLang="en-US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 빠르게 감소</a:t>
                      </a:r>
                      <a:endParaRPr lang="en-US" altLang="ko-KR" sz="17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제거 시 </a:t>
                      </a:r>
                      <a:r>
                        <a:rPr lang="en-US" altLang="ko-KR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HP, </a:t>
                      </a:r>
                      <a:r>
                        <a:rPr lang="ko-KR" altLang="en-US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게이지 </a:t>
                      </a:r>
                      <a:r>
                        <a:rPr lang="ko-KR" altLang="en-US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증가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아이템 오브젝트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244889"/>
                  </a:ext>
                </a:extLst>
              </a:tr>
              <a:tr h="63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사운드</a:t>
                      </a:r>
                      <a:endParaRPr lang="ko-KR" altLang="en-US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점프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</a:t>
                      </a:r>
                      <a:r>
                        <a:rPr lang="en-US" altLang="ko-KR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</a:t>
                      </a:r>
                      <a:r>
                        <a:rPr lang="en-US" altLang="ko-KR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각각의 </a:t>
                      </a:r>
                      <a:r>
                        <a:rPr lang="en-US" altLang="ko-KR" sz="17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BGM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186122"/>
                  </a:ext>
                </a:extLst>
              </a:tr>
              <a:tr h="63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점프</a:t>
                      </a:r>
                      <a:r>
                        <a:rPr lang="en-US" altLang="ko-KR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애니메이션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 시 애니메이션 구현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11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9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934393" y="623455"/>
            <a:ext cx="876161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59970" y="623455"/>
            <a:ext cx="210866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5313" y="806333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진행 사항</a:t>
            </a:r>
            <a:endParaRPr lang="ko-KR" altLang="en-US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61062"/>
              </p:ext>
            </p:extLst>
          </p:nvPr>
        </p:nvGraphicFramePr>
        <p:xfrm>
          <a:off x="2934393" y="736608"/>
          <a:ext cx="8761615" cy="60798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5360">
                  <a:extLst>
                    <a:ext uri="{9D8B030D-6E8A-4147-A177-3AD203B41FA5}">
                      <a16:colId xmlns:a16="http://schemas.microsoft.com/office/drawing/2014/main" val="1846634980"/>
                    </a:ext>
                  </a:extLst>
                </a:gridCol>
                <a:gridCol w="1724373">
                  <a:extLst>
                    <a:ext uri="{9D8B030D-6E8A-4147-A177-3AD203B41FA5}">
                      <a16:colId xmlns:a16="http://schemas.microsoft.com/office/drawing/2014/main" val="765907514"/>
                    </a:ext>
                  </a:extLst>
                </a:gridCol>
                <a:gridCol w="4523874">
                  <a:extLst>
                    <a:ext uri="{9D8B030D-6E8A-4147-A177-3AD203B41FA5}">
                      <a16:colId xmlns:a16="http://schemas.microsoft.com/office/drawing/2014/main" val="308081579"/>
                    </a:ext>
                  </a:extLst>
                </a:gridCol>
                <a:gridCol w="1028008">
                  <a:extLst>
                    <a:ext uri="{9D8B030D-6E8A-4147-A177-3AD203B41FA5}">
                      <a16:colId xmlns:a16="http://schemas.microsoft.com/office/drawing/2014/main" val="2522145499"/>
                    </a:ext>
                  </a:extLst>
                </a:gridCol>
              </a:tblGrid>
              <a:tr h="608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000" b="1" i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000" b="1" i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 수집</a:t>
                      </a:r>
                      <a:endParaRPr lang="ko-KR" altLang="en-US" sz="1800" b="0" strike="noStrik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맵</a:t>
                      </a:r>
                      <a:r>
                        <a:rPr lang="en-US" altLang="ko-KR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 캐릭터 등 이미지 수집</a:t>
                      </a:r>
                      <a:endParaRPr lang="en-US" altLang="ko-KR" sz="1800" b="0" strike="noStrike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타일 개수와 좌표 지정</a:t>
                      </a:r>
                      <a:r>
                        <a:rPr lang="en-US" altLang="ko-KR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(3x5</a:t>
                      </a:r>
                      <a:r>
                        <a:rPr lang="en-US" altLang="ko-KR" sz="1800" b="0" strike="noStrike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800" b="0" strike="noStrike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예정</a:t>
                      </a:r>
                      <a:r>
                        <a:rPr lang="en-US" altLang="ko-KR" sz="1800" b="0" strike="noStrike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b="0" strike="noStrik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lang="ko-KR" altLang="en-US" sz="1800" b="0" strike="noStrik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98031"/>
                  </a:ext>
                </a:extLst>
              </a:tr>
              <a:tr h="559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2000" b="1" i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000" b="1" i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움직임</a:t>
                      </a:r>
                      <a:endParaRPr lang="ko-KR" altLang="en-US" sz="1800" b="0" strike="noStrik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키보드를 이용한 캐릭터 움직임 구현</a:t>
                      </a:r>
                      <a:endParaRPr lang="en-US" altLang="ko-KR" sz="1800" b="0" strike="noStrike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457200" indent="-457200" algn="l" latinLnBrk="1">
                        <a:buAutoNum type="arabicPeriod"/>
                      </a:pPr>
                      <a:endParaRPr lang="en-US" altLang="ko-KR" sz="1800" b="0" strike="noStrike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647245"/>
                  </a:ext>
                </a:extLst>
              </a:tr>
              <a:tr h="608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2000" b="1" i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000" b="1" i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몬스터와 함정</a:t>
                      </a:r>
                      <a:endParaRPr lang="ko-KR" altLang="en-US" sz="1800" b="0" strike="noStrik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 피격 시 애니메이션</a:t>
                      </a:r>
                      <a:endParaRPr lang="en-US" altLang="ko-KR" sz="1800" b="0" strike="noStrike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 공격</a:t>
                      </a:r>
                      <a:r>
                        <a:rPr lang="en-US" altLang="ko-KR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함정 </a:t>
                      </a:r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800" b="0" strike="noStrik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70%</a:t>
                      </a:r>
                      <a:endParaRPr lang="ko-KR" altLang="en-US" sz="1800" b="0" strike="noStrik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25662"/>
                  </a:ext>
                </a:extLst>
              </a:tr>
              <a:tr h="559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2000" b="1" i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000" b="1" i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생명과 스킬</a:t>
                      </a:r>
                      <a:endParaRPr lang="ko-KR" altLang="en-US" sz="1800" b="0" strike="noStrik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buAutoNum type="arabicPeriod"/>
                      </a:pPr>
                      <a:r>
                        <a:rPr lang="en-US" altLang="ko-KR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HP</a:t>
                      </a:r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와 스킬 게이지 구현</a:t>
                      </a:r>
                      <a:endParaRPr lang="en-US" altLang="ko-KR" sz="1800" b="0" strike="noStrike" baseline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800" b="0" strike="noStrike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lang="en-US" altLang="ko-KR" sz="1800" b="0" strike="noStrike" baseline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526708"/>
                  </a:ext>
                </a:extLst>
              </a:tr>
              <a:tr h="608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2000" b="1" i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000" b="1" i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구현 및 </a:t>
                      </a:r>
                      <a:endParaRPr lang="en-US" altLang="ko-KR" sz="1800" b="0" strike="noStrike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점검</a:t>
                      </a:r>
                      <a:endParaRPr lang="ko-KR" altLang="en-US" sz="1800" b="0" strike="noStrik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strike="noStrike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구현</a:t>
                      </a:r>
                      <a:endParaRPr lang="en-US" altLang="ko-KR" sz="1800" b="0" strike="noStrike" baseline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strike="noStrike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부족한 부분 보완</a:t>
                      </a:r>
                      <a:endParaRPr lang="en-US" altLang="ko-KR" sz="1800" b="0" strike="noStrike" baseline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800" b="0" strike="noStrike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altLang="ko-KR" sz="1800" b="0" strike="noStrike" baseline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987436"/>
                  </a:ext>
                </a:extLst>
              </a:tr>
              <a:tr h="559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2000" b="1" i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000" b="1" i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아이템</a:t>
                      </a:r>
                      <a:endParaRPr lang="ko-KR" altLang="en-US" sz="1800" b="0" strike="noStrik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아이템 오브젝트와 효과 구현</a:t>
                      </a:r>
                      <a:endParaRPr lang="en-US" altLang="ko-KR" sz="1800" b="0" strike="noStrike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altLang="ko-KR" sz="1800" b="0" strike="noStrike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49015"/>
                  </a:ext>
                </a:extLst>
              </a:tr>
              <a:tr h="608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2000" b="1" i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000" b="1" i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맵</a:t>
                      </a:r>
                      <a:endParaRPr lang="ko-KR" altLang="en-US" sz="1800" b="0" strike="noStrik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</a:t>
                      </a:r>
                      <a:r>
                        <a:rPr lang="en-US" altLang="ko-KR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개의 스테이지 모두 구현</a:t>
                      </a:r>
                      <a:endParaRPr lang="en-US" altLang="ko-KR" sz="1800" b="0" strike="noStrike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스테이지에 따른 맵 난이도 변경</a:t>
                      </a:r>
                      <a:endParaRPr lang="en-US" altLang="ko-KR" sz="1800" b="0" strike="noStrike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75%</a:t>
                      </a:r>
                      <a:endParaRPr lang="en-US" altLang="ko-KR" sz="1800" b="0" strike="noStrike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44889"/>
                  </a:ext>
                </a:extLst>
              </a:tr>
              <a:tr h="608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2000" b="1" i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000" b="1" i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캐릭터</a:t>
                      </a:r>
                      <a:endParaRPr lang="ko-KR" altLang="en-US" sz="1800" b="0" strike="noStrik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여러 캐릭터 구현</a:t>
                      </a:r>
                      <a:endParaRPr lang="en-US" altLang="ko-KR" sz="1800" b="0" strike="noStrike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캐릭터에 따른 추가 스킬 구현</a:t>
                      </a:r>
                      <a:endParaRPr lang="ko-KR" altLang="en-US" sz="1800" b="0" strike="noStrik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800" b="0" strike="noStrik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86122"/>
                  </a:ext>
                </a:extLst>
              </a:tr>
              <a:tr h="608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2000" b="1" i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000" b="1" i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기타</a:t>
                      </a:r>
                      <a:endParaRPr lang="ko-KR" altLang="en-US" sz="1800" b="0" strike="noStrik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게임의 시작과 끝</a:t>
                      </a:r>
                      <a:r>
                        <a:rPr lang="en-US" altLang="ko-KR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코인과 스코어 등 마무리</a:t>
                      </a:r>
                      <a:endParaRPr lang="en-US" altLang="ko-KR" sz="1800" b="0" strike="noStrike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기타 버그</a:t>
                      </a:r>
                      <a:r>
                        <a:rPr lang="ko-KR" altLang="en-US" sz="1800" b="0" strike="noStrike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및 밸런스 조정</a:t>
                      </a:r>
                      <a:endParaRPr lang="en-US" altLang="ko-KR" sz="1800" b="0" strike="noStrike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altLang="ko-KR" sz="1800" b="0" strike="noStrike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11100"/>
                  </a:ext>
                </a:extLst>
              </a:tr>
              <a:tr h="559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2000" b="1" i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000" b="1" i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마무리</a:t>
                      </a:r>
                      <a:endParaRPr lang="ko-KR" altLang="en-US" sz="1800" b="0" strike="noStrik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점검</a:t>
                      </a:r>
                      <a:endParaRPr lang="en-US" altLang="ko-KR" sz="1800" b="0" strike="noStrike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800" b="0" strike="noStrik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altLang="ko-KR" sz="1800" b="0" strike="noStrike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691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934393" y="623455"/>
            <a:ext cx="876161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59970" y="623455"/>
            <a:ext cx="210866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5313" y="806333"/>
            <a:ext cx="1544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Git</a:t>
            </a:r>
            <a:r>
              <a:rPr lang="en-US" altLang="ko-KR" sz="3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3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통계</a:t>
            </a:r>
            <a:endParaRPr lang="ko-KR" altLang="en-US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7807" t="42000" r="24736" b="27505"/>
          <a:stretch/>
        </p:blipFill>
        <p:spPr>
          <a:xfrm>
            <a:off x="459970" y="1953887"/>
            <a:ext cx="3438262" cy="15745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37807" t="26491" r="24736" b="60282"/>
          <a:stretch/>
        </p:blipFill>
        <p:spPr>
          <a:xfrm>
            <a:off x="2870224" y="806333"/>
            <a:ext cx="4252471" cy="8446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7544" t="43957" r="24737" b="27349"/>
          <a:stretch/>
        </p:blipFill>
        <p:spPr>
          <a:xfrm>
            <a:off x="4334864" y="2014287"/>
            <a:ext cx="3533064" cy="15118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37719" t="43645" r="24824" b="27661"/>
          <a:stretch/>
        </p:blipFill>
        <p:spPr>
          <a:xfrm>
            <a:off x="8304560" y="2044517"/>
            <a:ext cx="3438262" cy="14815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37719" t="44893" r="24824" b="27816"/>
          <a:stretch/>
        </p:blipFill>
        <p:spPr>
          <a:xfrm>
            <a:off x="459970" y="4392100"/>
            <a:ext cx="3398133" cy="139267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rcRect l="37807" t="43645" r="24913" b="27193"/>
          <a:stretch/>
        </p:blipFill>
        <p:spPr>
          <a:xfrm>
            <a:off x="4389042" y="4335003"/>
            <a:ext cx="3424707" cy="15068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10676" y="3526110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10</a:t>
            </a:r>
            <a:r>
              <a:rPr lang="ko-KR" altLang="en-US" sz="1400" b="1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월 </a:t>
            </a:r>
            <a:r>
              <a:rPr lang="en-US" altLang="ko-KR" sz="1400" b="1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4</a:t>
            </a:r>
            <a:r>
              <a:rPr lang="ko-KR" altLang="en-US" sz="1400" b="1" dirty="0" err="1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째주</a:t>
            </a:r>
            <a:endParaRPr lang="ko-KR" altLang="en-US" sz="3200" b="1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54816" y="3526110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11</a:t>
            </a:r>
            <a:r>
              <a:rPr lang="ko-KR" altLang="en-US" sz="1400" b="1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월 </a:t>
            </a:r>
            <a:r>
              <a:rPr lang="en-US" altLang="ko-KR" sz="1400" b="1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</a:t>
            </a:r>
            <a:r>
              <a:rPr lang="ko-KR" altLang="en-US" sz="1400" b="1" dirty="0" err="1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째주</a:t>
            </a:r>
            <a:endParaRPr lang="ko-KR" altLang="en-US" sz="3200" b="1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79311" y="3526109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11</a:t>
            </a:r>
            <a:r>
              <a:rPr lang="ko-KR" altLang="en-US" sz="1400" b="1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월 </a:t>
            </a:r>
            <a:r>
              <a:rPr lang="en-US" altLang="ko-KR" sz="1400" b="1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2</a:t>
            </a:r>
            <a:r>
              <a:rPr lang="ko-KR" altLang="en-US" sz="1400" b="1" dirty="0" err="1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째주</a:t>
            </a:r>
            <a:endParaRPr lang="ko-KR" altLang="en-US" sz="3200" b="1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10676" y="5784778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11</a:t>
            </a:r>
            <a:r>
              <a:rPr lang="ko-KR" altLang="en-US" sz="1400" b="1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월 </a:t>
            </a:r>
            <a:r>
              <a:rPr lang="en-US" altLang="ko-KR" sz="1400" b="1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3</a:t>
            </a:r>
            <a:r>
              <a:rPr lang="ko-KR" altLang="en-US" sz="1400" b="1" dirty="0" err="1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째주</a:t>
            </a:r>
            <a:endParaRPr lang="ko-KR" altLang="en-US" sz="3200" b="1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4816" y="5784777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11</a:t>
            </a:r>
            <a:r>
              <a:rPr lang="ko-KR" altLang="en-US" sz="1400" b="1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월 </a:t>
            </a:r>
            <a:r>
              <a:rPr lang="en-US" altLang="ko-KR" sz="1400" b="1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4</a:t>
            </a:r>
            <a:r>
              <a:rPr lang="ko-KR" altLang="en-US" sz="1400" b="1" dirty="0" err="1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째주</a:t>
            </a:r>
            <a:endParaRPr lang="ko-KR" altLang="en-US" sz="3200" b="1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0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341" y="2685152"/>
            <a:ext cx="4379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rgbClr val="FF0000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게 임 시 연</a:t>
            </a:r>
            <a:endParaRPr lang="ko-KR" altLang="en-US" sz="8000" dirty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22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319</Words>
  <Application>Microsoft Office PowerPoint</Application>
  <PresentationFormat>와이드스크린</PresentationFormat>
  <Paragraphs>94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경기천년제목V Bold</vt:lpstr>
      <vt:lpstr>나눔바른고딕</vt:lpstr>
      <vt:lpstr>나눔바른고딕 Light</vt:lpstr>
      <vt:lpstr>넥슨 풋볼고딕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문건수</dc:creator>
  <cp:lastModifiedBy>문건수</cp:lastModifiedBy>
  <cp:revision>34</cp:revision>
  <dcterms:created xsi:type="dcterms:W3CDTF">2017-10-16T06:57:43Z</dcterms:created>
  <dcterms:modified xsi:type="dcterms:W3CDTF">2017-11-22T12:42:52Z</dcterms:modified>
</cp:coreProperties>
</file>