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4E606E-E832-44B8-A205-0E7E84C9752F}">
          <p14:sldIdLst>
            <p14:sldId id="257"/>
            <p14:sldId id="258"/>
          </p14:sldIdLst>
        </p14:section>
        <p14:section name="I Installation" id="{031C03A7-8D69-46B2-8D5D-649BF0FD4CDF}">
          <p14:sldIdLst>
            <p14:sldId id="259"/>
            <p14:sldId id="260"/>
          </p14:sldIdLst>
        </p14:section>
        <p14:section name="Ⅱ. Create a PoC Project" id="{05128698-DFD1-4A84-9912-5425E4F02CF1}">
          <p14:sldIdLst>
            <p14:sldId id="261"/>
            <p14:sldId id="262"/>
            <p14:sldId id="263"/>
            <p14:sldId id="264"/>
            <p14:sldId id="266"/>
            <p14:sldId id="265"/>
            <p14:sldId id="268"/>
            <p14:sldId id="270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7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5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7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2984-7063-4BF0-B277-4994E91DD8C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E711-5556-4510-B140-B27BD3A8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41714" y="904353"/>
            <a:ext cx="8708572" cy="50492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941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Portal(Launchpad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관리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8700" y="4464082"/>
            <a:ext cx="306365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mvn</a:t>
            </a:r>
            <a:r>
              <a:rPr lang="en-US" altLang="ko-KR" sz="1400" dirty="0" smtClean="0">
                <a:solidFill>
                  <a:srgbClr val="FF0000"/>
                </a:solidFill>
              </a:rPr>
              <a:t> clean install </a:t>
            </a:r>
            <a:r>
              <a:rPr lang="ko-KR" altLang="en-US" sz="1400" dirty="0" smtClean="0">
                <a:solidFill>
                  <a:srgbClr val="FF0000"/>
                </a:solidFill>
              </a:rPr>
              <a:t>에러 시 아래 참조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751" y="1255099"/>
            <a:ext cx="9366422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clean install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751" y="1624431"/>
            <a:ext cx="9366422" cy="54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spring-boot:run</a:t>
            </a:r>
            <a:endParaRPr lang="en-US" altLang="ko-KR" sz="1000" dirty="0" smtClean="0"/>
          </a:p>
          <a:p>
            <a:pPr>
              <a:lnSpc>
                <a:spcPct val="125000"/>
              </a:lnSpc>
            </a:pPr>
            <a:r>
              <a:rPr lang="en-US" altLang="ko-KR" sz="1000" b="1" dirty="0" smtClean="0">
                <a:solidFill>
                  <a:srgbClr val="FFFF00"/>
                </a:solidFill>
              </a:rPr>
              <a:t>user: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clean </a:t>
            </a:r>
            <a:r>
              <a:rPr lang="en-US" altLang="ko-KR" sz="1000" dirty="0" err="1" smtClean="0"/>
              <a:t>spring-boot:run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smtClean="0">
                <a:solidFill>
                  <a:srgbClr val="00B050"/>
                </a:solidFill>
              </a:rPr>
              <a:t>-- clean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옵션시</a:t>
            </a:r>
            <a:r>
              <a:rPr lang="en-US" altLang="ko-KR" sz="1000" dirty="0" smtClean="0">
                <a:solidFill>
                  <a:srgbClr val="00B050"/>
                </a:solidFill>
              </a:rPr>
              <a:t>, maven dependency </a:t>
            </a:r>
            <a:r>
              <a:rPr lang="ko-KR" altLang="en-US" sz="1000" dirty="0" smtClean="0">
                <a:solidFill>
                  <a:srgbClr val="00B050"/>
                </a:solidFill>
              </a:rPr>
              <a:t>재설치</a:t>
            </a:r>
            <a:endParaRPr lang="ko-KR" alt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700" y="2269579"/>
            <a:ext cx="7120667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실행 결과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memoery</a:t>
            </a:r>
            <a:r>
              <a:rPr lang="en-US" altLang="ko-KR" sz="1400" dirty="0" smtClean="0"/>
              <a:t> DB)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브라우저엣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ㅓ직접</a:t>
            </a:r>
            <a:r>
              <a:rPr lang="ko-KR" altLang="en-US" sz="1400" dirty="0" smtClean="0"/>
              <a:t> 입력하여 확인 </a:t>
            </a:r>
            <a:r>
              <a:rPr lang="en-US" altLang="ko-KR" sz="1400" dirty="0" smtClean="0"/>
              <a:t>: http://localhost:8080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2734245"/>
            <a:ext cx="2844373" cy="1746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" y="4761471"/>
            <a:ext cx="8186094" cy="19951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700" y="908655"/>
            <a:ext cx="252986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√다음 명령으로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및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HANA DB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751" y="1325677"/>
            <a:ext cx="8559114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C000"/>
                </a:solidFill>
              </a:rPr>
              <a:t>https://api.cf.jp20.hana.ondemand.com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700" y="908655"/>
            <a:ext cx="5436232" cy="333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CF(SAP Cloud Platform Cloud Foundry environment) </a:t>
            </a:r>
            <a:r>
              <a:rPr lang="ko-KR" altLang="en-US" sz="1400" dirty="0" smtClean="0"/>
              <a:t>접속</a:t>
            </a:r>
            <a:r>
              <a:rPr lang="en-US" altLang="ko-KR" sz="1400" dirty="0" smtClean="0"/>
              <a:t>(CLI)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405" y="2878285"/>
            <a:ext cx="8155460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 deploy --to </a:t>
            </a:r>
            <a:r>
              <a:rPr lang="en-US" altLang="ko-KR" sz="1000" dirty="0" err="1" smtClean="0"/>
              <a:t>hana</a:t>
            </a:r>
            <a:r>
              <a:rPr lang="en-US" altLang="ko-KR" sz="1000" dirty="0" smtClean="0"/>
              <a:t>:-service-</a:t>
            </a:r>
            <a:r>
              <a:rPr lang="en-US" altLang="ko-KR" sz="1000" dirty="0" err="1" smtClean="0"/>
              <a:t>db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700" y="2235271"/>
            <a:ext cx="67229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SAP HANA DB </a:t>
            </a:r>
            <a:r>
              <a:rPr lang="ko-KR" altLang="en-US" sz="1400" dirty="0" smtClean="0"/>
              <a:t>배포</a:t>
            </a:r>
            <a:endParaRPr lang="en-US" altLang="ko-KR" sz="1400" dirty="0" smtClean="0"/>
          </a:p>
          <a:p>
            <a:pPr>
              <a:lnSpc>
                <a:spcPct val="125000"/>
              </a:lnSpc>
            </a:pPr>
            <a:r>
              <a:rPr lang="en-US" altLang="ko-KR" sz="1400" dirty="0" smtClean="0"/>
              <a:t>     </a:t>
            </a:r>
            <a:r>
              <a:rPr lang="en-US" altLang="ko-KR" sz="1200" dirty="0" smtClean="0"/>
              <a:t>• </a:t>
            </a:r>
            <a:r>
              <a:rPr lang="ko-KR" altLang="en-US" sz="1200" dirty="0" smtClean="0"/>
              <a:t>배포 완료 후</a:t>
            </a:r>
            <a:r>
              <a:rPr lang="en-US" altLang="ko-KR" sz="1200" dirty="0" smtClean="0"/>
              <a:t>, /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 밑에 </a:t>
            </a:r>
            <a:r>
              <a:rPr lang="en-US" altLang="ko-KR" sz="1200" dirty="0" smtClean="0"/>
              <a:t>default-</a:t>
            </a:r>
            <a:r>
              <a:rPr lang="en-US" altLang="ko-KR" sz="1200" dirty="0" err="1" smtClean="0"/>
              <a:t>env.json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 및 </a:t>
            </a:r>
            <a:r>
              <a:rPr lang="en-US" altLang="ko-KR" sz="1200" dirty="0" smtClean="0"/>
              <a:t>cockpit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instance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7751" y="1695009"/>
            <a:ext cx="8559114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cf</a:t>
            </a:r>
            <a:r>
              <a:rPr lang="en-US" altLang="ko-KR" sz="1000" dirty="0" smtClean="0"/>
              <a:t> login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00" y="5365071"/>
            <a:ext cx="5103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NPM</a:t>
            </a:r>
            <a:r>
              <a:rPr lang="ko-KR" altLang="en-US" sz="1400" dirty="0" smtClean="0"/>
              <a:t>을 이용한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배포</a:t>
            </a:r>
            <a:endParaRPr lang="en-US" altLang="ko-KR" sz="1400" dirty="0" smtClean="0"/>
          </a:p>
          <a:p>
            <a:pPr>
              <a:lnSpc>
                <a:spcPct val="125000"/>
              </a:lnSpc>
            </a:pPr>
            <a:r>
              <a:rPr lang="en-US" altLang="ko-KR" sz="1400" dirty="0" smtClean="0"/>
              <a:t>     </a:t>
            </a:r>
            <a:r>
              <a:rPr lang="en-US" altLang="ko-KR" sz="1200" dirty="0" smtClean="0"/>
              <a:t>• /</a:t>
            </a:r>
            <a:r>
              <a:rPr lang="en-US" altLang="ko-KR" sz="1200" dirty="0" err="1" smtClean="0"/>
              <a:t>package.json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내에 별칭 설정 후 </a:t>
            </a:r>
            <a:r>
              <a:rPr lang="en-US" altLang="ko-KR" sz="1200" dirty="0" smtClean="0"/>
              <a:t>shortcut </a:t>
            </a:r>
            <a:r>
              <a:rPr lang="ko-KR" altLang="en-US" sz="1200" dirty="0" smtClean="0"/>
              <a:t>으로도 실행 가능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3297706"/>
            <a:ext cx="8207141" cy="19827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74122" y="4716253"/>
            <a:ext cx="6738073" cy="2382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1405" y="6019480"/>
            <a:ext cx="3995352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npm</a:t>
            </a:r>
            <a:r>
              <a:rPr lang="en-US" altLang="ko-KR" sz="1000" dirty="0" smtClean="0"/>
              <a:t> run deploy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44975" y="6034935"/>
            <a:ext cx="4885038" cy="750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"repository": “&lt;Add your repository here&gt;", </a:t>
            </a:r>
          </a:p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"scripts": { </a:t>
            </a:r>
          </a:p>
          <a:p>
            <a:pPr>
              <a:lnSpc>
                <a:spcPct val="125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	</a:t>
            </a:r>
            <a:r>
              <a:rPr lang="en-US" altLang="ko-KR" sz="1000" dirty="0" smtClean="0">
                <a:solidFill>
                  <a:schemeClr val="tx1"/>
                </a:solidFill>
              </a:rPr>
              <a:t>"</a:t>
            </a:r>
            <a:r>
              <a:rPr lang="en-US" altLang="ko-KR" sz="1000" dirty="0" smtClean="0">
                <a:solidFill>
                  <a:srgbClr val="FF0000"/>
                </a:solidFill>
              </a:rPr>
              <a:t>deploy</a:t>
            </a:r>
            <a:r>
              <a:rPr lang="en-US" altLang="ko-KR" sz="1000" dirty="0" smtClean="0">
                <a:solidFill>
                  <a:schemeClr val="tx1"/>
                </a:solidFill>
              </a:rPr>
              <a:t>": 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cds</a:t>
            </a:r>
            <a:r>
              <a:rPr lang="en-US" altLang="ko-KR" sz="1000" dirty="0" smtClean="0">
                <a:solidFill>
                  <a:schemeClr val="tx1"/>
                </a:solidFill>
              </a:rPr>
              <a:t> deploy --to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hana: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hn-service-db</a:t>
            </a:r>
            <a:r>
              <a:rPr lang="en-US" altLang="ko-KR" sz="1000" dirty="0" smtClean="0">
                <a:solidFill>
                  <a:schemeClr val="tx1"/>
                </a:solidFill>
              </a:rPr>
              <a:t> --no-save“ </a:t>
            </a:r>
          </a:p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},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HANA DB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" y="1328588"/>
            <a:ext cx="2716597" cy="53922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4875" y="5156885"/>
            <a:ext cx="2590703" cy="55193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3352" y="851534"/>
            <a:ext cx="34772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cds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deploy --to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hana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:-service-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db</a:t>
            </a:r>
            <a:endParaRPr lang="ko-KR" alt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000" dirty="0" smtClean="0"/>
              <a:t>Default-</a:t>
            </a:r>
            <a:r>
              <a:rPr lang="en-US" altLang="ko-KR" sz="1000" dirty="0" err="1" smtClean="0"/>
              <a:t>env.json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및 </a:t>
            </a:r>
            <a:r>
              <a:rPr lang="en-US" altLang="ko-KR" sz="1000" dirty="0" smtClean="0"/>
              <a:t>.flattened-pom.xml </a:t>
            </a:r>
            <a:r>
              <a:rPr lang="ko-KR" altLang="en-US" sz="1000" dirty="0" smtClean="0"/>
              <a:t>파일 생성됨</a:t>
            </a:r>
            <a:endParaRPr lang="en-US" altLang="ko-KR" sz="1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05" y="1328588"/>
            <a:ext cx="8660580" cy="33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HANA DB </a:t>
            </a:r>
            <a:r>
              <a:rPr lang="ko-KR" altLang="en-US" dirty="0" smtClean="0"/>
              <a:t>연계 실행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700" y="908655"/>
            <a:ext cx="931537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/default-</a:t>
            </a:r>
            <a:r>
              <a:rPr lang="en-US" altLang="ko-KR" sz="1400" dirty="0" err="1" smtClean="0"/>
              <a:t>env.json</a:t>
            </a:r>
            <a:r>
              <a:rPr lang="ko-KR" altLang="en-US" sz="1400" dirty="0" smtClean="0"/>
              <a:t>를 참조해서 실행</a:t>
            </a:r>
            <a:r>
              <a:rPr lang="en-US" altLang="ko-KR" sz="1400" dirty="0" smtClean="0"/>
              <a:t>(SAP HANA JDBC driver </a:t>
            </a:r>
            <a:r>
              <a:rPr lang="ko-KR" altLang="en-US" sz="1400" dirty="0" smtClean="0"/>
              <a:t>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하기 위해서 </a:t>
            </a:r>
            <a:r>
              <a:rPr lang="en-US" altLang="ko-KR" sz="1400" dirty="0" smtClean="0"/>
              <a:t>pom.xml </a:t>
            </a:r>
            <a:r>
              <a:rPr lang="ko-KR" altLang="en-US" sz="1400" dirty="0" smtClean="0"/>
              <a:t>파일에 </a:t>
            </a:r>
            <a:r>
              <a:rPr lang="en-US" altLang="ko-KR" sz="1400" dirty="0" smtClean="0"/>
              <a:t>dependency </a:t>
            </a:r>
            <a:r>
              <a:rPr lang="ko-KR" altLang="en-US" sz="1400" dirty="0" smtClean="0"/>
              <a:t>추가</a:t>
            </a:r>
            <a:endParaRPr lang="ko-KR" altLang="en-US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8700" y="2435522"/>
            <a:ext cx="7053341" cy="333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기본값으로 </a:t>
            </a:r>
            <a:r>
              <a:rPr lang="en-US" altLang="ko-KR" sz="1400" dirty="0" smtClean="0"/>
              <a:t>HANA DB</a:t>
            </a:r>
            <a:r>
              <a:rPr lang="ko-KR" altLang="en-US" sz="1400" dirty="0" smtClean="0"/>
              <a:t>를 연결하기 위해 </a:t>
            </a:r>
            <a:r>
              <a:rPr lang="en-US" altLang="ko-KR" sz="1400" dirty="0" err="1" smtClean="0"/>
              <a:t>application.yaml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수정 </a:t>
            </a:r>
            <a:r>
              <a:rPr lang="en-US" altLang="ko-KR" sz="1400" dirty="0" smtClean="0"/>
              <a:t>(default -&gt; memory)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7751" y="5003974"/>
            <a:ext cx="9366422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clean </a:t>
            </a:r>
            <a:r>
              <a:rPr lang="en-US" altLang="ko-KR" sz="1000" dirty="0" err="1" smtClean="0"/>
              <a:t>spring-boot:run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98" y="1192882"/>
            <a:ext cx="94929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srv</a:t>
            </a:r>
            <a:r>
              <a:rPr lang="en-US" altLang="ko-KR" sz="1000" dirty="0" smtClean="0">
                <a:solidFill>
                  <a:srgbClr val="FF0000"/>
                </a:solidFill>
              </a:rPr>
              <a:t>/pom.xml</a:t>
            </a:r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695" y="1477575"/>
            <a:ext cx="9420477" cy="750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     </a:t>
            </a:r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groupId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en-US" altLang="ko-KR" sz="1000" dirty="0" err="1">
                <a:solidFill>
                  <a:schemeClr val="tx1"/>
                </a:solidFill>
              </a:rPr>
              <a:t>com.sap.cds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groupId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     </a:t>
            </a:r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artifactId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en-US" altLang="ko-KR" sz="1000" dirty="0" err="1">
                <a:solidFill>
                  <a:schemeClr val="tx1"/>
                </a:solidFill>
              </a:rPr>
              <a:t>cds</a:t>
            </a:r>
            <a:r>
              <a:rPr lang="en-US" altLang="ko-KR" sz="1000" dirty="0">
                <a:solidFill>
                  <a:schemeClr val="tx1"/>
                </a:solidFill>
              </a:rPr>
              <a:t>-feature-</a:t>
            </a:r>
            <a:r>
              <a:rPr lang="en-US" altLang="ko-KR" sz="1000" dirty="0" err="1">
                <a:solidFill>
                  <a:schemeClr val="tx1"/>
                </a:solidFill>
              </a:rPr>
              <a:t>hana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artifactId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</a:t>
            </a:r>
            <a:r>
              <a:rPr lang="en-US" altLang="ko-KR" sz="1000" dirty="0">
                <a:solidFill>
                  <a:schemeClr val="tx1"/>
                </a:solidFill>
              </a:rPr>
              <a:t>dependency&gt;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98" y="2682189"/>
            <a:ext cx="2491388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srv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/main/resource/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application.yaml</a:t>
            </a:r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696" y="3018137"/>
            <a:ext cx="5128564" cy="10678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---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spring: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 </a:t>
            </a:r>
            <a:r>
              <a:rPr lang="en-US" altLang="ko-KR" sz="1000" dirty="0" err="1">
                <a:solidFill>
                  <a:schemeClr val="tx1"/>
                </a:solidFill>
              </a:rPr>
              <a:t>config.activate.on</a:t>
            </a:r>
            <a:r>
              <a:rPr lang="en-US" altLang="ko-KR" sz="1000" dirty="0">
                <a:solidFill>
                  <a:schemeClr val="tx1"/>
                </a:solidFill>
              </a:rPr>
              <a:t>-profile: </a:t>
            </a:r>
            <a:r>
              <a:rPr lang="en-US" altLang="ko-KR" sz="1000" dirty="0">
                <a:solidFill>
                  <a:srgbClr val="FF0000"/>
                </a:solidFill>
              </a:rPr>
              <a:t>memory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cds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 </a:t>
            </a:r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   auto-</a:t>
            </a:r>
            <a:r>
              <a:rPr lang="en-US" altLang="ko-KR" sz="1000" dirty="0" err="1">
                <a:solidFill>
                  <a:schemeClr val="tx1"/>
                </a:solidFill>
              </a:rPr>
              <a:t>config.enabled</a:t>
            </a:r>
            <a:r>
              <a:rPr lang="en-US" altLang="ko-KR" sz="1000" dirty="0">
                <a:solidFill>
                  <a:schemeClr val="tx1"/>
                </a:solidFill>
              </a:rPr>
              <a:t>: 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fals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510"/>
          <a:stretch/>
        </p:blipFill>
        <p:spPr>
          <a:xfrm>
            <a:off x="5542064" y="2990444"/>
            <a:ext cx="4162107" cy="15074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8700" y="4658297"/>
            <a:ext cx="236955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HANA DB </a:t>
            </a:r>
            <a:r>
              <a:rPr lang="ko-KR" altLang="en-US" sz="1400" dirty="0" smtClean="0"/>
              <a:t>연결하여 실행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473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CapForJava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7751" y="5003974"/>
            <a:ext cx="3837676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cf</a:t>
            </a:r>
            <a:r>
              <a:rPr lang="en-US" altLang="ko-KR" sz="1000" dirty="0" smtClean="0"/>
              <a:t> push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700" y="4658297"/>
            <a:ext cx="1683474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배포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8700" y="892452"/>
            <a:ext cx="39667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배포 준비 결과로 아래와 같은 파일 생성</a:t>
            </a:r>
            <a:endParaRPr lang="en-US" altLang="ko-KR" sz="1400" dirty="0" smtClean="0"/>
          </a:p>
          <a:p>
            <a:pPr>
              <a:lnSpc>
                <a:spcPct val="125000"/>
              </a:lnSpc>
            </a:pPr>
            <a:r>
              <a:rPr lang="en-US" altLang="ko-KR" sz="1400" dirty="0" smtClean="0"/>
              <a:t>     </a:t>
            </a:r>
            <a:r>
              <a:rPr lang="en-US" altLang="ko-KR" sz="1200" dirty="0" smtClean="0"/>
              <a:t>• /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srv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 밑에 </a:t>
            </a:r>
            <a:r>
              <a:rPr lang="en-US" altLang="ko-KR" sz="1200" dirty="0" smtClean="0"/>
              <a:t>.flattened-pom.xml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>
              <a:lnSpc>
                <a:spcPct val="125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/>
              <a:t>•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srv</a:t>
            </a:r>
            <a:r>
              <a:rPr lang="en-US" altLang="ko-KR" sz="1200" dirty="0" smtClean="0"/>
              <a:t>/target </a:t>
            </a:r>
            <a:r>
              <a:rPr lang="ko-KR" altLang="en-US" sz="1200" dirty="0" smtClean="0"/>
              <a:t>폴더 밑에 *</a:t>
            </a:r>
            <a:r>
              <a:rPr lang="en-US" altLang="ko-KR" sz="1200" dirty="0" smtClean="0"/>
              <a:t>.jar </a:t>
            </a:r>
            <a:r>
              <a:rPr lang="ko-KR" altLang="en-US" sz="1200" dirty="0" smtClean="0"/>
              <a:t>파일 생성</a:t>
            </a:r>
            <a:endParaRPr lang="ko-KR" altLang="en-US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09600" y="1825614"/>
            <a:ext cx="3565827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clean install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51" y="808470"/>
            <a:ext cx="2819794" cy="274358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63813" y="2652583"/>
            <a:ext cx="2828032" cy="4329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04478" y="4658297"/>
            <a:ext cx="594169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cf</a:t>
            </a:r>
            <a:r>
              <a:rPr lang="en-US" altLang="ko-KR" sz="1400" dirty="0" smtClean="0">
                <a:solidFill>
                  <a:srgbClr val="FF0000"/>
                </a:solidFill>
              </a:rPr>
              <a:t> push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발생 시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manifest.yml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파일이 </a:t>
            </a:r>
            <a:r>
              <a:rPr lang="en-US" altLang="ko-KR" sz="1400" dirty="0" smtClean="0">
                <a:solidFill>
                  <a:srgbClr val="FF0000"/>
                </a:solidFill>
              </a:rPr>
              <a:t>root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생성이 되었는지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12" y="5026964"/>
            <a:ext cx="442974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85724" y="904353"/>
            <a:ext cx="7972424" cy="3255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562" y="1193357"/>
            <a:ext cx="8310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Ⅰ Installation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┃BAS Setup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Ⅱ Development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┃Build a </a:t>
            </a:r>
            <a:r>
              <a:rPr lang="en-US" altLang="ko-KR" b="1" dirty="0" err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PoC</a:t>
            </a:r>
            <a:r>
              <a:rPr lang="en-US" altLang="ko-KR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project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Ⅲ ETC             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┃Additional Personal Opinions</a:t>
            </a:r>
            <a:endParaRPr lang="en-US" altLang="ko-KR" b="1" dirty="0" smtClean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I. Installation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1.BAS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8700" y="921610"/>
            <a:ext cx="67794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아래 경로로 접속하여 </a:t>
            </a:r>
            <a:r>
              <a:rPr lang="en-US" altLang="ko-KR" sz="1400" dirty="0" smtClean="0"/>
              <a:t>BAS</a:t>
            </a:r>
            <a:r>
              <a:rPr lang="ko-KR" altLang="en-US" sz="1400" dirty="0" smtClean="0"/>
              <a:t>에 접속한다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접속 권한은 최재석 책임에게 요청한다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25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• https://btpdev.jp20cf.applicationstudio.cloud.sap/index.html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8" y="1674489"/>
            <a:ext cx="11348592" cy="36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I. Installation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1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8700" y="921610"/>
            <a:ext cx="8542851" cy="1284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</a:t>
            </a:r>
            <a:r>
              <a:rPr lang="en-US" altLang="ko-KR" sz="1400" dirty="0" smtClean="0"/>
              <a:t>[Create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 Space] </a:t>
            </a:r>
            <a:r>
              <a:rPr lang="ko-KR" altLang="en-US" sz="1400" dirty="0" smtClean="0"/>
              <a:t>버튼을 클릭하여 개발 </a:t>
            </a:r>
            <a:r>
              <a:rPr lang="en-US" altLang="ko-KR" sz="1400" dirty="0" smtClean="0"/>
              <a:t>Space</a:t>
            </a:r>
            <a:r>
              <a:rPr lang="ko-KR" altLang="en-US" sz="1400" dirty="0" smtClean="0"/>
              <a:t>를 생성한다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25000"/>
              </a:lnSpc>
            </a:pPr>
            <a:r>
              <a:rPr lang="en-US" altLang="ko-KR" sz="1200" dirty="0" smtClean="0"/>
              <a:t>• Create a New 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 Space : </a:t>
            </a:r>
            <a:r>
              <a:rPr lang="ko-KR" altLang="en-US" sz="1200" dirty="0" smtClean="0"/>
              <a:t>사용할 개발 </a:t>
            </a:r>
            <a:r>
              <a:rPr lang="en-US" altLang="ko-KR" sz="1200" dirty="0" smtClean="0"/>
              <a:t>Space</a:t>
            </a:r>
            <a:r>
              <a:rPr lang="ko-KR" altLang="en-US" sz="1200" dirty="0" smtClean="0"/>
              <a:t>의 이름을 입력한다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25000"/>
              </a:lnSpc>
            </a:pPr>
            <a:r>
              <a:rPr lang="en-US" altLang="ko-KR" sz="1200" dirty="0" smtClean="0"/>
              <a:t>• What kind of application do you want to create? : CAP For Java</a:t>
            </a:r>
            <a:r>
              <a:rPr lang="ko-KR" altLang="en-US" sz="1200" dirty="0" smtClean="0"/>
              <a:t>를 위해 </a:t>
            </a:r>
            <a:r>
              <a:rPr lang="en-US" altLang="ko-KR" sz="1200" dirty="0" smtClean="0"/>
              <a:t>Full Stack Cloud Application </a:t>
            </a:r>
            <a:r>
              <a:rPr lang="ko-KR" altLang="en-US" sz="1200" dirty="0" smtClean="0"/>
              <a:t>선택한다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25000"/>
              </a:lnSpc>
            </a:pPr>
            <a:r>
              <a:rPr lang="en-US" altLang="ko-KR" sz="1200" dirty="0" smtClean="0"/>
              <a:t>• Additional SAP Extensions : </a:t>
            </a:r>
            <a:r>
              <a:rPr lang="ko-KR" altLang="en-US" sz="1200" dirty="0" err="1" smtClean="0"/>
              <a:t>미선택해도</a:t>
            </a:r>
            <a:r>
              <a:rPr lang="ko-KR" altLang="en-US" sz="1200" dirty="0" smtClean="0"/>
              <a:t> 상관없으나 기능을 확인하기 위해 모두 선택한다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25000"/>
              </a:lnSpc>
            </a:pPr>
            <a:r>
              <a:rPr lang="en-US" altLang="ko-KR" sz="1200" dirty="0" smtClean="0"/>
              <a:t>• Create 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 Space : </a:t>
            </a:r>
            <a:r>
              <a:rPr lang="ko-KR" altLang="en-US" sz="1200" dirty="0" smtClean="0"/>
              <a:t>버튼을 클릭하여 개발 </a:t>
            </a:r>
            <a:r>
              <a:rPr lang="en-US" altLang="ko-KR" sz="1200" dirty="0" smtClean="0"/>
              <a:t>Space</a:t>
            </a:r>
            <a:r>
              <a:rPr lang="ko-KR" altLang="en-US" sz="1200" dirty="0" smtClean="0"/>
              <a:t>를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2" y="2206577"/>
            <a:ext cx="9369444" cy="45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7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8700" y="921610"/>
            <a:ext cx="6583854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프로젝트 생성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줄바꿈</a:t>
            </a:r>
            <a:r>
              <a:rPr lang="ko-KR" altLang="en-US" sz="1400" dirty="0" smtClean="0"/>
              <a:t> 없이 </a:t>
            </a:r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명령어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시작 프롬프트 확인 후 실행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7751" y="1255099"/>
            <a:ext cx="696097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projects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rm</a:t>
            </a:r>
            <a:r>
              <a:rPr lang="en-US" altLang="ko-KR" sz="1000" dirty="0" smtClean="0"/>
              <a:t> –</a:t>
            </a:r>
            <a:r>
              <a:rPr lang="en-US" altLang="ko-KR" sz="1000" dirty="0" err="1" smtClean="0"/>
              <a:t>rf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>
                <a:solidFill>
                  <a:srgbClr val="FFC000"/>
                </a:solidFill>
              </a:rPr>
              <a:t>hn</a:t>
            </a:r>
            <a:r>
              <a:rPr lang="en-US" altLang="ko-KR" sz="1000" dirty="0" smtClean="0">
                <a:solidFill>
                  <a:srgbClr val="FFC000"/>
                </a:solidFill>
              </a:rPr>
              <a:t>-service/   </a:t>
            </a:r>
            <a:r>
              <a:rPr lang="en-US" altLang="ko-KR" sz="1000" dirty="0" smtClean="0"/>
              <a:t>			</a:t>
            </a:r>
            <a:r>
              <a:rPr lang="en-US" altLang="ko-KR" sz="1000" dirty="0" smtClean="0">
                <a:solidFill>
                  <a:srgbClr val="00B050"/>
                </a:solidFill>
              </a:rPr>
              <a:t>-- </a:t>
            </a:r>
            <a:r>
              <a:rPr lang="ko-KR" altLang="en-US" sz="1000" dirty="0" smtClean="0">
                <a:solidFill>
                  <a:srgbClr val="00B050"/>
                </a:solidFill>
              </a:rPr>
              <a:t>기존 프로젝트 삭제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751" y="1683466"/>
            <a:ext cx="6960973" cy="584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projects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-B </a:t>
            </a:r>
            <a:r>
              <a:rPr lang="en-US" altLang="ko-KR" sz="1000" dirty="0" err="1" smtClean="0"/>
              <a:t>archetype:generate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DarchetypeArtifactId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-services-archetype -</a:t>
            </a:r>
            <a:r>
              <a:rPr lang="en-US" altLang="ko-KR" sz="1000" dirty="0" err="1" smtClean="0"/>
              <a:t>DarchetypeGroupId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com.sap.cds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DarchetypeVersion</a:t>
            </a:r>
            <a:r>
              <a:rPr lang="en-US" altLang="ko-KR" sz="1000" dirty="0" smtClean="0"/>
              <a:t>=RELEASE -</a:t>
            </a:r>
            <a:r>
              <a:rPr lang="en-US" altLang="ko-KR" sz="1000" dirty="0" err="1" smtClean="0"/>
              <a:t>DgroupId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>
                <a:solidFill>
                  <a:srgbClr val="FFC000"/>
                </a:solidFill>
              </a:rPr>
              <a:t>com.study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DartifactId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>
                <a:solidFill>
                  <a:srgbClr val="FFC000"/>
                </a:solidFill>
              </a:rPr>
              <a:t>hn</a:t>
            </a:r>
            <a:r>
              <a:rPr lang="en-US" altLang="ko-KR" sz="1000" dirty="0" smtClean="0">
                <a:solidFill>
                  <a:srgbClr val="FFC000"/>
                </a:solidFill>
              </a:rPr>
              <a:t>-service</a:t>
            </a:r>
            <a:r>
              <a:rPr lang="en-US" altLang="ko-KR" sz="1000" dirty="0" smtClean="0"/>
              <a:t> - Dpackage=</a:t>
            </a:r>
            <a:r>
              <a:rPr lang="en-US" altLang="ko-KR" sz="1000" dirty="0" smtClean="0">
                <a:solidFill>
                  <a:srgbClr val="FFC000"/>
                </a:solidFill>
              </a:rPr>
              <a:t>com.study.hn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751" y="2361826"/>
            <a:ext cx="696097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projects $</a:t>
            </a:r>
            <a:r>
              <a:rPr lang="en-US" altLang="ko-KR" sz="1000" dirty="0" smtClean="0"/>
              <a:t> cd </a:t>
            </a:r>
            <a:r>
              <a:rPr lang="en-US" altLang="ko-KR" sz="1000" dirty="0" smtClean="0">
                <a:solidFill>
                  <a:srgbClr val="FFC000"/>
                </a:solidFill>
              </a:rPr>
              <a:t>test-service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061" y="1402394"/>
            <a:ext cx="2918949" cy="5295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8724" y="1164481"/>
            <a:ext cx="147348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프로젝트 생성 후 화면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Project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29111"/>
            <a:ext cx="3658111" cy="1667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95" y="888101"/>
            <a:ext cx="1128835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 err="1">
                <a:solidFill>
                  <a:srgbClr val="FF0000"/>
                </a:solidFill>
              </a:rPr>
              <a:t>a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pplication.yaml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314064"/>
            <a:ext cx="3562847" cy="1486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15" y="1129111"/>
            <a:ext cx="5372850" cy="1876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8115" y="888101"/>
            <a:ext cx="934871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 err="1" smtClean="0">
                <a:solidFill>
                  <a:srgbClr val="FF0000"/>
                </a:solidFill>
              </a:rPr>
              <a:t>package.json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95" y="3037229"/>
            <a:ext cx="780983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cdsrc.json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8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575" y="241934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Project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7751" y="1255099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npm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–save @sap/</a:t>
            </a:r>
            <a:r>
              <a:rPr lang="en-US" altLang="ko-KR" sz="1000" dirty="0" err="1" smtClean="0"/>
              <a:t>cds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700" y="921610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√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 설치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7751" y="1616192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npm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--save @sap/</a:t>
            </a:r>
            <a:r>
              <a:rPr lang="en-US" altLang="ko-KR" sz="1000" dirty="0" err="1" smtClean="0"/>
              <a:t>hana</a:t>
            </a:r>
            <a:r>
              <a:rPr lang="en-US" altLang="ko-KR" sz="1000" dirty="0" smtClean="0"/>
              <a:t>-client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751" y="1985524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npm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--save-</a:t>
            </a:r>
            <a:r>
              <a:rPr lang="en-US" altLang="ko-KR" sz="1000" dirty="0" err="1" smtClean="0"/>
              <a:t>dev</a:t>
            </a:r>
            <a:r>
              <a:rPr lang="en-US" altLang="ko-KR" sz="1000" dirty="0" smtClean="0"/>
              <a:t> sqlite3@5.0.0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7751" y="2354856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npm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-g @sap/</a:t>
            </a:r>
            <a:r>
              <a:rPr lang="en-US" altLang="ko-KR" sz="1000" dirty="0" err="1" smtClean="0"/>
              <a:t>cds-dk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322" y="1266738"/>
            <a:ext cx="19105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err="1" smtClean="0"/>
              <a:t>cds</a:t>
            </a:r>
            <a:r>
              <a:rPr lang="en-US" altLang="ko-KR" sz="1200" dirty="0" smtClean="0"/>
              <a:t> node package 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8322" y="2343670"/>
            <a:ext cx="3213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err="1" smtClean="0"/>
              <a:t>cds</a:t>
            </a:r>
            <a:r>
              <a:rPr lang="ko-KR" altLang="en-US" sz="1200" dirty="0" smtClean="0"/>
              <a:t>를 구동할 수 있는 </a:t>
            </a:r>
            <a:r>
              <a:rPr lang="en-US" altLang="ko-KR" sz="1200" dirty="0" smtClean="0"/>
              <a:t>development kit </a:t>
            </a:r>
            <a:r>
              <a:rPr lang="ko-KR" altLang="en-US" sz="1200" dirty="0" smtClean="0"/>
              <a:t>설치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98322" y="1997163"/>
            <a:ext cx="103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smtClean="0"/>
              <a:t>sqlite3 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8322" y="1631950"/>
            <a:ext cx="1378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smtClean="0"/>
              <a:t>Hana-client 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86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2575" y="241934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Project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905669"/>
            <a:ext cx="2829320" cy="3134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352" y="851534"/>
            <a:ext cx="2340705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I –save @sap/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cds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000" dirty="0" smtClean="0"/>
              <a:t>(sap/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 node </a:t>
            </a:r>
            <a:r>
              <a:rPr lang="ko-KR" altLang="en-US" sz="1000" dirty="0" smtClean="0"/>
              <a:t>모듈 설치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Node_modules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폴더에 </a:t>
            </a:r>
            <a:r>
              <a:rPr lang="en-US" altLang="ko-KR" sz="1000" dirty="0" smtClean="0"/>
              <a:t>lib </a:t>
            </a:r>
            <a:r>
              <a:rPr lang="ko-KR" altLang="en-US" sz="1000" dirty="0" smtClean="0"/>
              <a:t>설치 </a:t>
            </a:r>
            <a:r>
              <a:rPr lang="ko-KR" altLang="en-US" sz="1000" dirty="0" err="1" smtClean="0"/>
              <a:t>밋</a:t>
            </a:r>
            <a:endParaRPr lang="en-US" altLang="ko-KR" sz="1000" dirty="0" smtClean="0"/>
          </a:p>
          <a:p>
            <a:pPr>
              <a:lnSpc>
                <a:spcPct val="125000"/>
              </a:lnSpc>
            </a:pPr>
            <a:r>
              <a:rPr lang="en-US" altLang="ko-KR" sz="1000" dirty="0" smtClean="0"/>
              <a:t>Package-</a:t>
            </a:r>
            <a:r>
              <a:rPr lang="en-US" altLang="ko-KR" sz="1000" dirty="0" err="1" smtClean="0"/>
              <a:t>lock.json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생성됨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package.json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dependencies</a:t>
            </a:r>
            <a:r>
              <a:rPr lang="ko-KR" altLang="en-US" sz="1000" dirty="0" smtClean="0"/>
              <a:t>로 추가</a:t>
            </a:r>
            <a:endParaRPr lang="en-US" altLang="ko-KR" sz="1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33" y="1485541"/>
            <a:ext cx="3782418" cy="1957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6233" y="851534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--save @sap/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hana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-client</a:t>
            </a:r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package.json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dependencies</a:t>
            </a:r>
            <a:r>
              <a:rPr lang="ko-KR" altLang="en-US" sz="1000" dirty="0" smtClean="0"/>
              <a:t>로 추가</a:t>
            </a:r>
            <a:endParaRPr lang="en-US" altLang="ko-KR" sz="1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45" y="1485541"/>
            <a:ext cx="4340501" cy="27353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8560" y="851534"/>
            <a:ext cx="254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--save-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dev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sqlite3@5.0.0</a:t>
            </a:r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package.json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devDependencies</a:t>
            </a:r>
            <a:r>
              <a:rPr lang="ko-KR" altLang="en-US" sz="1000" dirty="0" smtClean="0"/>
              <a:t>로 추가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0513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Ⅱ Create a</a:t>
            </a:r>
          </a:p>
          <a:p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PoC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j-lt"/>
              </a:rPr>
              <a:t>Prject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575" y="241934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Project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7751" y="1255099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 add </a:t>
            </a:r>
            <a:r>
              <a:rPr lang="en-US" altLang="ko-KR" sz="1000" dirty="0" err="1" smtClean="0"/>
              <a:t>hana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700" y="921610"/>
            <a:ext cx="1298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√ </a:t>
            </a:r>
            <a:r>
              <a:rPr lang="en-US" altLang="ko-KR" sz="1200" dirty="0" err="1" smtClean="0"/>
              <a:t>cds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 설치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7751" y="1616192"/>
            <a:ext cx="425896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cds</a:t>
            </a:r>
            <a:r>
              <a:rPr lang="en-US" altLang="ko-KR" sz="1000" dirty="0" smtClean="0"/>
              <a:t> add </a:t>
            </a:r>
            <a:r>
              <a:rPr lang="en-US" altLang="ko-KR" sz="1000" dirty="0" err="1" smtClean="0"/>
              <a:t>mta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59" y="1244775"/>
            <a:ext cx="7277496" cy="39034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08559" y="5148223"/>
            <a:ext cx="33361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cds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add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hana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db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 아래 생성됨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cds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add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mta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000" dirty="0" err="1" smtClean="0"/>
              <a:t>mta.yaml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생성됨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SAP HANA PROJECTS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생성됨</a:t>
            </a:r>
            <a:endParaRPr lang="en-US" altLang="ko-KR" sz="10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37751" y="6278522"/>
            <a:ext cx="10923373" cy="334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FF00"/>
                </a:solidFill>
              </a:rPr>
              <a:t>u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ser: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hn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-service $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mvn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com.sap.cds:cds-maven-plugin:addSample</a:t>
            </a:r>
            <a:r>
              <a:rPr lang="en-US" altLang="ko-KR" sz="1000" dirty="0" smtClean="0"/>
              <a:t> 		</a:t>
            </a:r>
            <a:r>
              <a:rPr lang="en-US" altLang="ko-KR" sz="1000" dirty="0" smtClean="0">
                <a:solidFill>
                  <a:srgbClr val="00B050"/>
                </a:solidFill>
              </a:rPr>
              <a:t>-- Option : Sample source.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필요없으면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Skip. Skip</a:t>
            </a:r>
            <a:r>
              <a:rPr lang="ko-KR" altLang="en-US" sz="1000" dirty="0" smtClean="0">
                <a:solidFill>
                  <a:srgbClr val="00B050"/>
                </a:solidFill>
              </a:rPr>
              <a:t>시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cds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없어 실행 오류 발생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00" y="5933394"/>
            <a:ext cx="16001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√ </a:t>
            </a:r>
            <a:r>
              <a:rPr lang="en-US" altLang="ko-KR" sz="1200" dirty="0" smtClean="0"/>
              <a:t>sample 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옵션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5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736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Lucida Calligraphy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유호남</dc:creator>
  <cp:lastModifiedBy>유호남</cp:lastModifiedBy>
  <cp:revision>15</cp:revision>
  <dcterms:created xsi:type="dcterms:W3CDTF">2021-08-20T04:57:29Z</dcterms:created>
  <dcterms:modified xsi:type="dcterms:W3CDTF">2021-08-20T07:26:42Z</dcterms:modified>
</cp:coreProperties>
</file>