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e33f5050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de33f5050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e33f5050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de33f5050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de33f5050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de33f5050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e33f5050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de33f5050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e33f5050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de33f5050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de33f5050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5de33f5050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de33f5050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5de33f5050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de33f5050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5de33f5050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e33f505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de33f505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e33f505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de33f505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e33f505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de33f5050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de33f5050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5de33f5050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e33f5050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de33f5050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en-US" sz="7200"/>
              <a:t>ZS DATA SCIENCE CHALLENGE-2019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CHRISTIANO RONALDO</a:t>
            </a:r>
            <a:endParaRPr/>
          </a:p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/>
          </a:p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ONLINE PHASE  PRESENTATION</a:t>
            </a:r>
            <a:endParaRPr/>
          </a:p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48045" l="25982" r="61410" t="32189"/>
          <a:stretch/>
        </p:blipFill>
        <p:spPr>
          <a:xfrm>
            <a:off x="1204330" y="904726"/>
            <a:ext cx="1684644" cy="135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1066805" y="873214"/>
            <a:ext cx="100584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226" name="Google Shape;226;p2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227" name="Google Shape;227;p2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4187525" y="1868013"/>
            <a:ext cx="7841700" cy="4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US" sz="2400">
                <a:solidFill>
                  <a:srgbClr val="666666"/>
                </a:solidFill>
              </a:rPr>
              <a:t>Treating Missing Value: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Filling </a:t>
            </a:r>
            <a:r>
              <a:rPr lang="en-US" sz="2400">
                <a:solidFill>
                  <a:srgbClr val="666666"/>
                </a:solidFill>
              </a:rPr>
              <a:t>power_of_shot</a:t>
            </a:r>
            <a:r>
              <a:rPr lang="en-US" sz="2400">
                <a:solidFill>
                  <a:srgbClr val="666666"/>
                </a:solidFill>
              </a:rPr>
              <a:t> by downscaling(eg, 78:=(78/10=7.8) =&gt; give to 7) and alotting to one of the unique category.(Filling approximation)</a:t>
            </a:r>
            <a:endParaRPr sz="2400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lang="en-US" sz="2400">
                <a:solidFill>
                  <a:srgbClr val="666666"/>
                </a:solidFill>
              </a:rPr>
              <a:t>power_of_shot</a:t>
            </a:r>
            <a:r>
              <a:rPr lang="en-US" sz="2400">
                <a:solidFill>
                  <a:srgbClr val="666666"/>
                </a:solidFill>
              </a:rPr>
              <a:t>= </a:t>
            </a:r>
            <a:r>
              <a:rPr lang="en-US" sz="2400">
                <a:solidFill>
                  <a:srgbClr val="666666"/>
                </a:solidFill>
              </a:rPr>
              <a:t>power_of_shot(Duplicate one)/</a:t>
            </a:r>
            <a:r>
              <a:rPr lang="en-US" sz="2400">
                <a:solidFill>
                  <a:srgbClr val="666666"/>
                </a:solidFill>
              </a:rPr>
              <a:t>10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If there are columns which is null to both then fill by Mode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00" y="1762432"/>
            <a:ext cx="1616008" cy="44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873" y="1762425"/>
            <a:ext cx="1504050" cy="4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1066805" y="873214"/>
            <a:ext cx="100584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237" name="Google Shape;237;p2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238" name="Google Shape;238;p2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702225" y="1762425"/>
            <a:ext cx="11327100" cy="4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US" sz="2400">
                <a:solidFill>
                  <a:srgbClr val="666666"/>
                </a:solidFill>
              </a:rPr>
              <a:t>Treating Missing Value: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Filling </a:t>
            </a:r>
            <a:r>
              <a:rPr b="1" lang="en-US" sz="2400" u="sng">
                <a:solidFill>
                  <a:srgbClr val="666666"/>
                </a:solidFill>
              </a:rPr>
              <a:t>remaining_min</a:t>
            </a:r>
            <a:r>
              <a:rPr lang="en-US" sz="2400">
                <a:solidFill>
                  <a:srgbClr val="666666"/>
                </a:solidFill>
              </a:rPr>
              <a:t> by downscaling(eg, 78:=(78/10=7.8) =&gt; give to 7) and alotting to one of the unique category.(Filling approximation)</a:t>
            </a:r>
            <a:endParaRPr sz="2400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lang="en-US" sz="2400">
                <a:solidFill>
                  <a:srgbClr val="666666"/>
                </a:solidFill>
              </a:rPr>
              <a:t>remaining_min</a:t>
            </a:r>
            <a:r>
              <a:rPr lang="en-US" sz="2400">
                <a:solidFill>
                  <a:srgbClr val="666666"/>
                </a:solidFill>
              </a:rPr>
              <a:t>= </a:t>
            </a:r>
            <a:r>
              <a:rPr lang="en-US" sz="2400">
                <a:solidFill>
                  <a:srgbClr val="666666"/>
                </a:solidFill>
              </a:rPr>
              <a:t>remaining_min</a:t>
            </a:r>
            <a:r>
              <a:rPr lang="en-US" sz="2400">
                <a:solidFill>
                  <a:srgbClr val="666666"/>
                </a:solidFill>
              </a:rPr>
              <a:t>(Duplicate one)/10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If there are columns which is null to both then fill by Mode</a:t>
            </a:r>
            <a:endParaRPr sz="24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Filling </a:t>
            </a:r>
            <a:r>
              <a:rPr b="1" lang="en-US" sz="2400" u="sng">
                <a:solidFill>
                  <a:srgbClr val="666666"/>
                </a:solidFill>
              </a:rPr>
              <a:t>knockout_match </a:t>
            </a:r>
            <a:r>
              <a:rPr lang="en-US" sz="2400">
                <a:solidFill>
                  <a:srgbClr val="666666"/>
                </a:solidFill>
              </a:rPr>
              <a:t>by replacing one which has NULL with which do not have NULL values.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If there are columns which is null to both then fill by Mode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1066805" y="873214"/>
            <a:ext cx="100584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246" name="Google Shape;246;p2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247" name="Google Shape;247;p2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702225" y="1762425"/>
            <a:ext cx="11327100" cy="4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US" sz="2400">
                <a:solidFill>
                  <a:srgbClr val="666666"/>
                </a:solidFill>
              </a:rPr>
              <a:t>Treating Missing Value: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Filling </a:t>
            </a:r>
            <a:r>
              <a:rPr b="1" lang="en-US" sz="2400" u="sng">
                <a:solidFill>
                  <a:srgbClr val="666666"/>
                </a:solidFill>
              </a:rPr>
              <a:t>distance_of_shot</a:t>
            </a:r>
            <a:r>
              <a:rPr lang="en-US" sz="2400">
                <a:solidFill>
                  <a:srgbClr val="666666"/>
                </a:solidFill>
              </a:rPr>
              <a:t> by rounding off and </a:t>
            </a:r>
            <a:r>
              <a:rPr lang="en-US" sz="2400">
                <a:solidFill>
                  <a:srgbClr val="666666"/>
                </a:solidFill>
              </a:rPr>
              <a:t>replacing one which has NULL with the duplicate column which do not have NULL values.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b="1" lang="en-US" sz="2400" u="sng">
                <a:solidFill>
                  <a:srgbClr val="666666"/>
                </a:solidFill>
              </a:rPr>
              <a:t>distance_of_shot</a:t>
            </a:r>
            <a:r>
              <a:rPr lang="en-US" sz="2400">
                <a:solidFill>
                  <a:srgbClr val="666666"/>
                </a:solidFill>
              </a:rPr>
              <a:t> </a:t>
            </a:r>
            <a:r>
              <a:rPr lang="en-US" sz="2400">
                <a:solidFill>
                  <a:srgbClr val="666666"/>
                </a:solidFill>
              </a:rPr>
              <a:t>= ROUND(</a:t>
            </a:r>
            <a:r>
              <a:rPr b="1" lang="en-US" sz="2400" u="sng">
                <a:solidFill>
                  <a:srgbClr val="666666"/>
                </a:solidFill>
              </a:rPr>
              <a:t>distance_of_shot</a:t>
            </a:r>
            <a:r>
              <a:rPr lang="en-US" sz="2400">
                <a:solidFill>
                  <a:srgbClr val="666666"/>
                </a:solidFill>
              </a:rPr>
              <a:t> </a:t>
            </a:r>
            <a:r>
              <a:rPr lang="en-US" sz="2400">
                <a:solidFill>
                  <a:srgbClr val="666666"/>
                </a:solidFill>
              </a:rPr>
              <a:t>(Duplicate one))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If there are columns which is null to both then fill by Median</a:t>
            </a:r>
            <a:endParaRPr sz="24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Filling </a:t>
            </a:r>
            <a:r>
              <a:rPr b="1" lang="en-US" sz="2400" u="sng">
                <a:solidFill>
                  <a:srgbClr val="666666"/>
                </a:solidFill>
              </a:rPr>
              <a:t>remaining_sec</a:t>
            </a:r>
            <a:r>
              <a:rPr b="1" lang="en-US" sz="2400" u="sng">
                <a:solidFill>
                  <a:srgbClr val="666666"/>
                </a:solidFill>
              </a:rPr>
              <a:t> </a:t>
            </a:r>
            <a:r>
              <a:rPr lang="en-US" sz="2400">
                <a:solidFill>
                  <a:srgbClr val="666666"/>
                </a:solidFill>
              </a:rPr>
              <a:t>by replacing one which has NULL with </a:t>
            </a:r>
            <a:r>
              <a:rPr lang="en-US" sz="2400">
                <a:solidFill>
                  <a:srgbClr val="666666"/>
                </a:solidFill>
              </a:rPr>
              <a:t>the duplicate column </a:t>
            </a:r>
            <a:r>
              <a:rPr lang="en-US" sz="2400">
                <a:solidFill>
                  <a:srgbClr val="666666"/>
                </a:solidFill>
              </a:rPr>
              <a:t>which do not have NULL values.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If there are columns which is null to both then fill by Median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1066805" y="873214"/>
            <a:ext cx="100584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255" name="Google Shape;255;p2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256" name="Google Shape;256;p2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702225" y="1762425"/>
            <a:ext cx="11327100" cy="4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US" sz="2400">
                <a:solidFill>
                  <a:srgbClr val="666666"/>
                </a:solidFill>
              </a:rPr>
              <a:t>Treating Missing Value: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Filling </a:t>
            </a:r>
            <a:endParaRPr sz="2400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location_x : Mean</a:t>
            </a:r>
            <a:endParaRPr sz="2400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home/away: Mode</a:t>
            </a:r>
            <a:endParaRPr b="1" sz="2400" u="sng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area_of_shot: Mode</a:t>
            </a:r>
            <a:endParaRPr b="1" sz="2400" u="sng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team_name :Mode</a:t>
            </a:r>
            <a:endParaRPr b="1" sz="2400" u="sng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location_y ;Median</a:t>
            </a:r>
            <a:endParaRPr b="1" sz="2400" u="sng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'year','month','date'(Compositely date_of_game):Mode </a:t>
            </a:r>
            <a:endParaRPr b="1" sz="2400" u="sng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match_event_id: Median</a:t>
            </a:r>
            <a:endParaRPr b="1" sz="2400" u="sng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range_of_shot: Mode</a:t>
            </a:r>
            <a:endParaRPr b="1" sz="2400" u="sng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lat/lng: Mode</a:t>
            </a:r>
            <a:endParaRPr b="1" sz="2400" u="sng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b="1" lang="en-US" sz="2400" u="sng">
                <a:solidFill>
                  <a:srgbClr val="666666"/>
                </a:solidFill>
              </a:rPr>
              <a:t>shot_basic: Mode</a:t>
            </a:r>
            <a:endParaRPr b="1" sz="2400" u="sng">
              <a:solidFill>
                <a:srgbClr val="666666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1066805" y="873214"/>
            <a:ext cx="100584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264" name="Google Shape;264;p2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265" name="Google Shape;265;p2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657400" y="1762425"/>
            <a:ext cx="11371800" cy="4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400"/>
              <a:buChar char="●"/>
            </a:pPr>
            <a:r>
              <a:rPr lang="en-US" sz="2400">
                <a:solidFill>
                  <a:srgbClr val="B45F06"/>
                </a:solidFill>
              </a:rPr>
              <a:t>Feature Generation:</a:t>
            </a:r>
            <a:endParaRPr sz="2400">
              <a:solidFill>
                <a:srgbClr val="B45F06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Build the date, month, year feature from date_of_game.</a:t>
            </a:r>
            <a:endParaRPr sz="24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Observation and Trends:</a:t>
            </a:r>
            <a:endParaRPr/>
          </a:p>
        </p:txBody>
      </p:sp>
      <p:sp>
        <p:nvSpPr>
          <p:cNvPr id="273" name="Google Shape;273;p2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25" y="1737350"/>
            <a:ext cx="7796299" cy="441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8486600" y="1906175"/>
            <a:ext cx="28389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Calibri"/>
                <a:ea typeface="Calibri"/>
                <a:cs typeface="Calibri"/>
                <a:sym typeface="Calibri"/>
              </a:rPr>
              <a:t>Continuos vs Continuos PairPlot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Observation and Trends:</a:t>
            </a:r>
            <a:endParaRPr/>
          </a:p>
        </p:txBody>
      </p:sp>
      <p:sp>
        <p:nvSpPr>
          <p:cNvPr id="283" name="Google Shape;283;p2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8206890" y="2883023"/>
            <a:ext cx="300559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 that there is a little bit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variables but its not up to the mark.(some are having correlation&gt;0.5)</a:t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25" y="1737333"/>
            <a:ext cx="7871875" cy="474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Observation and Trends:</a:t>
            </a:r>
            <a:endParaRPr/>
          </a:p>
        </p:txBody>
      </p:sp>
      <p:sp>
        <p:nvSpPr>
          <p:cNvPr id="293" name="Google Shape;293;p2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50" y="1830125"/>
            <a:ext cx="10448226" cy="33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/>
        </p:nvSpPr>
        <p:spPr>
          <a:xfrm>
            <a:off x="919525" y="5250075"/>
            <a:ext cx="94503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is_goal probability is more with shot_1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Observation and Trends:</a:t>
            </a:r>
            <a:endParaRPr/>
          </a:p>
        </p:txBody>
      </p:sp>
      <p:sp>
        <p:nvSpPr>
          <p:cNvPr id="303" name="Google Shape;303;p3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7859684" y="2921168"/>
            <a:ext cx="33527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distribution shows that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doctors are from Urban region than Rural region.</a:t>
            </a:r>
            <a:endParaRPr/>
          </a:p>
        </p:txBody>
      </p:sp>
      <p:pic>
        <p:nvPicPr>
          <p:cNvPr id="307" name="Google Shape;3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9745"/>
            <a:ext cx="10805701" cy="41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 txBox="1"/>
          <p:nvPr/>
        </p:nvSpPr>
        <p:spPr>
          <a:xfrm>
            <a:off x="570175" y="5820050"/>
            <a:ext cx="4679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is_goal probability is greater with shot-12 and shot-32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Observation and Trends:</a:t>
            </a:r>
            <a:endParaRPr/>
          </a:p>
        </p:txBody>
      </p:sp>
      <p:sp>
        <p:nvSpPr>
          <p:cNvPr id="314" name="Google Shape;314;p3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9744"/>
            <a:ext cx="11270076" cy="3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/>
          <p:nvPr/>
        </p:nvSpPr>
        <p:spPr>
          <a:xfrm>
            <a:off x="771350" y="4706800"/>
            <a:ext cx="38283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is_goal probability is greater with less than 8 ft rang_of_shot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Pipeline Used For The Given Problem:</a:t>
            </a: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1718967" y="1973855"/>
            <a:ext cx="9063862" cy="3839306"/>
            <a:chOff x="174980" y="3021"/>
            <a:chExt cx="9063862" cy="3839306"/>
          </a:xfrm>
        </p:grpSpPr>
        <p:sp>
          <p:nvSpPr>
            <p:cNvPr id="117" name="Google Shape;117;p14"/>
            <p:cNvSpPr/>
            <p:nvPr/>
          </p:nvSpPr>
          <p:spPr>
            <a:xfrm>
              <a:off x="174980" y="3021"/>
              <a:ext cx="1277852" cy="176430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9829"/>
                </a:gs>
                <a:gs pos="34000">
                  <a:srgbClr val="F79A2C"/>
                </a:gs>
                <a:gs pos="70000">
                  <a:srgbClr val="FE9D29"/>
                </a:gs>
                <a:gs pos="100000">
                  <a:srgbClr val="FAA3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212407" y="40448"/>
              <a:ext cx="1202998" cy="1689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Import Python Library</a:t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565284" y="726719"/>
              <a:ext cx="270904" cy="31690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FBC95"/>
                </a:gs>
                <a:gs pos="34000">
                  <a:srgbClr val="EFBE99"/>
                </a:gs>
                <a:gs pos="70000">
                  <a:srgbClr val="F5C199"/>
                </a:gs>
                <a:gs pos="100000">
                  <a:srgbClr val="FACCA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1565284" y="790100"/>
              <a:ext cx="189633" cy="19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963974" y="18271"/>
              <a:ext cx="1277852" cy="173380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9829"/>
                </a:gs>
                <a:gs pos="34000">
                  <a:srgbClr val="F79A2C"/>
                </a:gs>
                <a:gs pos="70000">
                  <a:srgbClr val="FE9D29"/>
                </a:gs>
                <a:gs pos="100000">
                  <a:srgbClr val="FAA3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2001401" y="55698"/>
              <a:ext cx="1202998" cy="1658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Load The Dataset</a:t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354278" y="726719"/>
              <a:ext cx="270904" cy="31690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FBC95"/>
                </a:gs>
                <a:gs pos="34000">
                  <a:srgbClr val="EFBE99"/>
                </a:gs>
                <a:gs pos="70000">
                  <a:srgbClr val="F5C199"/>
                </a:gs>
                <a:gs pos="100000">
                  <a:srgbClr val="FACCA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3354278" y="790100"/>
              <a:ext cx="189633" cy="19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752968" y="41487"/>
              <a:ext cx="1403274" cy="168737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9829"/>
                </a:gs>
                <a:gs pos="34000">
                  <a:srgbClr val="F79A2C"/>
                </a:gs>
                <a:gs pos="70000">
                  <a:srgbClr val="FE9D29"/>
                </a:gs>
                <a:gs pos="100000">
                  <a:srgbClr val="FAA3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3794068" y="82587"/>
              <a:ext cx="1321074" cy="1605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Apply Pre-Eliminary Data Analysis</a:t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5268693" y="726719"/>
              <a:ext cx="270904" cy="31690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FBC95"/>
                </a:gs>
                <a:gs pos="34000">
                  <a:srgbClr val="EFBE99"/>
                </a:gs>
                <a:gs pos="70000">
                  <a:srgbClr val="F5C199"/>
                </a:gs>
                <a:gs pos="100000">
                  <a:srgbClr val="FACCA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5268693" y="790100"/>
              <a:ext cx="189633" cy="19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667384" y="48771"/>
              <a:ext cx="1423643" cy="167280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9829"/>
                </a:gs>
                <a:gs pos="34000">
                  <a:srgbClr val="F79A2C"/>
                </a:gs>
                <a:gs pos="70000">
                  <a:srgbClr val="FE9D29"/>
                </a:gs>
                <a:gs pos="100000">
                  <a:srgbClr val="FAA3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5709081" y="90468"/>
              <a:ext cx="1340249" cy="1589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Observe Key Trends</a:t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203478" y="726719"/>
              <a:ext cx="270904" cy="31690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FBC95"/>
                </a:gs>
                <a:gs pos="34000">
                  <a:srgbClr val="EFBE99"/>
                </a:gs>
                <a:gs pos="70000">
                  <a:srgbClr val="F5C199"/>
                </a:gs>
                <a:gs pos="100000">
                  <a:srgbClr val="FACCA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7203478" y="790100"/>
              <a:ext cx="189633" cy="19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602168" y="72826"/>
              <a:ext cx="1636674" cy="162469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9829"/>
                </a:gs>
                <a:gs pos="34000">
                  <a:srgbClr val="F79A2C"/>
                </a:gs>
                <a:gs pos="70000">
                  <a:srgbClr val="FE9D29"/>
                </a:gs>
                <a:gs pos="100000">
                  <a:srgbClr val="FAA3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7649754" y="120412"/>
              <a:ext cx="1541502" cy="1529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Construct New Features (If Possible)</a:t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 rot="5393659">
              <a:off x="8262089" y="1832730"/>
              <a:ext cx="320911" cy="31690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FBC95"/>
                </a:gs>
                <a:gs pos="34000">
                  <a:srgbClr val="EFBE99"/>
                </a:gs>
                <a:gs pos="70000">
                  <a:srgbClr val="F5C199"/>
                </a:gs>
                <a:gs pos="100000">
                  <a:srgbClr val="FACCA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 rot="-6341">
              <a:off x="8327384" y="1830728"/>
              <a:ext cx="190145" cy="225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610193" y="2303012"/>
              <a:ext cx="1628649" cy="151476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9829"/>
                </a:gs>
                <a:gs pos="34000">
                  <a:srgbClr val="F79A2C"/>
                </a:gs>
                <a:gs pos="70000">
                  <a:srgbClr val="FE9D29"/>
                </a:gs>
                <a:gs pos="100000">
                  <a:srgbClr val="FAA3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7654559" y="2347378"/>
              <a:ext cx="1539917" cy="1426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Try Different ML Algorithms</a:t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10800000">
              <a:off x="7226837" y="2901943"/>
              <a:ext cx="270904" cy="31690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FBC95"/>
                </a:gs>
                <a:gs pos="34000">
                  <a:srgbClr val="EFBE99"/>
                </a:gs>
                <a:gs pos="70000">
                  <a:srgbClr val="F5C199"/>
                </a:gs>
                <a:gs pos="100000">
                  <a:srgbClr val="FACCA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7308108" y="2965324"/>
              <a:ext cx="189633" cy="19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4426231" y="2301068"/>
              <a:ext cx="2672821" cy="151865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9829"/>
                </a:gs>
                <a:gs pos="34000">
                  <a:srgbClr val="F79A2C"/>
                </a:gs>
                <a:gs pos="70000">
                  <a:srgbClr val="FE9D29"/>
                </a:gs>
                <a:gs pos="100000">
                  <a:srgbClr val="FAA3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4470711" y="2345548"/>
              <a:ext cx="2583861" cy="1429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Optimized The Model Using Validation Set and Given Evaluation Metric </a:t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 rot="10800000">
              <a:off x="4042875" y="2901943"/>
              <a:ext cx="270904" cy="31690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FBC95"/>
                </a:gs>
                <a:gs pos="34000">
                  <a:srgbClr val="EFBE99"/>
                </a:gs>
                <a:gs pos="70000">
                  <a:srgbClr val="F5C199"/>
                </a:gs>
                <a:gs pos="100000">
                  <a:srgbClr val="FACCA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4124146" y="2965324"/>
              <a:ext cx="189633" cy="19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803067" y="2278466"/>
              <a:ext cx="2112022" cy="156386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9829"/>
                </a:gs>
                <a:gs pos="34000">
                  <a:srgbClr val="F79A2C"/>
                </a:gs>
                <a:gs pos="70000">
                  <a:srgbClr val="FE9D29"/>
                </a:gs>
                <a:gs pos="100000">
                  <a:srgbClr val="FAA3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1848871" y="2324270"/>
              <a:ext cx="2020414" cy="1472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The Model Which Gives Best Result</a:t>
              </a:r>
              <a:endParaRPr/>
            </a:p>
          </p:txBody>
        </p:sp>
      </p:grpSp>
      <p:sp>
        <p:nvSpPr>
          <p:cNvPr id="147" name="Google Shape;147;p1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/>
          </a:p>
        </p:txBody>
      </p:sp>
      <p:sp>
        <p:nvSpPr>
          <p:cNvPr id="148" name="Google Shape;148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Observation and Trends:</a:t>
            </a:r>
            <a:endParaRPr/>
          </a:p>
        </p:txBody>
      </p:sp>
      <p:sp>
        <p:nvSpPr>
          <p:cNvPr id="324" name="Google Shape;324;p3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9799"/>
            <a:ext cx="9499600" cy="39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 txBox="1"/>
          <p:nvPr/>
        </p:nvSpPr>
        <p:spPr>
          <a:xfrm>
            <a:off x="569375" y="5202575"/>
            <a:ext cx="1946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is_goal probability is greater with Center area_of_shot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Observation and Trends:</a:t>
            </a:r>
            <a:endParaRPr/>
          </a:p>
        </p:txBody>
      </p:sp>
      <p:sp>
        <p:nvSpPr>
          <p:cNvPr id="334" name="Google Shape;334;p3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36" name="Google Shape;336;p3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7" name="Google Shape;3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00" y="1949549"/>
            <a:ext cx="10126950" cy="36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3"/>
          <p:cNvSpPr txBox="1"/>
          <p:nvPr/>
        </p:nvSpPr>
        <p:spPr>
          <a:xfrm>
            <a:off x="808075" y="5582750"/>
            <a:ext cx="44802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is_goal probability is greater with almost equal for all game_season (Not Significant observation can be done)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Observation and Trends:</a:t>
            </a:r>
            <a:endParaRPr/>
          </a:p>
        </p:txBody>
      </p:sp>
      <p:sp>
        <p:nvSpPr>
          <p:cNvPr id="344" name="Google Shape;344;p3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46" name="Google Shape;346;p3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9801"/>
            <a:ext cx="11194350" cy="35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 txBox="1"/>
          <p:nvPr/>
        </p:nvSpPr>
        <p:spPr>
          <a:xfrm>
            <a:off x="679550" y="5197150"/>
            <a:ext cx="47649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is_goal probability is not significant to infer here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Observation and Trends:</a:t>
            </a:r>
            <a:endParaRPr/>
          </a:p>
        </p:txBody>
      </p:sp>
      <p:sp>
        <p:nvSpPr>
          <p:cNvPr id="354" name="Google Shape;354;p3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8348657" y="3673438"/>
            <a:ext cx="27593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pattern to fill NaN Values.</a:t>
            </a: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9749"/>
            <a:ext cx="8043852" cy="41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Model Building:</a:t>
            </a:r>
            <a:endParaRPr/>
          </a:p>
        </p:txBody>
      </p:sp>
      <p:sp>
        <p:nvSpPr>
          <p:cNvPr id="364" name="Google Shape;364;p3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447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I have used Label Encoding technique in order to deal with categorical features like:</a:t>
            </a:r>
            <a:endParaRPr sz="2200"/>
          </a:p>
          <a:p>
            <a:pPr indent="-208279" lvl="2" marL="56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shot_basics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8279" lvl="2" marL="56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area_of_shot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8279" lvl="2" marL="56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game_season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8279" lvl="2" marL="56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range_of_shot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8279" lvl="2" marL="56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home/away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8279" lvl="2" marL="56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lat/lng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8279" lvl="2" marL="56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type_of_combined_shot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6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1" lang="en-US" sz="2200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type_of_shot</a:t>
            </a:r>
            <a:r>
              <a:rPr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columns was not label encode in order to ensure its </a:t>
            </a:r>
            <a:r>
              <a:rPr b="1"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ordinality.</a:t>
            </a:r>
            <a:endParaRPr b="1"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shot_id_number </a:t>
            </a:r>
            <a:r>
              <a:rPr b="1" lang="en-US" sz="2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was unique attribute with missing values but there was a   simple trend as it was a series of continuous Natural Numbers.</a:t>
            </a:r>
            <a:endParaRPr b="1" sz="2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-685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2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3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67" name="Google Shape;367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Model Choice Explanation:</a:t>
            </a:r>
            <a:endParaRPr/>
          </a:p>
        </p:txBody>
      </p:sp>
      <p:sp>
        <p:nvSpPr>
          <p:cNvPr id="373" name="Google Shape;373;p37"/>
          <p:cNvSpPr txBox="1"/>
          <p:nvPr>
            <p:ph idx="1" type="body"/>
          </p:nvPr>
        </p:nvSpPr>
        <p:spPr>
          <a:xfrm>
            <a:off x="1097280" y="1845734"/>
            <a:ext cx="10630894" cy="4104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Used different Machine Learning Algorithms :</a:t>
            </a:r>
            <a:endParaRPr/>
          </a:p>
          <a:p>
            <a:pPr indent="-342900" lvl="2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Random Forest</a:t>
            </a:r>
            <a:endParaRPr/>
          </a:p>
          <a:p>
            <a:pPr indent="-342900" lvl="2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Logistic Regression</a:t>
            </a:r>
            <a:endParaRPr sz="2000"/>
          </a:p>
          <a:p>
            <a:pPr indent="-342900" lvl="2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Light GBM</a:t>
            </a:r>
            <a:endParaRPr sz="2000"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Used </a:t>
            </a:r>
            <a:r>
              <a:rPr b="1" lang="en-US" sz="2400"/>
              <a:t>Random Forest as it is a version of  ensemble learning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Then </a:t>
            </a:r>
            <a:r>
              <a:rPr b="1" lang="en-US" sz="2400"/>
              <a:t>applied CatBoost algorithm </a:t>
            </a:r>
            <a:r>
              <a:rPr lang="en-US" sz="2400"/>
              <a:t>to predict the NULL values in the 3 columns – P2P, OLV, OLA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200"/>
              <a:t>Light GBM and Logistic Regression(solver=lbfgs) </a:t>
            </a:r>
            <a:r>
              <a:rPr b="1" lang="en-US" sz="2400"/>
              <a:t>works very well we have categorical features </a:t>
            </a:r>
            <a:r>
              <a:rPr lang="en-US" sz="2400"/>
              <a:t>so I thought using it.</a:t>
            </a:r>
            <a:endParaRPr/>
          </a:p>
          <a:p>
            <a:pPr indent="-939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2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2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2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2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812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812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2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241300" lvl="2" marL="7269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812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74" name="Google Shape;374;p3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76" name="Google Shape;376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Other Model Choices:</a:t>
            </a:r>
            <a:endParaRPr/>
          </a:p>
        </p:txBody>
      </p:sp>
      <p:sp>
        <p:nvSpPr>
          <p:cNvPr id="382" name="Google Shape;382;p38"/>
          <p:cNvSpPr txBox="1"/>
          <p:nvPr>
            <p:ph idx="1" type="body"/>
          </p:nvPr>
        </p:nvSpPr>
        <p:spPr>
          <a:xfrm>
            <a:off x="1097280" y="199545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We can use other models like ensemble of random forest with extra tree regressor.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we can also use models like </a:t>
            </a:r>
            <a:r>
              <a:rPr lang="en-US" sz="2400"/>
              <a:t>XgBoost</a:t>
            </a:r>
            <a:r>
              <a:rPr lang="en-US" sz="2400"/>
              <a:t> to solve the problem.</a:t>
            </a:r>
            <a:endParaRPr/>
          </a:p>
          <a:p>
            <a:pPr indent="-304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I have used Logistic Regression in my final submission because it was giving decent score, when I was computing it using the MAE metric.</a:t>
            </a:r>
            <a:endParaRPr/>
          </a:p>
        </p:txBody>
      </p:sp>
      <p:sp>
        <p:nvSpPr>
          <p:cNvPr id="383" name="Google Shape;383;p3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85" name="Google Shape;385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91" name="Google Shape;391;p39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394" name="Google Shape;394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097280" y="848139"/>
            <a:ext cx="10058400" cy="889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Quality Checks Performed / Error Found:</a:t>
            </a:r>
            <a:endParaRPr/>
          </a:p>
        </p:txBody>
      </p:sp>
      <p:sp>
        <p:nvSpPr>
          <p:cNvPr id="155" name="Google Shape;155;p1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7010400" y="1883173"/>
            <a:ext cx="39783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found that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duplicacy in the features as features are repetaed.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features like remaining_min,power_of_shot,knockout_match,remaining_sec,distance_of_shot are right skewed 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25" y="1883175"/>
            <a:ext cx="6073975" cy="405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 Preprocessing Steps:</a:t>
            </a:r>
            <a:endParaRPr/>
          </a:p>
        </p:txBody>
      </p:sp>
      <p:sp>
        <p:nvSpPr>
          <p:cNvPr id="165" name="Google Shape;165;p1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1097275" y="1737350"/>
            <a:ext cx="108009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Found highest missing value percentage for :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type_of_shot                        </a:t>
            </a:r>
            <a:r>
              <a:rPr lang="en-US" sz="2400">
                <a:solidFill>
                  <a:schemeClr val="dk1"/>
                </a:solidFill>
              </a:rPr>
              <a:t>49.776851%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type_of_combined_shot      </a:t>
            </a:r>
            <a:r>
              <a:rPr lang="en-US" sz="2400">
                <a:solidFill>
                  <a:schemeClr val="dk1"/>
                </a:solidFill>
              </a:rPr>
              <a:t>50.223149%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Preprocessed Data Column home/away: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MANU vs POR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MANU @ POR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If Label Encoded(which is done later) above two will be treated as different category so replaced all ‘@’ symbol with ‘vs’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174" name="Google Shape;174;p1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21/06/2019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PRESENTATION</a:t>
            </a:r>
            <a:endParaRPr/>
          </a:p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97275" y="1737350"/>
            <a:ext cx="108009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3000"/>
              <a:buChar char="●"/>
            </a:pPr>
            <a:r>
              <a:rPr b="1" lang="en-US" sz="3000">
                <a:solidFill>
                  <a:srgbClr val="783F04"/>
                </a:solidFill>
              </a:rPr>
              <a:t>Univariate Analysis</a:t>
            </a:r>
            <a:endParaRPr b="1" sz="3000">
              <a:solidFill>
                <a:srgbClr val="783F04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b="1" lang="en-US" sz="2400">
                <a:solidFill>
                  <a:srgbClr val="434343"/>
                </a:solidFill>
              </a:rPr>
              <a:t>remaining_min has 11 Categorical values . 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988" y="2687100"/>
            <a:ext cx="8272025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066805" y="873214"/>
            <a:ext cx="100584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184" name="Google Shape;184;p1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185" name="Google Shape;185;p1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7010400" y="1883173"/>
            <a:ext cx="39783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power_of_shot has 7 unique categories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75" y="1762425"/>
            <a:ext cx="6145124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066805" y="873214"/>
            <a:ext cx="100584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7010400" y="1883173"/>
            <a:ext cx="39783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power_of_shot has 7 unique categories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75" y="1762425"/>
            <a:ext cx="6145124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1066805" y="873214"/>
            <a:ext cx="100584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204" name="Google Shape;204;p2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205" name="Google Shape;205;p2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8051000" y="1918098"/>
            <a:ext cx="39783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3000"/>
              <a:buChar char="●"/>
            </a:pPr>
            <a:r>
              <a:rPr lang="en-US" sz="3000">
                <a:solidFill>
                  <a:srgbClr val="783F04"/>
                </a:solidFill>
              </a:rPr>
              <a:t>   Treating Missing      V  values varying   o    from 5%-50%.</a:t>
            </a:r>
            <a:endParaRPr sz="3000">
              <a:solidFill>
                <a:srgbClr val="783F04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450" y="1857364"/>
            <a:ext cx="297180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375" y="1857364"/>
            <a:ext cx="308610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50" y="1762425"/>
            <a:ext cx="30670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1066805" y="873214"/>
            <a:ext cx="100584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EDA(Exploratory Data Analysis):</a:t>
            </a:r>
            <a:endParaRPr/>
          </a:p>
        </p:txBody>
      </p:sp>
      <p:sp>
        <p:nvSpPr>
          <p:cNvPr id="216" name="Google Shape;216;p2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21/06/2019</a:t>
            </a:r>
            <a:endParaRPr/>
          </a:p>
        </p:txBody>
      </p:sp>
      <p:sp>
        <p:nvSpPr>
          <p:cNvPr id="217" name="Google Shape;217;p2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ZS ASSOCIATE FINALE </a:t>
            </a:r>
            <a:r>
              <a:rPr lang="en-US">
                <a:solidFill>
                  <a:schemeClr val="lt1"/>
                </a:solidFill>
              </a:rPr>
              <a:t>ZS ASSOCIATE ONLINE PHASE  PRESENTATION</a:t>
            </a:r>
            <a:endParaRPr/>
          </a:p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4187525" y="1868013"/>
            <a:ext cx="7841700" cy="4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US" sz="2400">
                <a:solidFill>
                  <a:srgbClr val="666666"/>
                </a:solidFill>
              </a:rPr>
              <a:t>Treating Missing Value: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-US" sz="2400">
                <a:solidFill>
                  <a:srgbClr val="666666"/>
                </a:solidFill>
              </a:rPr>
              <a:t>Filling type_of_shot and type_of_combined_shot by BINNING.(Filling approximation)</a:t>
            </a:r>
            <a:endParaRPr sz="2400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lang="en-US" sz="2400" u="sng">
                <a:solidFill>
                  <a:srgbClr val="666666"/>
                </a:solidFill>
              </a:rPr>
              <a:t>type_of_shot</a:t>
            </a:r>
            <a:r>
              <a:rPr lang="en-US" sz="2400">
                <a:solidFill>
                  <a:srgbClr val="666666"/>
                </a:solidFill>
              </a:rPr>
              <a:t> = </a:t>
            </a:r>
            <a:r>
              <a:rPr lang="en-US" sz="2400">
                <a:solidFill>
                  <a:srgbClr val="666666"/>
                </a:solidFill>
              </a:rPr>
              <a:t>type_of_combined_shot</a:t>
            </a:r>
            <a:r>
              <a:rPr lang="en-US" sz="2400">
                <a:solidFill>
                  <a:srgbClr val="666666"/>
                </a:solidFill>
              </a:rPr>
              <a:t> *10+5</a:t>
            </a:r>
            <a:endParaRPr sz="2400">
              <a:solidFill>
                <a:srgbClr val="666666"/>
              </a:solidFill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■"/>
            </a:pPr>
            <a:r>
              <a:rPr lang="en-US" sz="2400">
                <a:solidFill>
                  <a:srgbClr val="666666"/>
                </a:solidFill>
              </a:rPr>
              <a:t> </a:t>
            </a:r>
            <a:r>
              <a:rPr lang="en-US" sz="2400" u="sng">
                <a:solidFill>
                  <a:srgbClr val="666666"/>
                </a:solidFill>
              </a:rPr>
              <a:t>type_of_combined_shot</a:t>
            </a:r>
            <a:r>
              <a:rPr lang="en-US" sz="2400">
                <a:solidFill>
                  <a:srgbClr val="666666"/>
                </a:solidFill>
              </a:rPr>
              <a:t> = type_of_shot /10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75" y="1762432"/>
            <a:ext cx="3119534" cy="45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