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0" r:id="rId2"/>
    <p:sldId id="362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36" d="100"/>
          <a:sy n="136" d="100"/>
        </p:scale>
        <p:origin x="600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4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Buffer Pool, Redo Log, Log Buffer</a:t>
            </a:r>
            <a:endParaRPr lang="ko-KR" altLang="en-US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39E8C109-4F12-4962-9B53-945F5CF2D899}"/>
              </a:ext>
            </a:extLst>
          </p:cNvPr>
          <p:cNvSpPr/>
          <p:nvPr/>
        </p:nvSpPr>
        <p:spPr>
          <a:xfrm>
            <a:off x="4688615" y="3435846"/>
            <a:ext cx="2319804" cy="10801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Table Data</a:t>
            </a:r>
            <a:endParaRPr lang="ko-KR" altLang="en-US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EB421BE-5F5A-47FE-AC10-987E65340179}"/>
              </a:ext>
            </a:extLst>
          </p:cNvPr>
          <p:cNvSpPr/>
          <p:nvPr/>
        </p:nvSpPr>
        <p:spPr>
          <a:xfrm>
            <a:off x="2231196" y="3435846"/>
            <a:ext cx="1615240" cy="10801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09DD515-9B80-4A85-A628-7C3A4391524F}"/>
              </a:ext>
            </a:extLst>
          </p:cNvPr>
          <p:cNvSpPr/>
          <p:nvPr/>
        </p:nvSpPr>
        <p:spPr>
          <a:xfrm>
            <a:off x="2029690" y="1419623"/>
            <a:ext cx="5264728" cy="1423732"/>
          </a:xfrm>
          <a:prstGeom prst="roundRect">
            <a:avLst>
              <a:gd name="adj" fmla="val 65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MySQL</a:t>
            </a:r>
            <a:endParaRPr lang="ko-KR" altLang="en-US" sz="16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254E615-054B-43A6-BFAE-B09DC32F1091}"/>
              </a:ext>
            </a:extLst>
          </p:cNvPr>
          <p:cNvCxnSpPr>
            <a:cxnSpLocks/>
            <a:stCxn id="26" idx="4"/>
            <a:endCxn id="24" idx="2"/>
          </p:cNvCxnSpPr>
          <p:nvPr/>
        </p:nvCxnSpPr>
        <p:spPr>
          <a:xfrm>
            <a:off x="3846435" y="3975906"/>
            <a:ext cx="8421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DDA1B1-8BDB-4A17-9D69-2A0EBACDB7DE}"/>
              </a:ext>
            </a:extLst>
          </p:cNvPr>
          <p:cNvSpPr txBox="1"/>
          <p:nvPr/>
        </p:nvSpPr>
        <p:spPr>
          <a:xfrm>
            <a:off x="2067390" y="2857210"/>
            <a:ext cx="10318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 &amp; Flush</a:t>
            </a:r>
            <a:endParaRPr lang="ko-KR" alt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55A683-5FFB-4022-9D76-CDA227C24165}"/>
              </a:ext>
            </a:extLst>
          </p:cNvPr>
          <p:cNvSpPr txBox="1"/>
          <p:nvPr/>
        </p:nvSpPr>
        <p:spPr>
          <a:xfrm>
            <a:off x="5848516" y="2952571"/>
            <a:ext cx="12382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Checkpoint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370F4A-2DC9-48BC-840A-05CDD013CF4D}"/>
              </a:ext>
            </a:extLst>
          </p:cNvPr>
          <p:cNvSpPr txBox="1"/>
          <p:nvPr/>
        </p:nvSpPr>
        <p:spPr>
          <a:xfrm>
            <a:off x="3637555" y="3632125"/>
            <a:ext cx="12382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Recovery</a:t>
            </a:r>
            <a:endParaRPr lang="ko-KR" alt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F765A-2E42-4FD5-82E2-7BCB73E9B9D0}"/>
              </a:ext>
            </a:extLst>
          </p:cNvPr>
          <p:cNvSpPr txBox="1"/>
          <p:nvPr/>
        </p:nvSpPr>
        <p:spPr>
          <a:xfrm>
            <a:off x="2419698" y="4155926"/>
            <a:ext cx="12382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Redo</a:t>
            </a:r>
            <a:r>
              <a:rPr lang="ko-KR" altLang="en-US" sz="1600"/>
              <a:t> </a:t>
            </a:r>
            <a:r>
              <a:rPr lang="en-US" altLang="ko-KR" sz="1600"/>
              <a:t>Log</a:t>
            </a:r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FE5749F-59B6-4FF3-A976-76B09A1B35AD}"/>
              </a:ext>
            </a:extLst>
          </p:cNvPr>
          <p:cNvSpPr/>
          <p:nvPr/>
        </p:nvSpPr>
        <p:spPr>
          <a:xfrm>
            <a:off x="2335520" y="3916384"/>
            <a:ext cx="705012" cy="239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Log 1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A2F4DFB-07D1-4C35-B1A2-D6129D1482E2}"/>
              </a:ext>
            </a:extLst>
          </p:cNvPr>
          <p:cNvSpPr/>
          <p:nvPr/>
        </p:nvSpPr>
        <p:spPr>
          <a:xfrm>
            <a:off x="3033786" y="3916384"/>
            <a:ext cx="705012" cy="239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Log 2</a:t>
            </a:r>
            <a:endParaRPr lang="ko-KR" altLang="en-US" sz="1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2DEF9DA-DF1D-4353-99E6-5CEB927AC2A0}"/>
              </a:ext>
            </a:extLst>
          </p:cNvPr>
          <p:cNvSpPr/>
          <p:nvPr/>
        </p:nvSpPr>
        <p:spPr>
          <a:xfrm>
            <a:off x="2175164" y="1840413"/>
            <a:ext cx="4976471" cy="875353"/>
          </a:xfrm>
          <a:prstGeom prst="roundRect">
            <a:avLst>
              <a:gd name="adj" fmla="val 6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InnoDB</a:t>
            </a:r>
            <a:endParaRPr lang="ko-KR" altLang="en-US" sz="16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5FD2D28-753B-4555-9F1E-BBFC7D4249D6}"/>
              </a:ext>
            </a:extLst>
          </p:cNvPr>
          <p:cNvSpPr/>
          <p:nvPr/>
        </p:nvSpPr>
        <p:spPr>
          <a:xfrm>
            <a:off x="2308315" y="2211710"/>
            <a:ext cx="1461003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 Buffer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AE2DED0-0708-4580-ABD1-42B862A42B22}"/>
              </a:ext>
            </a:extLst>
          </p:cNvPr>
          <p:cNvSpPr/>
          <p:nvPr/>
        </p:nvSpPr>
        <p:spPr>
          <a:xfrm>
            <a:off x="4688615" y="2211710"/>
            <a:ext cx="2319805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Buffer</a:t>
            </a:r>
            <a:r>
              <a:rPr lang="ko-KR" altLang="en-US" sz="1600"/>
              <a:t> </a:t>
            </a:r>
            <a:r>
              <a:rPr lang="en-US" altLang="ko-KR" sz="1600"/>
              <a:t>Pool</a:t>
            </a:r>
            <a:endParaRPr lang="ko-KR" altLang="en-US" sz="16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6529A53-FCDC-4AE3-B602-C8A90999D7F3}"/>
              </a:ext>
            </a:extLst>
          </p:cNvPr>
          <p:cNvCxnSpPr>
            <a:cxnSpLocks/>
            <a:stCxn id="29" idx="2"/>
            <a:endCxn id="26" idx="1"/>
          </p:cNvCxnSpPr>
          <p:nvPr/>
        </p:nvCxnSpPr>
        <p:spPr>
          <a:xfrm flipH="1">
            <a:off x="3038816" y="2571750"/>
            <a:ext cx="1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103073-DB58-4F63-A571-A8D21FE9EA69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>
            <a:off x="5848517" y="2571750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Flush Log Buffer</a:t>
            </a:r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0F4C14-DE6A-44A5-9D44-1C0B4EAFB5C3}"/>
              </a:ext>
            </a:extLst>
          </p:cNvPr>
          <p:cNvGrpSpPr/>
          <p:nvPr/>
        </p:nvGrpSpPr>
        <p:grpSpPr>
          <a:xfrm>
            <a:off x="407066" y="1615901"/>
            <a:ext cx="2736302" cy="1747937"/>
            <a:chOff x="179514" y="1615901"/>
            <a:chExt cx="2736302" cy="1747937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A30B87C-849F-4751-86B6-57BD9BC679F6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5" y="1635646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095EEF2-0E07-4A83-830C-CD0E53D92D35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5" y="1923678"/>
              <a:ext cx="15121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13822B-9428-4996-B792-1ADAEBA18046}"/>
                </a:ext>
              </a:extLst>
            </p:cNvPr>
            <p:cNvSpPr txBox="1"/>
            <p:nvPr/>
          </p:nvSpPr>
          <p:spPr>
            <a:xfrm>
              <a:off x="179515" y="1615901"/>
              <a:ext cx="1512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INSERT INTO …</a:t>
              </a:r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B99FE5-676A-493C-8B61-4CD02E58C73B}"/>
                </a:ext>
              </a:extLst>
            </p:cNvPr>
            <p:cNvSpPr txBox="1"/>
            <p:nvPr/>
          </p:nvSpPr>
          <p:spPr>
            <a:xfrm>
              <a:off x="1691682" y="1769789"/>
              <a:ext cx="10801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/>
                <a:t>Log Buffer</a:t>
              </a:r>
              <a:endParaRPr lang="ko-KR" altLang="en-US" sz="140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25E10BD-D8B8-4DCE-9153-8B002136DD88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179515" y="2379696"/>
              <a:ext cx="1512167" cy="629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6314CE-8F3B-4B84-B3E9-09FF4B16CBB5}"/>
                </a:ext>
              </a:extLst>
            </p:cNvPr>
            <p:cNvSpPr txBox="1"/>
            <p:nvPr/>
          </p:nvSpPr>
          <p:spPr>
            <a:xfrm>
              <a:off x="179514" y="2071919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COMMIT</a:t>
              </a:r>
              <a:endParaRPr lang="ko-KR" altLang="en-US" sz="14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528BE26-A26C-4D21-969C-26BC93194C7E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5" y="3003798"/>
              <a:ext cx="15121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12820B-E548-4223-B2C3-E900ECF14C66}"/>
                </a:ext>
              </a:extLst>
            </p:cNvPr>
            <p:cNvSpPr txBox="1"/>
            <p:nvPr/>
          </p:nvSpPr>
          <p:spPr>
            <a:xfrm>
              <a:off x="179514" y="2499742"/>
              <a:ext cx="15121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Write &amp; Flush</a:t>
              </a:r>
            </a:p>
            <a:p>
              <a:pPr algn="ctr"/>
              <a:r>
                <a:rPr lang="en-US" altLang="ko-KR" sz="1200"/>
                <a:t>(Every 1 Seconds)</a:t>
              </a:r>
              <a:endParaRPr lang="ko-KR" altLang="en-US" sz="12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9FA380-44D4-4D27-BF3F-DDA552D4DE71}"/>
                </a:ext>
              </a:extLst>
            </p:cNvPr>
            <p:cNvSpPr txBox="1"/>
            <p:nvPr/>
          </p:nvSpPr>
          <p:spPr>
            <a:xfrm>
              <a:off x="1691682" y="2232098"/>
              <a:ext cx="10801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/>
                <a:t>Log Buffer</a:t>
              </a:r>
              <a:endParaRPr lang="ko-KR" alt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C0541B-8742-4D17-BA23-C8D234BB4960}"/>
                </a:ext>
              </a:extLst>
            </p:cNvPr>
            <p:cNvSpPr txBox="1"/>
            <p:nvPr/>
          </p:nvSpPr>
          <p:spPr>
            <a:xfrm>
              <a:off x="1691681" y="2730575"/>
              <a:ext cx="122413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/>
                <a:t>OS Cache,</a:t>
              </a:r>
            </a:p>
            <a:p>
              <a:r>
                <a:rPr lang="en-US" altLang="ko-KR" sz="1400">
                  <a:sym typeface="Wingdings" panose="05000000000000000000" pitchFamily="2" charset="2"/>
                </a:rPr>
                <a:t>Disk</a:t>
              </a:r>
              <a:endParaRPr lang="ko-KR" altLang="en-US" sz="14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12E75BC-AED5-4414-9EAE-9F68F0C8C82E}"/>
              </a:ext>
            </a:extLst>
          </p:cNvPr>
          <p:cNvSpPr txBox="1"/>
          <p:nvPr/>
        </p:nvSpPr>
        <p:spPr>
          <a:xfrm>
            <a:off x="1230902" y="3344093"/>
            <a:ext cx="10801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Option 0</a:t>
            </a:r>
            <a:endParaRPr lang="ko-KR" altLang="en-US" sz="14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9A135B6-E742-4A27-8BA4-3D45ADAAC863}"/>
              </a:ext>
            </a:extLst>
          </p:cNvPr>
          <p:cNvCxnSpPr>
            <a:cxnSpLocks/>
          </p:cNvCxnSpPr>
          <p:nvPr/>
        </p:nvCxnSpPr>
        <p:spPr>
          <a:xfrm>
            <a:off x="3359393" y="1871415"/>
            <a:ext cx="0" cy="13565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A496BEF-4071-4C70-BCFC-0926F93AEBBD}"/>
              </a:ext>
            </a:extLst>
          </p:cNvPr>
          <p:cNvCxnSpPr>
            <a:cxnSpLocks/>
          </p:cNvCxnSpPr>
          <p:nvPr/>
        </p:nvCxnSpPr>
        <p:spPr>
          <a:xfrm>
            <a:off x="3359393" y="2159447"/>
            <a:ext cx="15121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817902-E9EC-4287-B392-13BB8D7C5E15}"/>
              </a:ext>
            </a:extLst>
          </p:cNvPr>
          <p:cNvSpPr txBox="1"/>
          <p:nvPr/>
        </p:nvSpPr>
        <p:spPr>
          <a:xfrm>
            <a:off x="3359393" y="1851670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INSERT INTO …</a:t>
            </a:r>
            <a:endParaRPr lang="ko-KR" altLang="en-US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A8C200-B64B-4448-A6D3-3F251F81543C}"/>
              </a:ext>
            </a:extLst>
          </p:cNvPr>
          <p:cNvSpPr txBox="1"/>
          <p:nvPr/>
        </p:nvSpPr>
        <p:spPr>
          <a:xfrm>
            <a:off x="4871560" y="2005558"/>
            <a:ext cx="10801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/>
              <a:t>Log Buffer</a:t>
            </a:r>
            <a:endParaRPr lang="ko-KR" altLang="en-US" sz="14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0F449F1-898C-43FF-AC73-C245487BE148}"/>
              </a:ext>
            </a:extLst>
          </p:cNvPr>
          <p:cNvCxnSpPr>
            <a:cxnSpLocks/>
          </p:cNvCxnSpPr>
          <p:nvPr/>
        </p:nvCxnSpPr>
        <p:spPr>
          <a:xfrm>
            <a:off x="3359393" y="2827237"/>
            <a:ext cx="1512167" cy="629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5301BB4-C309-4189-973F-65B195D35E89}"/>
              </a:ext>
            </a:extLst>
          </p:cNvPr>
          <p:cNvSpPr txBox="1"/>
          <p:nvPr/>
        </p:nvSpPr>
        <p:spPr>
          <a:xfrm>
            <a:off x="3359392" y="2303463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COMMIT &amp;</a:t>
            </a:r>
          </a:p>
          <a:p>
            <a:pPr algn="ctr"/>
            <a:r>
              <a:rPr lang="en-US" altLang="ko-KR" sz="1400"/>
              <a:t>Write &amp; Flush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165901-996F-4B48-96B9-83AED58597D1}"/>
              </a:ext>
            </a:extLst>
          </p:cNvPr>
          <p:cNvSpPr txBox="1"/>
          <p:nvPr/>
        </p:nvSpPr>
        <p:spPr>
          <a:xfrm>
            <a:off x="4871560" y="2568482"/>
            <a:ext cx="10801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/>
              <a:t>OS Cache,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Disk</a:t>
            </a:r>
            <a:endParaRPr lang="ko-KR" altLang="en-US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E6A9D2-2F72-44CF-852B-A6306F2C6DB7}"/>
              </a:ext>
            </a:extLst>
          </p:cNvPr>
          <p:cNvSpPr txBox="1"/>
          <p:nvPr/>
        </p:nvSpPr>
        <p:spPr>
          <a:xfrm>
            <a:off x="4183228" y="3344093"/>
            <a:ext cx="10801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Option 1</a:t>
            </a:r>
            <a:endParaRPr lang="ko-KR" altLang="en-US" sz="140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757FF5-E99F-444B-A2E3-8A59B32A05E6}"/>
              </a:ext>
            </a:extLst>
          </p:cNvPr>
          <p:cNvGrpSpPr/>
          <p:nvPr/>
        </p:nvGrpSpPr>
        <p:grpSpPr>
          <a:xfrm>
            <a:off x="6247800" y="1615901"/>
            <a:ext cx="2788696" cy="1747937"/>
            <a:chOff x="127120" y="1615901"/>
            <a:chExt cx="2788696" cy="1747937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57E475E-AB65-490A-854D-57AEF8BC27A4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5" y="1635646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7ADB34-0B9C-4F5C-A91E-F9A120F28AF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5" y="1923678"/>
              <a:ext cx="15121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E068A0E-5B51-4E04-9916-F71024A7119C}"/>
                </a:ext>
              </a:extLst>
            </p:cNvPr>
            <p:cNvSpPr txBox="1"/>
            <p:nvPr/>
          </p:nvSpPr>
          <p:spPr>
            <a:xfrm>
              <a:off x="179515" y="1615901"/>
              <a:ext cx="1512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INSERT INTO …</a:t>
              </a:r>
              <a:endParaRPr lang="ko-KR" alt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685C43-3430-4E51-9352-1436ABA62FBF}"/>
                </a:ext>
              </a:extLst>
            </p:cNvPr>
            <p:cNvSpPr txBox="1"/>
            <p:nvPr/>
          </p:nvSpPr>
          <p:spPr>
            <a:xfrm>
              <a:off x="1691682" y="1769789"/>
              <a:ext cx="10801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/>
                <a:t>Log Buffer</a:t>
              </a:r>
              <a:endParaRPr lang="ko-KR" altLang="en-US" sz="140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FDBB226-CBAC-4964-9192-3B261A3F0EA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79515" y="2379696"/>
              <a:ext cx="1512167" cy="629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DA2CEEC-4BA4-4193-8FC7-9F33B108900D}"/>
                </a:ext>
              </a:extLst>
            </p:cNvPr>
            <p:cNvSpPr txBox="1"/>
            <p:nvPr/>
          </p:nvSpPr>
          <p:spPr>
            <a:xfrm>
              <a:off x="127120" y="2071919"/>
              <a:ext cx="1656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COMMIT &amp; Write</a:t>
              </a:r>
              <a:endParaRPr lang="ko-KR" altLang="en-US" sz="14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7AC1C99-8B3F-4D11-9602-51285C5B1D01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5" y="3003798"/>
              <a:ext cx="15121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A4084A8-E577-4E49-8EB5-F5B706BF610B}"/>
                </a:ext>
              </a:extLst>
            </p:cNvPr>
            <p:cNvSpPr txBox="1"/>
            <p:nvPr/>
          </p:nvSpPr>
          <p:spPr>
            <a:xfrm>
              <a:off x="179514" y="2499742"/>
              <a:ext cx="15121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Flush</a:t>
              </a:r>
            </a:p>
            <a:p>
              <a:pPr algn="ctr"/>
              <a:r>
                <a:rPr lang="en-US" altLang="ko-KR" sz="1200"/>
                <a:t>(Every 1 Seconds)</a:t>
              </a:r>
              <a:endParaRPr lang="ko-KR" altLang="en-US" sz="12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9CE816-72E2-4D40-AC21-FBD9BAB73BA3}"/>
                </a:ext>
              </a:extLst>
            </p:cNvPr>
            <p:cNvSpPr txBox="1"/>
            <p:nvPr/>
          </p:nvSpPr>
          <p:spPr>
            <a:xfrm>
              <a:off x="1691682" y="2232098"/>
              <a:ext cx="10801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/>
                <a:t>OS Cache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F1842C-4B32-48E2-A2D2-356BEFC7B5A6}"/>
                </a:ext>
              </a:extLst>
            </p:cNvPr>
            <p:cNvSpPr txBox="1"/>
            <p:nvPr/>
          </p:nvSpPr>
          <p:spPr>
            <a:xfrm>
              <a:off x="1691681" y="2838296"/>
              <a:ext cx="122413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>
                  <a:sym typeface="Wingdings" panose="05000000000000000000" pitchFamily="2" charset="2"/>
                </a:rPr>
                <a:t>Disk</a:t>
              </a:r>
              <a:endParaRPr lang="ko-KR" altLang="en-US" sz="140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D7767F0-729F-4304-AABB-3D28F4A4997E}"/>
              </a:ext>
            </a:extLst>
          </p:cNvPr>
          <p:cNvSpPr txBox="1"/>
          <p:nvPr/>
        </p:nvSpPr>
        <p:spPr>
          <a:xfrm>
            <a:off x="7124030" y="3344093"/>
            <a:ext cx="10801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Option 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88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32553</TotalTime>
  <Words>89</Words>
  <Application>Microsoft Office PowerPoint</Application>
  <PresentationFormat>화면 슬라이드 쇼(16:9)</PresentationFormat>
  <Paragraphs>39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Buffer Pool, Redo Log, Log Buffer</vt:lpstr>
      <vt:lpstr>Flush Log Buffer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4966</cp:revision>
  <dcterms:created xsi:type="dcterms:W3CDTF">2006-10-05T04:04:58Z</dcterms:created>
  <dcterms:modified xsi:type="dcterms:W3CDTF">2022-02-10T16:09:32Z</dcterms:modified>
</cp:coreProperties>
</file>