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24" r:id="rId2"/>
    <p:sldId id="428" r:id="rId3"/>
    <p:sldId id="426" r:id="rId4"/>
    <p:sldId id="42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88876" autoAdjust="0"/>
  </p:normalViewPr>
  <p:slideViewPr>
    <p:cSldViewPr>
      <p:cViewPr varScale="1">
        <p:scale>
          <a:sx n="191" d="100"/>
          <a:sy n="191" d="100"/>
        </p:scale>
        <p:origin x="3618" y="16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871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41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124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Network</a:t>
            </a:r>
            <a:r>
              <a:rPr lang="ko-KR" altLang="en-US"/>
              <a:t> </a:t>
            </a:r>
            <a:r>
              <a:rPr lang="en-US" altLang="ko-KR"/>
              <a:t>Namespace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958FC18-5549-4D54-B370-7D2916106817}"/>
              </a:ext>
            </a:extLst>
          </p:cNvPr>
          <p:cNvSpPr/>
          <p:nvPr/>
        </p:nvSpPr>
        <p:spPr>
          <a:xfrm>
            <a:off x="755576" y="843558"/>
            <a:ext cx="2131009" cy="3744416"/>
          </a:xfrm>
          <a:prstGeom prst="roundRect">
            <a:avLst>
              <a:gd name="adj" fmla="val 2383"/>
            </a:avLst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>
                <a:solidFill>
                  <a:sysClr val="windowText" lastClr="000000"/>
                </a:solidFill>
              </a:rPr>
              <a:t>netshoot_a Container</a:t>
            </a:r>
          </a:p>
          <a:p>
            <a:pPr algn="ctr"/>
            <a:r>
              <a:rPr lang="en-US" altLang="ko-KR" sz="1400">
                <a:solidFill>
                  <a:sysClr val="windowText" lastClr="000000"/>
                </a:solidFill>
              </a:rPr>
              <a:t>Network Namespace</a:t>
            </a:r>
            <a:endParaRPr lang="ko-KR" altLang="en-US" sz="1400">
              <a:solidFill>
                <a:sysClr val="windowText" lastClr="000000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9C94B75-477F-409D-B1DC-03228E47C7A7}"/>
              </a:ext>
            </a:extLst>
          </p:cNvPr>
          <p:cNvSpPr/>
          <p:nvPr/>
        </p:nvSpPr>
        <p:spPr>
          <a:xfrm>
            <a:off x="899591" y="1621810"/>
            <a:ext cx="1842977" cy="462548"/>
          </a:xfrm>
          <a:prstGeom prst="roundRect">
            <a:avLst>
              <a:gd name="adj" fmla="val 3674"/>
            </a:avLst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ysClr val="windowText" lastClr="000000"/>
                </a:solidFill>
              </a:rPr>
              <a:t>Socket</a:t>
            </a:r>
          </a:p>
          <a:p>
            <a:pPr algn="ctr"/>
            <a:r>
              <a:rPr lang="en-US" altLang="ko-KR" sz="1200">
                <a:solidFill>
                  <a:sysClr val="windowText" lastClr="000000"/>
                </a:solidFill>
              </a:rPr>
              <a:t>(Port Number)</a:t>
            </a:r>
            <a:endParaRPr lang="ko-KR" altLang="en-US" sz="1200">
              <a:solidFill>
                <a:sysClr val="windowText" lastClr="000000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4FF84CB-F19D-468E-82FF-663CC824E633}"/>
              </a:ext>
            </a:extLst>
          </p:cNvPr>
          <p:cNvSpPr/>
          <p:nvPr/>
        </p:nvSpPr>
        <p:spPr>
          <a:xfrm>
            <a:off x="899591" y="1001410"/>
            <a:ext cx="1842977" cy="462548"/>
          </a:xfrm>
          <a:prstGeom prst="roundRect">
            <a:avLst>
              <a:gd name="adj" fmla="val 3674"/>
            </a:avLst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ysClr val="windowText" lastClr="000000"/>
                </a:solidFill>
              </a:rPr>
              <a:t>Routing Table</a:t>
            </a:r>
            <a:endParaRPr lang="ko-KR" altLang="en-US" sz="1200">
              <a:solidFill>
                <a:sysClr val="windowText" lastClr="000000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EA2FD42-5C23-4E0B-88C4-A46483448BF3}"/>
              </a:ext>
            </a:extLst>
          </p:cNvPr>
          <p:cNvSpPr/>
          <p:nvPr/>
        </p:nvSpPr>
        <p:spPr>
          <a:xfrm>
            <a:off x="899591" y="2242210"/>
            <a:ext cx="1842977" cy="462548"/>
          </a:xfrm>
          <a:prstGeom prst="roundRect">
            <a:avLst>
              <a:gd name="adj" fmla="val 3674"/>
            </a:avLst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ysClr val="windowText" lastClr="000000"/>
                </a:solidFill>
              </a:rPr>
              <a:t>Netfilter</a:t>
            </a:r>
          </a:p>
          <a:p>
            <a:pPr algn="ctr"/>
            <a:r>
              <a:rPr lang="en-US" altLang="ko-KR" sz="1200">
                <a:solidFill>
                  <a:sysClr val="windowText" lastClr="000000"/>
                </a:solidFill>
              </a:rPr>
              <a:t>(iptables, IPVS)</a:t>
            </a:r>
            <a:endParaRPr lang="ko-KR" altLang="en-US" sz="1200">
              <a:solidFill>
                <a:sysClr val="windowText" lastClr="000000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A1DDEA8-FAE0-4E79-855B-A77871AF2817}"/>
              </a:ext>
            </a:extLst>
          </p:cNvPr>
          <p:cNvSpPr/>
          <p:nvPr/>
        </p:nvSpPr>
        <p:spPr>
          <a:xfrm>
            <a:off x="1986482" y="3665706"/>
            <a:ext cx="756086" cy="418212"/>
          </a:xfrm>
          <a:prstGeom prst="roundRect">
            <a:avLst>
              <a:gd name="adj" fmla="val 3674"/>
            </a:avLst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ysClr val="windowText" lastClr="000000"/>
                </a:solidFill>
              </a:rPr>
              <a:t>eth0</a:t>
            </a:r>
          </a:p>
          <a:p>
            <a:pPr algn="ctr"/>
            <a:r>
              <a:rPr lang="en-US" altLang="ko-KR" sz="1200">
                <a:solidFill>
                  <a:sysClr val="windowText" lastClr="000000"/>
                </a:solidFill>
              </a:rPr>
              <a:t>(veth)</a:t>
            </a:r>
            <a:endParaRPr lang="ko-KR" altLang="en-US" sz="1200">
              <a:solidFill>
                <a:sysClr val="windowText" lastClr="000000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D8C15EF-6BEB-480F-B934-ECA53C995022}"/>
              </a:ext>
            </a:extLst>
          </p:cNvPr>
          <p:cNvSpPr/>
          <p:nvPr/>
        </p:nvSpPr>
        <p:spPr>
          <a:xfrm>
            <a:off x="899591" y="2862610"/>
            <a:ext cx="1842977" cy="645244"/>
          </a:xfrm>
          <a:prstGeom prst="roundRect">
            <a:avLst>
              <a:gd name="adj" fmla="val 3674"/>
            </a:avLst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ysClr val="windowText" lastClr="000000"/>
                </a:solidFill>
              </a:rPr>
              <a:t>/proc/net</a:t>
            </a:r>
          </a:p>
          <a:p>
            <a:pPr algn="ctr"/>
            <a:r>
              <a:rPr lang="en-US" altLang="ko-KR" sz="1200">
                <a:solidFill>
                  <a:sysClr val="windowText" lastClr="000000"/>
                </a:solidFill>
              </a:rPr>
              <a:t>/proc/sys/net</a:t>
            </a:r>
          </a:p>
          <a:p>
            <a:pPr algn="ctr"/>
            <a:r>
              <a:rPr lang="en-US" altLang="ko-KR" sz="1200">
                <a:solidFill>
                  <a:sysClr val="windowText" lastClr="000000"/>
                </a:solidFill>
              </a:rPr>
              <a:t>/sys/class/net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0FF1EDC-CC43-43C9-A900-B93AA63F8F4E}"/>
              </a:ext>
            </a:extLst>
          </p:cNvPr>
          <p:cNvCxnSpPr>
            <a:cxnSpLocks/>
            <a:stCxn id="38" idx="1"/>
            <a:endCxn id="18" idx="3"/>
          </p:cNvCxnSpPr>
          <p:nvPr/>
        </p:nvCxnSpPr>
        <p:spPr>
          <a:xfrm flipH="1">
            <a:off x="2742568" y="3874812"/>
            <a:ext cx="7920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A27AD5A-083F-4483-935D-DDAE2FBAEB0D}"/>
              </a:ext>
            </a:extLst>
          </p:cNvPr>
          <p:cNvSpPr/>
          <p:nvPr/>
        </p:nvSpPr>
        <p:spPr>
          <a:xfrm>
            <a:off x="3390641" y="843558"/>
            <a:ext cx="2131009" cy="3744416"/>
          </a:xfrm>
          <a:prstGeom prst="roundRect">
            <a:avLst>
              <a:gd name="adj" fmla="val 2383"/>
            </a:avLst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>
                <a:solidFill>
                  <a:sysClr val="windowText" lastClr="000000"/>
                </a:solidFill>
              </a:rPr>
              <a:t>Host</a:t>
            </a:r>
            <a:r>
              <a:rPr lang="ko-KR" altLang="en-US" sz="1400">
                <a:solidFill>
                  <a:sysClr val="windowText" lastClr="000000"/>
                </a:solidFill>
              </a:rPr>
              <a:t> </a:t>
            </a:r>
            <a:r>
              <a:rPr lang="en-US" altLang="ko-KR" sz="1400">
                <a:solidFill>
                  <a:sysClr val="windowText" lastClr="000000"/>
                </a:solidFill>
              </a:rPr>
              <a:t>Network Namespace</a:t>
            </a:r>
            <a:endParaRPr lang="ko-KR" altLang="en-US" sz="1400">
              <a:solidFill>
                <a:sysClr val="windowText" lastClr="000000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B39D09D-036D-428D-A3AA-23C7EF809A10}"/>
              </a:ext>
            </a:extLst>
          </p:cNvPr>
          <p:cNvSpPr/>
          <p:nvPr/>
        </p:nvSpPr>
        <p:spPr>
          <a:xfrm>
            <a:off x="3534656" y="1621810"/>
            <a:ext cx="1842977" cy="462548"/>
          </a:xfrm>
          <a:prstGeom prst="roundRect">
            <a:avLst>
              <a:gd name="adj" fmla="val 3674"/>
            </a:avLst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ysClr val="windowText" lastClr="000000"/>
                </a:solidFill>
              </a:rPr>
              <a:t>Socket</a:t>
            </a:r>
          </a:p>
          <a:p>
            <a:pPr algn="ctr"/>
            <a:r>
              <a:rPr lang="en-US" altLang="ko-KR" sz="1200">
                <a:solidFill>
                  <a:sysClr val="windowText" lastClr="000000"/>
                </a:solidFill>
              </a:rPr>
              <a:t>(Port Number)</a:t>
            </a:r>
            <a:endParaRPr lang="ko-KR" altLang="en-US" sz="1200">
              <a:solidFill>
                <a:sysClr val="windowText" lastClr="000000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11700E0-A54B-4681-A071-62427F89A8B2}"/>
              </a:ext>
            </a:extLst>
          </p:cNvPr>
          <p:cNvSpPr/>
          <p:nvPr/>
        </p:nvSpPr>
        <p:spPr>
          <a:xfrm>
            <a:off x="3534656" y="1001410"/>
            <a:ext cx="1842977" cy="462548"/>
          </a:xfrm>
          <a:prstGeom prst="roundRect">
            <a:avLst>
              <a:gd name="adj" fmla="val 3674"/>
            </a:avLst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ysClr val="windowText" lastClr="000000"/>
                </a:solidFill>
              </a:rPr>
              <a:t>Routing Table</a:t>
            </a:r>
            <a:endParaRPr lang="ko-KR" altLang="en-US" sz="1200">
              <a:solidFill>
                <a:sysClr val="windowText" lastClr="000000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23074AF5-2082-413E-AEDF-C775A7E155D6}"/>
              </a:ext>
            </a:extLst>
          </p:cNvPr>
          <p:cNvSpPr/>
          <p:nvPr/>
        </p:nvSpPr>
        <p:spPr>
          <a:xfrm>
            <a:off x="3534656" y="2242210"/>
            <a:ext cx="1842977" cy="462548"/>
          </a:xfrm>
          <a:prstGeom prst="roundRect">
            <a:avLst>
              <a:gd name="adj" fmla="val 3674"/>
            </a:avLst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ysClr val="windowText" lastClr="000000"/>
                </a:solidFill>
              </a:rPr>
              <a:t>Netfilter</a:t>
            </a:r>
          </a:p>
          <a:p>
            <a:pPr algn="ctr"/>
            <a:r>
              <a:rPr lang="en-US" altLang="ko-KR" sz="1200">
                <a:solidFill>
                  <a:sysClr val="windowText" lastClr="000000"/>
                </a:solidFill>
              </a:rPr>
              <a:t>(iptables, IPVS)</a:t>
            </a:r>
            <a:endParaRPr lang="ko-KR" altLang="en-US" sz="1200">
              <a:solidFill>
                <a:sysClr val="windowText" lastClr="000000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1FD57CD0-F849-4FD3-8D83-B2666A389ABE}"/>
              </a:ext>
            </a:extLst>
          </p:cNvPr>
          <p:cNvSpPr/>
          <p:nvPr/>
        </p:nvSpPr>
        <p:spPr>
          <a:xfrm>
            <a:off x="4621547" y="3665706"/>
            <a:ext cx="756086" cy="418212"/>
          </a:xfrm>
          <a:prstGeom prst="roundRect">
            <a:avLst>
              <a:gd name="adj" fmla="val 3674"/>
            </a:avLst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veth24ee3c6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8C2733A-9342-4599-A4D2-E4AAC43F5AE1}"/>
              </a:ext>
            </a:extLst>
          </p:cNvPr>
          <p:cNvSpPr/>
          <p:nvPr/>
        </p:nvSpPr>
        <p:spPr>
          <a:xfrm>
            <a:off x="3534656" y="2862610"/>
            <a:ext cx="1842977" cy="645244"/>
          </a:xfrm>
          <a:prstGeom prst="roundRect">
            <a:avLst>
              <a:gd name="adj" fmla="val 3674"/>
            </a:avLst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ysClr val="windowText" lastClr="000000"/>
                </a:solidFill>
              </a:rPr>
              <a:t>/proc/net</a:t>
            </a:r>
          </a:p>
          <a:p>
            <a:pPr algn="ctr"/>
            <a:r>
              <a:rPr lang="en-US" altLang="ko-KR" sz="1200">
                <a:solidFill>
                  <a:sysClr val="windowText" lastClr="000000"/>
                </a:solidFill>
              </a:rPr>
              <a:t>/proc/sys/net</a:t>
            </a:r>
          </a:p>
          <a:p>
            <a:pPr algn="ctr"/>
            <a:r>
              <a:rPr lang="en-US" altLang="ko-KR" sz="1200">
                <a:solidFill>
                  <a:sysClr val="windowText" lastClr="000000"/>
                </a:solidFill>
              </a:rPr>
              <a:t>/sys/class/net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604BC3D-3C9A-405F-A1B9-9010EBE784E6}"/>
              </a:ext>
            </a:extLst>
          </p:cNvPr>
          <p:cNvSpPr/>
          <p:nvPr/>
        </p:nvSpPr>
        <p:spPr>
          <a:xfrm>
            <a:off x="6025706" y="843558"/>
            <a:ext cx="2131009" cy="3744416"/>
          </a:xfrm>
          <a:prstGeom prst="roundRect">
            <a:avLst>
              <a:gd name="adj" fmla="val 2383"/>
            </a:avLst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>
                <a:solidFill>
                  <a:sysClr val="windowText" lastClr="000000"/>
                </a:solidFill>
              </a:rPr>
              <a:t>netshoot_b Container</a:t>
            </a:r>
          </a:p>
          <a:p>
            <a:pPr algn="ctr"/>
            <a:r>
              <a:rPr lang="en-US" altLang="ko-KR" sz="1400">
                <a:solidFill>
                  <a:sysClr val="windowText" lastClr="000000"/>
                </a:solidFill>
              </a:rPr>
              <a:t>Network Namespace</a:t>
            </a:r>
            <a:endParaRPr lang="ko-KR" altLang="en-US" sz="1400">
              <a:solidFill>
                <a:sysClr val="windowText" lastClr="000000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C2AD1C8-7AF6-47AE-A71E-45DD916C1C16}"/>
              </a:ext>
            </a:extLst>
          </p:cNvPr>
          <p:cNvSpPr/>
          <p:nvPr/>
        </p:nvSpPr>
        <p:spPr>
          <a:xfrm>
            <a:off x="6169721" y="1621810"/>
            <a:ext cx="1842977" cy="462548"/>
          </a:xfrm>
          <a:prstGeom prst="roundRect">
            <a:avLst>
              <a:gd name="adj" fmla="val 3674"/>
            </a:avLst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ysClr val="windowText" lastClr="000000"/>
                </a:solidFill>
              </a:rPr>
              <a:t>Socket</a:t>
            </a:r>
          </a:p>
          <a:p>
            <a:pPr algn="ctr"/>
            <a:r>
              <a:rPr lang="en-US" altLang="ko-KR" sz="1200">
                <a:solidFill>
                  <a:sysClr val="windowText" lastClr="000000"/>
                </a:solidFill>
              </a:rPr>
              <a:t>(Port Number)</a:t>
            </a:r>
            <a:endParaRPr lang="ko-KR" altLang="en-US" sz="1200">
              <a:solidFill>
                <a:sysClr val="windowText" lastClr="000000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DA9D1E1D-406A-48A0-9925-99117B8FB191}"/>
              </a:ext>
            </a:extLst>
          </p:cNvPr>
          <p:cNvSpPr/>
          <p:nvPr/>
        </p:nvSpPr>
        <p:spPr>
          <a:xfrm>
            <a:off x="6169721" y="1001410"/>
            <a:ext cx="1842977" cy="462548"/>
          </a:xfrm>
          <a:prstGeom prst="roundRect">
            <a:avLst>
              <a:gd name="adj" fmla="val 3674"/>
            </a:avLst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ysClr val="windowText" lastClr="000000"/>
                </a:solidFill>
              </a:rPr>
              <a:t>Routing Table</a:t>
            </a:r>
            <a:endParaRPr lang="ko-KR" altLang="en-US" sz="1200">
              <a:solidFill>
                <a:sysClr val="windowText" lastClr="000000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4563C71-6AAD-4388-BA71-B22B91A85C10}"/>
              </a:ext>
            </a:extLst>
          </p:cNvPr>
          <p:cNvSpPr/>
          <p:nvPr/>
        </p:nvSpPr>
        <p:spPr>
          <a:xfrm>
            <a:off x="6169721" y="2242210"/>
            <a:ext cx="1842977" cy="462548"/>
          </a:xfrm>
          <a:prstGeom prst="roundRect">
            <a:avLst>
              <a:gd name="adj" fmla="val 3674"/>
            </a:avLst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ysClr val="windowText" lastClr="000000"/>
                </a:solidFill>
              </a:rPr>
              <a:t>Netfilter</a:t>
            </a:r>
          </a:p>
          <a:p>
            <a:pPr algn="ctr"/>
            <a:r>
              <a:rPr lang="en-US" altLang="ko-KR" sz="1200">
                <a:solidFill>
                  <a:sysClr val="windowText" lastClr="000000"/>
                </a:solidFill>
              </a:rPr>
              <a:t>(iptables, IPVS)</a:t>
            </a:r>
            <a:endParaRPr lang="ko-KR" altLang="en-US" sz="1200">
              <a:solidFill>
                <a:sysClr val="windowText" lastClr="000000"/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E186F4EB-E67D-4709-B03F-ACC05EA76C07}"/>
              </a:ext>
            </a:extLst>
          </p:cNvPr>
          <p:cNvSpPr/>
          <p:nvPr/>
        </p:nvSpPr>
        <p:spPr>
          <a:xfrm>
            <a:off x="6169721" y="3665706"/>
            <a:ext cx="756086" cy="418212"/>
          </a:xfrm>
          <a:prstGeom prst="roundRect">
            <a:avLst>
              <a:gd name="adj" fmla="val 3674"/>
            </a:avLst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ysClr val="windowText" lastClr="000000"/>
                </a:solidFill>
              </a:rPr>
              <a:t>eth0</a:t>
            </a:r>
          </a:p>
          <a:p>
            <a:pPr algn="ctr"/>
            <a:r>
              <a:rPr lang="en-US" altLang="ko-KR" sz="1200">
                <a:solidFill>
                  <a:sysClr val="windowText" lastClr="000000"/>
                </a:solidFill>
              </a:rPr>
              <a:t>(veth)</a:t>
            </a:r>
            <a:endParaRPr lang="ko-KR" altLang="en-US" sz="1200">
              <a:solidFill>
                <a:sysClr val="windowText" lastClr="000000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F96AC4AF-9E0D-4B6F-AF3E-FDBD9A8357C4}"/>
              </a:ext>
            </a:extLst>
          </p:cNvPr>
          <p:cNvSpPr/>
          <p:nvPr/>
        </p:nvSpPr>
        <p:spPr>
          <a:xfrm>
            <a:off x="6169721" y="2862610"/>
            <a:ext cx="1842977" cy="645244"/>
          </a:xfrm>
          <a:prstGeom prst="roundRect">
            <a:avLst>
              <a:gd name="adj" fmla="val 3674"/>
            </a:avLst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ysClr val="windowText" lastClr="000000"/>
                </a:solidFill>
              </a:rPr>
              <a:t>/proc/net</a:t>
            </a:r>
          </a:p>
          <a:p>
            <a:pPr algn="ctr"/>
            <a:r>
              <a:rPr lang="en-US" altLang="ko-KR" sz="1200">
                <a:solidFill>
                  <a:sysClr val="windowText" lastClr="000000"/>
                </a:solidFill>
              </a:rPr>
              <a:t>/proc/sys/net</a:t>
            </a:r>
          </a:p>
          <a:p>
            <a:pPr algn="ctr"/>
            <a:r>
              <a:rPr lang="en-US" altLang="ko-KR" sz="1200">
                <a:solidFill>
                  <a:sysClr val="windowText" lastClr="000000"/>
                </a:solidFill>
              </a:rPr>
              <a:t>/sys/class/net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4B68B599-8E1D-4488-A281-E1D0F62486A6}"/>
              </a:ext>
            </a:extLst>
          </p:cNvPr>
          <p:cNvSpPr/>
          <p:nvPr/>
        </p:nvSpPr>
        <p:spPr>
          <a:xfrm>
            <a:off x="3534656" y="3665706"/>
            <a:ext cx="736352" cy="418212"/>
          </a:xfrm>
          <a:prstGeom prst="roundRect">
            <a:avLst>
              <a:gd name="adj" fmla="val 3674"/>
            </a:avLst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veth08fe05e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9F3F0145-4567-4EED-A851-61A8C9D189F0}"/>
              </a:ext>
            </a:extLst>
          </p:cNvPr>
          <p:cNvCxnSpPr>
            <a:cxnSpLocks/>
            <a:stCxn id="36" idx="1"/>
            <a:endCxn id="30" idx="3"/>
          </p:cNvCxnSpPr>
          <p:nvPr/>
        </p:nvCxnSpPr>
        <p:spPr>
          <a:xfrm flipH="1">
            <a:off x="5377633" y="3874812"/>
            <a:ext cx="7920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578B5C8-3E7A-4109-87EC-E495F7176B36}"/>
              </a:ext>
            </a:extLst>
          </p:cNvPr>
          <p:cNvSpPr txBox="1"/>
          <p:nvPr/>
        </p:nvSpPr>
        <p:spPr>
          <a:xfrm>
            <a:off x="1106113" y="3705908"/>
            <a:ext cx="880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172.17.0.4</a:t>
            </a:r>
            <a:endParaRPr lang="ko-KR" altLang="en-US" sz="12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141BB7F-4902-413C-AE23-3CCA02C3BF34}"/>
              </a:ext>
            </a:extLst>
          </p:cNvPr>
          <p:cNvSpPr txBox="1"/>
          <p:nvPr/>
        </p:nvSpPr>
        <p:spPr>
          <a:xfrm>
            <a:off x="6925807" y="3705908"/>
            <a:ext cx="880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172.17.0.3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325468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Network</a:t>
            </a:r>
            <a:r>
              <a:rPr lang="ko-KR" altLang="en-US"/>
              <a:t> </a:t>
            </a:r>
            <a:r>
              <a:rPr lang="en-US" altLang="ko-KR"/>
              <a:t>Namespace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958FC18-5549-4D54-B370-7D2916106817}"/>
              </a:ext>
            </a:extLst>
          </p:cNvPr>
          <p:cNvSpPr/>
          <p:nvPr/>
        </p:nvSpPr>
        <p:spPr>
          <a:xfrm>
            <a:off x="1793080" y="1419631"/>
            <a:ext cx="2233459" cy="1656176"/>
          </a:xfrm>
          <a:prstGeom prst="roundRect">
            <a:avLst>
              <a:gd name="adj" fmla="val 2383"/>
            </a:avLst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>
                <a:solidFill>
                  <a:sysClr val="windowText" lastClr="000000"/>
                </a:solidFill>
              </a:rPr>
              <a:t>Host Network Namespace</a:t>
            </a:r>
            <a:endParaRPr lang="ko-KR" altLang="en-US" sz="1200">
              <a:solidFill>
                <a:sysClr val="windowText" lastClr="000000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4FF84CB-F19D-468E-82FF-663CC824E633}"/>
              </a:ext>
            </a:extLst>
          </p:cNvPr>
          <p:cNvSpPr/>
          <p:nvPr/>
        </p:nvSpPr>
        <p:spPr>
          <a:xfrm>
            <a:off x="1933794" y="1573376"/>
            <a:ext cx="1944216" cy="494318"/>
          </a:xfrm>
          <a:prstGeom prst="roundRect">
            <a:avLst>
              <a:gd name="adj" fmla="val 3674"/>
            </a:avLst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>
                <a:solidFill>
                  <a:sysClr val="windowText" lastClr="000000"/>
                </a:solidFill>
              </a:rPr>
              <a:t>Routing Table</a:t>
            </a:r>
          </a:p>
          <a:p>
            <a:pPr algn="ctr"/>
            <a:r>
              <a:rPr lang="en-US" altLang="ko-KR" sz="1200">
                <a:solidFill>
                  <a:sysClr val="windowText" lastClr="000000"/>
                </a:solidFill>
              </a:rPr>
              <a:t>193.168.0.0/24 veth_host 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A1DDEA8-FAE0-4E79-855B-A77871AF2817}"/>
              </a:ext>
            </a:extLst>
          </p:cNvPr>
          <p:cNvSpPr/>
          <p:nvPr/>
        </p:nvSpPr>
        <p:spPr>
          <a:xfrm>
            <a:off x="2987824" y="2197874"/>
            <a:ext cx="890186" cy="373876"/>
          </a:xfrm>
          <a:prstGeom prst="roundRect">
            <a:avLst>
              <a:gd name="adj" fmla="val 3674"/>
            </a:avLst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ysClr val="windowText" lastClr="000000"/>
                </a:solidFill>
              </a:rPr>
              <a:t>veth_host</a:t>
            </a:r>
            <a:endParaRPr lang="ko-KR" altLang="en-US" sz="1200">
              <a:solidFill>
                <a:sysClr val="windowText" lastClr="000000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0FF1EDC-CC43-43C9-A900-B93AA63F8F4E}"/>
              </a:ext>
            </a:extLst>
          </p:cNvPr>
          <p:cNvCxnSpPr>
            <a:cxnSpLocks/>
            <a:stCxn id="28" idx="1"/>
            <a:endCxn id="18" idx="3"/>
          </p:cNvCxnSpPr>
          <p:nvPr/>
        </p:nvCxnSpPr>
        <p:spPr>
          <a:xfrm flipH="1">
            <a:off x="3878010" y="2384812"/>
            <a:ext cx="8652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8D38049-0957-4BF3-BCB0-387F39A6A78A}"/>
              </a:ext>
            </a:extLst>
          </p:cNvPr>
          <p:cNvSpPr/>
          <p:nvPr/>
        </p:nvSpPr>
        <p:spPr>
          <a:xfrm>
            <a:off x="4602584" y="1419631"/>
            <a:ext cx="2233459" cy="1656176"/>
          </a:xfrm>
          <a:prstGeom prst="roundRect">
            <a:avLst>
              <a:gd name="adj" fmla="val 2383"/>
            </a:avLst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>
                <a:solidFill>
                  <a:sysClr val="windowText" lastClr="000000"/>
                </a:solidFill>
              </a:rPr>
              <a:t>nginx Container </a:t>
            </a:r>
          </a:p>
          <a:p>
            <a:pPr algn="ctr"/>
            <a:r>
              <a:rPr lang="en-US" altLang="ko-KR" sz="1200">
                <a:solidFill>
                  <a:sysClr val="windowText" lastClr="000000"/>
                </a:solidFill>
              </a:rPr>
              <a:t>Network Namespace</a:t>
            </a:r>
            <a:endParaRPr lang="ko-KR" altLang="en-US" sz="1200">
              <a:solidFill>
                <a:sysClr val="windowText" lastClr="000000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E78C9B2-A89D-43BD-B414-A9535289DCD1}"/>
              </a:ext>
            </a:extLst>
          </p:cNvPr>
          <p:cNvSpPr/>
          <p:nvPr/>
        </p:nvSpPr>
        <p:spPr>
          <a:xfrm>
            <a:off x="4743298" y="1573376"/>
            <a:ext cx="1944216" cy="494318"/>
          </a:xfrm>
          <a:prstGeom prst="roundRect">
            <a:avLst>
              <a:gd name="adj" fmla="val 3674"/>
            </a:avLst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>
                <a:solidFill>
                  <a:sysClr val="windowText" lastClr="000000"/>
                </a:solidFill>
              </a:rPr>
              <a:t>Routing Table</a:t>
            </a:r>
          </a:p>
          <a:p>
            <a:pPr algn="ctr"/>
            <a:r>
              <a:rPr lang="en-US" altLang="ko-KR" sz="1200">
                <a:solidFill>
                  <a:sysClr val="windowText" lastClr="000000"/>
                </a:solidFill>
              </a:rPr>
              <a:t>193.168.0.0/24 veth_cont </a:t>
            </a:r>
          </a:p>
          <a:p>
            <a:pPr algn="ctr"/>
            <a:endParaRPr lang="en-US" altLang="ko-KR" sz="1200">
              <a:solidFill>
                <a:sysClr val="windowText" lastClr="000000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0C57ED7-47B1-46DD-8631-FBDCA1F734B4}"/>
              </a:ext>
            </a:extLst>
          </p:cNvPr>
          <p:cNvSpPr/>
          <p:nvPr/>
        </p:nvSpPr>
        <p:spPr>
          <a:xfrm>
            <a:off x="4743298" y="2197874"/>
            <a:ext cx="890186" cy="373876"/>
          </a:xfrm>
          <a:prstGeom prst="roundRect">
            <a:avLst>
              <a:gd name="adj" fmla="val 3674"/>
            </a:avLst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ysClr val="windowText" lastClr="000000"/>
                </a:solidFill>
              </a:rPr>
              <a:t>veth_cont</a:t>
            </a:r>
            <a:endParaRPr lang="ko-KR" altLang="en-US" sz="1200">
              <a:solidFill>
                <a:sysClr val="windowText" lastClr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BB87DB-F3E0-440D-A9BD-47AC5DC15402}"/>
              </a:ext>
            </a:extLst>
          </p:cNvPr>
          <p:cNvSpPr txBox="1"/>
          <p:nvPr/>
        </p:nvSpPr>
        <p:spPr>
          <a:xfrm>
            <a:off x="1884860" y="2246312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193.168.0.100</a:t>
            </a:r>
            <a:endParaRPr lang="ko-KR" altLang="en-US" sz="12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E248E2-31E1-4A4E-9E3F-6879891E451A}"/>
              </a:ext>
            </a:extLst>
          </p:cNvPr>
          <p:cNvSpPr txBox="1"/>
          <p:nvPr/>
        </p:nvSpPr>
        <p:spPr>
          <a:xfrm>
            <a:off x="5601201" y="2246312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193.168.0.101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104299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4024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Network</a:t>
            </a:r>
            <a:r>
              <a:rPr lang="ko-KR" altLang="en-US"/>
              <a:t> </a:t>
            </a:r>
            <a:r>
              <a:rPr lang="en-US" altLang="ko-KR"/>
              <a:t>Namespace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958FC18-5549-4D54-B370-7D2916106817}"/>
              </a:ext>
            </a:extLst>
          </p:cNvPr>
          <p:cNvSpPr/>
          <p:nvPr/>
        </p:nvSpPr>
        <p:spPr>
          <a:xfrm>
            <a:off x="1115616" y="843558"/>
            <a:ext cx="2910924" cy="3024336"/>
          </a:xfrm>
          <a:prstGeom prst="roundRect">
            <a:avLst>
              <a:gd name="adj" fmla="val 2383"/>
            </a:avLst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>
                <a:solidFill>
                  <a:sysClr val="windowText" lastClr="000000"/>
                </a:solidFill>
              </a:rPr>
              <a:t>Network Namespace A</a:t>
            </a:r>
            <a:endParaRPr lang="ko-KR" altLang="en-US" sz="1400">
              <a:solidFill>
                <a:sysClr val="windowText" lastClr="000000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9C94B75-477F-409D-B1DC-03228E47C7A7}"/>
              </a:ext>
            </a:extLst>
          </p:cNvPr>
          <p:cNvSpPr/>
          <p:nvPr/>
        </p:nvSpPr>
        <p:spPr>
          <a:xfrm>
            <a:off x="1259632" y="1621810"/>
            <a:ext cx="1718276" cy="462548"/>
          </a:xfrm>
          <a:prstGeom prst="roundRect">
            <a:avLst>
              <a:gd name="adj" fmla="val 3674"/>
            </a:avLst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ysClr val="windowText" lastClr="000000"/>
                </a:solidFill>
              </a:rPr>
              <a:t>Socket</a:t>
            </a:r>
          </a:p>
          <a:p>
            <a:pPr algn="ctr"/>
            <a:r>
              <a:rPr lang="en-US" altLang="ko-KR" sz="1200">
                <a:solidFill>
                  <a:sysClr val="windowText" lastClr="000000"/>
                </a:solidFill>
              </a:rPr>
              <a:t>(Port Number)</a:t>
            </a:r>
            <a:endParaRPr lang="ko-KR" altLang="en-US" sz="1200">
              <a:solidFill>
                <a:sysClr val="windowText" lastClr="000000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4FF84CB-F19D-468E-82FF-663CC824E633}"/>
              </a:ext>
            </a:extLst>
          </p:cNvPr>
          <p:cNvSpPr/>
          <p:nvPr/>
        </p:nvSpPr>
        <p:spPr>
          <a:xfrm>
            <a:off x="1259632" y="1001410"/>
            <a:ext cx="1718276" cy="462548"/>
          </a:xfrm>
          <a:prstGeom prst="roundRect">
            <a:avLst>
              <a:gd name="adj" fmla="val 3674"/>
            </a:avLst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ysClr val="windowText" lastClr="000000"/>
                </a:solidFill>
              </a:rPr>
              <a:t>Routing Table</a:t>
            </a:r>
            <a:endParaRPr lang="ko-KR" altLang="en-US" sz="1200">
              <a:solidFill>
                <a:sysClr val="windowText" lastClr="000000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EA2FD42-5C23-4E0B-88C4-A46483448BF3}"/>
              </a:ext>
            </a:extLst>
          </p:cNvPr>
          <p:cNvSpPr/>
          <p:nvPr/>
        </p:nvSpPr>
        <p:spPr>
          <a:xfrm>
            <a:off x="1259632" y="2242210"/>
            <a:ext cx="1718276" cy="462548"/>
          </a:xfrm>
          <a:prstGeom prst="roundRect">
            <a:avLst>
              <a:gd name="adj" fmla="val 3674"/>
            </a:avLst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ysClr val="windowText" lastClr="000000"/>
                </a:solidFill>
              </a:rPr>
              <a:t>Netfilter</a:t>
            </a:r>
          </a:p>
          <a:p>
            <a:pPr algn="ctr"/>
            <a:r>
              <a:rPr lang="en-US" altLang="ko-KR" sz="1200">
                <a:solidFill>
                  <a:sysClr val="windowText" lastClr="000000"/>
                </a:solidFill>
              </a:rPr>
              <a:t>(iptables, IPVS)</a:t>
            </a:r>
            <a:endParaRPr lang="ko-KR" altLang="en-US" sz="1200">
              <a:solidFill>
                <a:sysClr val="windowText" lastClr="000000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A1DDEA8-FAE0-4E79-855B-A77871AF2817}"/>
              </a:ext>
            </a:extLst>
          </p:cNvPr>
          <p:cNvSpPr/>
          <p:nvPr/>
        </p:nvSpPr>
        <p:spPr>
          <a:xfrm>
            <a:off x="3121924" y="2055272"/>
            <a:ext cx="756086" cy="373876"/>
          </a:xfrm>
          <a:prstGeom prst="roundRect">
            <a:avLst>
              <a:gd name="adj" fmla="val 3674"/>
            </a:avLst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ysClr val="windowText" lastClr="000000"/>
                </a:solidFill>
              </a:rPr>
              <a:t>veth</a:t>
            </a:r>
            <a:endParaRPr lang="ko-KR" altLang="en-US" sz="1200">
              <a:solidFill>
                <a:sysClr val="windowText" lastClr="000000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D8C15EF-6BEB-480F-B934-ECA53C995022}"/>
              </a:ext>
            </a:extLst>
          </p:cNvPr>
          <p:cNvSpPr/>
          <p:nvPr/>
        </p:nvSpPr>
        <p:spPr>
          <a:xfrm>
            <a:off x="1259632" y="2862610"/>
            <a:ext cx="1718276" cy="645244"/>
          </a:xfrm>
          <a:prstGeom prst="roundRect">
            <a:avLst>
              <a:gd name="adj" fmla="val 3674"/>
            </a:avLst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ysClr val="windowText" lastClr="000000"/>
                </a:solidFill>
              </a:rPr>
              <a:t>/proc/net</a:t>
            </a:r>
          </a:p>
          <a:p>
            <a:pPr algn="ctr"/>
            <a:r>
              <a:rPr lang="en-US" altLang="ko-KR" sz="1200">
                <a:solidFill>
                  <a:sysClr val="windowText" lastClr="000000"/>
                </a:solidFill>
              </a:rPr>
              <a:t>/proc/sys/net</a:t>
            </a:r>
          </a:p>
          <a:p>
            <a:pPr algn="ctr"/>
            <a:r>
              <a:rPr lang="en-US" altLang="ko-KR" sz="1200">
                <a:solidFill>
                  <a:sysClr val="windowText" lastClr="000000"/>
                </a:solidFill>
              </a:rPr>
              <a:t>/sys/class/net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A7EB62D-7544-4573-8EBC-CEC89A38A9B6}"/>
              </a:ext>
            </a:extLst>
          </p:cNvPr>
          <p:cNvSpPr/>
          <p:nvPr/>
        </p:nvSpPr>
        <p:spPr>
          <a:xfrm flipH="1">
            <a:off x="4577386" y="843558"/>
            <a:ext cx="2910924" cy="3024336"/>
          </a:xfrm>
          <a:prstGeom prst="roundRect">
            <a:avLst>
              <a:gd name="adj" fmla="val 2383"/>
            </a:avLst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>
                <a:solidFill>
                  <a:sysClr val="windowText" lastClr="000000"/>
                </a:solidFill>
              </a:rPr>
              <a:t>Network Namespace B</a:t>
            </a:r>
            <a:endParaRPr lang="ko-KR" altLang="en-US" sz="1400">
              <a:solidFill>
                <a:sysClr val="windowText" lastClr="000000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086A7B4-C0C7-48F6-927C-7803AB8E360A}"/>
              </a:ext>
            </a:extLst>
          </p:cNvPr>
          <p:cNvSpPr/>
          <p:nvPr/>
        </p:nvSpPr>
        <p:spPr>
          <a:xfrm flipH="1">
            <a:off x="5626018" y="1621810"/>
            <a:ext cx="1718276" cy="462548"/>
          </a:xfrm>
          <a:prstGeom prst="roundRect">
            <a:avLst>
              <a:gd name="adj" fmla="val 3674"/>
            </a:avLst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ysClr val="windowText" lastClr="000000"/>
                </a:solidFill>
              </a:rPr>
              <a:t>Socket</a:t>
            </a:r>
          </a:p>
          <a:p>
            <a:pPr algn="ctr"/>
            <a:r>
              <a:rPr lang="en-US" altLang="ko-KR" sz="1200">
                <a:solidFill>
                  <a:sysClr val="windowText" lastClr="000000"/>
                </a:solidFill>
              </a:rPr>
              <a:t>(Port Number)</a:t>
            </a:r>
            <a:endParaRPr lang="ko-KR" altLang="en-US" sz="1200">
              <a:solidFill>
                <a:sysClr val="windowText" lastClr="000000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EB62875-D32B-411F-B389-5CD13D66F457}"/>
              </a:ext>
            </a:extLst>
          </p:cNvPr>
          <p:cNvSpPr/>
          <p:nvPr/>
        </p:nvSpPr>
        <p:spPr>
          <a:xfrm flipH="1">
            <a:off x="5626018" y="1001410"/>
            <a:ext cx="1718276" cy="462548"/>
          </a:xfrm>
          <a:prstGeom prst="roundRect">
            <a:avLst>
              <a:gd name="adj" fmla="val 3674"/>
            </a:avLst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ysClr val="windowText" lastClr="000000"/>
                </a:solidFill>
              </a:rPr>
              <a:t>Routing Table</a:t>
            </a:r>
            <a:endParaRPr lang="ko-KR" altLang="en-US" sz="1200">
              <a:solidFill>
                <a:sysClr val="windowText" lastClr="000000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CA12E3F-86F0-494E-9F71-E25E5BAEBE89}"/>
              </a:ext>
            </a:extLst>
          </p:cNvPr>
          <p:cNvSpPr/>
          <p:nvPr/>
        </p:nvSpPr>
        <p:spPr>
          <a:xfrm flipH="1">
            <a:off x="5626018" y="2242210"/>
            <a:ext cx="1718276" cy="462548"/>
          </a:xfrm>
          <a:prstGeom prst="roundRect">
            <a:avLst>
              <a:gd name="adj" fmla="val 3674"/>
            </a:avLst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ysClr val="windowText" lastClr="000000"/>
                </a:solidFill>
              </a:rPr>
              <a:t>Netfilter</a:t>
            </a:r>
          </a:p>
          <a:p>
            <a:pPr algn="ctr"/>
            <a:r>
              <a:rPr lang="en-US" altLang="ko-KR" sz="1200">
                <a:solidFill>
                  <a:sysClr val="windowText" lastClr="000000"/>
                </a:solidFill>
              </a:rPr>
              <a:t>(iptables, IPVS)</a:t>
            </a:r>
            <a:endParaRPr lang="ko-KR" altLang="en-US" sz="1200">
              <a:solidFill>
                <a:sysClr val="windowText" lastClr="000000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069DE20-77F9-4287-9623-9E4F0FB2DFFE}"/>
              </a:ext>
            </a:extLst>
          </p:cNvPr>
          <p:cNvSpPr/>
          <p:nvPr/>
        </p:nvSpPr>
        <p:spPr>
          <a:xfrm flipH="1">
            <a:off x="4725916" y="2055272"/>
            <a:ext cx="756086" cy="373876"/>
          </a:xfrm>
          <a:prstGeom prst="roundRect">
            <a:avLst>
              <a:gd name="adj" fmla="val 3674"/>
            </a:avLst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ysClr val="windowText" lastClr="000000"/>
                </a:solidFill>
              </a:rPr>
              <a:t>veth</a:t>
            </a:r>
            <a:endParaRPr lang="ko-KR" altLang="en-US" sz="1200">
              <a:solidFill>
                <a:sysClr val="windowText" lastClr="000000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4054ABF-04BF-4DAF-BD7B-2FA833B73EED}"/>
              </a:ext>
            </a:extLst>
          </p:cNvPr>
          <p:cNvSpPr/>
          <p:nvPr/>
        </p:nvSpPr>
        <p:spPr>
          <a:xfrm flipH="1">
            <a:off x="5626018" y="2862610"/>
            <a:ext cx="1718276" cy="645244"/>
          </a:xfrm>
          <a:prstGeom prst="roundRect">
            <a:avLst>
              <a:gd name="adj" fmla="val 3674"/>
            </a:avLst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ysClr val="windowText" lastClr="000000"/>
                </a:solidFill>
              </a:rPr>
              <a:t>/proc/net</a:t>
            </a:r>
          </a:p>
          <a:p>
            <a:pPr algn="ctr"/>
            <a:r>
              <a:rPr lang="en-US" altLang="ko-KR" sz="1200">
                <a:solidFill>
                  <a:sysClr val="windowText" lastClr="000000"/>
                </a:solidFill>
              </a:rPr>
              <a:t>/proc/sys/net</a:t>
            </a:r>
          </a:p>
          <a:p>
            <a:pPr algn="ctr"/>
            <a:r>
              <a:rPr lang="en-US" altLang="ko-KR" sz="1200">
                <a:solidFill>
                  <a:sysClr val="windowText" lastClr="000000"/>
                </a:solidFill>
              </a:rPr>
              <a:t>/sys/class/net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0FF1EDC-CC43-43C9-A900-B93AA63F8F4E}"/>
              </a:ext>
            </a:extLst>
          </p:cNvPr>
          <p:cNvCxnSpPr>
            <a:stCxn id="24" idx="3"/>
            <a:endCxn id="18" idx="3"/>
          </p:cNvCxnSpPr>
          <p:nvPr/>
        </p:nvCxnSpPr>
        <p:spPr>
          <a:xfrm flipH="1">
            <a:off x="3878010" y="2242210"/>
            <a:ext cx="8479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836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44766</TotalTime>
  <Words>231</Words>
  <Application>Microsoft Office PowerPoint</Application>
  <PresentationFormat>화면 슬라이드 쇼(16:9)</PresentationFormat>
  <Paragraphs>77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Network Namespace</vt:lpstr>
      <vt:lpstr>Network Namespace</vt:lpstr>
      <vt:lpstr>PowerPoint 프레젠테이션</vt:lpstr>
      <vt:lpstr>Network Namespace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5851</cp:revision>
  <dcterms:created xsi:type="dcterms:W3CDTF">2006-10-05T04:04:58Z</dcterms:created>
  <dcterms:modified xsi:type="dcterms:W3CDTF">2020-07-15T15:55:23Z</dcterms:modified>
</cp:coreProperties>
</file>