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68" r:id="rId2"/>
    <p:sldId id="372" r:id="rId3"/>
    <p:sldId id="370" r:id="rId4"/>
    <p:sldId id="369" r:id="rId5"/>
    <p:sldId id="371" r:id="rId6"/>
    <p:sldId id="366" r:id="rId7"/>
    <p:sldId id="373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92" autoAdjust="0"/>
    <p:restoredTop sz="92982" autoAdjust="0"/>
  </p:normalViewPr>
  <p:slideViewPr>
    <p:cSldViewPr>
      <p:cViewPr varScale="1">
        <p:scale>
          <a:sx n="200" d="100"/>
          <a:sy n="200" d="100"/>
        </p:scale>
        <p:origin x="3342" y="150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F78915D-3565-4B21-9A83-09C98ABE9ACC}"/>
              </a:ext>
            </a:extLst>
          </p:cNvPr>
          <p:cNvSpPr/>
          <p:nvPr/>
        </p:nvSpPr>
        <p:spPr>
          <a:xfrm>
            <a:off x="4716016" y="2257225"/>
            <a:ext cx="3417668" cy="1618875"/>
          </a:xfrm>
          <a:prstGeom prst="roundRect">
            <a:avLst>
              <a:gd name="adj" fmla="val 2733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200" b="1"/>
              <a:t>Identity Provider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 dirty="0" err="1"/>
              <a:t>OAuth</a:t>
            </a:r>
            <a:r>
              <a:rPr lang="en-US" altLang="ko-KR" sz="3600" dirty="0"/>
              <a:t> 2.0 Component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682A8B3-51E9-4E66-93BF-AC13CF953E0F}"/>
              </a:ext>
            </a:extLst>
          </p:cNvPr>
          <p:cNvSpPr/>
          <p:nvPr/>
        </p:nvSpPr>
        <p:spPr>
          <a:xfrm>
            <a:off x="1043608" y="2355726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User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(Resource Owner)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E51AB21-06DD-4D1C-881B-AB9AF29BE15E}"/>
              </a:ext>
            </a:extLst>
          </p:cNvPr>
          <p:cNvSpPr/>
          <p:nvPr/>
        </p:nvSpPr>
        <p:spPr>
          <a:xfrm>
            <a:off x="2956386" y="2355726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User Agent</a:t>
            </a:r>
          </a:p>
          <a:p>
            <a:pPr algn="ctr"/>
            <a:r>
              <a:rPr lang="en-US" altLang="ko-KR" sz="1200"/>
              <a:t>(Web Browser)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E98CDC1-9222-4883-B10A-81B66E8DC4B0}"/>
              </a:ext>
            </a:extLst>
          </p:cNvPr>
          <p:cNvSpPr/>
          <p:nvPr/>
        </p:nvSpPr>
        <p:spPr>
          <a:xfrm>
            <a:off x="4797156" y="1419622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Application</a:t>
            </a:r>
          </a:p>
          <a:p>
            <a:pPr algn="ctr"/>
            <a:r>
              <a:rPr lang="en-US" altLang="ko-KR" sz="1200"/>
              <a:t>(Web Server)</a:t>
            </a:r>
            <a:endParaRPr lang="ko-KR" altLang="en-US" sz="12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9835011-8977-4FDA-B1B6-1DD7DB8C2468}"/>
              </a:ext>
            </a:extLst>
          </p:cNvPr>
          <p:cNvSpPr/>
          <p:nvPr/>
        </p:nvSpPr>
        <p:spPr>
          <a:xfrm>
            <a:off x="4797156" y="3291830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Authorization Server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>
            <a:stCxn id="3" idx="3"/>
            <a:endCxn id="19" idx="1"/>
          </p:cNvCxnSpPr>
          <p:nvPr/>
        </p:nvCxnSpPr>
        <p:spPr>
          <a:xfrm>
            <a:off x="2515206" y="2607754"/>
            <a:ext cx="44118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 flipV="1">
            <a:off x="4427984" y="1671650"/>
            <a:ext cx="369172" cy="93610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4427984" y="2607754"/>
            <a:ext cx="369172" cy="93610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4CD556F-44EE-4CC1-99D4-89FCCEC525F9}"/>
              </a:ext>
            </a:extLst>
          </p:cNvPr>
          <p:cNvSpPr/>
          <p:nvPr/>
        </p:nvSpPr>
        <p:spPr>
          <a:xfrm>
            <a:off x="6588224" y="2335344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Resource Server</a:t>
            </a:r>
          </a:p>
          <a:p>
            <a:pPr algn="ctr"/>
            <a:r>
              <a:rPr lang="en-US" altLang="ko-KR" sz="1200"/>
              <a:t>(User Info)</a:t>
            </a:r>
            <a:endParaRPr lang="ko-KR" altLang="en-US" sz="120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1E1B971-8849-4A43-B1E2-A6AE12F36C70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6268754" y="2587372"/>
            <a:ext cx="319470" cy="88447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662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OIDC Flow - Access Token, ID Token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682A8B3-51E9-4E66-93BF-AC13CF953E0F}"/>
              </a:ext>
            </a:extLst>
          </p:cNvPr>
          <p:cNvSpPr/>
          <p:nvPr/>
        </p:nvSpPr>
        <p:spPr>
          <a:xfrm>
            <a:off x="508114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</a:t>
            </a:r>
          </a:p>
          <a:p>
            <a:pPr algn="ctr"/>
            <a:r>
              <a:rPr lang="en-US" altLang="ko-KR" sz="1000"/>
              <a:t>(Resource Owner)</a:t>
            </a:r>
            <a:endParaRPr lang="ko-KR" altLang="en-US" sz="10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E51AB21-06DD-4D1C-881B-AB9AF29BE15E}"/>
              </a:ext>
            </a:extLst>
          </p:cNvPr>
          <p:cNvSpPr/>
          <p:nvPr/>
        </p:nvSpPr>
        <p:spPr>
          <a:xfrm>
            <a:off x="2272310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 Agent</a:t>
            </a:r>
          </a:p>
          <a:p>
            <a:pPr algn="ctr"/>
            <a:r>
              <a:rPr lang="en-US" altLang="ko-KR" sz="1000"/>
              <a:t>(Browser)</a:t>
            </a:r>
            <a:endParaRPr lang="ko-KR" altLang="en-US" sz="10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E98CDC1-9222-4883-B10A-81B66E8DC4B0}"/>
              </a:ext>
            </a:extLst>
          </p:cNvPr>
          <p:cNvSpPr/>
          <p:nvPr/>
        </p:nvSpPr>
        <p:spPr>
          <a:xfrm>
            <a:off x="4036506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Application</a:t>
            </a:r>
          </a:p>
          <a:p>
            <a:pPr algn="ctr"/>
            <a:r>
              <a:rPr lang="en-US" altLang="ko-KR" sz="1000"/>
              <a:t>(Web Server)</a:t>
            </a:r>
            <a:endParaRPr lang="ko-KR" altLang="en-US" sz="10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9835011-8977-4FDA-B1B6-1DD7DB8C2468}"/>
              </a:ext>
            </a:extLst>
          </p:cNvPr>
          <p:cNvSpPr/>
          <p:nvPr/>
        </p:nvSpPr>
        <p:spPr>
          <a:xfrm>
            <a:off x="5800702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Authorization</a:t>
            </a:r>
          </a:p>
          <a:p>
            <a:pPr algn="ctr"/>
            <a:r>
              <a:rPr lang="en-US" altLang="ko-KR" sz="1000"/>
              <a:t>Server</a:t>
            </a:r>
            <a:endParaRPr lang="ko-KR" altLang="en-US" sz="100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F38B8A0-1401-4E3B-9FC0-9ED096701E61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099897" y="1131590"/>
            <a:ext cx="0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E45002D-6183-4784-BB3F-133D35EEE2BB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2863091" y="1131590"/>
            <a:ext cx="1002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1C2B82A-843B-4122-8D52-8C4F14103FA8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628212" y="1131590"/>
            <a:ext cx="77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72E8AA5-3AB5-4A92-A6C6-31B4125C65A0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392485" y="1131590"/>
            <a:ext cx="0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3BB676B-A04A-46BB-A9BD-CA1B62AED92B}"/>
              </a:ext>
            </a:extLst>
          </p:cNvPr>
          <p:cNvGrpSpPr/>
          <p:nvPr/>
        </p:nvGrpSpPr>
        <p:grpSpPr>
          <a:xfrm>
            <a:off x="1099896" y="1188790"/>
            <a:ext cx="1764197" cy="230832"/>
            <a:chOff x="1099896" y="1044774"/>
            <a:chExt cx="1764197" cy="230832"/>
          </a:xfrm>
        </p:grpSpPr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7DA70A64-B7A7-4AFC-BF95-321F5BF555B1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1320D19-CFB6-4C35-A360-5C2725A9C005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1. Enter URL</a:t>
              </a:r>
              <a:endParaRPr lang="ko-KR" altLang="en-US" sz="90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AFBC0F5-80D5-4A60-A12A-346D9948C032}"/>
              </a:ext>
            </a:extLst>
          </p:cNvPr>
          <p:cNvGrpSpPr/>
          <p:nvPr/>
        </p:nvGrpSpPr>
        <p:grpSpPr>
          <a:xfrm>
            <a:off x="2864081" y="1419622"/>
            <a:ext cx="1764197" cy="230832"/>
            <a:chOff x="1099896" y="1044774"/>
            <a:chExt cx="1764197" cy="230832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B709BA7-8290-4557-AF33-ED4F7E8812E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07FD93-EFBF-47E4-A844-1B1F49D86DB7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2. </a:t>
              </a:r>
              <a:r>
                <a:rPr lang="en-US" altLang="ko-KR" sz="900" dirty="0" err="1"/>
                <a:t>Goto</a:t>
              </a:r>
              <a:r>
                <a:rPr lang="en-US" altLang="ko-KR" sz="900" dirty="0"/>
                <a:t> URL</a:t>
              </a:r>
              <a:endParaRPr lang="ko-KR" altLang="en-US" sz="900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78E7DB9-7A22-4F16-9950-ECFA5F3D4150}"/>
              </a:ext>
            </a:extLst>
          </p:cNvPr>
          <p:cNvGrpSpPr/>
          <p:nvPr/>
        </p:nvGrpSpPr>
        <p:grpSpPr>
          <a:xfrm>
            <a:off x="2786894" y="1641996"/>
            <a:ext cx="1928968" cy="369332"/>
            <a:chOff x="1022709" y="932508"/>
            <a:chExt cx="1928968" cy="369332"/>
          </a:xfrm>
        </p:grpSpPr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70114FF-E1D7-493F-9A33-71AC3EB2CD96}"/>
                </a:ext>
              </a:extLst>
            </p:cNvPr>
            <p:cNvSpPr txBox="1"/>
            <p:nvPr/>
          </p:nvSpPr>
          <p:spPr>
            <a:xfrm>
              <a:off x="1022709" y="932508"/>
              <a:ext cx="192896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3. Redirect to Auth Server with Client ID, Scope, Callback URL</a:t>
              </a:r>
              <a:endParaRPr lang="ko-KR" altLang="en-US" sz="900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5A8411E5-A9E9-4E36-B89B-25648DB82851}"/>
              </a:ext>
            </a:extLst>
          </p:cNvPr>
          <p:cNvGrpSpPr/>
          <p:nvPr/>
        </p:nvGrpSpPr>
        <p:grpSpPr>
          <a:xfrm>
            <a:off x="2864081" y="2048644"/>
            <a:ext cx="3528388" cy="230832"/>
            <a:chOff x="1099896" y="1044774"/>
            <a:chExt cx="1764197" cy="230832"/>
          </a:xfrm>
        </p:grpSpPr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7080B2E9-6D6B-43B4-8519-32D04C6545D6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C6D28AC-42F8-4727-B049-E98805DBEC34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4. Goto Auth Server with Client ID, Scope, Callback URL</a:t>
              </a:r>
              <a:endParaRPr lang="ko-KR" altLang="en-US" sz="900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DD2B2FB0-94BB-4A5E-A589-6984AA294FEE}"/>
              </a:ext>
            </a:extLst>
          </p:cNvPr>
          <p:cNvGrpSpPr/>
          <p:nvPr/>
        </p:nvGrpSpPr>
        <p:grpSpPr>
          <a:xfrm>
            <a:off x="2864081" y="2336676"/>
            <a:ext cx="3528366" cy="230832"/>
            <a:chOff x="1099896" y="1044774"/>
            <a:chExt cx="1764197" cy="230832"/>
          </a:xfrm>
        </p:grpSpPr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9FB015E7-91E7-400D-A123-A976DF82F65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E64580-FDE6-4924-88A9-1AE155603782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5. Present Authorization UI</a:t>
              </a:r>
              <a:endParaRPr lang="ko-KR" altLang="en-US" sz="900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597B8C85-295D-4C92-9310-7320E17DDA59}"/>
              </a:ext>
            </a:extLst>
          </p:cNvPr>
          <p:cNvGrpSpPr/>
          <p:nvPr/>
        </p:nvGrpSpPr>
        <p:grpSpPr>
          <a:xfrm>
            <a:off x="1099897" y="2624708"/>
            <a:ext cx="1764184" cy="230832"/>
            <a:chOff x="1099896" y="1044774"/>
            <a:chExt cx="1764197" cy="230832"/>
          </a:xfrm>
        </p:grpSpPr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716E46BF-9231-4EBA-9EDB-0F6CDE9F93D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EF921D0-D2FC-4BE9-AB63-E2462AA435CB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6. Show Authorization UI</a:t>
              </a:r>
              <a:endParaRPr lang="ko-KR" altLang="en-US" sz="90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8FB4A4B0-DE36-47FC-9BAE-7A0347C8CB49}"/>
              </a:ext>
            </a:extLst>
          </p:cNvPr>
          <p:cNvGrpSpPr/>
          <p:nvPr/>
        </p:nvGrpSpPr>
        <p:grpSpPr>
          <a:xfrm>
            <a:off x="1099896" y="2918344"/>
            <a:ext cx="1764197" cy="230832"/>
            <a:chOff x="1099896" y="1044774"/>
            <a:chExt cx="1764197" cy="230832"/>
          </a:xfrm>
        </p:grpSpPr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44F9F2A3-37EA-44FC-8E45-AB5318C717E0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2E47B97-61A2-4325-9CAB-DA60897BED2D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7. Agree</a:t>
              </a:r>
              <a:endParaRPr lang="ko-KR" altLang="en-US" sz="90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1A2A4C1-4A3E-408E-A9A1-A4F65D4F8A6E}"/>
              </a:ext>
            </a:extLst>
          </p:cNvPr>
          <p:cNvGrpSpPr/>
          <p:nvPr/>
        </p:nvGrpSpPr>
        <p:grpSpPr>
          <a:xfrm>
            <a:off x="2864029" y="3216000"/>
            <a:ext cx="3528386" cy="230832"/>
            <a:chOff x="1099896" y="1044774"/>
            <a:chExt cx="1764197" cy="230832"/>
          </a:xfrm>
        </p:grpSpPr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80C9B849-3164-45D1-B6F8-53A74B2174EA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763CC01-C5B9-4B00-93A8-25D6ADD4C0E0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8. Send Authentication and Authorization Info </a:t>
              </a:r>
              <a:endParaRPr lang="ko-KR" altLang="en-US" sz="900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E5913C7-1C6F-4B1A-93A2-8F5A782FCF70}"/>
              </a:ext>
            </a:extLst>
          </p:cNvPr>
          <p:cNvGrpSpPr/>
          <p:nvPr/>
        </p:nvGrpSpPr>
        <p:grpSpPr>
          <a:xfrm>
            <a:off x="2864029" y="3507197"/>
            <a:ext cx="3528386" cy="230832"/>
            <a:chOff x="1099896" y="1044774"/>
            <a:chExt cx="1764197" cy="230832"/>
          </a:xfrm>
        </p:grpSpPr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5A32FE5A-D95D-40D1-A6CC-71180B87F368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72B408E-1863-4925-B684-13B1B7F10C2D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9. Redirect to Callback URL with Authorization Code</a:t>
              </a:r>
              <a:endParaRPr lang="ko-KR" altLang="en-US" sz="900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EAEB2C17-9C84-41F8-8131-9C3B1ACEDBEF}"/>
              </a:ext>
            </a:extLst>
          </p:cNvPr>
          <p:cNvGrpSpPr/>
          <p:nvPr/>
        </p:nvGrpSpPr>
        <p:grpSpPr>
          <a:xfrm>
            <a:off x="2864081" y="3733636"/>
            <a:ext cx="1764197" cy="369332"/>
            <a:chOff x="1099896" y="942313"/>
            <a:chExt cx="1764197" cy="369332"/>
          </a:xfrm>
        </p:grpSpPr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29AA5ED2-9D52-4D1F-AF4B-9B79A0DB5BE3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0ADCDCB-221D-4E6F-BC22-A1B89B13A351}"/>
                </a:ext>
              </a:extLst>
            </p:cNvPr>
            <p:cNvSpPr txBox="1"/>
            <p:nvPr/>
          </p:nvSpPr>
          <p:spPr>
            <a:xfrm>
              <a:off x="1099896" y="942313"/>
              <a:ext cx="176418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10. Goto to Callback URL </a:t>
              </a:r>
              <a:br>
                <a:rPr lang="en-US" altLang="ko-KR" sz="900"/>
              </a:br>
              <a:r>
                <a:rPr lang="en-US" altLang="ko-KR" sz="900"/>
                <a:t>with Authorization Code</a:t>
              </a:r>
              <a:endParaRPr lang="ko-KR" altLang="en-US" sz="900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39BB9162-D801-4BD4-9745-D7CA48E71C03}"/>
              </a:ext>
            </a:extLst>
          </p:cNvPr>
          <p:cNvGrpSpPr/>
          <p:nvPr/>
        </p:nvGrpSpPr>
        <p:grpSpPr>
          <a:xfrm>
            <a:off x="4627829" y="4357841"/>
            <a:ext cx="1765594" cy="369332"/>
            <a:chOff x="1098499" y="948715"/>
            <a:chExt cx="1765594" cy="369332"/>
          </a:xfrm>
        </p:grpSpPr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9ED2C0CA-8926-4346-8585-357BEBD5E4B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C28A9FC-9831-4550-B16C-0AFA4AC7C0BE}"/>
                </a:ext>
              </a:extLst>
            </p:cNvPr>
            <p:cNvSpPr txBox="1"/>
            <p:nvPr/>
          </p:nvSpPr>
          <p:spPr>
            <a:xfrm>
              <a:off x="1098499" y="948715"/>
              <a:ext cx="176418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12. </a:t>
              </a:r>
              <a:r>
                <a:rPr lang="en-US" altLang="ko-KR" sz="900"/>
                <a:t>Send </a:t>
              </a:r>
              <a:r>
                <a:rPr lang="en-US" altLang="ko-KR" sz="900" b="1"/>
                <a:t>ID Token</a:t>
              </a:r>
              <a:r>
                <a:rPr lang="en-US" altLang="ko-KR" sz="900"/>
                <a:t> (&amp; Access Token, Refresh Token)</a:t>
              </a:r>
              <a:endParaRPr lang="ko-KR" altLang="en-US" sz="900" dirty="0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C853B18C-BACE-416A-BD41-8F7127EE868E}"/>
              </a:ext>
            </a:extLst>
          </p:cNvPr>
          <p:cNvGrpSpPr/>
          <p:nvPr/>
        </p:nvGrpSpPr>
        <p:grpSpPr>
          <a:xfrm>
            <a:off x="4506577" y="3988764"/>
            <a:ext cx="2009486" cy="370486"/>
            <a:chOff x="977247" y="905120"/>
            <a:chExt cx="2009486" cy="370486"/>
          </a:xfrm>
        </p:grpSpPr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F1C0F20F-44F6-41DC-A765-695F97181F19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6C2DDA2-8FC9-47CC-B8CE-9AD73D7A117B}"/>
                </a:ext>
              </a:extLst>
            </p:cNvPr>
            <p:cNvSpPr txBox="1"/>
            <p:nvPr/>
          </p:nvSpPr>
          <p:spPr>
            <a:xfrm>
              <a:off x="977247" y="905120"/>
              <a:ext cx="200948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11. Send Authorization Code, Client ID, Client Secret</a:t>
              </a:r>
              <a:endParaRPr lang="ko-KR" alt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1973200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1198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F4B8E58-7E66-4106-A564-5EAF9C968AE3}"/>
              </a:ext>
            </a:extLst>
          </p:cNvPr>
          <p:cNvSpPr/>
          <p:nvPr/>
        </p:nvSpPr>
        <p:spPr>
          <a:xfrm>
            <a:off x="4716016" y="2257225"/>
            <a:ext cx="3417668" cy="1618875"/>
          </a:xfrm>
          <a:prstGeom prst="roundRect">
            <a:avLst>
              <a:gd name="adj" fmla="val 2733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endParaRPr lang="en-US" altLang="ko-KR" sz="1200"/>
          </a:p>
          <a:p>
            <a:pPr algn="r"/>
            <a:r>
              <a:rPr lang="en-US" altLang="ko-KR" sz="1200"/>
              <a:t>Service Provider</a:t>
            </a:r>
            <a:endParaRPr lang="ko-KR" altLang="en-US" sz="12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 dirty="0" err="1"/>
              <a:t>OAuth</a:t>
            </a:r>
            <a:r>
              <a:rPr lang="en-US" altLang="ko-KR" sz="3600" dirty="0"/>
              <a:t> 2.0 Component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682A8B3-51E9-4E66-93BF-AC13CF953E0F}"/>
              </a:ext>
            </a:extLst>
          </p:cNvPr>
          <p:cNvSpPr/>
          <p:nvPr/>
        </p:nvSpPr>
        <p:spPr>
          <a:xfrm>
            <a:off x="1043608" y="2355726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User</a:t>
            </a:r>
          </a:p>
          <a:p>
            <a:pPr algn="ctr"/>
            <a:r>
              <a:rPr lang="en-US" altLang="ko-KR" sz="1200" dirty="0"/>
              <a:t>(Resource Owner)</a:t>
            </a:r>
            <a:endParaRPr lang="ko-KR" altLang="en-US" sz="12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E51AB21-06DD-4D1C-881B-AB9AF29BE15E}"/>
              </a:ext>
            </a:extLst>
          </p:cNvPr>
          <p:cNvSpPr/>
          <p:nvPr/>
        </p:nvSpPr>
        <p:spPr>
          <a:xfrm>
            <a:off x="2956386" y="2355726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User Agent</a:t>
            </a:r>
          </a:p>
          <a:p>
            <a:pPr algn="ctr"/>
            <a:r>
              <a:rPr lang="en-US" altLang="ko-KR" sz="1200"/>
              <a:t>(Web Browser)</a:t>
            </a:r>
            <a:endParaRPr lang="ko-KR" altLang="en-US" sz="12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E98CDC1-9222-4883-B10A-81B66E8DC4B0}"/>
              </a:ext>
            </a:extLst>
          </p:cNvPr>
          <p:cNvSpPr/>
          <p:nvPr/>
        </p:nvSpPr>
        <p:spPr>
          <a:xfrm>
            <a:off x="4797156" y="1419622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Application</a:t>
            </a:r>
          </a:p>
          <a:p>
            <a:pPr algn="ctr"/>
            <a:r>
              <a:rPr lang="en-US" altLang="ko-KR" sz="1200"/>
              <a:t>(Web Server)</a:t>
            </a:r>
            <a:endParaRPr lang="ko-KR" altLang="en-US" sz="12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9835011-8977-4FDA-B1B6-1DD7DB8C2468}"/>
              </a:ext>
            </a:extLst>
          </p:cNvPr>
          <p:cNvSpPr/>
          <p:nvPr/>
        </p:nvSpPr>
        <p:spPr>
          <a:xfrm>
            <a:off x="4797156" y="3147814"/>
            <a:ext cx="1471598" cy="64807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Identity Provider</a:t>
            </a:r>
          </a:p>
          <a:p>
            <a:pPr algn="ctr"/>
            <a:r>
              <a:rPr lang="en-US" altLang="ko-KR" sz="1200"/>
              <a:t>(Authorization</a:t>
            </a:r>
          </a:p>
          <a:p>
            <a:pPr algn="ctr"/>
            <a:r>
              <a:rPr lang="en-US" altLang="ko-KR" sz="1200"/>
              <a:t>Server)</a:t>
            </a:r>
            <a:endParaRPr lang="ko-KR" altLang="en-US" sz="120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7A5B4CE-CBA4-48F1-B07F-646FF8B5033F}"/>
              </a:ext>
            </a:extLst>
          </p:cNvPr>
          <p:cNvSpPr/>
          <p:nvPr/>
        </p:nvSpPr>
        <p:spPr>
          <a:xfrm>
            <a:off x="6588224" y="2335344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Authorization Info</a:t>
            </a:r>
          </a:p>
          <a:p>
            <a:pPr algn="ctr"/>
            <a:r>
              <a:rPr lang="en-US" altLang="ko-KR" sz="1200"/>
              <a:t>(Resource Server)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>
            <a:stCxn id="3" idx="3"/>
            <a:endCxn id="19" idx="1"/>
          </p:cNvCxnSpPr>
          <p:nvPr/>
        </p:nvCxnSpPr>
        <p:spPr>
          <a:xfrm>
            <a:off x="2515206" y="2607754"/>
            <a:ext cx="44118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 flipV="1">
            <a:off x="4427984" y="1671650"/>
            <a:ext cx="369172" cy="93610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4427984" y="2607754"/>
            <a:ext cx="369172" cy="8640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flipH="1">
            <a:off x="6268754" y="2587372"/>
            <a:ext cx="319470" cy="88447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019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OIDC Flow - Access Token, ID Token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682A8B3-51E9-4E66-93BF-AC13CF953E0F}"/>
              </a:ext>
            </a:extLst>
          </p:cNvPr>
          <p:cNvSpPr/>
          <p:nvPr/>
        </p:nvSpPr>
        <p:spPr>
          <a:xfrm>
            <a:off x="508114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</a:t>
            </a:r>
          </a:p>
          <a:p>
            <a:pPr algn="ctr"/>
            <a:r>
              <a:rPr lang="en-US" altLang="ko-KR" sz="1000"/>
              <a:t>(Resource Owner)</a:t>
            </a:r>
            <a:endParaRPr lang="ko-KR" altLang="en-US" sz="10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E51AB21-06DD-4D1C-881B-AB9AF29BE15E}"/>
              </a:ext>
            </a:extLst>
          </p:cNvPr>
          <p:cNvSpPr/>
          <p:nvPr/>
        </p:nvSpPr>
        <p:spPr>
          <a:xfrm>
            <a:off x="2272310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 Agent</a:t>
            </a:r>
          </a:p>
          <a:p>
            <a:pPr algn="ctr"/>
            <a:r>
              <a:rPr lang="en-US" altLang="ko-KR" sz="1000"/>
              <a:t>(Browser)</a:t>
            </a:r>
            <a:endParaRPr lang="ko-KR" altLang="en-US" sz="10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E98CDC1-9222-4883-B10A-81B66E8DC4B0}"/>
              </a:ext>
            </a:extLst>
          </p:cNvPr>
          <p:cNvSpPr/>
          <p:nvPr/>
        </p:nvSpPr>
        <p:spPr>
          <a:xfrm>
            <a:off x="4036506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Application</a:t>
            </a:r>
          </a:p>
          <a:p>
            <a:pPr algn="ctr"/>
            <a:r>
              <a:rPr lang="en-US" altLang="ko-KR" sz="1000"/>
              <a:t>(Web Server)</a:t>
            </a:r>
            <a:endParaRPr lang="ko-KR" altLang="en-US" sz="10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9835011-8977-4FDA-B1B6-1DD7DB8C2468}"/>
              </a:ext>
            </a:extLst>
          </p:cNvPr>
          <p:cNvSpPr/>
          <p:nvPr/>
        </p:nvSpPr>
        <p:spPr>
          <a:xfrm>
            <a:off x="5800702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Authorization</a:t>
            </a:r>
          </a:p>
          <a:p>
            <a:pPr algn="ctr"/>
            <a:r>
              <a:rPr lang="en-US" altLang="ko-KR" sz="1000"/>
              <a:t>Server</a:t>
            </a:r>
            <a:endParaRPr lang="ko-KR" altLang="en-US" sz="100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7A5B4CE-CBA4-48F1-B07F-646FF8B5033F}"/>
              </a:ext>
            </a:extLst>
          </p:cNvPr>
          <p:cNvSpPr/>
          <p:nvPr/>
        </p:nvSpPr>
        <p:spPr>
          <a:xfrm>
            <a:off x="7564898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Resource Server</a:t>
            </a:r>
          </a:p>
          <a:p>
            <a:pPr algn="ctr"/>
            <a:r>
              <a:rPr lang="en-US" altLang="ko-KR" sz="1000"/>
              <a:t>(API Server)</a:t>
            </a:r>
            <a:endParaRPr lang="ko-KR" altLang="en-US" sz="100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F38B8A0-1401-4E3B-9FC0-9ED096701E61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099897" y="1131590"/>
            <a:ext cx="0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E45002D-6183-4784-BB3F-133D35EEE2BB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2863091" y="1131590"/>
            <a:ext cx="1002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1C2B82A-843B-4122-8D52-8C4F14103FA8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628212" y="1131590"/>
            <a:ext cx="77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72E8AA5-3AB5-4A92-A6C6-31B4125C65A0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392485" y="1131590"/>
            <a:ext cx="0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7F6A3AB-03BA-45EF-9D8B-53D3EB078AA5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8156681" y="1131590"/>
            <a:ext cx="0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3BB676B-A04A-46BB-A9BD-CA1B62AED92B}"/>
              </a:ext>
            </a:extLst>
          </p:cNvPr>
          <p:cNvGrpSpPr/>
          <p:nvPr/>
        </p:nvGrpSpPr>
        <p:grpSpPr>
          <a:xfrm>
            <a:off x="1099896" y="1188790"/>
            <a:ext cx="1764197" cy="230832"/>
            <a:chOff x="1099896" y="1044774"/>
            <a:chExt cx="1764197" cy="230832"/>
          </a:xfrm>
        </p:grpSpPr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7DA70A64-B7A7-4AFC-BF95-321F5BF555B1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1320D19-CFB6-4C35-A360-5C2725A9C005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1. Enter URL</a:t>
              </a:r>
              <a:endParaRPr lang="ko-KR" altLang="en-US" sz="90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AFBC0F5-80D5-4A60-A12A-346D9948C032}"/>
              </a:ext>
            </a:extLst>
          </p:cNvPr>
          <p:cNvGrpSpPr/>
          <p:nvPr/>
        </p:nvGrpSpPr>
        <p:grpSpPr>
          <a:xfrm>
            <a:off x="2864081" y="1419622"/>
            <a:ext cx="1764197" cy="230832"/>
            <a:chOff x="1099896" y="1044774"/>
            <a:chExt cx="1764197" cy="230832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B709BA7-8290-4557-AF33-ED4F7E8812E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07FD93-EFBF-47E4-A844-1B1F49D86DB7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2. </a:t>
              </a:r>
              <a:r>
                <a:rPr lang="en-US" altLang="ko-KR" sz="900" dirty="0" err="1"/>
                <a:t>Goto</a:t>
              </a:r>
              <a:r>
                <a:rPr lang="en-US" altLang="ko-KR" sz="900" dirty="0"/>
                <a:t> URL</a:t>
              </a:r>
              <a:endParaRPr lang="ko-KR" altLang="en-US" sz="900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78E7DB9-7A22-4F16-9950-ECFA5F3D4150}"/>
              </a:ext>
            </a:extLst>
          </p:cNvPr>
          <p:cNvGrpSpPr/>
          <p:nvPr/>
        </p:nvGrpSpPr>
        <p:grpSpPr>
          <a:xfrm>
            <a:off x="2864081" y="1641996"/>
            <a:ext cx="1764197" cy="369332"/>
            <a:chOff x="1099896" y="932508"/>
            <a:chExt cx="1764197" cy="369332"/>
          </a:xfrm>
        </p:grpSpPr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70114FF-E1D7-493F-9A33-71AC3EB2CD96}"/>
                </a:ext>
              </a:extLst>
            </p:cNvPr>
            <p:cNvSpPr txBox="1"/>
            <p:nvPr/>
          </p:nvSpPr>
          <p:spPr>
            <a:xfrm>
              <a:off x="1099896" y="932508"/>
              <a:ext cx="176418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3. Redirect to Auth Server with Scope and App URL</a:t>
              </a:r>
              <a:endParaRPr lang="ko-KR" altLang="en-US" sz="900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5A8411E5-A9E9-4E36-B89B-25648DB82851}"/>
              </a:ext>
            </a:extLst>
          </p:cNvPr>
          <p:cNvGrpSpPr/>
          <p:nvPr/>
        </p:nvGrpSpPr>
        <p:grpSpPr>
          <a:xfrm>
            <a:off x="2864081" y="2048644"/>
            <a:ext cx="3528388" cy="230832"/>
            <a:chOff x="1099896" y="1044774"/>
            <a:chExt cx="1764197" cy="230832"/>
          </a:xfrm>
        </p:grpSpPr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7080B2E9-6D6B-43B4-8519-32D04C6545D6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C6D28AC-42F8-4727-B049-E98805DBEC34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4. Goto Auth Server with Scope and App URL</a:t>
              </a:r>
              <a:endParaRPr lang="ko-KR" altLang="en-US" sz="900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DD2B2FB0-94BB-4A5E-A589-6984AA294FEE}"/>
              </a:ext>
            </a:extLst>
          </p:cNvPr>
          <p:cNvGrpSpPr/>
          <p:nvPr/>
        </p:nvGrpSpPr>
        <p:grpSpPr>
          <a:xfrm>
            <a:off x="2864081" y="2336676"/>
            <a:ext cx="3528366" cy="230832"/>
            <a:chOff x="1099896" y="1044774"/>
            <a:chExt cx="1764197" cy="230832"/>
          </a:xfrm>
        </p:grpSpPr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9FB015E7-91E7-400D-A123-A976DF82F65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E64580-FDE6-4924-88A9-1AE155603782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5. Present Authorization UI</a:t>
              </a:r>
              <a:endParaRPr lang="ko-KR" altLang="en-US" sz="900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597B8C85-295D-4C92-9310-7320E17DDA59}"/>
              </a:ext>
            </a:extLst>
          </p:cNvPr>
          <p:cNvGrpSpPr/>
          <p:nvPr/>
        </p:nvGrpSpPr>
        <p:grpSpPr>
          <a:xfrm>
            <a:off x="1099897" y="2624708"/>
            <a:ext cx="1764184" cy="230832"/>
            <a:chOff x="1099896" y="1044774"/>
            <a:chExt cx="1764197" cy="230832"/>
          </a:xfrm>
        </p:grpSpPr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716E46BF-9231-4EBA-9EDB-0F6CDE9F93D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EF921D0-D2FC-4BE9-AB63-E2462AA435CB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6. Show Authorization UI</a:t>
              </a:r>
              <a:endParaRPr lang="ko-KR" altLang="en-US" sz="90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8FB4A4B0-DE36-47FC-9BAE-7A0347C8CB49}"/>
              </a:ext>
            </a:extLst>
          </p:cNvPr>
          <p:cNvGrpSpPr/>
          <p:nvPr/>
        </p:nvGrpSpPr>
        <p:grpSpPr>
          <a:xfrm>
            <a:off x="1099896" y="2918344"/>
            <a:ext cx="1764197" cy="230832"/>
            <a:chOff x="1099896" y="1044774"/>
            <a:chExt cx="1764197" cy="230832"/>
          </a:xfrm>
        </p:grpSpPr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44F9F2A3-37EA-44FC-8E45-AB5318C717E0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2E47B97-61A2-4325-9CAB-DA60897BED2D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7. Agree</a:t>
              </a:r>
              <a:endParaRPr lang="ko-KR" altLang="en-US" sz="90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1A2A4C1-4A3E-408E-A9A1-A4F65D4F8A6E}"/>
              </a:ext>
            </a:extLst>
          </p:cNvPr>
          <p:cNvGrpSpPr/>
          <p:nvPr/>
        </p:nvGrpSpPr>
        <p:grpSpPr>
          <a:xfrm>
            <a:off x="2864029" y="3216000"/>
            <a:ext cx="3528386" cy="230832"/>
            <a:chOff x="1099896" y="1044774"/>
            <a:chExt cx="1764197" cy="230832"/>
          </a:xfrm>
        </p:grpSpPr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80C9B849-3164-45D1-B6F8-53A74B2174EA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763CC01-C5B9-4B00-93A8-25D6ADD4C0E0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8. Send Authentication and Authorization Info </a:t>
              </a:r>
              <a:endParaRPr lang="ko-KR" altLang="en-US" sz="900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E5913C7-1C6F-4B1A-93A2-8F5A782FCF70}"/>
              </a:ext>
            </a:extLst>
          </p:cNvPr>
          <p:cNvGrpSpPr/>
          <p:nvPr/>
        </p:nvGrpSpPr>
        <p:grpSpPr>
          <a:xfrm>
            <a:off x="2864029" y="3507197"/>
            <a:ext cx="3528386" cy="230832"/>
            <a:chOff x="1099896" y="1044774"/>
            <a:chExt cx="1764197" cy="230832"/>
          </a:xfrm>
        </p:grpSpPr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5A32FE5A-D95D-40D1-A6CC-71180B87F368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72B408E-1863-4925-B684-13B1B7F10C2D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9. Redirect to App URL with Authorization Code</a:t>
              </a:r>
              <a:endParaRPr lang="ko-KR" altLang="en-US" sz="900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EAEB2C17-9C84-41F8-8131-9C3B1ACEDBEF}"/>
              </a:ext>
            </a:extLst>
          </p:cNvPr>
          <p:cNvGrpSpPr/>
          <p:nvPr/>
        </p:nvGrpSpPr>
        <p:grpSpPr>
          <a:xfrm>
            <a:off x="2864081" y="3733636"/>
            <a:ext cx="1764197" cy="369332"/>
            <a:chOff x="1099896" y="942313"/>
            <a:chExt cx="1764197" cy="369332"/>
          </a:xfrm>
        </p:grpSpPr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29AA5ED2-9D52-4D1F-AF4B-9B79A0DB5BE3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0ADCDCB-221D-4E6F-BC22-A1B89B13A351}"/>
                </a:ext>
              </a:extLst>
            </p:cNvPr>
            <p:cNvSpPr txBox="1"/>
            <p:nvPr/>
          </p:nvSpPr>
          <p:spPr>
            <a:xfrm>
              <a:off x="1099896" y="942313"/>
              <a:ext cx="176418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10. Goto to App with Authorization Code</a:t>
              </a:r>
              <a:endParaRPr lang="ko-KR" altLang="en-US" sz="900"/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4A49550F-FB19-4BDC-BEB9-CC139F744772}"/>
              </a:ext>
            </a:extLst>
          </p:cNvPr>
          <p:cNvGrpSpPr/>
          <p:nvPr/>
        </p:nvGrpSpPr>
        <p:grpSpPr>
          <a:xfrm>
            <a:off x="4629226" y="4128418"/>
            <a:ext cx="1764197" cy="230832"/>
            <a:chOff x="1099896" y="1044774"/>
            <a:chExt cx="1764197" cy="230832"/>
          </a:xfrm>
        </p:grpSpPr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1E1DCC7C-FA25-4D2A-B9B6-CCD5359DE7AB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60AC13B-0F12-4C9D-A092-6B7A21D71222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11. Send Authorization Code</a:t>
              </a:r>
              <a:endParaRPr lang="ko-KR" altLang="en-US" sz="900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39BB9162-D801-4BD4-9745-D7CA48E71C03}"/>
              </a:ext>
            </a:extLst>
          </p:cNvPr>
          <p:cNvGrpSpPr/>
          <p:nvPr/>
        </p:nvGrpSpPr>
        <p:grpSpPr>
          <a:xfrm>
            <a:off x="4627829" y="4357841"/>
            <a:ext cx="1765594" cy="369332"/>
            <a:chOff x="1098499" y="948715"/>
            <a:chExt cx="1765594" cy="369332"/>
          </a:xfrm>
        </p:grpSpPr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9ED2C0CA-8926-4346-8585-357BEBD5E4B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C28A9FC-9831-4550-B16C-0AFA4AC7C0BE}"/>
                </a:ext>
              </a:extLst>
            </p:cNvPr>
            <p:cNvSpPr txBox="1"/>
            <p:nvPr/>
          </p:nvSpPr>
          <p:spPr>
            <a:xfrm>
              <a:off x="1098499" y="948715"/>
              <a:ext cx="176418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12. </a:t>
              </a:r>
              <a:r>
                <a:rPr lang="en-US" altLang="ko-KR" sz="900"/>
                <a:t>Send </a:t>
              </a:r>
              <a:r>
                <a:rPr lang="en-US" altLang="ko-KR" sz="900" b="1"/>
                <a:t>ID Token</a:t>
              </a:r>
              <a:r>
                <a:rPr lang="en-US" altLang="ko-KR" sz="900"/>
                <a:t> (&amp; Access Token, Refresh Token)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3213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164554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OIDC Flow - Access Token, ID Token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682A8B3-51E9-4E66-93BF-AC13CF953E0F}"/>
              </a:ext>
            </a:extLst>
          </p:cNvPr>
          <p:cNvSpPr/>
          <p:nvPr/>
        </p:nvSpPr>
        <p:spPr>
          <a:xfrm>
            <a:off x="508114" y="757374"/>
            <a:ext cx="1183566" cy="37421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(Resource Owner)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E51AB21-06DD-4D1C-881B-AB9AF29BE15E}"/>
              </a:ext>
            </a:extLst>
          </p:cNvPr>
          <p:cNvSpPr/>
          <p:nvPr/>
        </p:nvSpPr>
        <p:spPr>
          <a:xfrm>
            <a:off x="2272310" y="757374"/>
            <a:ext cx="1183566" cy="37421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 Agent</a:t>
            </a:r>
          </a:p>
          <a:p>
            <a:pPr algn="ctr"/>
            <a:r>
              <a:rPr lang="en-US" altLang="ko-KR" sz="1000"/>
              <a:t>(Browser)</a:t>
            </a:r>
            <a:endParaRPr lang="ko-KR" altLang="en-US" sz="10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E98CDC1-9222-4883-B10A-81B66E8DC4B0}"/>
              </a:ext>
            </a:extLst>
          </p:cNvPr>
          <p:cNvSpPr/>
          <p:nvPr/>
        </p:nvSpPr>
        <p:spPr>
          <a:xfrm>
            <a:off x="4036506" y="757374"/>
            <a:ext cx="1183566" cy="37421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Application</a:t>
            </a:r>
          </a:p>
          <a:p>
            <a:pPr algn="ctr"/>
            <a:r>
              <a:rPr lang="en-US" altLang="ko-KR" sz="1000"/>
              <a:t>(Web Server)</a:t>
            </a:r>
            <a:endParaRPr lang="ko-KR" altLang="en-US" sz="10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9835011-8977-4FDA-B1B6-1DD7DB8C2468}"/>
              </a:ext>
            </a:extLst>
          </p:cNvPr>
          <p:cNvSpPr/>
          <p:nvPr/>
        </p:nvSpPr>
        <p:spPr>
          <a:xfrm>
            <a:off x="5620688" y="757374"/>
            <a:ext cx="1543594" cy="37421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 Server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(Authorization Server)</a:t>
            </a:r>
            <a:endParaRPr lang="ko-KR" altLang="en-US" sz="1000">
              <a:solidFill>
                <a:srgbClr val="C00000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F38B8A0-1401-4E3B-9FC0-9ED096701E61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099897" y="1131590"/>
            <a:ext cx="0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E45002D-6183-4784-BB3F-133D35EEE2BB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2863091" y="1131590"/>
            <a:ext cx="1002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1C2B82A-843B-4122-8D52-8C4F14103FA8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628213" y="1131590"/>
            <a:ext cx="76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72E8AA5-3AB5-4A92-A6C6-31B4125C65A0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392485" y="1131590"/>
            <a:ext cx="0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3BB676B-A04A-46BB-A9BD-CA1B62AED92B}"/>
              </a:ext>
            </a:extLst>
          </p:cNvPr>
          <p:cNvGrpSpPr/>
          <p:nvPr/>
        </p:nvGrpSpPr>
        <p:grpSpPr>
          <a:xfrm>
            <a:off x="1099896" y="1188790"/>
            <a:ext cx="1764197" cy="230832"/>
            <a:chOff x="1099896" y="1044774"/>
            <a:chExt cx="1764197" cy="230832"/>
          </a:xfrm>
        </p:grpSpPr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7DA70A64-B7A7-4AFC-BF95-321F5BF555B1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1320D19-CFB6-4C35-A360-5C2725A9C005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1. Enter URL</a:t>
              </a:r>
              <a:endParaRPr lang="ko-KR" altLang="en-US" sz="90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AFBC0F5-80D5-4A60-A12A-346D9948C032}"/>
              </a:ext>
            </a:extLst>
          </p:cNvPr>
          <p:cNvGrpSpPr/>
          <p:nvPr/>
        </p:nvGrpSpPr>
        <p:grpSpPr>
          <a:xfrm>
            <a:off x="2864081" y="1419622"/>
            <a:ext cx="1764197" cy="230832"/>
            <a:chOff x="1099896" y="1044774"/>
            <a:chExt cx="1764197" cy="230832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B709BA7-8290-4557-AF33-ED4F7E8812E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07FD93-EFBF-47E4-A844-1B1F49D86DB7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2. </a:t>
              </a:r>
              <a:r>
                <a:rPr lang="en-US" altLang="ko-KR" sz="900" dirty="0" err="1"/>
                <a:t>Goto</a:t>
              </a:r>
              <a:r>
                <a:rPr lang="en-US" altLang="ko-KR" sz="900" dirty="0"/>
                <a:t> URL</a:t>
              </a:r>
              <a:endParaRPr lang="ko-KR" altLang="en-US" sz="900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78E7DB9-7A22-4F16-9950-ECFA5F3D4150}"/>
              </a:ext>
            </a:extLst>
          </p:cNvPr>
          <p:cNvGrpSpPr/>
          <p:nvPr/>
        </p:nvGrpSpPr>
        <p:grpSpPr>
          <a:xfrm>
            <a:off x="2864081" y="1641996"/>
            <a:ext cx="1764197" cy="369332"/>
            <a:chOff x="1099896" y="932508"/>
            <a:chExt cx="1764197" cy="369332"/>
          </a:xfrm>
        </p:grpSpPr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70114FF-E1D7-493F-9A33-71AC3EB2CD96}"/>
                </a:ext>
              </a:extLst>
            </p:cNvPr>
            <p:cNvSpPr txBox="1"/>
            <p:nvPr/>
          </p:nvSpPr>
          <p:spPr>
            <a:xfrm>
              <a:off x="1099896" y="932508"/>
              <a:ext cx="176418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3. Redirect to </a:t>
              </a:r>
            </a:p>
            <a:p>
              <a:pPr algn="ctr"/>
              <a:r>
                <a:rPr lang="en-US" altLang="ko-KR" sz="900"/>
                <a:t>Authentication Server</a:t>
              </a:r>
              <a:endParaRPr lang="ko-KR" altLang="en-US" sz="900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5A8411E5-A9E9-4E36-B89B-25648DB82851}"/>
              </a:ext>
            </a:extLst>
          </p:cNvPr>
          <p:cNvGrpSpPr/>
          <p:nvPr/>
        </p:nvGrpSpPr>
        <p:grpSpPr>
          <a:xfrm>
            <a:off x="2864081" y="2048644"/>
            <a:ext cx="3528388" cy="230832"/>
            <a:chOff x="1099896" y="1044774"/>
            <a:chExt cx="1764197" cy="230832"/>
          </a:xfrm>
        </p:grpSpPr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7080B2E9-6D6B-43B4-8519-32D04C6545D6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C6D28AC-42F8-4727-B049-E98805DBEC34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4. Goto Authentication Server</a:t>
              </a:r>
              <a:endParaRPr lang="ko-KR" altLang="en-US" sz="900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DD2B2FB0-94BB-4A5E-A589-6984AA294FEE}"/>
              </a:ext>
            </a:extLst>
          </p:cNvPr>
          <p:cNvGrpSpPr/>
          <p:nvPr/>
        </p:nvGrpSpPr>
        <p:grpSpPr>
          <a:xfrm>
            <a:off x="2864081" y="2336676"/>
            <a:ext cx="3528366" cy="230832"/>
            <a:chOff x="1099896" y="1044774"/>
            <a:chExt cx="1764197" cy="230832"/>
          </a:xfrm>
        </p:grpSpPr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9FB015E7-91E7-400D-A123-A976DF82F65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E64580-FDE6-4924-88A9-1AE155603782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5. Present Authentication UI</a:t>
              </a:r>
              <a:endParaRPr lang="ko-KR" altLang="en-US" sz="900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597B8C85-295D-4C92-9310-7320E17DDA59}"/>
              </a:ext>
            </a:extLst>
          </p:cNvPr>
          <p:cNvGrpSpPr/>
          <p:nvPr/>
        </p:nvGrpSpPr>
        <p:grpSpPr>
          <a:xfrm>
            <a:off x="1099897" y="2624708"/>
            <a:ext cx="1764184" cy="230832"/>
            <a:chOff x="1099896" y="1044774"/>
            <a:chExt cx="1764197" cy="230832"/>
          </a:xfrm>
        </p:grpSpPr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716E46BF-9231-4EBA-9EDB-0F6CDE9F93D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EF921D0-D2FC-4BE9-AB63-E2462AA435CB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6. Show Authentication UI</a:t>
              </a:r>
              <a:endParaRPr lang="ko-KR" altLang="en-US" sz="90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8FB4A4B0-DE36-47FC-9BAE-7A0347C8CB49}"/>
              </a:ext>
            </a:extLst>
          </p:cNvPr>
          <p:cNvGrpSpPr/>
          <p:nvPr/>
        </p:nvGrpSpPr>
        <p:grpSpPr>
          <a:xfrm>
            <a:off x="1099896" y="2918344"/>
            <a:ext cx="1764197" cy="230832"/>
            <a:chOff x="1099896" y="1044774"/>
            <a:chExt cx="1764197" cy="230832"/>
          </a:xfrm>
        </p:grpSpPr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44F9F2A3-37EA-44FC-8E45-AB5318C717E0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2E47B97-61A2-4325-9CAB-DA60897BED2D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7. Agree</a:t>
              </a:r>
              <a:endParaRPr lang="ko-KR" altLang="en-US" sz="90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1A2A4C1-4A3E-408E-A9A1-A4F65D4F8A6E}"/>
              </a:ext>
            </a:extLst>
          </p:cNvPr>
          <p:cNvGrpSpPr/>
          <p:nvPr/>
        </p:nvGrpSpPr>
        <p:grpSpPr>
          <a:xfrm>
            <a:off x="2864029" y="3216000"/>
            <a:ext cx="3528386" cy="230832"/>
            <a:chOff x="1099896" y="1044774"/>
            <a:chExt cx="1764197" cy="230832"/>
          </a:xfrm>
        </p:grpSpPr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80C9B849-3164-45D1-B6F8-53A74B2174EA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763CC01-C5B9-4B00-93A8-25D6ADD4C0E0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8. Send Authentication Info</a:t>
              </a:r>
              <a:endParaRPr lang="ko-KR" altLang="en-US" sz="900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E5913C7-1C6F-4B1A-93A2-8F5A782FCF70}"/>
              </a:ext>
            </a:extLst>
          </p:cNvPr>
          <p:cNvGrpSpPr/>
          <p:nvPr/>
        </p:nvGrpSpPr>
        <p:grpSpPr>
          <a:xfrm>
            <a:off x="2864029" y="3507197"/>
            <a:ext cx="3528386" cy="230832"/>
            <a:chOff x="1099896" y="1044774"/>
            <a:chExt cx="1764197" cy="230832"/>
          </a:xfrm>
        </p:grpSpPr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5A32FE5A-D95D-40D1-A6CC-71180B87F368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72B408E-1863-4925-B684-13B1B7F10C2D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9. Redirect to App URL with Authorization Code</a:t>
              </a:r>
              <a:endParaRPr lang="ko-KR" altLang="en-US" sz="900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EAEB2C17-9C84-41F8-8131-9C3B1ACEDBEF}"/>
              </a:ext>
            </a:extLst>
          </p:cNvPr>
          <p:cNvGrpSpPr/>
          <p:nvPr/>
        </p:nvGrpSpPr>
        <p:grpSpPr>
          <a:xfrm>
            <a:off x="2864081" y="3733636"/>
            <a:ext cx="1764197" cy="369332"/>
            <a:chOff x="1099896" y="942313"/>
            <a:chExt cx="1764197" cy="369332"/>
          </a:xfrm>
        </p:grpSpPr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29AA5ED2-9D52-4D1F-AF4B-9B79A0DB5BE3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0ADCDCB-221D-4E6F-BC22-A1B89B13A351}"/>
                </a:ext>
              </a:extLst>
            </p:cNvPr>
            <p:cNvSpPr txBox="1"/>
            <p:nvPr/>
          </p:nvSpPr>
          <p:spPr>
            <a:xfrm>
              <a:off x="1099896" y="942313"/>
              <a:ext cx="176418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10. Goto to App with Authorization Code</a:t>
              </a:r>
              <a:endParaRPr lang="ko-KR" altLang="en-US" sz="900"/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4A49550F-FB19-4BDC-BEB9-CC139F744772}"/>
              </a:ext>
            </a:extLst>
          </p:cNvPr>
          <p:cNvGrpSpPr/>
          <p:nvPr/>
        </p:nvGrpSpPr>
        <p:grpSpPr>
          <a:xfrm>
            <a:off x="4629226" y="4128418"/>
            <a:ext cx="1764197" cy="230832"/>
            <a:chOff x="1099896" y="1044774"/>
            <a:chExt cx="1764197" cy="230832"/>
          </a:xfrm>
        </p:grpSpPr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1E1DCC7C-FA25-4D2A-B9B6-CCD5359DE7AB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60AC13B-0F12-4C9D-A092-6B7A21D71222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11. Send Authorization Code</a:t>
              </a:r>
              <a:endParaRPr lang="ko-KR" altLang="en-US" sz="900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39BB9162-D801-4BD4-9745-D7CA48E71C03}"/>
              </a:ext>
            </a:extLst>
          </p:cNvPr>
          <p:cNvGrpSpPr/>
          <p:nvPr/>
        </p:nvGrpSpPr>
        <p:grpSpPr>
          <a:xfrm>
            <a:off x="4627829" y="4357841"/>
            <a:ext cx="1765594" cy="369332"/>
            <a:chOff x="1098499" y="948715"/>
            <a:chExt cx="1765594" cy="369332"/>
          </a:xfrm>
        </p:grpSpPr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9ED2C0CA-8926-4346-8585-357BEBD5E4B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C28A9FC-9831-4550-B16C-0AFA4AC7C0BE}"/>
                </a:ext>
              </a:extLst>
            </p:cNvPr>
            <p:cNvSpPr txBox="1"/>
            <p:nvPr/>
          </p:nvSpPr>
          <p:spPr>
            <a:xfrm>
              <a:off x="1098499" y="948715"/>
              <a:ext cx="176418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12. </a:t>
              </a:r>
              <a:r>
                <a:rPr lang="en-US" altLang="ko-KR" sz="900"/>
                <a:t>Send </a:t>
              </a:r>
              <a:r>
                <a:rPr lang="en-US" altLang="ko-KR" sz="900" b="1"/>
                <a:t>ID Token</a:t>
              </a:r>
              <a:r>
                <a:rPr lang="en-US" altLang="ko-KR" sz="900"/>
                <a:t> </a:t>
              </a:r>
              <a:r>
                <a:rPr lang="en-US" altLang="ko-KR" sz="900">
                  <a:solidFill>
                    <a:srgbClr val="C00000"/>
                  </a:solidFill>
                </a:rPr>
                <a:t>(&amp; Access Token, Refresh Token)</a:t>
              </a:r>
              <a:endParaRPr lang="ko-KR" altLang="en-US" sz="9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7AA334AC-7DA5-4ED7-96AA-6CCBE76A4B8D}"/>
              </a:ext>
            </a:extLst>
          </p:cNvPr>
          <p:cNvSpPr txBox="1"/>
          <p:nvPr/>
        </p:nvSpPr>
        <p:spPr>
          <a:xfrm>
            <a:off x="4531147" y="509940"/>
            <a:ext cx="26902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>
                <a:solidFill>
                  <a:srgbClr val="C00000"/>
                </a:solidFill>
              </a:rPr>
              <a:t>OAuth 2.0</a:t>
            </a:r>
            <a:endParaRPr lang="ko-KR" altLang="en-US" sz="105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034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OIDC Flow - Access Token, ID Token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682A8B3-51E9-4E66-93BF-AC13CF953E0F}"/>
              </a:ext>
            </a:extLst>
          </p:cNvPr>
          <p:cNvSpPr/>
          <p:nvPr/>
        </p:nvSpPr>
        <p:spPr>
          <a:xfrm>
            <a:off x="508114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</a:t>
            </a:r>
          </a:p>
          <a:p>
            <a:pPr algn="ctr"/>
            <a:r>
              <a:rPr lang="en-US" altLang="ko-KR" sz="1000"/>
              <a:t>(Resource Owner)</a:t>
            </a:r>
            <a:endParaRPr lang="ko-KR" altLang="en-US" sz="10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E51AB21-06DD-4D1C-881B-AB9AF29BE15E}"/>
              </a:ext>
            </a:extLst>
          </p:cNvPr>
          <p:cNvSpPr/>
          <p:nvPr/>
        </p:nvSpPr>
        <p:spPr>
          <a:xfrm>
            <a:off x="2272310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 Agent</a:t>
            </a:r>
          </a:p>
          <a:p>
            <a:pPr algn="ctr"/>
            <a:r>
              <a:rPr lang="en-US" altLang="ko-KR" sz="1000"/>
              <a:t>(Browser)</a:t>
            </a:r>
            <a:endParaRPr lang="ko-KR" altLang="en-US" sz="10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E98CDC1-9222-4883-B10A-81B66E8DC4B0}"/>
              </a:ext>
            </a:extLst>
          </p:cNvPr>
          <p:cNvSpPr/>
          <p:nvPr/>
        </p:nvSpPr>
        <p:spPr>
          <a:xfrm>
            <a:off x="4036506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Application</a:t>
            </a:r>
          </a:p>
          <a:p>
            <a:pPr algn="ctr"/>
            <a:r>
              <a:rPr lang="en-US" altLang="ko-KR" sz="1000"/>
              <a:t>(Web Server)</a:t>
            </a:r>
            <a:endParaRPr lang="ko-KR" altLang="en-US" sz="10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9835011-8977-4FDA-B1B6-1DD7DB8C2468}"/>
              </a:ext>
            </a:extLst>
          </p:cNvPr>
          <p:cNvSpPr/>
          <p:nvPr/>
        </p:nvSpPr>
        <p:spPr>
          <a:xfrm>
            <a:off x="5800702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Authorization</a:t>
            </a:r>
          </a:p>
          <a:p>
            <a:pPr algn="ctr"/>
            <a:r>
              <a:rPr lang="en-US" altLang="ko-KR" sz="1000"/>
              <a:t>Server</a:t>
            </a:r>
            <a:endParaRPr lang="ko-KR" altLang="en-US" sz="100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F38B8A0-1401-4E3B-9FC0-9ED096701E61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099897" y="1131590"/>
            <a:ext cx="0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E45002D-6183-4784-BB3F-133D35EEE2BB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2863091" y="1131590"/>
            <a:ext cx="1002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1C2B82A-843B-4122-8D52-8C4F14103FA8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628212" y="1131590"/>
            <a:ext cx="77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72E8AA5-3AB5-4A92-A6C6-31B4125C65A0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392485" y="1131590"/>
            <a:ext cx="0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3BB676B-A04A-46BB-A9BD-CA1B62AED92B}"/>
              </a:ext>
            </a:extLst>
          </p:cNvPr>
          <p:cNvGrpSpPr/>
          <p:nvPr/>
        </p:nvGrpSpPr>
        <p:grpSpPr>
          <a:xfrm>
            <a:off x="1099896" y="1188790"/>
            <a:ext cx="1764197" cy="230832"/>
            <a:chOff x="1099896" y="1044774"/>
            <a:chExt cx="1764197" cy="230832"/>
          </a:xfrm>
        </p:grpSpPr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7DA70A64-B7A7-4AFC-BF95-321F5BF555B1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1320D19-CFB6-4C35-A360-5C2725A9C005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1. Enter URL</a:t>
              </a:r>
              <a:endParaRPr lang="ko-KR" altLang="en-US" sz="90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AFBC0F5-80D5-4A60-A12A-346D9948C032}"/>
              </a:ext>
            </a:extLst>
          </p:cNvPr>
          <p:cNvGrpSpPr/>
          <p:nvPr/>
        </p:nvGrpSpPr>
        <p:grpSpPr>
          <a:xfrm>
            <a:off x="2864081" y="1419622"/>
            <a:ext cx="1764197" cy="230832"/>
            <a:chOff x="1099896" y="1044774"/>
            <a:chExt cx="1764197" cy="230832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B709BA7-8290-4557-AF33-ED4F7E8812E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07FD93-EFBF-47E4-A844-1B1F49D86DB7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2. </a:t>
              </a:r>
              <a:r>
                <a:rPr lang="en-US" altLang="ko-KR" sz="900" dirty="0" err="1"/>
                <a:t>Goto</a:t>
              </a:r>
              <a:r>
                <a:rPr lang="en-US" altLang="ko-KR" sz="900" dirty="0"/>
                <a:t> URL</a:t>
              </a:r>
              <a:endParaRPr lang="ko-KR" altLang="en-US" sz="900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78E7DB9-7A22-4F16-9950-ECFA5F3D4150}"/>
              </a:ext>
            </a:extLst>
          </p:cNvPr>
          <p:cNvGrpSpPr/>
          <p:nvPr/>
        </p:nvGrpSpPr>
        <p:grpSpPr>
          <a:xfrm>
            <a:off x="2864081" y="1641996"/>
            <a:ext cx="1764197" cy="369332"/>
            <a:chOff x="1099896" y="932508"/>
            <a:chExt cx="1764197" cy="369332"/>
          </a:xfrm>
        </p:grpSpPr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70114FF-E1D7-493F-9A33-71AC3EB2CD96}"/>
                </a:ext>
              </a:extLst>
            </p:cNvPr>
            <p:cNvSpPr txBox="1"/>
            <p:nvPr/>
          </p:nvSpPr>
          <p:spPr>
            <a:xfrm>
              <a:off x="1099896" y="932508"/>
              <a:ext cx="176418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3. Redirect to Auth Server with Scope and App URL</a:t>
              </a:r>
              <a:endParaRPr lang="ko-KR" altLang="en-US" sz="900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5A8411E5-A9E9-4E36-B89B-25648DB82851}"/>
              </a:ext>
            </a:extLst>
          </p:cNvPr>
          <p:cNvGrpSpPr/>
          <p:nvPr/>
        </p:nvGrpSpPr>
        <p:grpSpPr>
          <a:xfrm>
            <a:off x="2864081" y="2048644"/>
            <a:ext cx="3528388" cy="230832"/>
            <a:chOff x="1099896" y="1044774"/>
            <a:chExt cx="1764197" cy="230832"/>
          </a:xfrm>
        </p:grpSpPr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7080B2E9-6D6B-43B4-8519-32D04C6545D6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C6D28AC-42F8-4727-B049-E98805DBEC34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4. Goto Auth Server with Scope and App URL</a:t>
              </a:r>
              <a:endParaRPr lang="ko-KR" altLang="en-US" sz="900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DD2B2FB0-94BB-4A5E-A589-6984AA294FEE}"/>
              </a:ext>
            </a:extLst>
          </p:cNvPr>
          <p:cNvGrpSpPr/>
          <p:nvPr/>
        </p:nvGrpSpPr>
        <p:grpSpPr>
          <a:xfrm>
            <a:off x="2864081" y="2336676"/>
            <a:ext cx="3528366" cy="230832"/>
            <a:chOff x="1099896" y="1044774"/>
            <a:chExt cx="1764197" cy="230832"/>
          </a:xfrm>
        </p:grpSpPr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9FB015E7-91E7-400D-A123-A976DF82F65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E64580-FDE6-4924-88A9-1AE155603782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5. Present Authorization UI</a:t>
              </a:r>
              <a:endParaRPr lang="ko-KR" altLang="en-US" sz="900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597B8C85-295D-4C92-9310-7320E17DDA59}"/>
              </a:ext>
            </a:extLst>
          </p:cNvPr>
          <p:cNvGrpSpPr/>
          <p:nvPr/>
        </p:nvGrpSpPr>
        <p:grpSpPr>
          <a:xfrm>
            <a:off x="1099897" y="2624708"/>
            <a:ext cx="1764184" cy="230832"/>
            <a:chOff x="1099896" y="1044774"/>
            <a:chExt cx="1764197" cy="230832"/>
          </a:xfrm>
        </p:grpSpPr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716E46BF-9231-4EBA-9EDB-0F6CDE9F93D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EF921D0-D2FC-4BE9-AB63-E2462AA435CB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6. Show Authorization UI</a:t>
              </a:r>
              <a:endParaRPr lang="ko-KR" altLang="en-US" sz="90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8FB4A4B0-DE36-47FC-9BAE-7A0347C8CB49}"/>
              </a:ext>
            </a:extLst>
          </p:cNvPr>
          <p:cNvGrpSpPr/>
          <p:nvPr/>
        </p:nvGrpSpPr>
        <p:grpSpPr>
          <a:xfrm>
            <a:off x="1099896" y="2918344"/>
            <a:ext cx="1764197" cy="230832"/>
            <a:chOff x="1099896" y="1044774"/>
            <a:chExt cx="1764197" cy="230832"/>
          </a:xfrm>
        </p:grpSpPr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44F9F2A3-37EA-44FC-8E45-AB5318C717E0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2E47B97-61A2-4325-9CAB-DA60897BED2D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7. Agree</a:t>
              </a:r>
              <a:endParaRPr lang="ko-KR" altLang="en-US" sz="90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1A2A4C1-4A3E-408E-A9A1-A4F65D4F8A6E}"/>
              </a:ext>
            </a:extLst>
          </p:cNvPr>
          <p:cNvGrpSpPr/>
          <p:nvPr/>
        </p:nvGrpSpPr>
        <p:grpSpPr>
          <a:xfrm>
            <a:off x="2864029" y="3216000"/>
            <a:ext cx="3528386" cy="230832"/>
            <a:chOff x="1099896" y="1044774"/>
            <a:chExt cx="1764197" cy="230832"/>
          </a:xfrm>
        </p:grpSpPr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80C9B849-3164-45D1-B6F8-53A74B2174EA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763CC01-C5B9-4B00-93A8-25D6ADD4C0E0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8. Send Authentication and Authorization Info </a:t>
              </a:r>
              <a:endParaRPr lang="ko-KR" altLang="en-US" sz="900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E5913C7-1C6F-4B1A-93A2-8F5A782FCF70}"/>
              </a:ext>
            </a:extLst>
          </p:cNvPr>
          <p:cNvGrpSpPr/>
          <p:nvPr/>
        </p:nvGrpSpPr>
        <p:grpSpPr>
          <a:xfrm>
            <a:off x="2864029" y="3507197"/>
            <a:ext cx="3528386" cy="230832"/>
            <a:chOff x="1099896" y="1044774"/>
            <a:chExt cx="1764197" cy="230832"/>
          </a:xfrm>
        </p:grpSpPr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5A32FE5A-D95D-40D1-A6CC-71180B87F368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72B408E-1863-4925-B684-13B1B7F10C2D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9. Redirect to App URL with Authorization Code</a:t>
              </a:r>
              <a:endParaRPr lang="ko-KR" altLang="en-US" sz="900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EAEB2C17-9C84-41F8-8131-9C3B1ACEDBEF}"/>
              </a:ext>
            </a:extLst>
          </p:cNvPr>
          <p:cNvGrpSpPr/>
          <p:nvPr/>
        </p:nvGrpSpPr>
        <p:grpSpPr>
          <a:xfrm>
            <a:off x="2864081" y="3733636"/>
            <a:ext cx="1764197" cy="369332"/>
            <a:chOff x="1099896" y="942313"/>
            <a:chExt cx="1764197" cy="369332"/>
          </a:xfrm>
        </p:grpSpPr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29AA5ED2-9D52-4D1F-AF4B-9B79A0DB5BE3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0ADCDCB-221D-4E6F-BC22-A1B89B13A351}"/>
                </a:ext>
              </a:extLst>
            </p:cNvPr>
            <p:cNvSpPr txBox="1"/>
            <p:nvPr/>
          </p:nvSpPr>
          <p:spPr>
            <a:xfrm>
              <a:off x="1099896" y="942313"/>
              <a:ext cx="176418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10. Goto to App with Authorization Code</a:t>
              </a:r>
              <a:endParaRPr lang="ko-KR" altLang="en-US" sz="900"/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4A49550F-FB19-4BDC-BEB9-CC139F744772}"/>
              </a:ext>
            </a:extLst>
          </p:cNvPr>
          <p:cNvGrpSpPr/>
          <p:nvPr/>
        </p:nvGrpSpPr>
        <p:grpSpPr>
          <a:xfrm>
            <a:off x="4629226" y="4128418"/>
            <a:ext cx="1764197" cy="230832"/>
            <a:chOff x="1099896" y="1044774"/>
            <a:chExt cx="1764197" cy="230832"/>
          </a:xfrm>
        </p:grpSpPr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1E1DCC7C-FA25-4D2A-B9B6-CCD5359DE7AB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60AC13B-0F12-4C9D-A092-6B7A21D71222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11. Send Authorization Code</a:t>
              </a:r>
              <a:endParaRPr lang="ko-KR" altLang="en-US" sz="900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39BB9162-D801-4BD4-9745-D7CA48E71C03}"/>
              </a:ext>
            </a:extLst>
          </p:cNvPr>
          <p:cNvGrpSpPr/>
          <p:nvPr/>
        </p:nvGrpSpPr>
        <p:grpSpPr>
          <a:xfrm>
            <a:off x="4627829" y="4357841"/>
            <a:ext cx="1765594" cy="369332"/>
            <a:chOff x="1098499" y="948715"/>
            <a:chExt cx="1765594" cy="369332"/>
          </a:xfrm>
        </p:grpSpPr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9ED2C0CA-8926-4346-8585-357BEBD5E4B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C28A9FC-9831-4550-B16C-0AFA4AC7C0BE}"/>
                </a:ext>
              </a:extLst>
            </p:cNvPr>
            <p:cNvSpPr txBox="1"/>
            <p:nvPr/>
          </p:nvSpPr>
          <p:spPr>
            <a:xfrm>
              <a:off x="1098499" y="948715"/>
              <a:ext cx="176418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12. </a:t>
              </a:r>
              <a:r>
                <a:rPr lang="en-US" altLang="ko-KR" sz="900"/>
                <a:t>Send </a:t>
              </a:r>
              <a:r>
                <a:rPr lang="en-US" altLang="ko-KR" sz="900" b="1"/>
                <a:t>ID Token</a:t>
              </a:r>
              <a:r>
                <a:rPr lang="en-US" altLang="ko-KR" sz="900"/>
                <a:t> (&amp; Access Token, Refresh Token)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7749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32725</TotalTime>
  <Words>508</Words>
  <Application>Microsoft Office PowerPoint</Application>
  <PresentationFormat>화면 슬라이드 쇼(16:9)</PresentationFormat>
  <Paragraphs>113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OAuth 2.0 Component</vt:lpstr>
      <vt:lpstr>OIDC Flow - Access Token, ID Token</vt:lpstr>
      <vt:lpstr>PowerPoint 프레젠테이션</vt:lpstr>
      <vt:lpstr>OAuth 2.0 Component</vt:lpstr>
      <vt:lpstr>OIDC Flow - Access Token, ID Token</vt:lpstr>
      <vt:lpstr>OIDC Flow - Access Token, ID Token</vt:lpstr>
      <vt:lpstr>OIDC Flow - Access Token, ID Token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4927</cp:revision>
  <dcterms:created xsi:type="dcterms:W3CDTF">2006-10-05T04:04:58Z</dcterms:created>
  <dcterms:modified xsi:type="dcterms:W3CDTF">2022-02-26T15:08:55Z</dcterms:modified>
</cp:coreProperties>
</file>