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69" r:id="rId2"/>
    <p:sldId id="368" r:id="rId3"/>
    <p:sldId id="366" r:id="rId4"/>
    <p:sldId id="370" r:id="rId5"/>
    <p:sldId id="365" r:id="rId6"/>
    <p:sldId id="367" r:id="rId7"/>
    <p:sldId id="372" r:id="rId8"/>
    <p:sldId id="373" r:id="rId9"/>
    <p:sldId id="371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92" autoAdjust="0"/>
    <p:restoredTop sz="92982" autoAdjust="0"/>
  </p:normalViewPr>
  <p:slideViewPr>
    <p:cSldViewPr>
      <p:cViewPr varScale="1">
        <p:scale>
          <a:sx n="200" d="100"/>
          <a:sy n="200" d="100"/>
        </p:scale>
        <p:origin x="3342" y="240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4C54D33-68FC-479C-9670-23ED765ECC26}"/>
              </a:ext>
            </a:extLst>
          </p:cNvPr>
          <p:cNvSpPr/>
          <p:nvPr/>
        </p:nvSpPr>
        <p:spPr>
          <a:xfrm>
            <a:off x="6481607" y="2427734"/>
            <a:ext cx="1621957" cy="872302"/>
          </a:xfrm>
          <a:prstGeom prst="roundRect">
            <a:avLst>
              <a:gd name="adj" fmla="val 589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Service Provider</a:t>
            </a:r>
            <a:endParaRPr lang="ko-KR" altLang="en-US" sz="12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 dirty="0" err="1"/>
              <a:t>OAuth</a:t>
            </a:r>
            <a:r>
              <a:rPr lang="en-US" altLang="ko-KR" sz="3600" dirty="0"/>
              <a:t> 2.0 Component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682A8B3-51E9-4E66-93BF-AC13CF953E0F}"/>
              </a:ext>
            </a:extLst>
          </p:cNvPr>
          <p:cNvSpPr/>
          <p:nvPr/>
        </p:nvSpPr>
        <p:spPr>
          <a:xfrm>
            <a:off x="971600" y="2497523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User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E98CDC1-9222-4883-B10A-81B66E8DC4B0}"/>
              </a:ext>
            </a:extLst>
          </p:cNvPr>
          <p:cNvSpPr/>
          <p:nvPr/>
        </p:nvSpPr>
        <p:spPr>
          <a:xfrm>
            <a:off x="3779912" y="2497523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Application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7A5B4CE-CBA4-48F1-B07F-646FF8B5033F}"/>
              </a:ext>
            </a:extLst>
          </p:cNvPr>
          <p:cNvSpPr/>
          <p:nvPr/>
        </p:nvSpPr>
        <p:spPr>
          <a:xfrm>
            <a:off x="6556786" y="2499742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API Server</a:t>
            </a:r>
            <a:endParaRPr lang="ko-KR" altLang="en-US" sz="12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>
            <a:stCxn id="3" idx="3"/>
            <a:endCxn id="20" idx="1"/>
          </p:cNvCxnSpPr>
          <p:nvPr/>
        </p:nvCxnSpPr>
        <p:spPr>
          <a:xfrm>
            <a:off x="2443198" y="2749551"/>
            <a:ext cx="133671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/>
          <p:nvPr/>
        </p:nvCxnSpPr>
        <p:spPr>
          <a:xfrm flipH="1" flipV="1">
            <a:off x="5251510" y="2586558"/>
            <a:ext cx="1305276" cy="2219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207FD93-EFBF-47E4-A844-1B1F49D86DB7}"/>
              </a:ext>
            </a:extLst>
          </p:cNvPr>
          <p:cNvSpPr txBox="1"/>
          <p:nvPr/>
        </p:nvSpPr>
        <p:spPr>
          <a:xfrm>
            <a:off x="2229461" y="2520938"/>
            <a:ext cx="1764187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900" dirty="0"/>
              <a:t>1. Input ID/Password</a:t>
            </a:r>
            <a:endParaRPr lang="ko-KR" altLang="en-US" sz="9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07FD93-EFBF-47E4-A844-1B1F49D86DB7}"/>
              </a:ext>
            </a:extLst>
          </p:cNvPr>
          <p:cNvSpPr txBox="1"/>
          <p:nvPr/>
        </p:nvSpPr>
        <p:spPr>
          <a:xfrm>
            <a:off x="5022054" y="2221236"/>
            <a:ext cx="176418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900" dirty="0"/>
              <a:t>2. Send ID</a:t>
            </a:r>
            <a:r>
              <a:rPr lang="en-US" altLang="ko-KR" sz="900"/>
              <a:t>/Password</a:t>
            </a:r>
          </a:p>
          <a:p>
            <a:pPr algn="ctr"/>
            <a:r>
              <a:rPr lang="en-US" altLang="ko-KR" sz="900"/>
              <a:t>&amp; Request</a:t>
            </a:r>
            <a:endParaRPr lang="ko-KR" altLang="en-US" sz="9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/>
          <p:nvPr/>
        </p:nvCxnSpPr>
        <p:spPr>
          <a:xfrm flipH="1" flipV="1">
            <a:off x="5251510" y="2929571"/>
            <a:ext cx="1305276" cy="221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207FD93-EFBF-47E4-A844-1B1F49D86DB7}"/>
              </a:ext>
            </a:extLst>
          </p:cNvPr>
          <p:cNvSpPr txBox="1"/>
          <p:nvPr/>
        </p:nvSpPr>
        <p:spPr>
          <a:xfrm>
            <a:off x="5022054" y="2700415"/>
            <a:ext cx="1764187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900" dirty="0"/>
              <a:t>3</a:t>
            </a:r>
            <a:r>
              <a:rPr lang="en-US" altLang="ko-KR" sz="900"/>
              <a:t>. Response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48683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F4B8E58-7E66-4106-A564-5EAF9C968AE3}"/>
              </a:ext>
            </a:extLst>
          </p:cNvPr>
          <p:cNvSpPr/>
          <p:nvPr/>
        </p:nvSpPr>
        <p:spPr>
          <a:xfrm>
            <a:off x="4716016" y="2257225"/>
            <a:ext cx="3417668" cy="1618875"/>
          </a:xfrm>
          <a:prstGeom prst="roundRect">
            <a:avLst>
              <a:gd name="adj" fmla="val 273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200"/>
              <a:t>Service Provider</a:t>
            </a:r>
            <a:endParaRPr lang="ko-KR" altLang="en-US" sz="12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 dirty="0" err="1"/>
              <a:t>OAuth</a:t>
            </a:r>
            <a:r>
              <a:rPr lang="en-US" altLang="ko-KR" sz="3600" dirty="0"/>
              <a:t> 2.0 Component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682A8B3-51E9-4E66-93BF-AC13CF953E0F}"/>
              </a:ext>
            </a:extLst>
          </p:cNvPr>
          <p:cNvSpPr/>
          <p:nvPr/>
        </p:nvSpPr>
        <p:spPr>
          <a:xfrm>
            <a:off x="1043608" y="2355726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User</a:t>
            </a:r>
          </a:p>
          <a:p>
            <a:pPr algn="ctr"/>
            <a:r>
              <a:rPr lang="en-US" altLang="ko-KR" sz="1200" dirty="0"/>
              <a:t>(Resource Owner)</a:t>
            </a:r>
            <a:endParaRPr lang="ko-KR" altLang="en-US" sz="12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E51AB21-06DD-4D1C-881B-AB9AF29BE15E}"/>
              </a:ext>
            </a:extLst>
          </p:cNvPr>
          <p:cNvSpPr/>
          <p:nvPr/>
        </p:nvSpPr>
        <p:spPr>
          <a:xfrm>
            <a:off x="2956386" y="2355726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User Agent</a:t>
            </a:r>
          </a:p>
          <a:p>
            <a:pPr algn="ctr"/>
            <a:r>
              <a:rPr lang="en-US" altLang="ko-KR" sz="1200"/>
              <a:t>(Web Browser)</a:t>
            </a:r>
            <a:endParaRPr lang="ko-KR" altLang="en-US" sz="12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E98CDC1-9222-4883-B10A-81B66E8DC4B0}"/>
              </a:ext>
            </a:extLst>
          </p:cNvPr>
          <p:cNvSpPr/>
          <p:nvPr/>
        </p:nvSpPr>
        <p:spPr>
          <a:xfrm>
            <a:off x="4797156" y="1419622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Application</a:t>
            </a:r>
          </a:p>
          <a:p>
            <a:pPr algn="ctr"/>
            <a:r>
              <a:rPr lang="en-US" altLang="ko-KR" sz="1200"/>
              <a:t>(Web Server)</a:t>
            </a:r>
            <a:endParaRPr lang="ko-KR" altLang="en-US" sz="12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9835011-8977-4FDA-B1B6-1DD7DB8C2468}"/>
              </a:ext>
            </a:extLst>
          </p:cNvPr>
          <p:cNvSpPr/>
          <p:nvPr/>
        </p:nvSpPr>
        <p:spPr>
          <a:xfrm>
            <a:off x="4797156" y="3291830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Authorization</a:t>
            </a:r>
          </a:p>
          <a:p>
            <a:pPr algn="ctr"/>
            <a:r>
              <a:rPr lang="en-US" altLang="ko-KR" sz="1200"/>
              <a:t>Server</a:t>
            </a:r>
            <a:endParaRPr lang="ko-KR" altLang="en-US" sz="120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7A5B4CE-CBA4-48F1-B07F-646FF8B5033F}"/>
              </a:ext>
            </a:extLst>
          </p:cNvPr>
          <p:cNvSpPr/>
          <p:nvPr/>
        </p:nvSpPr>
        <p:spPr>
          <a:xfrm>
            <a:off x="6588224" y="2335344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Resource Server</a:t>
            </a:r>
          </a:p>
          <a:p>
            <a:pPr algn="ctr"/>
            <a:r>
              <a:rPr lang="en-US" altLang="ko-KR" sz="1200"/>
              <a:t>(API Server)</a:t>
            </a:r>
            <a:endParaRPr lang="ko-KR" altLang="en-US" sz="120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>
            <a:stCxn id="3" idx="3"/>
            <a:endCxn id="19" idx="1"/>
          </p:cNvCxnSpPr>
          <p:nvPr/>
        </p:nvCxnSpPr>
        <p:spPr>
          <a:xfrm>
            <a:off x="2515206" y="2607754"/>
            <a:ext cx="44118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 flipV="1">
            <a:off x="4427984" y="1671650"/>
            <a:ext cx="369172" cy="93610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>
            <a:stCxn id="19" idx="3"/>
            <a:endCxn id="21" idx="1"/>
          </p:cNvCxnSpPr>
          <p:nvPr/>
        </p:nvCxnSpPr>
        <p:spPr>
          <a:xfrm>
            <a:off x="4427984" y="2607754"/>
            <a:ext cx="369172" cy="93610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>
            <a:stCxn id="22" idx="1"/>
            <a:endCxn id="21" idx="3"/>
          </p:cNvCxnSpPr>
          <p:nvPr/>
        </p:nvCxnSpPr>
        <p:spPr>
          <a:xfrm flipH="1">
            <a:off x="6268754" y="2587372"/>
            <a:ext cx="319470" cy="95648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>
            <a:stCxn id="22" idx="1"/>
            <a:endCxn id="20" idx="3"/>
          </p:cNvCxnSpPr>
          <p:nvPr/>
        </p:nvCxnSpPr>
        <p:spPr>
          <a:xfrm flipH="1" flipV="1">
            <a:off x="6268754" y="1671650"/>
            <a:ext cx="319470" cy="91572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662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OAuth 2.0 Flow - Access Token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682A8B3-51E9-4E66-93BF-AC13CF953E0F}"/>
              </a:ext>
            </a:extLst>
          </p:cNvPr>
          <p:cNvSpPr/>
          <p:nvPr/>
        </p:nvSpPr>
        <p:spPr>
          <a:xfrm>
            <a:off x="508114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</a:t>
            </a:r>
          </a:p>
          <a:p>
            <a:pPr algn="ctr"/>
            <a:r>
              <a:rPr lang="en-US" altLang="ko-KR" sz="1000"/>
              <a:t>(Resource Owner)</a:t>
            </a:r>
            <a:endParaRPr lang="ko-KR" altLang="en-US" sz="10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E51AB21-06DD-4D1C-881B-AB9AF29BE15E}"/>
              </a:ext>
            </a:extLst>
          </p:cNvPr>
          <p:cNvSpPr/>
          <p:nvPr/>
        </p:nvSpPr>
        <p:spPr>
          <a:xfrm>
            <a:off x="2272310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 Agent</a:t>
            </a:r>
          </a:p>
          <a:p>
            <a:pPr algn="ctr"/>
            <a:r>
              <a:rPr lang="en-US" altLang="ko-KR" sz="1000"/>
              <a:t>(Web Browser)</a:t>
            </a:r>
            <a:endParaRPr lang="ko-KR" altLang="en-US" sz="10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E98CDC1-9222-4883-B10A-81B66E8DC4B0}"/>
              </a:ext>
            </a:extLst>
          </p:cNvPr>
          <p:cNvSpPr/>
          <p:nvPr/>
        </p:nvSpPr>
        <p:spPr>
          <a:xfrm>
            <a:off x="4036506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Application</a:t>
            </a:r>
          </a:p>
          <a:p>
            <a:pPr algn="ctr"/>
            <a:r>
              <a:rPr lang="en-US" altLang="ko-KR" sz="1000"/>
              <a:t>(Web Server)</a:t>
            </a:r>
            <a:endParaRPr lang="ko-KR" altLang="en-US" sz="10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9835011-8977-4FDA-B1B6-1DD7DB8C2468}"/>
              </a:ext>
            </a:extLst>
          </p:cNvPr>
          <p:cNvSpPr/>
          <p:nvPr/>
        </p:nvSpPr>
        <p:spPr>
          <a:xfrm>
            <a:off x="5800702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Authorization</a:t>
            </a:r>
          </a:p>
          <a:p>
            <a:pPr algn="ctr"/>
            <a:r>
              <a:rPr lang="en-US" altLang="ko-KR" sz="1000"/>
              <a:t>Server</a:t>
            </a:r>
            <a:endParaRPr lang="ko-KR" altLang="en-US" sz="100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7A5B4CE-CBA4-48F1-B07F-646FF8B5033F}"/>
              </a:ext>
            </a:extLst>
          </p:cNvPr>
          <p:cNvSpPr/>
          <p:nvPr/>
        </p:nvSpPr>
        <p:spPr>
          <a:xfrm>
            <a:off x="7564898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Resource Server</a:t>
            </a:r>
          </a:p>
          <a:p>
            <a:pPr algn="ctr"/>
            <a:r>
              <a:rPr lang="en-US" altLang="ko-KR" sz="1000"/>
              <a:t>(API Server)</a:t>
            </a:r>
            <a:endParaRPr lang="ko-KR" altLang="en-US" sz="10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F38B8A0-1401-4E3B-9FC0-9ED096701E61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099897" y="1131590"/>
            <a:ext cx="0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E45002D-6183-4784-BB3F-133D35EEE2BB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2863091" y="1131590"/>
            <a:ext cx="1002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1C2B82A-843B-4122-8D52-8C4F14103FA8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628212" y="1131590"/>
            <a:ext cx="77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72E8AA5-3AB5-4A92-A6C6-31B4125C65A0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392485" y="1131590"/>
            <a:ext cx="0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7F6A3AB-03BA-45EF-9D8B-53D3EB078AA5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8156681" y="1131590"/>
            <a:ext cx="0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3BB676B-A04A-46BB-A9BD-CA1B62AED92B}"/>
              </a:ext>
            </a:extLst>
          </p:cNvPr>
          <p:cNvGrpSpPr/>
          <p:nvPr/>
        </p:nvGrpSpPr>
        <p:grpSpPr>
          <a:xfrm>
            <a:off x="1099896" y="1188790"/>
            <a:ext cx="1764197" cy="230832"/>
            <a:chOff x="1099896" y="1044774"/>
            <a:chExt cx="1764197" cy="230832"/>
          </a:xfrm>
        </p:grpSpPr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7DA70A64-B7A7-4AFC-BF95-321F5BF555B1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1320D19-CFB6-4C35-A360-5C2725A9C005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1. Enter URL</a:t>
              </a:r>
              <a:endParaRPr lang="ko-KR" altLang="en-US" sz="90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AFBC0F5-80D5-4A60-A12A-346D9948C032}"/>
              </a:ext>
            </a:extLst>
          </p:cNvPr>
          <p:cNvGrpSpPr/>
          <p:nvPr/>
        </p:nvGrpSpPr>
        <p:grpSpPr>
          <a:xfrm>
            <a:off x="2864081" y="1419622"/>
            <a:ext cx="1764197" cy="230832"/>
            <a:chOff x="1099896" y="1044774"/>
            <a:chExt cx="1764197" cy="230832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B709BA7-8290-4557-AF33-ED4F7E8812E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07FD93-EFBF-47E4-A844-1B1F49D86DB7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2. </a:t>
              </a:r>
              <a:r>
                <a:rPr lang="en-US" altLang="ko-KR" sz="900" dirty="0" err="1"/>
                <a:t>Goto</a:t>
              </a:r>
              <a:r>
                <a:rPr lang="en-US" altLang="ko-KR" sz="900" dirty="0"/>
                <a:t> URL</a:t>
              </a:r>
              <a:endParaRPr lang="ko-KR" altLang="en-US" sz="900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>
            <a:off x="2751517" y="1641996"/>
            <a:ext cx="1989316" cy="369332"/>
            <a:chOff x="987332" y="932508"/>
            <a:chExt cx="1989316" cy="369332"/>
          </a:xfrm>
        </p:grpSpPr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987332" y="932508"/>
              <a:ext cx="198931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3. Redirect to Auth Server with </a:t>
              </a:r>
              <a:r>
                <a:rPr lang="en-US" altLang="ko-KR" sz="900" b="1"/>
                <a:t>Client ID,</a:t>
              </a:r>
              <a:r>
                <a:rPr lang="en-US" altLang="ko-KR" sz="900"/>
                <a:t> </a:t>
              </a:r>
              <a:r>
                <a:rPr lang="en-US" altLang="ko-KR" sz="900" b="1"/>
                <a:t>Scope, Return URL</a:t>
              </a: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A8411E5-A9E9-4E36-B89B-25648DB82851}"/>
              </a:ext>
            </a:extLst>
          </p:cNvPr>
          <p:cNvGrpSpPr/>
          <p:nvPr/>
        </p:nvGrpSpPr>
        <p:grpSpPr>
          <a:xfrm>
            <a:off x="2864081" y="2048644"/>
            <a:ext cx="3528388" cy="230832"/>
            <a:chOff x="1099896" y="1044774"/>
            <a:chExt cx="1764197" cy="230832"/>
          </a:xfrm>
        </p:grpSpPr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7080B2E9-6D6B-43B4-8519-32D04C6545D6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C6D28AC-42F8-4727-B049-E98805DBEC34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4. Goto Auth Server with Client ID, Scope, Return URL</a:t>
              </a:r>
              <a:endParaRPr lang="ko-KR" altLang="en-US" sz="900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DD2B2FB0-94BB-4A5E-A589-6984AA294FEE}"/>
              </a:ext>
            </a:extLst>
          </p:cNvPr>
          <p:cNvGrpSpPr/>
          <p:nvPr/>
        </p:nvGrpSpPr>
        <p:grpSpPr>
          <a:xfrm>
            <a:off x="2864081" y="2336676"/>
            <a:ext cx="3528366" cy="230832"/>
            <a:chOff x="1099896" y="1044774"/>
            <a:chExt cx="1764197" cy="230832"/>
          </a:xfrm>
        </p:grpSpPr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9FB015E7-91E7-400D-A123-A976DF82F65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E64580-FDE6-4924-88A9-1AE155603782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5. Present Authorization UI</a:t>
              </a:r>
              <a:endParaRPr lang="ko-KR" altLang="en-US" sz="900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597B8C85-295D-4C92-9310-7320E17DDA59}"/>
              </a:ext>
            </a:extLst>
          </p:cNvPr>
          <p:cNvGrpSpPr/>
          <p:nvPr/>
        </p:nvGrpSpPr>
        <p:grpSpPr>
          <a:xfrm>
            <a:off x="1099897" y="2624708"/>
            <a:ext cx="1764184" cy="230832"/>
            <a:chOff x="1099896" y="1044774"/>
            <a:chExt cx="1764197" cy="230832"/>
          </a:xfrm>
        </p:grpSpPr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716E46BF-9231-4EBA-9EDB-0F6CDE9F93D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EF921D0-D2FC-4BE9-AB63-E2462AA435CB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6. Show Authorization UI</a:t>
              </a:r>
              <a:endParaRPr lang="ko-KR" altLang="en-US" sz="90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FB4A4B0-DE36-47FC-9BAE-7A0347C8CB49}"/>
              </a:ext>
            </a:extLst>
          </p:cNvPr>
          <p:cNvGrpSpPr/>
          <p:nvPr/>
        </p:nvGrpSpPr>
        <p:grpSpPr>
          <a:xfrm>
            <a:off x="1099896" y="2918344"/>
            <a:ext cx="1764197" cy="230832"/>
            <a:chOff x="1099896" y="1044774"/>
            <a:chExt cx="1764197" cy="230832"/>
          </a:xfrm>
        </p:grpSpPr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44F9F2A3-37EA-44FC-8E45-AB5318C717E0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2E47B97-61A2-4325-9CAB-DA60897BED2D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7. Agree</a:t>
              </a:r>
              <a:endParaRPr lang="ko-KR" altLang="en-US" sz="90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1A2A4C1-4A3E-408E-A9A1-A4F65D4F8A6E}"/>
              </a:ext>
            </a:extLst>
          </p:cNvPr>
          <p:cNvGrpSpPr/>
          <p:nvPr/>
        </p:nvGrpSpPr>
        <p:grpSpPr>
          <a:xfrm>
            <a:off x="2864029" y="3216000"/>
            <a:ext cx="3528386" cy="230832"/>
            <a:chOff x="1099896" y="1044774"/>
            <a:chExt cx="1764197" cy="230832"/>
          </a:xfrm>
        </p:grpSpPr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80C9B849-3164-45D1-B6F8-53A74B2174EA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763CC01-C5B9-4B00-93A8-25D6ADD4C0E0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8. Send Authentication and Authorization Info </a:t>
              </a:r>
              <a:endParaRPr lang="ko-KR" altLang="en-US" sz="900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E5913C7-1C6F-4B1A-93A2-8F5A782FCF70}"/>
              </a:ext>
            </a:extLst>
          </p:cNvPr>
          <p:cNvGrpSpPr/>
          <p:nvPr/>
        </p:nvGrpSpPr>
        <p:grpSpPr>
          <a:xfrm>
            <a:off x="2864029" y="3507197"/>
            <a:ext cx="3528386" cy="230832"/>
            <a:chOff x="1099896" y="1044774"/>
            <a:chExt cx="1764197" cy="230832"/>
          </a:xfrm>
        </p:grpSpPr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5A32FE5A-D95D-40D1-A6CC-71180B87F368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72B408E-1863-4925-B684-13B1B7F10C2D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9. Redirect to App URL with </a:t>
              </a:r>
              <a:r>
                <a:rPr lang="en-US" altLang="ko-KR" sz="900" b="1"/>
                <a:t>Authorization Code</a:t>
              </a:r>
              <a:endParaRPr lang="ko-KR" altLang="en-US" sz="900" b="1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EAEB2C17-9C84-41F8-8131-9C3B1ACEDBEF}"/>
              </a:ext>
            </a:extLst>
          </p:cNvPr>
          <p:cNvGrpSpPr/>
          <p:nvPr/>
        </p:nvGrpSpPr>
        <p:grpSpPr>
          <a:xfrm>
            <a:off x="2864081" y="3733636"/>
            <a:ext cx="1764197" cy="369332"/>
            <a:chOff x="1099896" y="942313"/>
            <a:chExt cx="1764197" cy="369332"/>
          </a:xfrm>
        </p:grpSpPr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29AA5ED2-9D52-4D1F-AF4B-9B79A0DB5BE3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0ADCDCB-221D-4E6F-BC22-A1B89B13A351}"/>
                </a:ext>
              </a:extLst>
            </p:cNvPr>
            <p:cNvSpPr txBox="1"/>
            <p:nvPr/>
          </p:nvSpPr>
          <p:spPr>
            <a:xfrm>
              <a:off x="1099896" y="942313"/>
              <a:ext cx="17641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10. Return to App with Authorization Code</a:t>
              </a:r>
              <a:endParaRPr lang="ko-KR" altLang="en-US" sz="900"/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4A49550F-FB19-4BDC-BEB9-CC139F744772}"/>
              </a:ext>
            </a:extLst>
          </p:cNvPr>
          <p:cNvGrpSpPr/>
          <p:nvPr/>
        </p:nvGrpSpPr>
        <p:grpSpPr>
          <a:xfrm>
            <a:off x="4506577" y="3988764"/>
            <a:ext cx="2009486" cy="370486"/>
            <a:chOff x="977247" y="905120"/>
            <a:chExt cx="2009486" cy="370486"/>
          </a:xfrm>
        </p:grpSpPr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1E1DCC7C-FA25-4D2A-B9B6-CCD5359DE7AB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60AC13B-0F12-4C9D-A092-6B7A21D71222}"/>
                </a:ext>
              </a:extLst>
            </p:cNvPr>
            <p:cNvSpPr txBox="1"/>
            <p:nvPr/>
          </p:nvSpPr>
          <p:spPr>
            <a:xfrm>
              <a:off x="977247" y="905120"/>
              <a:ext cx="200948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11. Send Authorization Code, Client ID, Client Secret</a:t>
              </a:r>
              <a:endParaRPr lang="ko-KR" altLang="en-US" sz="900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39BB9162-D801-4BD4-9745-D7CA48E71C03}"/>
              </a:ext>
            </a:extLst>
          </p:cNvPr>
          <p:cNvGrpSpPr/>
          <p:nvPr/>
        </p:nvGrpSpPr>
        <p:grpSpPr>
          <a:xfrm>
            <a:off x="4627829" y="4357841"/>
            <a:ext cx="1765594" cy="369332"/>
            <a:chOff x="1098499" y="948715"/>
            <a:chExt cx="1765594" cy="369332"/>
          </a:xfrm>
        </p:grpSpPr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9ED2C0CA-8926-4346-8585-357BEBD5E4B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C28A9FC-9831-4550-B16C-0AFA4AC7C0BE}"/>
                </a:ext>
              </a:extLst>
            </p:cNvPr>
            <p:cNvSpPr txBox="1"/>
            <p:nvPr/>
          </p:nvSpPr>
          <p:spPr>
            <a:xfrm>
              <a:off x="1098499" y="948715"/>
              <a:ext cx="17641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12. Send </a:t>
              </a:r>
              <a:r>
                <a:rPr lang="en-US" altLang="ko-KR" sz="900" b="1" dirty="0"/>
                <a:t>Access Token (&amp; Refresh Token)</a:t>
              </a:r>
              <a:endParaRPr lang="ko-KR" altLang="en-US" sz="9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62034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 dirty="0" err="1"/>
              <a:t>OAuth</a:t>
            </a:r>
            <a:r>
              <a:rPr lang="en-US" altLang="ko-KR" sz="3600" dirty="0"/>
              <a:t> </a:t>
            </a:r>
            <a:r>
              <a:rPr lang="en-US" altLang="ko-KR" sz="3600"/>
              <a:t>2.0 Goole Auth UI</a:t>
            </a:r>
            <a:endParaRPr lang="ko-KR" altLang="en-US" sz="3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F897AA-D5F4-4373-A75D-CBE4762C5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779138"/>
            <a:ext cx="3647600" cy="40555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6A96372-A75B-46E8-A9FB-11BAFAE20A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630" y="771672"/>
            <a:ext cx="3413770" cy="406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449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OAuth 2.0 Flow - Resource Access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682A8B3-51E9-4E66-93BF-AC13CF953E0F}"/>
              </a:ext>
            </a:extLst>
          </p:cNvPr>
          <p:cNvSpPr/>
          <p:nvPr/>
        </p:nvSpPr>
        <p:spPr>
          <a:xfrm>
            <a:off x="508114" y="699542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</a:t>
            </a:r>
          </a:p>
          <a:p>
            <a:pPr algn="ctr"/>
            <a:r>
              <a:rPr lang="en-US" altLang="ko-KR" sz="1000"/>
              <a:t>(Resource Owner)</a:t>
            </a:r>
            <a:endParaRPr lang="ko-KR" altLang="en-US" sz="10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E51AB21-06DD-4D1C-881B-AB9AF29BE15E}"/>
              </a:ext>
            </a:extLst>
          </p:cNvPr>
          <p:cNvSpPr/>
          <p:nvPr/>
        </p:nvSpPr>
        <p:spPr>
          <a:xfrm>
            <a:off x="2272310" y="699542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 Agent</a:t>
            </a:r>
          </a:p>
          <a:p>
            <a:pPr algn="ctr"/>
            <a:r>
              <a:rPr lang="en-US" altLang="ko-KR" sz="1000"/>
              <a:t>(Web Browser)</a:t>
            </a:r>
            <a:endParaRPr lang="ko-KR" altLang="en-US" sz="10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E98CDC1-9222-4883-B10A-81B66E8DC4B0}"/>
              </a:ext>
            </a:extLst>
          </p:cNvPr>
          <p:cNvSpPr/>
          <p:nvPr/>
        </p:nvSpPr>
        <p:spPr>
          <a:xfrm>
            <a:off x="4036506" y="699542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Application</a:t>
            </a:r>
          </a:p>
          <a:p>
            <a:pPr algn="ctr"/>
            <a:r>
              <a:rPr lang="en-US" altLang="ko-KR" sz="1000"/>
              <a:t>(Web Server)</a:t>
            </a:r>
            <a:endParaRPr lang="ko-KR" altLang="en-US" sz="10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9835011-8977-4FDA-B1B6-1DD7DB8C2468}"/>
              </a:ext>
            </a:extLst>
          </p:cNvPr>
          <p:cNvSpPr/>
          <p:nvPr/>
        </p:nvSpPr>
        <p:spPr>
          <a:xfrm>
            <a:off x="5800702" y="699542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Authorization</a:t>
            </a:r>
          </a:p>
          <a:p>
            <a:pPr algn="ctr"/>
            <a:r>
              <a:rPr lang="en-US" altLang="ko-KR" sz="1000"/>
              <a:t>Server</a:t>
            </a:r>
            <a:endParaRPr lang="ko-KR" altLang="en-US" sz="100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7A5B4CE-CBA4-48F1-B07F-646FF8B5033F}"/>
              </a:ext>
            </a:extLst>
          </p:cNvPr>
          <p:cNvSpPr/>
          <p:nvPr/>
        </p:nvSpPr>
        <p:spPr>
          <a:xfrm>
            <a:off x="7564898" y="699542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Resource Server</a:t>
            </a:r>
          </a:p>
          <a:p>
            <a:pPr algn="ctr"/>
            <a:r>
              <a:rPr lang="en-US" altLang="ko-KR" sz="1000"/>
              <a:t>(API Server)</a:t>
            </a:r>
            <a:endParaRPr lang="ko-KR" altLang="en-US" sz="10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F38B8A0-1401-4E3B-9FC0-9ED096701E61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099897" y="1059582"/>
            <a:ext cx="0" cy="24482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E45002D-6183-4784-BB3F-133D35EEE2BB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864093" y="1059582"/>
            <a:ext cx="0" cy="24482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1C2B82A-843B-4122-8D52-8C4F14103FA8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4628289" y="1059582"/>
            <a:ext cx="0" cy="24482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72E8AA5-3AB5-4A92-A6C6-31B4125C65A0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392485" y="1059582"/>
            <a:ext cx="0" cy="23762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7F6A3AB-03BA-45EF-9D8B-53D3EB078AA5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8156681" y="1059582"/>
            <a:ext cx="0" cy="24482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3BB676B-A04A-46BB-A9BD-CA1B62AED92B}"/>
              </a:ext>
            </a:extLst>
          </p:cNvPr>
          <p:cNvGrpSpPr/>
          <p:nvPr/>
        </p:nvGrpSpPr>
        <p:grpSpPr>
          <a:xfrm>
            <a:off x="1099896" y="1116782"/>
            <a:ext cx="1764197" cy="230832"/>
            <a:chOff x="1099896" y="1044774"/>
            <a:chExt cx="1764197" cy="230832"/>
          </a:xfrm>
        </p:grpSpPr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7DA70A64-B7A7-4AFC-BF95-321F5BF555B1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1320D19-CFB6-4C35-A360-5C2725A9C005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1. Click Resource URL</a:t>
              </a:r>
              <a:endParaRPr lang="ko-KR" altLang="en-US" sz="90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AFBC0F5-80D5-4A60-A12A-346D9948C032}"/>
              </a:ext>
            </a:extLst>
          </p:cNvPr>
          <p:cNvGrpSpPr/>
          <p:nvPr/>
        </p:nvGrpSpPr>
        <p:grpSpPr>
          <a:xfrm>
            <a:off x="2864081" y="1347614"/>
            <a:ext cx="1764197" cy="230832"/>
            <a:chOff x="1099896" y="1044774"/>
            <a:chExt cx="1764197" cy="230832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B709BA7-8290-4557-AF33-ED4F7E8812E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07FD93-EFBF-47E4-A844-1B1F49D86DB7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2. Goto URL</a:t>
              </a:r>
              <a:endParaRPr lang="ko-KR" altLang="en-US" sz="90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 flipH="1">
            <a:off x="4628278" y="1635646"/>
            <a:ext cx="3528038" cy="230832"/>
            <a:chOff x="1099896" y="1044774"/>
            <a:chExt cx="1764197" cy="230832"/>
          </a:xfrm>
        </p:grpSpPr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3. Request Resource with </a:t>
              </a:r>
              <a:r>
                <a:rPr lang="en-US" altLang="ko-KR" sz="900" b="1"/>
                <a:t>Access Token</a:t>
              </a:r>
              <a:r>
                <a:rPr lang="en-US" altLang="ko-KR" sz="900"/>
                <a:t> </a:t>
              </a:r>
              <a:endParaRPr lang="ko-KR" altLang="en-US" sz="900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2C0BE435-D7C4-4922-B098-06B69DDB1642}"/>
              </a:ext>
            </a:extLst>
          </p:cNvPr>
          <p:cNvGrpSpPr/>
          <p:nvPr/>
        </p:nvGrpSpPr>
        <p:grpSpPr>
          <a:xfrm>
            <a:off x="4624635" y="2499742"/>
            <a:ext cx="3528037" cy="230832"/>
            <a:chOff x="1099896" y="1044774"/>
            <a:chExt cx="1764197" cy="230832"/>
          </a:xfrm>
        </p:grpSpPr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A7AA4B86-63F1-45CE-B384-DD7D4292B1C2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9C8F48E-2D48-4F08-B853-58584A1400D3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6. Send Resource</a:t>
              </a:r>
              <a:endParaRPr lang="ko-KR" altLang="en-US" sz="900" dirty="0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4FB62B47-5331-4283-B6CD-C6A614B8E152}"/>
              </a:ext>
            </a:extLst>
          </p:cNvPr>
          <p:cNvGrpSpPr/>
          <p:nvPr/>
        </p:nvGrpSpPr>
        <p:grpSpPr>
          <a:xfrm>
            <a:off x="2863092" y="2787774"/>
            <a:ext cx="1761544" cy="230832"/>
            <a:chOff x="1099896" y="1044774"/>
            <a:chExt cx="1764197" cy="230832"/>
          </a:xfrm>
        </p:grpSpPr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8D3BB6BF-2284-495C-A65C-BBBC20640412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E080D66-7229-4007-AA3D-15D0FB9C3773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7. Present Resource</a:t>
              </a:r>
              <a:endParaRPr lang="ko-KR" altLang="en-US" sz="900" dirty="0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2F068352-EDCD-4C95-B1B5-EB6CCAB1E571}"/>
              </a:ext>
            </a:extLst>
          </p:cNvPr>
          <p:cNvGrpSpPr/>
          <p:nvPr/>
        </p:nvGrpSpPr>
        <p:grpSpPr>
          <a:xfrm>
            <a:off x="1108487" y="3075806"/>
            <a:ext cx="1761544" cy="230832"/>
            <a:chOff x="1099896" y="1044774"/>
            <a:chExt cx="1764197" cy="230832"/>
          </a:xfrm>
        </p:grpSpPr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5097F614-0150-40ED-992D-1C103D5C697A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DE49E7C-CAD8-4475-B8E8-BE075CD8B5EF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8</a:t>
              </a:r>
              <a:r>
                <a:rPr lang="en-US" altLang="ko-KR" sz="900"/>
                <a:t>. Show </a:t>
              </a:r>
              <a:r>
                <a:rPr lang="en-US" altLang="ko-KR" sz="900" dirty="0"/>
                <a:t>Resource</a:t>
              </a:r>
              <a:endParaRPr lang="ko-KR" altLang="en-US" sz="900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 flipH="1">
            <a:off x="6392661" y="1923678"/>
            <a:ext cx="1764020" cy="230832"/>
            <a:chOff x="1099896" y="1044774"/>
            <a:chExt cx="1764197" cy="230832"/>
          </a:xfrm>
        </p:grpSpPr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4. Send Access Token</a:t>
              </a:r>
              <a:endParaRPr lang="ko-KR" altLang="en-US" sz="900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 flipH="1">
            <a:off x="6392661" y="2211710"/>
            <a:ext cx="1764020" cy="230832"/>
            <a:chOff x="1099896" y="1044774"/>
            <a:chExt cx="1764197" cy="230832"/>
          </a:xfrm>
        </p:grpSpPr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5. Agree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3870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OAuth 2.0 Flow - Refresh Token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682A8B3-51E9-4E66-93BF-AC13CF953E0F}"/>
              </a:ext>
            </a:extLst>
          </p:cNvPr>
          <p:cNvSpPr/>
          <p:nvPr/>
        </p:nvSpPr>
        <p:spPr>
          <a:xfrm>
            <a:off x="508114" y="555526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</a:t>
            </a:r>
          </a:p>
          <a:p>
            <a:pPr algn="ctr"/>
            <a:r>
              <a:rPr lang="en-US" altLang="ko-KR" sz="1000"/>
              <a:t>(Resource Owner)</a:t>
            </a:r>
            <a:endParaRPr lang="ko-KR" altLang="en-US" sz="10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E51AB21-06DD-4D1C-881B-AB9AF29BE15E}"/>
              </a:ext>
            </a:extLst>
          </p:cNvPr>
          <p:cNvSpPr/>
          <p:nvPr/>
        </p:nvSpPr>
        <p:spPr>
          <a:xfrm>
            <a:off x="2272310" y="555526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 Agent</a:t>
            </a:r>
          </a:p>
          <a:p>
            <a:pPr algn="ctr"/>
            <a:r>
              <a:rPr lang="en-US" altLang="ko-KR" sz="1000"/>
              <a:t>(Web Browser)</a:t>
            </a:r>
            <a:endParaRPr lang="ko-KR" altLang="en-US" sz="10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E98CDC1-9222-4883-B10A-81B66E8DC4B0}"/>
              </a:ext>
            </a:extLst>
          </p:cNvPr>
          <p:cNvSpPr/>
          <p:nvPr/>
        </p:nvSpPr>
        <p:spPr>
          <a:xfrm>
            <a:off x="4036506" y="555526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Application</a:t>
            </a:r>
          </a:p>
          <a:p>
            <a:pPr algn="ctr"/>
            <a:r>
              <a:rPr lang="en-US" altLang="ko-KR" sz="1000"/>
              <a:t>(Web Server)</a:t>
            </a:r>
            <a:endParaRPr lang="ko-KR" altLang="en-US" sz="10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9835011-8977-4FDA-B1B6-1DD7DB8C2468}"/>
              </a:ext>
            </a:extLst>
          </p:cNvPr>
          <p:cNvSpPr/>
          <p:nvPr/>
        </p:nvSpPr>
        <p:spPr>
          <a:xfrm>
            <a:off x="5800702" y="555526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Authorization</a:t>
            </a:r>
          </a:p>
          <a:p>
            <a:pPr algn="ctr"/>
            <a:r>
              <a:rPr lang="en-US" altLang="ko-KR" sz="1000"/>
              <a:t>Server</a:t>
            </a:r>
            <a:endParaRPr lang="ko-KR" altLang="en-US" sz="100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7A5B4CE-CBA4-48F1-B07F-646FF8B5033F}"/>
              </a:ext>
            </a:extLst>
          </p:cNvPr>
          <p:cNvSpPr/>
          <p:nvPr/>
        </p:nvSpPr>
        <p:spPr>
          <a:xfrm>
            <a:off x="7564898" y="555526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Resource Server</a:t>
            </a:r>
          </a:p>
          <a:p>
            <a:pPr algn="ctr"/>
            <a:r>
              <a:rPr lang="en-US" altLang="ko-KR" sz="1000"/>
              <a:t>(API Server)</a:t>
            </a:r>
            <a:endParaRPr lang="ko-KR" altLang="en-US" sz="10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F38B8A0-1401-4E3B-9FC0-9ED096701E61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099897" y="915566"/>
            <a:ext cx="0" cy="41559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E45002D-6183-4784-BB3F-133D35EEE2BB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2860520" y="915566"/>
            <a:ext cx="3573" cy="41559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1C2B82A-843B-4122-8D52-8C4F14103FA8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4628289" y="915566"/>
            <a:ext cx="0" cy="41559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72E8AA5-3AB5-4A92-A6C6-31B4125C65A0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392485" y="915566"/>
            <a:ext cx="0" cy="41559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7F6A3AB-03BA-45EF-9D8B-53D3EB078AA5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8156681" y="915566"/>
            <a:ext cx="0" cy="41559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3BB676B-A04A-46BB-A9BD-CA1B62AED92B}"/>
              </a:ext>
            </a:extLst>
          </p:cNvPr>
          <p:cNvGrpSpPr/>
          <p:nvPr/>
        </p:nvGrpSpPr>
        <p:grpSpPr>
          <a:xfrm>
            <a:off x="1099896" y="972766"/>
            <a:ext cx="1764197" cy="230832"/>
            <a:chOff x="1099896" y="1044774"/>
            <a:chExt cx="1764197" cy="230832"/>
          </a:xfrm>
        </p:grpSpPr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7DA70A64-B7A7-4AFC-BF95-321F5BF555B1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1320D19-CFB6-4C35-A360-5C2725A9C005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1. Enter URL</a:t>
              </a:r>
              <a:endParaRPr lang="ko-KR" altLang="en-US" sz="90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AFBC0F5-80D5-4A60-A12A-346D9948C032}"/>
              </a:ext>
            </a:extLst>
          </p:cNvPr>
          <p:cNvGrpSpPr/>
          <p:nvPr/>
        </p:nvGrpSpPr>
        <p:grpSpPr>
          <a:xfrm>
            <a:off x="2864081" y="1203598"/>
            <a:ext cx="1764197" cy="230832"/>
            <a:chOff x="1099896" y="1044774"/>
            <a:chExt cx="1764197" cy="230832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B709BA7-8290-4557-AF33-ED4F7E8812E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07FD93-EFBF-47E4-A844-1B1F49D86DB7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2. Goto URL</a:t>
              </a:r>
              <a:endParaRPr lang="ko-KR" altLang="en-US" sz="900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CDD6EE29-EB52-4993-8B20-A22F290DA866}"/>
              </a:ext>
            </a:extLst>
          </p:cNvPr>
          <p:cNvGrpSpPr/>
          <p:nvPr/>
        </p:nvGrpSpPr>
        <p:grpSpPr>
          <a:xfrm flipH="1">
            <a:off x="4628278" y="1419622"/>
            <a:ext cx="3528038" cy="230832"/>
            <a:chOff x="1099896" y="1044774"/>
            <a:chExt cx="1764197" cy="230832"/>
          </a:xfrm>
        </p:grpSpPr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CCA446D1-C896-4F7E-892E-0CF71C8A5BC4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A43908E-750F-4404-9CC1-D54BE3F4DED3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3. Request Resource with Access Token </a:t>
              </a:r>
              <a:endParaRPr lang="ko-KR" altLang="en-US" sz="900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FC3B104-6F52-4E7D-9A72-3E296B948ECF}"/>
              </a:ext>
            </a:extLst>
          </p:cNvPr>
          <p:cNvGrpSpPr/>
          <p:nvPr/>
        </p:nvGrpSpPr>
        <p:grpSpPr>
          <a:xfrm>
            <a:off x="4624635" y="2325678"/>
            <a:ext cx="3528037" cy="230832"/>
            <a:chOff x="1099896" y="1044774"/>
            <a:chExt cx="1764197" cy="230832"/>
          </a:xfrm>
        </p:grpSpPr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C00F76D6-4464-4F21-B79A-D6337CFFCC75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7B1C24A-4B1A-468E-BDA6-0038800DE201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6. Send </a:t>
              </a:r>
              <a:r>
                <a:rPr lang="en-US" altLang="ko-KR" sz="900" dirty="0" err="1"/>
                <a:t>Invaild</a:t>
              </a:r>
              <a:r>
                <a:rPr lang="en-US" altLang="ko-KR" sz="900" dirty="0"/>
                <a:t> Token Error </a:t>
              </a:r>
              <a:endParaRPr lang="ko-KR" altLang="en-US" sz="900" dirty="0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48A44C0A-0A62-46D8-B98B-C13492A5F446}"/>
              </a:ext>
            </a:extLst>
          </p:cNvPr>
          <p:cNvGrpSpPr/>
          <p:nvPr/>
        </p:nvGrpSpPr>
        <p:grpSpPr>
          <a:xfrm flipH="1">
            <a:off x="4628278" y="2586039"/>
            <a:ext cx="1764393" cy="369332"/>
            <a:chOff x="1099896" y="916001"/>
            <a:chExt cx="1764197" cy="369332"/>
          </a:xfrm>
        </p:grpSpPr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ED95214B-8DE6-448C-A7DB-F01C9C3C2E50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5449845-0CBD-46B2-81BE-8AAF19969987}"/>
                </a:ext>
              </a:extLst>
            </p:cNvPr>
            <p:cNvSpPr txBox="1"/>
            <p:nvPr/>
          </p:nvSpPr>
          <p:spPr>
            <a:xfrm>
              <a:off x="1099896" y="916001"/>
              <a:ext cx="17641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7. </a:t>
              </a:r>
              <a:r>
                <a:rPr lang="en-US" altLang="ko-KR" sz="900"/>
                <a:t>Send </a:t>
              </a:r>
              <a:r>
                <a:rPr lang="en-US" altLang="ko-KR" sz="900" b="1"/>
                <a:t>Client ID, </a:t>
              </a:r>
              <a:br>
                <a:rPr lang="en-US" altLang="ko-KR" sz="900" b="1"/>
              </a:br>
              <a:r>
                <a:rPr lang="en-US" altLang="ko-KR" sz="900" b="1"/>
                <a:t>Client Secret, Refresh Token </a:t>
              </a:r>
              <a:endParaRPr lang="ko-KR" altLang="en-US" sz="900" b="1" dirty="0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77B8B0B6-11DD-4DB0-AE2B-3CEE8A410804}"/>
              </a:ext>
            </a:extLst>
          </p:cNvPr>
          <p:cNvGrpSpPr/>
          <p:nvPr/>
        </p:nvGrpSpPr>
        <p:grpSpPr>
          <a:xfrm>
            <a:off x="4624615" y="3017652"/>
            <a:ext cx="1771267" cy="230832"/>
            <a:chOff x="1099896" y="1044774"/>
            <a:chExt cx="1764197" cy="230832"/>
          </a:xfrm>
        </p:grpSpPr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5C6F7EBD-C60B-4BB9-9065-59FB8790440B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1F32451-02A4-4DC8-AF6C-7F126A79BF34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8. Send </a:t>
              </a:r>
              <a:r>
                <a:rPr lang="en-US" altLang="ko-KR" sz="900" b="1" dirty="0"/>
                <a:t>New Access Token</a:t>
              </a:r>
              <a:endParaRPr lang="ko-KR" altLang="en-US" sz="900" b="1" dirty="0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90A98A4D-5940-4BD7-9367-0A1F6EDAB843}"/>
              </a:ext>
            </a:extLst>
          </p:cNvPr>
          <p:cNvGrpSpPr/>
          <p:nvPr/>
        </p:nvGrpSpPr>
        <p:grpSpPr>
          <a:xfrm flipH="1">
            <a:off x="4631843" y="3305684"/>
            <a:ext cx="3528038" cy="230832"/>
            <a:chOff x="1099896" y="1044774"/>
            <a:chExt cx="1764197" cy="230832"/>
          </a:xfrm>
        </p:grpSpPr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F389BB76-47B0-41B2-A3DE-1764C6D95804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7412E1F-D4DD-4B7B-A578-BF035092B90B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9. Request Resource with New Access Token </a:t>
              </a:r>
              <a:endParaRPr lang="ko-KR" altLang="en-US" sz="900" dirty="0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3AE27FDC-19D1-4CF2-A494-D693487949F2}"/>
              </a:ext>
            </a:extLst>
          </p:cNvPr>
          <p:cNvGrpSpPr/>
          <p:nvPr/>
        </p:nvGrpSpPr>
        <p:grpSpPr>
          <a:xfrm>
            <a:off x="4631843" y="4219360"/>
            <a:ext cx="3528037" cy="230832"/>
            <a:chOff x="1099896" y="1044774"/>
            <a:chExt cx="1764197" cy="230832"/>
          </a:xfrm>
        </p:grpSpPr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ABD1CC10-532D-403E-8777-1A50F5B9C4E2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A8D79D1-1DF1-4336-A8B3-FEB95F358ACB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12. Send Resource</a:t>
              </a:r>
              <a:endParaRPr lang="ko-KR" altLang="en-US" sz="900" dirty="0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0CFD806-1B72-48C1-9C48-882EF9EBA515}"/>
              </a:ext>
            </a:extLst>
          </p:cNvPr>
          <p:cNvGrpSpPr/>
          <p:nvPr/>
        </p:nvGrpSpPr>
        <p:grpSpPr>
          <a:xfrm>
            <a:off x="2860520" y="4515012"/>
            <a:ext cx="1761544" cy="230832"/>
            <a:chOff x="1099896" y="1044774"/>
            <a:chExt cx="1764197" cy="230832"/>
          </a:xfrm>
        </p:grpSpPr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628DEC57-A430-4676-8B8E-87010B34738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E157B44-484D-487B-BC2F-E67BB4C33717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13. Present Resource</a:t>
              </a:r>
              <a:endParaRPr lang="ko-KR" altLang="en-US" sz="900" dirty="0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B3A68818-EAC1-43E8-B2E8-EF35EE7C8D8F}"/>
              </a:ext>
            </a:extLst>
          </p:cNvPr>
          <p:cNvGrpSpPr/>
          <p:nvPr/>
        </p:nvGrpSpPr>
        <p:grpSpPr>
          <a:xfrm>
            <a:off x="1100487" y="4803044"/>
            <a:ext cx="1761544" cy="230832"/>
            <a:chOff x="1099896" y="1044774"/>
            <a:chExt cx="1764197" cy="230832"/>
          </a:xfrm>
        </p:grpSpPr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66C811DE-8B26-4491-AC63-183F51397B90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0AE6293-D3BC-454B-A4B8-396B4F5F032F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14</a:t>
              </a:r>
              <a:r>
                <a:rPr lang="en-US" altLang="ko-KR" sz="900"/>
                <a:t>. Show </a:t>
              </a:r>
              <a:r>
                <a:rPr lang="en-US" altLang="ko-KR" sz="900" dirty="0"/>
                <a:t>Resource</a:t>
              </a:r>
              <a:endParaRPr lang="ko-KR" altLang="en-US" sz="900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 flipH="1">
            <a:off x="6395872" y="1707654"/>
            <a:ext cx="1764020" cy="230832"/>
            <a:chOff x="1099896" y="1044774"/>
            <a:chExt cx="1764197" cy="230832"/>
          </a:xfrm>
        </p:grpSpPr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4. Send Access Token</a:t>
              </a:r>
              <a:endParaRPr lang="ko-KR" altLang="en-US" sz="900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 flipH="1">
            <a:off x="6392661" y="2018546"/>
            <a:ext cx="1764020" cy="230832"/>
            <a:chOff x="1099896" y="1044774"/>
            <a:chExt cx="1764197" cy="230832"/>
          </a:xfrm>
        </p:grpSpPr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5. Invalid</a:t>
              </a:r>
              <a:endParaRPr lang="ko-KR" altLang="en-US" sz="900" dirty="0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 flipH="1">
            <a:off x="6395872" y="3593716"/>
            <a:ext cx="1764020" cy="230832"/>
            <a:chOff x="1099896" y="1044774"/>
            <a:chExt cx="1764197" cy="230832"/>
          </a:xfrm>
        </p:grpSpPr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10. Send Access Token</a:t>
              </a:r>
              <a:endParaRPr lang="ko-KR" altLang="en-US" sz="900" dirty="0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 flipH="1">
            <a:off x="6392661" y="3904608"/>
            <a:ext cx="1764020" cy="230832"/>
            <a:chOff x="1099896" y="1044774"/>
            <a:chExt cx="1764197" cy="230832"/>
          </a:xfrm>
        </p:grpSpPr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11. Invalid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38881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6114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OAuth 2.0 Flow - Access Token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682A8B3-51E9-4E66-93BF-AC13CF953E0F}"/>
              </a:ext>
            </a:extLst>
          </p:cNvPr>
          <p:cNvSpPr/>
          <p:nvPr/>
        </p:nvSpPr>
        <p:spPr>
          <a:xfrm>
            <a:off x="508114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</a:t>
            </a:r>
          </a:p>
          <a:p>
            <a:pPr algn="ctr"/>
            <a:r>
              <a:rPr lang="en-US" altLang="ko-KR" sz="1000"/>
              <a:t>(Resource Owner)</a:t>
            </a:r>
            <a:endParaRPr lang="ko-KR" altLang="en-US" sz="10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E51AB21-06DD-4D1C-881B-AB9AF29BE15E}"/>
              </a:ext>
            </a:extLst>
          </p:cNvPr>
          <p:cNvSpPr/>
          <p:nvPr/>
        </p:nvSpPr>
        <p:spPr>
          <a:xfrm>
            <a:off x="2272310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 Agent</a:t>
            </a:r>
          </a:p>
          <a:p>
            <a:pPr algn="ctr"/>
            <a:r>
              <a:rPr lang="en-US" altLang="ko-KR" sz="1000"/>
              <a:t>(Web Browser)</a:t>
            </a:r>
            <a:endParaRPr lang="ko-KR" altLang="en-US" sz="10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E98CDC1-9222-4883-B10A-81B66E8DC4B0}"/>
              </a:ext>
            </a:extLst>
          </p:cNvPr>
          <p:cNvSpPr/>
          <p:nvPr/>
        </p:nvSpPr>
        <p:spPr>
          <a:xfrm>
            <a:off x="4036506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Application</a:t>
            </a:r>
          </a:p>
          <a:p>
            <a:pPr algn="ctr"/>
            <a:r>
              <a:rPr lang="en-US" altLang="ko-KR" sz="1000"/>
              <a:t>(Web Server)</a:t>
            </a:r>
            <a:endParaRPr lang="ko-KR" altLang="en-US" sz="10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9835011-8977-4FDA-B1B6-1DD7DB8C2468}"/>
              </a:ext>
            </a:extLst>
          </p:cNvPr>
          <p:cNvSpPr/>
          <p:nvPr/>
        </p:nvSpPr>
        <p:spPr>
          <a:xfrm>
            <a:off x="5800702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Authorization</a:t>
            </a:r>
          </a:p>
          <a:p>
            <a:pPr algn="ctr"/>
            <a:r>
              <a:rPr lang="en-US" altLang="ko-KR" sz="1000"/>
              <a:t>Server</a:t>
            </a:r>
            <a:endParaRPr lang="ko-KR" altLang="en-US" sz="100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7A5B4CE-CBA4-48F1-B07F-646FF8B5033F}"/>
              </a:ext>
            </a:extLst>
          </p:cNvPr>
          <p:cNvSpPr/>
          <p:nvPr/>
        </p:nvSpPr>
        <p:spPr>
          <a:xfrm>
            <a:off x="7564898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Resource Server</a:t>
            </a:r>
          </a:p>
          <a:p>
            <a:pPr algn="ctr"/>
            <a:r>
              <a:rPr lang="en-US" altLang="ko-KR" sz="1000"/>
              <a:t>(API Server)</a:t>
            </a:r>
            <a:endParaRPr lang="ko-KR" altLang="en-US" sz="10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F38B8A0-1401-4E3B-9FC0-9ED096701E61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099897" y="1131590"/>
            <a:ext cx="0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E45002D-6183-4784-BB3F-133D35EEE2BB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2863091" y="1131590"/>
            <a:ext cx="1002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1C2B82A-843B-4122-8D52-8C4F14103FA8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628212" y="1131590"/>
            <a:ext cx="77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72E8AA5-3AB5-4A92-A6C6-31B4125C65A0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392485" y="1131590"/>
            <a:ext cx="0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7F6A3AB-03BA-45EF-9D8B-53D3EB078AA5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8156681" y="1131590"/>
            <a:ext cx="0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3BB676B-A04A-46BB-A9BD-CA1B62AED92B}"/>
              </a:ext>
            </a:extLst>
          </p:cNvPr>
          <p:cNvGrpSpPr/>
          <p:nvPr/>
        </p:nvGrpSpPr>
        <p:grpSpPr>
          <a:xfrm>
            <a:off x="1099896" y="1188790"/>
            <a:ext cx="1764197" cy="230832"/>
            <a:chOff x="1099896" y="1044774"/>
            <a:chExt cx="1764197" cy="230832"/>
          </a:xfrm>
        </p:grpSpPr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7DA70A64-B7A7-4AFC-BF95-321F5BF555B1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1320D19-CFB6-4C35-A360-5C2725A9C005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1. Enter URL</a:t>
              </a:r>
              <a:endParaRPr lang="ko-KR" altLang="en-US" sz="90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AFBC0F5-80D5-4A60-A12A-346D9948C032}"/>
              </a:ext>
            </a:extLst>
          </p:cNvPr>
          <p:cNvGrpSpPr/>
          <p:nvPr/>
        </p:nvGrpSpPr>
        <p:grpSpPr>
          <a:xfrm>
            <a:off x="2864081" y="1419622"/>
            <a:ext cx="1764197" cy="230832"/>
            <a:chOff x="1099896" y="1044774"/>
            <a:chExt cx="1764197" cy="230832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B709BA7-8290-4557-AF33-ED4F7E8812E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07FD93-EFBF-47E4-A844-1B1F49D86DB7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2. </a:t>
              </a:r>
              <a:r>
                <a:rPr lang="en-US" altLang="ko-KR" sz="900" dirty="0" err="1"/>
                <a:t>Goto</a:t>
              </a:r>
              <a:r>
                <a:rPr lang="en-US" altLang="ko-KR" sz="900" dirty="0"/>
                <a:t> URL</a:t>
              </a:r>
              <a:endParaRPr lang="ko-KR" altLang="en-US" sz="900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>
            <a:off x="2751517" y="1641996"/>
            <a:ext cx="1989316" cy="369332"/>
            <a:chOff x="987332" y="932508"/>
            <a:chExt cx="1989316" cy="369332"/>
          </a:xfrm>
        </p:grpSpPr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987332" y="932508"/>
              <a:ext cx="198931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3. Redirect to Auth Server with </a:t>
              </a:r>
              <a:r>
                <a:rPr lang="en-US" altLang="ko-KR" sz="900" b="1"/>
                <a:t>Client ID,</a:t>
              </a:r>
              <a:r>
                <a:rPr lang="en-US" altLang="ko-KR" sz="900"/>
                <a:t> </a:t>
              </a:r>
              <a:r>
                <a:rPr lang="en-US" altLang="ko-KR" sz="900" b="1"/>
                <a:t>Scope, App URL</a:t>
              </a:r>
              <a:endParaRPr lang="ko-KR" altLang="en-US" sz="900" b="1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A8411E5-A9E9-4E36-B89B-25648DB82851}"/>
              </a:ext>
            </a:extLst>
          </p:cNvPr>
          <p:cNvGrpSpPr/>
          <p:nvPr/>
        </p:nvGrpSpPr>
        <p:grpSpPr>
          <a:xfrm>
            <a:off x="2864081" y="2048644"/>
            <a:ext cx="3528388" cy="230832"/>
            <a:chOff x="1099896" y="1044774"/>
            <a:chExt cx="1764197" cy="230832"/>
          </a:xfrm>
        </p:grpSpPr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7080B2E9-6D6B-43B4-8519-32D04C6545D6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C6D28AC-42F8-4727-B049-E98805DBEC34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4. Goto Auth Server with Client ID, Scope, App URL</a:t>
              </a:r>
              <a:endParaRPr lang="ko-KR" altLang="en-US" sz="900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DD2B2FB0-94BB-4A5E-A589-6984AA294FEE}"/>
              </a:ext>
            </a:extLst>
          </p:cNvPr>
          <p:cNvGrpSpPr/>
          <p:nvPr/>
        </p:nvGrpSpPr>
        <p:grpSpPr>
          <a:xfrm>
            <a:off x="2864081" y="2336676"/>
            <a:ext cx="3528366" cy="230832"/>
            <a:chOff x="1099896" y="1044774"/>
            <a:chExt cx="1764197" cy="230832"/>
          </a:xfrm>
        </p:grpSpPr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9FB015E7-91E7-400D-A123-A976DF82F65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E64580-FDE6-4924-88A9-1AE155603782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5. Present Authorization UI</a:t>
              </a:r>
              <a:endParaRPr lang="ko-KR" altLang="en-US" sz="900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597B8C85-295D-4C92-9310-7320E17DDA59}"/>
              </a:ext>
            </a:extLst>
          </p:cNvPr>
          <p:cNvGrpSpPr/>
          <p:nvPr/>
        </p:nvGrpSpPr>
        <p:grpSpPr>
          <a:xfrm>
            <a:off x="1099897" y="2624708"/>
            <a:ext cx="1764184" cy="230832"/>
            <a:chOff x="1099896" y="1044774"/>
            <a:chExt cx="1764197" cy="230832"/>
          </a:xfrm>
        </p:grpSpPr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716E46BF-9231-4EBA-9EDB-0F6CDE9F93D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EF921D0-D2FC-4BE9-AB63-E2462AA435CB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6. Show Authorization UI</a:t>
              </a:r>
              <a:endParaRPr lang="ko-KR" altLang="en-US" sz="90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FB4A4B0-DE36-47FC-9BAE-7A0347C8CB49}"/>
              </a:ext>
            </a:extLst>
          </p:cNvPr>
          <p:cNvGrpSpPr/>
          <p:nvPr/>
        </p:nvGrpSpPr>
        <p:grpSpPr>
          <a:xfrm>
            <a:off x="1099896" y="2918344"/>
            <a:ext cx="1764197" cy="230832"/>
            <a:chOff x="1099896" y="1044774"/>
            <a:chExt cx="1764197" cy="230832"/>
          </a:xfrm>
        </p:grpSpPr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44F9F2A3-37EA-44FC-8E45-AB5318C717E0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2E47B97-61A2-4325-9CAB-DA60897BED2D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7. Agree</a:t>
              </a:r>
              <a:endParaRPr lang="ko-KR" altLang="en-US" sz="90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1A2A4C1-4A3E-408E-A9A1-A4F65D4F8A6E}"/>
              </a:ext>
            </a:extLst>
          </p:cNvPr>
          <p:cNvGrpSpPr/>
          <p:nvPr/>
        </p:nvGrpSpPr>
        <p:grpSpPr>
          <a:xfrm>
            <a:off x="2864029" y="3216000"/>
            <a:ext cx="3528386" cy="230832"/>
            <a:chOff x="1099896" y="1044774"/>
            <a:chExt cx="1764197" cy="230832"/>
          </a:xfrm>
        </p:grpSpPr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80C9B849-3164-45D1-B6F8-53A74B2174EA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763CC01-C5B9-4B00-93A8-25D6ADD4C0E0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8. Send Authentication and Authorization Info </a:t>
              </a:r>
              <a:endParaRPr lang="ko-KR" altLang="en-US" sz="900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E5913C7-1C6F-4B1A-93A2-8F5A782FCF70}"/>
              </a:ext>
            </a:extLst>
          </p:cNvPr>
          <p:cNvGrpSpPr/>
          <p:nvPr/>
        </p:nvGrpSpPr>
        <p:grpSpPr>
          <a:xfrm>
            <a:off x="2864029" y="3507197"/>
            <a:ext cx="3528386" cy="230832"/>
            <a:chOff x="1099896" y="1044774"/>
            <a:chExt cx="1764197" cy="230832"/>
          </a:xfrm>
        </p:grpSpPr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5A32FE5A-D95D-40D1-A6CC-71180B87F368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72B408E-1863-4925-B684-13B1B7F10C2D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9. Redirect to App URL with </a:t>
              </a:r>
              <a:r>
                <a:rPr lang="en-US" altLang="ko-KR" sz="900" b="1"/>
                <a:t>Authorization Code</a:t>
              </a:r>
              <a:endParaRPr lang="ko-KR" altLang="en-US" sz="900" b="1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EAEB2C17-9C84-41F8-8131-9C3B1ACEDBEF}"/>
              </a:ext>
            </a:extLst>
          </p:cNvPr>
          <p:cNvGrpSpPr/>
          <p:nvPr/>
        </p:nvGrpSpPr>
        <p:grpSpPr>
          <a:xfrm>
            <a:off x="2864081" y="3733636"/>
            <a:ext cx="1764197" cy="369332"/>
            <a:chOff x="1099896" y="942313"/>
            <a:chExt cx="1764197" cy="369332"/>
          </a:xfrm>
        </p:grpSpPr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29AA5ED2-9D52-4D1F-AF4B-9B79A0DB5BE3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0ADCDCB-221D-4E6F-BC22-A1B89B13A351}"/>
                </a:ext>
              </a:extLst>
            </p:cNvPr>
            <p:cNvSpPr txBox="1"/>
            <p:nvPr/>
          </p:nvSpPr>
          <p:spPr>
            <a:xfrm>
              <a:off x="1099896" y="942313"/>
              <a:ext cx="17641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10. Goto to App with Authorization Code</a:t>
              </a:r>
              <a:endParaRPr lang="ko-KR" altLang="en-US" sz="900"/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4A49550F-FB19-4BDC-BEB9-CC139F744772}"/>
              </a:ext>
            </a:extLst>
          </p:cNvPr>
          <p:cNvGrpSpPr/>
          <p:nvPr/>
        </p:nvGrpSpPr>
        <p:grpSpPr>
          <a:xfrm>
            <a:off x="4506577" y="3988764"/>
            <a:ext cx="2009486" cy="370486"/>
            <a:chOff x="977247" y="905120"/>
            <a:chExt cx="2009486" cy="370486"/>
          </a:xfrm>
        </p:grpSpPr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1E1DCC7C-FA25-4D2A-B9B6-CCD5359DE7AB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60AC13B-0F12-4C9D-A092-6B7A21D71222}"/>
                </a:ext>
              </a:extLst>
            </p:cNvPr>
            <p:cNvSpPr txBox="1"/>
            <p:nvPr/>
          </p:nvSpPr>
          <p:spPr>
            <a:xfrm>
              <a:off x="977247" y="905120"/>
              <a:ext cx="200948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11. Send Authorization Code, Client ID, Client Secret</a:t>
              </a:r>
              <a:endParaRPr lang="ko-KR" altLang="en-US" sz="900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39BB9162-D801-4BD4-9745-D7CA48E71C03}"/>
              </a:ext>
            </a:extLst>
          </p:cNvPr>
          <p:cNvGrpSpPr/>
          <p:nvPr/>
        </p:nvGrpSpPr>
        <p:grpSpPr>
          <a:xfrm>
            <a:off x="4627829" y="4357841"/>
            <a:ext cx="1765594" cy="369332"/>
            <a:chOff x="1098499" y="948715"/>
            <a:chExt cx="1765594" cy="369332"/>
          </a:xfrm>
        </p:grpSpPr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9ED2C0CA-8926-4346-8585-357BEBD5E4B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C28A9FC-9831-4550-B16C-0AFA4AC7C0BE}"/>
                </a:ext>
              </a:extLst>
            </p:cNvPr>
            <p:cNvSpPr txBox="1"/>
            <p:nvPr/>
          </p:nvSpPr>
          <p:spPr>
            <a:xfrm>
              <a:off x="1098499" y="948715"/>
              <a:ext cx="17641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12. Send </a:t>
              </a:r>
              <a:r>
                <a:rPr lang="en-US" altLang="ko-KR" sz="900" b="1" dirty="0"/>
                <a:t>Access Token (&amp; Refresh Token)</a:t>
              </a:r>
              <a:endParaRPr lang="ko-KR" altLang="en-US" sz="9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7840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 dirty="0" err="1"/>
              <a:t>OAuth</a:t>
            </a:r>
            <a:r>
              <a:rPr lang="en-US" altLang="ko-KR" sz="3600" dirty="0"/>
              <a:t> 2.0 Component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682A8B3-51E9-4E66-93BF-AC13CF953E0F}"/>
              </a:ext>
            </a:extLst>
          </p:cNvPr>
          <p:cNvSpPr/>
          <p:nvPr/>
        </p:nvSpPr>
        <p:spPr>
          <a:xfrm>
            <a:off x="971600" y="2497523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User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E98CDC1-9222-4883-B10A-81B66E8DC4B0}"/>
              </a:ext>
            </a:extLst>
          </p:cNvPr>
          <p:cNvSpPr/>
          <p:nvPr/>
        </p:nvSpPr>
        <p:spPr>
          <a:xfrm>
            <a:off x="3779912" y="2497523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Application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7A5B4CE-CBA4-48F1-B07F-646FF8B5033F}"/>
              </a:ext>
            </a:extLst>
          </p:cNvPr>
          <p:cNvSpPr/>
          <p:nvPr/>
        </p:nvSpPr>
        <p:spPr>
          <a:xfrm>
            <a:off x="6556786" y="2499742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Server</a:t>
            </a:r>
            <a:endParaRPr lang="ko-KR" altLang="en-US" sz="12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>
            <a:stCxn id="3" idx="3"/>
            <a:endCxn id="20" idx="1"/>
          </p:cNvCxnSpPr>
          <p:nvPr/>
        </p:nvCxnSpPr>
        <p:spPr>
          <a:xfrm>
            <a:off x="2443198" y="2749551"/>
            <a:ext cx="133671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/>
          <p:nvPr/>
        </p:nvCxnSpPr>
        <p:spPr>
          <a:xfrm flipH="1" flipV="1">
            <a:off x="5251510" y="2586558"/>
            <a:ext cx="1305276" cy="2219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207FD93-EFBF-47E4-A844-1B1F49D86DB7}"/>
              </a:ext>
            </a:extLst>
          </p:cNvPr>
          <p:cNvSpPr txBox="1"/>
          <p:nvPr/>
        </p:nvSpPr>
        <p:spPr>
          <a:xfrm>
            <a:off x="2229461" y="2520938"/>
            <a:ext cx="1764187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900" dirty="0"/>
              <a:t>1. Input ID/Password</a:t>
            </a:r>
            <a:endParaRPr lang="ko-KR" altLang="en-US" sz="9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07FD93-EFBF-47E4-A844-1B1F49D86DB7}"/>
              </a:ext>
            </a:extLst>
          </p:cNvPr>
          <p:cNvSpPr txBox="1"/>
          <p:nvPr/>
        </p:nvSpPr>
        <p:spPr>
          <a:xfrm>
            <a:off x="5022054" y="2355726"/>
            <a:ext cx="1764187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900" dirty="0"/>
              <a:t>2. Send ID/Password</a:t>
            </a:r>
            <a:endParaRPr lang="ko-KR" altLang="en-US" sz="9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/>
          <p:nvPr/>
        </p:nvCxnSpPr>
        <p:spPr>
          <a:xfrm flipH="1" flipV="1">
            <a:off x="5251510" y="2929571"/>
            <a:ext cx="1305276" cy="221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207FD93-EFBF-47E4-A844-1B1F49D86DB7}"/>
              </a:ext>
            </a:extLst>
          </p:cNvPr>
          <p:cNvSpPr txBox="1"/>
          <p:nvPr/>
        </p:nvSpPr>
        <p:spPr>
          <a:xfrm>
            <a:off x="5022054" y="2700415"/>
            <a:ext cx="1764187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900" dirty="0"/>
              <a:t>3. Send Resource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724696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32653</TotalTime>
  <Words>497</Words>
  <Application>Microsoft Office PowerPoint</Application>
  <PresentationFormat>화면 슬라이드 쇼(16:9)</PresentationFormat>
  <Paragraphs>119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OAuth 2.0 Component</vt:lpstr>
      <vt:lpstr>OAuth 2.0 Component</vt:lpstr>
      <vt:lpstr>OAuth 2.0 Flow - Access Token</vt:lpstr>
      <vt:lpstr>OAuth 2.0 Goole Auth UI</vt:lpstr>
      <vt:lpstr>OAuth 2.0 Flow - Resource Access</vt:lpstr>
      <vt:lpstr>OAuth 2.0 Flow - Refresh Token</vt:lpstr>
      <vt:lpstr>PowerPoint 프레젠테이션</vt:lpstr>
      <vt:lpstr>OAuth 2.0 Flow - Access Token</vt:lpstr>
      <vt:lpstr>OAuth 2.0 Component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4901</cp:revision>
  <dcterms:created xsi:type="dcterms:W3CDTF">2006-10-05T04:04:58Z</dcterms:created>
  <dcterms:modified xsi:type="dcterms:W3CDTF">2022-02-26T08:12:01Z</dcterms:modified>
</cp:coreProperties>
</file>