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7" r:id="rId2"/>
    <p:sldId id="421" r:id="rId3"/>
    <p:sldId id="419" r:id="rId4"/>
    <p:sldId id="422" r:id="rId5"/>
    <p:sldId id="418" r:id="rId6"/>
    <p:sldId id="420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1402" autoAdjust="0"/>
  </p:normalViewPr>
  <p:slideViewPr>
    <p:cSldViewPr>
      <p:cViewPr varScale="1">
        <p:scale>
          <a:sx n="121" d="100"/>
          <a:sy n="121" d="100"/>
        </p:scale>
        <p:origin x="1014" y="10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91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003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02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9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Database Indexing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50130"/>
              </p:ext>
            </p:extLst>
          </p:nvPr>
        </p:nvGraphicFramePr>
        <p:xfrm>
          <a:off x="1691680" y="1563638"/>
          <a:ext cx="1944216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Fruit 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96451"/>
              </p:ext>
            </p:extLst>
          </p:nvPr>
        </p:nvGraphicFramePr>
        <p:xfrm>
          <a:off x="4644009" y="1563638"/>
          <a:ext cx="2952327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Fruit 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Fruit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Peach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Grape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Lemon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Cherry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635896" y="1995686"/>
            <a:ext cx="100811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37533" y="2317750"/>
            <a:ext cx="1006475" cy="1550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637533" y="1995686"/>
            <a:ext cx="1006475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637533" y="2931790"/>
            <a:ext cx="1006475" cy="3162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635896" y="2319722"/>
            <a:ext cx="1008112" cy="928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3635896" y="3555484"/>
            <a:ext cx="100811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635896" y="2643758"/>
            <a:ext cx="1008112" cy="1217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48136" y="1203598"/>
            <a:ext cx="1399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State Index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179640" y="1203598"/>
            <a:ext cx="191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Fruit_Info</a:t>
            </a:r>
            <a:r>
              <a:rPr lang="en-US" altLang="ko-KR" sz="1600" dirty="0"/>
              <a:t> Table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923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524594"/>
            <a:ext cx="8229600" cy="857250"/>
          </a:xfrm>
        </p:spPr>
        <p:txBody>
          <a:bodyPr>
            <a:noAutofit/>
          </a:bodyPr>
          <a:lstStyle/>
          <a:p>
            <a:r>
              <a:rPr lang="en-US" altLang="ko-KR" sz="3600"/>
              <a:t>Clustered Index, Non-clustered Index</a:t>
            </a:r>
            <a:endParaRPr lang="ko-KR" altLang="en-US" sz="36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07795"/>
              </p:ext>
            </p:extLst>
          </p:nvPr>
        </p:nvGraphicFramePr>
        <p:xfrm>
          <a:off x="117846" y="3929247"/>
          <a:ext cx="181054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Apple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Peach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BC6D908-75E2-4B4F-923F-095E050B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63177"/>
              </p:ext>
            </p:extLst>
          </p:nvPr>
        </p:nvGraphicFramePr>
        <p:xfrm>
          <a:off x="2627784" y="3929247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Grape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Lemon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75518D-1AFA-4D44-BEA7-C7A78007D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54986"/>
              </p:ext>
            </p:extLst>
          </p:nvPr>
        </p:nvGraphicFramePr>
        <p:xfrm>
          <a:off x="5137722" y="3929247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Cherry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BFEAF8F-2F2A-4804-98BE-47FB8D752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366"/>
              </p:ext>
            </p:extLst>
          </p:nvPr>
        </p:nvGraphicFramePr>
        <p:xfrm>
          <a:off x="2929541" y="2849127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323429-660F-422E-B663-F232922592EC}"/>
              </a:ext>
            </a:extLst>
          </p:cNvPr>
          <p:cNvSpPr txBox="1"/>
          <p:nvPr/>
        </p:nvSpPr>
        <p:spPr>
          <a:xfrm>
            <a:off x="323253" y="478268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11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8BE3-D682-4EFA-B1A2-C15C7A654A2C}"/>
              </a:ext>
            </a:extLst>
          </p:cNvPr>
          <p:cNvSpPr txBox="1"/>
          <p:nvPr/>
        </p:nvSpPr>
        <p:spPr>
          <a:xfrm>
            <a:off x="2833191" y="456932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12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DEED7-A43A-4576-B57A-154DEEE85752}"/>
              </a:ext>
            </a:extLst>
          </p:cNvPr>
          <p:cNvSpPr txBox="1"/>
          <p:nvPr/>
        </p:nvSpPr>
        <p:spPr>
          <a:xfrm>
            <a:off x="5343129" y="456932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13</a:t>
            </a:r>
            <a:endParaRPr lang="ko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8B1D5C-2AC6-450D-A076-3DF2E427DDF2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1023117" y="3702567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A21491E-BBFD-4DA4-9315-A8D0556FA761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3533055" y="3702567"/>
            <a:ext cx="0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287F4F-BF9E-4A17-82BE-08F4F48E1AF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3533055" y="3702567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0A8735A-21F4-4EC2-ACDE-00F94ED86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919537"/>
              </p:ext>
            </p:extLst>
          </p:nvPr>
        </p:nvGraphicFramePr>
        <p:xfrm>
          <a:off x="2929541" y="1565157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CF01C31-95AF-4E9B-8D58-BD2996D9F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52436"/>
              </p:ext>
            </p:extLst>
          </p:nvPr>
        </p:nvGraphicFramePr>
        <p:xfrm>
          <a:off x="419603" y="1563421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EEB92E-536A-4C48-A783-30D7464F2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13332"/>
              </p:ext>
            </p:extLst>
          </p:nvPr>
        </p:nvGraphicFramePr>
        <p:xfrm>
          <a:off x="5439479" y="1565638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B40296A2-3DAE-41E3-A20E-B7E2D5D3A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46433"/>
              </p:ext>
            </p:extLst>
          </p:nvPr>
        </p:nvGraphicFramePr>
        <p:xfrm>
          <a:off x="2929541" y="483519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C47709-6FB6-4161-A588-19C0604BB169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3533055" y="1336959"/>
            <a:ext cx="0" cy="228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4B02A6-EF49-49CA-82AD-4F6312D206C0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flipH="1">
            <a:off x="1023117" y="1336959"/>
            <a:ext cx="2509938" cy="226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DBB8C6D-330D-4CC3-9ABA-B41919A27B9B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3533055" y="1336959"/>
            <a:ext cx="2509938" cy="2286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E6467B-F017-40E5-812F-07264648895E}"/>
              </a:ext>
            </a:extLst>
          </p:cNvPr>
          <p:cNvSpPr txBox="1"/>
          <p:nvPr/>
        </p:nvSpPr>
        <p:spPr>
          <a:xfrm>
            <a:off x="323253" y="2208213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21219F-2616-441A-9030-13DFBCCAE1D0}"/>
              </a:ext>
            </a:extLst>
          </p:cNvPr>
          <p:cNvSpPr txBox="1"/>
          <p:nvPr/>
        </p:nvSpPr>
        <p:spPr>
          <a:xfrm>
            <a:off x="5343129" y="2416861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3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50834A-598E-4C21-AA52-23EA6FAA4E53}"/>
              </a:ext>
            </a:extLst>
          </p:cNvPr>
          <p:cNvSpPr txBox="1"/>
          <p:nvPr/>
        </p:nvSpPr>
        <p:spPr>
          <a:xfrm>
            <a:off x="2833191" y="2203501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2</a:t>
            </a:r>
            <a:endParaRPr lang="ko-KR" altLang="en-US" sz="1100" dirty="0"/>
          </a:p>
        </p:txBody>
      </p:sp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4FE64452-4A11-48A1-A60B-694B166EA6D0}"/>
              </a:ext>
            </a:extLst>
          </p:cNvPr>
          <p:cNvSpPr/>
          <p:nvPr/>
        </p:nvSpPr>
        <p:spPr>
          <a:xfrm>
            <a:off x="7236296" y="2715767"/>
            <a:ext cx="288032" cy="23285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0BECAB-1C6F-432C-8EAC-8868A9ABA238}"/>
              </a:ext>
            </a:extLst>
          </p:cNvPr>
          <p:cNvSpPr txBox="1"/>
          <p:nvPr/>
        </p:nvSpPr>
        <p:spPr>
          <a:xfrm>
            <a:off x="7308304" y="3749227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Clustered Index</a:t>
            </a:r>
            <a:endParaRPr lang="ko-KR" altLang="en-US" sz="1100" dirty="0"/>
          </a:p>
        </p:txBody>
      </p:sp>
      <p:sp>
        <p:nvSpPr>
          <p:cNvPr id="65" name="오른쪽 중괄호 64">
            <a:extLst>
              <a:ext uri="{FF2B5EF4-FFF2-40B4-BE49-F238E27FC236}">
                <a16:creationId xmlns:a16="http://schemas.microsoft.com/office/drawing/2014/main" id="{6F48D161-EBCD-4E0C-839A-6921BC9DF282}"/>
              </a:ext>
            </a:extLst>
          </p:cNvPr>
          <p:cNvSpPr/>
          <p:nvPr/>
        </p:nvSpPr>
        <p:spPr>
          <a:xfrm>
            <a:off x="7236296" y="411510"/>
            <a:ext cx="288032" cy="22680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00A459-42D7-4CE7-AFA2-B7432A55E53F}"/>
              </a:ext>
            </a:extLst>
          </p:cNvPr>
          <p:cNvSpPr txBox="1"/>
          <p:nvPr/>
        </p:nvSpPr>
        <p:spPr>
          <a:xfrm>
            <a:off x="7452320" y="1414741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Non-clustered Index</a:t>
            </a:r>
            <a:endParaRPr lang="ko-KR" altLang="en-US" sz="11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120AA52-03CE-4829-A76B-9833AB9B149F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2627784" y="1010754"/>
            <a:ext cx="414461" cy="21994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51EA37D-E181-4DAF-AF98-A7050FA68902}"/>
              </a:ext>
            </a:extLst>
          </p:cNvPr>
          <p:cNvCxnSpPr>
            <a:cxnSpLocks/>
            <a:stCxn id="106" idx="6"/>
            <a:endCxn id="88" idx="2"/>
          </p:cNvCxnSpPr>
          <p:nvPr/>
        </p:nvCxnSpPr>
        <p:spPr>
          <a:xfrm>
            <a:off x="4012964" y="1230696"/>
            <a:ext cx="1522865" cy="65211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CC2A25C7-0DAE-4501-BB42-B5C7E8C9D49E}"/>
              </a:ext>
            </a:extLst>
          </p:cNvPr>
          <p:cNvSpPr/>
          <p:nvPr/>
        </p:nvSpPr>
        <p:spPr>
          <a:xfrm>
            <a:off x="5535829" y="1778334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9692EC2-7699-4D81-97CB-C477B362209C}"/>
              </a:ext>
            </a:extLst>
          </p:cNvPr>
          <p:cNvSpPr/>
          <p:nvPr/>
        </p:nvSpPr>
        <p:spPr>
          <a:xfrm>
            <a:off x="5535829" y="1993247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457FC7A-B5EC-4C60-8402-38C4C5BCA0C8}"/>
              </a:ext>
            </a:extLst>
          </p:cNvPr>
          <p:cNvSpPr/>
          <p:nvPr/>
        </p:nvSpPr>
        <p:spPr>
          <a:xfrm>
            <a:off x="3042245" y="1126220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48EDA09-B547-4AD6-9FA6-314A1FCDA42F}"/>
              </a:ext>
            </a:extLst>
          </p:cNvPr>
          <p:cNvCxnSpPr>
            <a:cxnSpLocks/>
            <a:stCxn id="106" idx="6"/>
            <a:endCxn id="104" idx="2"/>
          </p:cNvCxnSpPr>
          <p:nvPr/>
        </p:nvCxnSpPr>
        <p:spPr>
          <a:xfrm>
            <a:off x="4012964" y="1230696"/>
            <a:ext cx="1522865" cy="86702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85F56CCA-376F-4AFB-9F77-39725490B0BC}"/>
              </a:ext>
            </a:extLst>
          </p:cNvPr>
          <p:cNvSpPr/>
          <p:nvPr/>
        </p:nvSpPr>
        <p:spPr>
          <a:xfrm>
            <a:off x="3047220" y="3059275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B942323-C4ED-4977-A688-F4FDF8937626}"/>
              </a:ext>
            </a:extLst>
          </p:cNvPr>
          <p:cNvSpPr/>
          <p:nvPr/>
        </p:nvSpPr>
        <p:spPr>
          <a:xfrm>
            <a:off x="3047220" y="3494907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A9EE24-36E4-4528-8198-FF97E555FDE2}"/>
              </a:ext>
            </a:extLst>
          </p:cNvPr>
          <p:cNvCxnSpPr>
            <a:cxnSpLocks/>
            <a:stCxn id="88" idx="2"/>
            <a:endCxn id="123" idx="6"/>
          </p:cNvCxnSpPr>
          <p:nvPr/>
        </p:nvCxnSpPr>
        <p:spPr>
          <a:xfrm flipH="1">
            <a:off x="4017939" y="1882810"/>
            <a:ext cx="1517890" cy="128094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95F0C77-0A1D-47A4-90F2-AD6602B293C9}"/>
              </a:ext>
            </a:extLst>
          </p:cNvPr>
          <p:cNvCxnSpPr>
            <a:cxnSpLocks/>
            <a:endCxn id="124" idx="6"/>
          </p:cNvCxnSpPr>
          <p:nvPr/>
        </p:nvCxnSpPr>
        <p:spPr>
          <a:xfrm flipH="1">
            <a:off x="4017939" y="2103973"/>
            <a:ext cx="1517890" cy="14954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AABB6DF-BC5F-4475-9F6F-579B090BF408}"/>
              </a:ext>
            </a:extLst>
          </p:cNvPr>
          <p:cNvCxnSpPr>
            <a:cxnSpLocks/>
            <a:stCxn id="123" idx="2"/>
            <a:endCxn id="24" idx="0"/>
          </p:cNvCxnSpPr>
          <p:nvPr/>
        </p:nvCxnSpPr>
        <p:spPr>
          <a:xfrm flipH="1">
            <a:off x="1023117" y="3163751"/>
            <a:ext cx="2024103" cy="76549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1D9AF08-8437-4847-B61F-F40D570240F1}"/>
              </a:ext>
            </a:extLst>
          </p:cNvPr>
          <p:cNvCxnSpPr>
            <a:cxnSpLocks/>
            <a:stCxn id="124" idx="6"/>
            <a:endCxn id="15" idx="0"/>
          </p:cNvCxnSpPr>
          <p:nvPr/>
        </p:nvCxnSpPr>
        <p:spPr>
          <a:xfrm>
            <a:off x="4017939" y="3599383"/>
            <a:ext cx="2025054" cy="32986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FF8BC6DC-6EBF-439B-A57C-1F9DDE7386D3}"/>
              </a:ext>
            </a:extLst>
          </p:cNvPr>
          <p:cNvSpPr/>
          <p:nvPr/>
        </p:nvSpPr>
        <p:spPr>
          <a:xfrm>
            <a:off x="3047220" y="3274839"/>
            <a:ext cx="970719" cy="20895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EF77FCF-E600-4A32-871A-393E48BFB894}"/>
              </a:ext>
            </a:extLst>
          </p:cNvPr>
          <p:cNvCxnSpPr>
            <a:cxnSpLocks/>
          </p:cNvCxnSpPr>
          <p:nvPr/>
        </p:nvCxnSpPr>
        <p:spPr>
          <a:xfrm>
            <a:off x="2627784" y="3167766"/>
            <a:ext cx="414461" cy="2199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C37B632-ABB2-46B7-B7A1-B4EDA590C1F3}"/>
              </a:ext>
            </a:extLst>
          </p:cNvPr>
          <p:cNvCxnSpPr>
            <a:cxnSpLocks/>
            <a:stCxn id="42" idx="6"/>
            <a:endCxn id="14" idx="0"/>
          </p:cNvCxnSpPr>
          <p:nvPr/>
        </p:nvCxnSpPr>
        <p:spPr>
          <a:xfrm flipH="1">
            <a:off x="3533055" y="3379315"/>
            <a:ext cx="484884" cy="54993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F33FDF-6619-4645-9CB7-6DCE4AC82028}"/>
              </a:ext>
            </a:extLst>
          </p:cNvPr>
          <p:cNvSpPr txBox="1"/>
          <p:nvPr/>
        </p:nvSpPr>
        <p:spPr>
          <a:xfrm>
            <a:off x="1122203" y="715171"/>
            <a:ext cx="1656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Record access through Non-clustered Index 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E5D54C-F29C-438F-A12F-E02BEFE7B27B}"/>
              </a:ext>
            </a:extLst>
          </p:cNvPr>
          <p:cNvSpPr txBox="1"/>
          <p:nvPr/>
        </p:nvSpPr>
        <p:spPr>
          <a:xfrm>
            <a:off x="1122203" y="2837340"/>
            <a:ext cx="1656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Record access through Clustered Index 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13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524594"/>
            <a:ext cx="8229600" cy="857250"/>
          </a:xfrm>
        </p:spPr>
        <p:txBody>
          <a:bodyPr>
            <a:noAutofit/>
          </a:bodyPr>
          <a:lstStyle/>
          <a:p>
            <a:r>
              <a:rPr lang="en-US" altLang="ko-KR" sz="3600"/>
              <a:t>Clustered Index, Non-clustered Index</a:t>
            </a:r>
            <a:endParaRPr lang="ko-KR" altLang="en-US" sz="36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17846" y="3929247"/>
          <a:ext cx="181054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Apple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Peach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BC6D908-75E2-4B4F-923F-095E050B4268}"/>
              </a:ext>
            </a:extLst>
          </p:cNvPr>
          <p:cNvGraphicFramePr>
            <a:graphicFrameLocks noGrp="1"/>
          </p:cNvGraphicFramePr>
          <p:nvPr/>
        </p:nvGraphicFramePr>
        <p:xfrm>
          <a:off x="2627784" y="3929247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Grape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Lemon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75518D-1AFA-4D44-BEA7-C7A78007DF92}"/>
              </a:ext>
            </a:extLst>
          </p:cNvPr>
          <p:cNvGraphicFramePr>
            <a:graphicFrameLocks noGrp="1"/>
          </p:cNvGraphicFramePr>
          <p:nvPr/>
        </p:nvGraphicFramePr>
        <p:xfrm>
          <a:off x="5137722" y="3929247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Cherry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BFEAF8F-2F2A-4804-98BE-47FB8D75287D}"/>
              </a:ext>
            </a:extLst>
          </p:cNvPr>
          <p:cNvGraphicFramePr>
            <a:graphicFrameLocks noGrp="1"/>
          </p:cNvGraphicFramePr>
          <p:nvPr/>
        </p:nvGraphicFramePr>
        <p:xfrm>
          <a:off x="2929541" y="2849127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323429-660F-422E-B663-F232922592EC}"/>
              </a:ext>
            </a:extLst>
          </p:cNvPr>
          <p:cNvSpPr txBox="1"/>
          <p:nvPr/>
        </p:nvSpPr>
        <p:spPr>
          <a:xfrm>
            <a:off x="323253" y="478268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11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8BE3-D682-4EFA-B1A2-C15C7A654A2C}"/>
              </a:ext>
            </a:extLst>
          </p:cNvPr>
          <p:cNvSpPr txBox="1"/>
          <p:nvPr/>
        </p:nvSpPr>
        <p:spPr>
          <a:xfrm>
            <a:off x="2833191" y="456932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12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DEED7-A43A-4576-B57A-154DEEE85752}"/>
              </a:ext>
            </a:extLst>
          </p:cNvPr>
          <p:cNvSpPr txBox="1"/>
          <p:nvPr/>
        </p:nvSpPr>
        <p:spPr>
          <a:xfrm>
            <a:off x="5343129" y="456932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13</a:t>
            </a:r>
            <a:endParaRPr lang="ko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8B1D5C-2AC6-450D-A076-3DF2E427DDF2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1023117" y="3702567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A21491E-BBFD-4DA4-9315-A8D0556FA761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3533055" y="3702567"/>
            <a:ext cx="0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287F4F-BF9E-4A17-82BE-08F4F48E1AF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3533055" y="3702567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0A8735A-21F4-4EC2-ACDE-00F94ED86AD0}"/>
              </a:ext>
            </a:extLst>
          </p:cNvPr>
          <p:cNvGraphicFramePr>
            <a:graphicFrameLocks noGrp="1"/>
          </p:cNvGraphicFramePr>
          <p:nvPr/>
        </p:nvGraphicFramePr>
        <p:xfrm>
          <a:off x="2929541" y="1565157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CF01C31-95AF-4E9B-8D58-BD2996D9F57D}"/>
              </a:ext>
            </a:extLst>
          </p:cNvPr>
          <p:cNvGraphicFramePr>
            <a:graphicFrameLocks noGrp="1"/>
          </p:cNvGraphicFramePr>
          <p:nvPr/>
        </p:nvGraphicFramePr>
        <p:xfrm>
          <a:off x="419603" y="1563421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EEB92E-536A-4C48-A783-30D7464F2FCF}"/>
              </a:ext>
            </a:extLst>
          </p:cNvPr>
          <p:cNvGraphicFramePr>
            <a:graphicFrameLocks noGrp="1"/>
          </p:cNvGraphicFramePr>
          <p:nvPr/>
        </p:nvGraphicFramePr>
        <p:xfrm>
          <a:off x="5439479" y="1565638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B40296A2-3DAE-41E3-A20E-B7E2D5D3A58F}"/>
              </a:ext>
            </a:extLst>
          </p:cNvPr>
          <p:cNvGraphicFramePr>
            <a:graphicFrameLocks noGrp="1"/>
          </p:cNvGraphicFramePr>
          <p:nvPr/>
        </p:nvGraphicFramePr>
        <p:xfrm>
          <a:off x="2929541" y="483519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C47709-6FB6-4161-A588-19C0604BB169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3533055" y="1336959"/>
            <a:ext cx="0" cy="228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4B02A6-EF49-49CA-82AD-4F6312D206C0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flipH="1">
            <a:off x="1023117" y="1336959"/>
            <a:ext cx="2509938" cy="226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DBB8C6D-330D-4CC3-9ABA-B41919A27B9B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3533055" y="1336959"/>
            <a:ext cx="2509938" cy="2286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E6467B-F017-40E5-812F-07264648895E}"/>
              </a:ext>
            </a:extLst>
          </p:cNvPr>
          <p:cNvSpPr txBox="1"/>
          <p:nvPr/>
        </p:nvSpPr>
        <p:spPr>
          <a:xfrm>
            <a:off x="323253" y="2208213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21219F-2616-441A-9030-13DFBCCAE1D0}"/>
              </a:ext>
            </a:extLst>
          </p:cNvPr>
          <p:cNvSpPr txBox="1"/>
          <p:nvPr/>
        </p:nvSpPr>
        <p:spPr>
          <a:xfrm>
            <a:off x="5343129" y="2416861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3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50834A-598E-4C21-AA52-23EA6FAA4E53}"/>
              </a:ext>
            </a:extLst>
          </p:cNvPr>
          <p:cNvSpPr txBox="1"/>
          <p:nvPr/>
        </p:nvSpPr>
        <p:spPr>
          <a:xfrm>
            <a:off x="2833191" y="2203501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2</a:t>
            </a:r>
            <a:endParaRPr lang="ko-KR" altLang="en-US" sz="1100" dirty="0"/>
          </a:p>
        </p:txBody>
      </p:sp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4FE64452-4A11-48A1-A60B-694B166EA6D0}"/>
              </a:ext>
            </a:extLst>
          </p:cNvPr>
          <p:cNvSpPr/>
          <p:nvPr/>
        </p:nvSpPr>
        <p:spPr>
          <a:xfrm>
            <a:off x="7236296" y="2715767"/>
            <a:ext cx="288032" cy="23285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0BECAB-1C6F-432C-8EAC-8868A9ABA238}"/>
              </a:ext>
            </a:extLst>
          </p:cNvPr>
          <p:cNvSpPr txBox="1"/>
          <p:nvPr/>
        </p:nvSpPr>
        <p:spPr>
          <a:xfrm>
            <a:off x="7308304" y="3749227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Clustered Index</a:t>
            </a:r>
            <a:endParaRPr lang="ko-KR" altLang="en-US" sz="1100" dirty="0"/>
          </a:p>
        </p:txBody>
      </p:sp>
      <p:sp>
        <p:nvSpPr>
          <p:cNvPr id="65" name="오른쪽 중괄호 64">
            <a:extLst>
              <a:ext uri="{FF2B5EF4-FFF2-40B4-BE49-F238E27FC236}">
                <a16:creationId xmlns:a16="http://schemas.microsoft.com/office/drawing/2014/main" id="{6F48D161-EBCD-4E0C-839A-6921BC9DF282}"/>
              </a:ext>
            </a:extLst>
          </p:cNvPr>
          <p:cNvSpPr/>
          <p:nvPr/>
        </p:nvSpPr>
        <p:spPr>
          <a:xfrm>
            <a:off x="7236296" y="411510"/>
            <a:ext cx="288032" cy="22680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00A459-42D7-4CE7-AFA2-B7432A55E53F}"/>
              </a:ext>
            </a:extLst>
          </p:cNvPr>
          <p:cNvSpPr txBox="1"/>
          <p:nvPr/>
        </p:nvSpPr>
        <p:spPr>
          <a:xfrm>
            <a:off x="7452320" y="1414741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Non-clustered Index</a:t>
            </a:r>
            <a:endParaRPr lang="ko-KR" altLang="en-US" sz="11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120AA52-03CE-4829-A76B-9833AB9B149F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2627784" y="1010754"/>
            <a:ext cx="414461" cy="21994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51EA37D-E181-4DAF-AF98-A7050FA68902}"/>
              </a:ext>
            </a:extLst>
          </p:cNvPr>
          <p:cNvCxnSpPr>
            <a:cxnSpLocks/>
            <a:stCxn id="106" idx="6"/>
            <a:endCxn id="88" idx="2"/>
          </p:cNvCxnSpPr>
          <p:nvPr/>
        </p:nvCxnSpPr>
        <p:spPr>
          <a:xfrm>
            <a:off x="4012964" y="1230696"/>
            <a:ext cx="1522865" cy="65211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CC2A25C7-0DAE-4501-BB42-B5C7E8C9D49E}"/>
              </a:ext>
            </a:extLst>
          </p:cNvPr>
          <p:cNvSpPr/>
          <p:nvPr/>
        </p:nvSpPr>
        <p:spPr>
          <a:xfrm>
            <a:off x="5535829" y="1778334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9692EC2-7699-4D81-97CB-C477B362209C}"/>
              </a:ext>
            </a:extLst>
          </p:cNvPr>
          <p:cNvSpPr/>
          <p:nvPr/>
        </p:nvSpPr>
        <p:spPr>
          <a:xfrm>
            <a:off x="5535829" y="1993247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457FC7A-B5EC-4C60-8402-38C4C5BCA0C8}"/>
              </a:ext>
            </a:extLst>
          </p:cNvPr>
          <p:cNvSpPr/>
          <p:nvPr/>
        </p:nvSpPr>
        <p:spPr>
          <a:xfrm>
            <a:off x="3042245" y="1126220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48EDA09-B547-4AD6-9FA6-314A1FCDA42F}"/>
              </a:ext>
            </a:extLst>
          </p:cNvPr>
          <p:cNvCxnSpPr>
            <a:cxnSpLocks/>
            <a:stCxn id="106" idx="6"/>
            <a:endCxn id="104" idx="2"/>
          </p:cNvCxnSpPr>
          <p:nvPr/>
        </p:nvCxnSpPr>
        <p:spPr>
          <a:xfrm>
            <a:off x="4012964" y="1230696"/>
            <a:ext cx="1522865" cy="86702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85F56CCA-376F-4AFB-9F77-39725490B0BC}"/>
              </a:ext>
            </a:extLst>
          </p:cNvPr>
          <p:cNvSpPr/>
          <p:nvPr/>
        </p:nvSpPr>
        <p:spPr>
          <a:xfrm>
            <a:off x="3047220" y="3059275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B942323-C4ED-4977-A688-F4FDF8937626}"/>
              </a:ext>
            </a:extLst>
          </p:cNvPr>
          <p:cNvSpPr/>
          <p:nvPr/>
        </p:nvSpPr>
        <p:spPr>
          <a:xfrm>
            <a:off x="3047220" y="3494907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A9EE24-36E4-4528-8198-FF97E555FDE2}"/>
              </a:ext>
            </a:extLst>
          </p:cNvPr>
          <p:cNvCxnSpPr>
            <a:cxnSpLocks/>
            <a:stCxn id="88" idx="2"/>
            <a:endCxn id="123" idx="6"/>
          </p:cNvCxnSpPr>
          <p:nvPr/>
        </p:nvCxnSpPr>
        <p:spPr>
          <a:xfrm flipH="1">
            <a:off x="4017939" y="1882810"/>
            <a:ext cx="1517890" cy="128094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95F0C77-0A1D-47A4-90F2-AD6602B293C9}"/>
              </a:ext>
            </a:extLst>
          </p:cNvPr>
          <p:cNvCxnSpPr>
            <a:cxnSpLocks/>
            <a:endCxn id="124" idx="6"/>
          </p:cNvCxnSpPr>
          <p:nvPr/>
        </p:nvCxnSpPr>
        <p:spPr>
          <a:xfrm flipH="1">
            <a:off x="4017939" y="2103973"/>
            <a:ext cx="1517890" cy="14954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AABB6DF-BC5F-4475-9F6F-579B090BF408}"/>
              </a:ext>
            </a:extLst>
          </p:cNvPr>
          <p:cNvCxnSpPr>
            <a:cxnSpLocks/>
            <a:stCxn id="123" idx="2"/>
            <a:endCxn id="24" idx="0"/>
          </p:cNvCxnSpPr>
          <p:nvPr/>
        </p:nvCxnSpPr>
        <p:spPr>
          <a:xfrm flipH="1">
            <a:off x="1023117" y="3163751"/>
            <a:ext cx="2024103" cy="76549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1D9AF08-8437-4847-B61F-F40D570240F1}"/>
              </a:ext>
            </a:extLst>
          </p:cNvPr>
          <p:cNvCxnSpPr>
            <a:cxnSpLocks/>
            <a:stCxn id="124" idx="6"/>
            <a:endCxn id="15" idx="0"/>
          </p:cNvCxnSpPr>
          <p:nvPr/>
        </p:nvCxnSpPr>
        <p:spPr>
          <a:xfrm>
            <a:off x="4017939" y="3599383"/>
            <a:ext cx="2025054" cy="32986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0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524594"/>
            <a:ext cx="8229600" cy="857250"/>
          </a:xfrm>
        </p:spPr>
        <p:txBody>
          <a:bodyPr>
            <a:noAutofit/>
          </a:bodyPr>
          <a:lstStyle/>
          <a:p>
            <a:r>
              <a:rPr lang="en-US" altLang="ko-KR" sz="3600"/>
              <a:t>Clustered Index, Non-clustered Index</a:t>
            </a:r>
            <a:endParaRPr lang="ko-KR" altLang="en-US" sz="36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02298"/>
              </p:ext>
            </p:extLst>
          </p:nvPr>
        </p:nvGraphicFramePr>
        <p:xfrm>
          <a:off x="117846" y="4001254"/>
          <a:ext cx="181054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Apple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Peach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BC6D908-75E2-4B4F-923F-095E050B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22952"/>
              </p:ext>
            </p:extLst>
          </p:nvPr>
        </p:nvGraphicFramePr>
        <p:xfrm>
          <a:off x="2627784" y="4001254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Grape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Lemon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75518D-1AFA-4D44-BEA7-C7A78007D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16985"/>
              </p:ext>
            </p:extLst>
          </p:nvPr>
        </p:nvGraphicFramePr>
        <p:xfrm>
          <a:off x="5137722" y="4001254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Cherry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BFEAF8F-2F2A-4804-98BE-47FB8D752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3311"/>
              </p:ext>
            </p:extLst>
          </p:nvPr>
        </p:nvGraphicFramePr>
        <p:xfrm>
          <a:off x="2929541" y="2921134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323429-660F-422E-B663-F232922592EC}"/>
              </a:ext>
            </a:extLst>
          </p:cNvPr>
          <p:cNvSpPr txBox="1"/>
          <p:nvPr/>
        </p:nvSpPr>
        <p:spPr>
          <a:xfrm>
            <a:off x="323253" y="4854694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11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8BE3-D682-4EFA-B1A2-C15C7A654A2C}"/>
              </a:ext>
            </a:extLst>
          </p:cNvPr>
          <p:cNvSpPr txBox="1"/>
          <p:nvPr/>
        </p:nvSpPr>
        <p:spPr>
          <a:xfrm>
            <a:off x="2833191" y="4641334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12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DEED7-A43A-4576-B57A-154DEEE85752}"/>
              </a:ext>
            </a:extLst>
          </p:cNvPr>
          <p:cNvSpPr txBox="1"/>
          <p:nvPr/>
        </p:nvSpPr>
        <p:spPr>
          <a:xfrm>
            <a:off x="5343129" y="4641334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13</a:t>
            </a:r>
            <a:endParaRPr lang="ko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8B1D5C-2AC6-450D-A076-3DF2E427DDF2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1023117" y="3774574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A21491E-BBFD-4DA4-9315-A8D0556FA761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3533055" y="3774574"/>
            <a:ext cx="0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287F4F-BF9E-4A17-82BE-08F4F48E1AF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3533055" y="3774574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0A8735A-21F4-4EC2-ACDE-00F94ED86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39688"/>
              </p:ext>
            </p:extLst>
          </p:nvPr>
        </p:nvGraphicFramePr>
        <p:xfrm>
          <a:off x="2929541" y="1637164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CF01C31-95AF-4E9B-8D58-BD2996D9F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04264"/>
              </p:ext>
            </p:extLst>
          </p:nvPr>
        </p:nvGraphicFramePr>
        <p:xfrm>
          <a:off x="419603" y="1635428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EEB92E-536A-4C48-A783-30D7464F2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17948"/>
              </p:ext>
            </p:extLst>
          </p:nvPr>
        </p:nvGraphicFramePr>
        <p:xfrm>
          <a:off x="5439479" y="1637645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B40296A2-3DAE-41E3-A20E-B7E2D5D3A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66437"/>
              </p:ext>
            </p:extLst>
          </p:nvPr>
        </p:nvGraphicFramePr>
        <p:xfrm>
          <a:off x="2929541" y="555526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C47709-6FB6-4161-A588-19C0604BB169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3533055" y="1408966"/>
            <a:ext cx="0" cy="228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4B02A6-EF49-49CA-82AD-4F6312D206C0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flipH="1">
            <a:off x="1023117" y="1408966"/>
            <a:ext cx="2509938" cy="226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DBB8C6D-330D-4CC3-9ABA-B41919A27B9B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3533055" y="1408966"/>
            <a:ext cx="2509938" cy="2286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E6467B-F017-40E5-812F-07264648895E}"/>
              </a:ext>
            </a:extLst>
          </p:cNvPr>
          <p:cNvSpPr txBox="1"/>
          <p:nvPr/>
        </p:nvSpPr>
        <p:spPr>
          <a:xfrm>
            <a:off x="323253" y="2280220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21219F-2616-441A-9030-13DFBCCAE1D0}"/>
              </a:ext>
            </a:extLst>
          </p:cNvPr>
          <p:cNvSpPr txBox="1"/>
          <p:nvPr/>
        </p:nvSpPr>
        <p:spPr>
          <a:xfrm>
            <a:off x="5343129" y="2488868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3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50834A-598E-4C21-AA52-23EA6FAA4E53}"/>
              </a:ext>
            </a:extLst>
          </p:cNvPr>
          <p:cNvSpPr txBox="1"/>
          <p:nvPr/>
        </p:nvSpPr>
        <p:spPr>
          <a:xfrm>
            <a:off x="2833191" y="2275508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2</a:t>
            </a:r>
            <a:endParaRPr lang="ko-KR" altLang="en-US" sz="1100" dirty="0"/>
          </a:p>
        </p:txBody>
      </p:sp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4FE64452-4A11-48A1-A60B-694B166EA6D0}"/>
              </a:ext>
            </a:extLst>
          </p:cNvPr>
          <p:cNvSpPr/>
          <p:nvPr/>
        </p:nvSpPr>
        <p:spPr>
          <a:xfrm>
            <a:off x="7236296" y="2787774"/>
            <a:ext cx="288032" cy="23285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0BECAB-1C6F-432C-8EAC-8868A9ABA238}"/>
              </a:ext>
            </a:extLst>
          </p:cNvPr>
          <p:cNvSpPr txBox="1"/>
          <p:nvPr/>
        </p:nvSpPr>
        <p:spPr>
          <a:xfrm>
            <a:off x="7308304" y="3821234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Clustered Index</a:t>
            </a:r>
            <a:endParaRPr lang="ko-KR" altLang="en-US" sz="1100" dirty="0"/>
          </a:p>
        </p:txBody>
      </p:sp>
      <p:sp>
        <p:nvSpPr>
          <p:cNvPr id="65" name="오른쪽 중괄호 64">
            <a:extLst>
              <a:ext uri="{FF2B5EF4-FFF2-40B4-BE49-F238E27FC236}">
                <a16:creationId xmlns:a16="http://schemas.microsoft.com/office/drawing/2014/main" id="{6F48D161-EBCD-4E0C-839A-6921BC9DF282}"/>
              </a:ext>
            </a:extLst>
          </p:cNvPr>
          <p:cNvSpPr/>
          <p:nvPr/>
        </p:nvSpPr>
        <p:spPr>
          <a:xfrm>
            <a:off x="7236296" y="423061"/>
            <a:ext cx="288032" cy="23285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00A459-42D7-4CE7-AFA2-B7432A55E53F}"/>
              </a:ext>
            </a:extLst>
          </p:cNvPr>
          <p:cNvSpPr txBox="1"/>
          <p:nvPr/>
        </p:nvSpPr>
        <p:spPr>
          <a:xfrm>
            <a:off x="7457970" y="1456521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Non-clustered Index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6586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Database Indexing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91680" y="1563638"/>
          <a:ext cx="1944216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644009" y="1563638"/>
          <a:ext cx="2952327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ID (PK)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Fruit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Peach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Grape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Lemon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Oragne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635896" y="1995686"/>
            <a:ext cx="100811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37533" y="2317750"/>
            <a:ext cx="1006475" cy="1550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637533" y="1995686"/>
            <a:ext cx="1006475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637533" y="2931790"/>
            <a:ext cx="1006475" cy="3162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635896" y="2319722"/>
            <a:ext cx="1008112" cy="928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3635896" y="3555484"/>
            <a:ext cx="100811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635896" y="2643758"/>
            <a:ext cx="1008112" cy="1217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48136" y="1255861"/>
            <a:ext cx="139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State Index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79640" y="1255861"/>
            <a:ext cx="19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Fruit_Info</a:t>
            </a:r>
            <a:r>
              <a:rPr lang="en-US" altLang="ko-KR" sz="1400" dirty="0"/>
              <a:t> Table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363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44333</TotalTime>
  <Words>447</Words>
  <Application>Microsoft Office PowerPoint</Application>
  <PresentationFormat>화면 슬라이드 쇼(16:9)</PresentationFormat>
  <Paragraphs>323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Database Indexing</vt:lpstr>
      <vt:lpstr>Clustered Index, Non-clustered Index</vt:lpstr>
      <vt:lpstr>PowerPoint 프레젠테이션</vt:lpstr>
      <vt:lpstr>Clustered Index, Non-clustered Index</vt:lpstr>
      <vt:lpstr>Clustered Index, Non-clustered Index</vt:lpstr>
      <vt:lpstr>Database Indexing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5707</cp:revision>
  <dcterms:created xsi:type="dcterms:W3CDTF">2006-10-05T04:04:58Z</dcterms:created>
  <dcterms:modified xsi:type="dcterms:W3CDTF">2022-02-11T06:05:57Z</dcterms:modified>
</cp:coreProperties>
</file>