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65" r:id="rId2"/>
    <p:sldId id="363" r:id="rId3"/>
    <p:sldId id="364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3031" autoAdjust="0"/>
  </p:normalViewPr>
  <p:slideViewPr>
    <p:cSldViewPr>
      <p:cViewPr varScale="1">
        <p:scale>
          <a:sx n="140" d="100"/>
          <a:sy n="140" d="100"/>
        </p:scale>
        <p:origin x="1974" y="13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1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F929-A4E0-49DA-A87A-869BFE4E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Consul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8A7CEFB-9CF4-4895-9013-690B38A8338F}"/>
              </a:ext>
            </a:extLst>
          </p:cNvPr>
          <p:cNvSpPr/>
          <p:nvPr/>
        </p:nvSpPr>
        <p:spPr>
          <a:xfrm>
            <a:off x="637538" y="699542"/>
            <a:ext cx="3888218" cy="4104456"/>
          </a:xfrm>
          <a:prstGeom prst="roundRect">
            <a:avLst>
              <a:gd name="adj" fmla="val 313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Data Center A</a:t>
            </a:r>
            <a:endParaRPr lang="ko-KR" altLang="en-US" sz="14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B6619E2-F023-459E-8D44-EE63D2A4FAF3}"/>
              </a:ext>
            </a:extLst>
          </p:cNvPr>
          <p:cNvSpPr/>
          <p:nvPr/>
        </p:nvSpPr>
        <p:spPr>
          <a:xfrm>
            <a:off x="1909187" y="886564"/>
            <a:ext cx="1389410" cy="689869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Consul Client A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F97D014-4CB5-4817-8B31-94AD3ADA5B4D}"/>
              </a:ext>
            </a:extLst>
          </p:cNvPr>
          <p:cNvSpPr/>
          <p:nvPr/>
        </p:nvSpPr>
        <p:spPr>
          <a:xfrm>
            <a:off x="2053484" y="1203659"/>
            <a:ext cx="1100816" cy="289856"/>
          </a:xfrm>
          <a:prstGeom prst="roundRect">
            <a:avLst>
              <a:gd name="adj" fmla="val 88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Load Balancer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5E988DD-33B2-4616-9B16-FCA379E80CCA}"/>
              </a:ext>
            </a:extLst>
          </p:cNvPr>
          <p:cNvCxnSpPr>
            <a:cxnSpLocks/>
            <a:stCxn id="18" idx="2"/>
            <a:endCxn id="13" idx="0"/>
          </p:cNvCxnSpPr>
          <p:nvPr/>
        </p:nvCxnSpPr>
        <p:spPr>
          <a:xfrm>
            <a:off x="2603892" y="1493515"/>
            <a:ext cx="0" cy="363936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7EF969C-3F24-425C-9DB5-49947253D97A}"/>
              </a:ext>
            </a:extLst>
          </p:cNvPr>
          <p:cNvSpPr txBox="1"/>
          <p:nvPr/>
        </p:nvSpPr>
        <p:spPr>
          <a:xfrm>
            <a:off x="987277" y="4844690"/>
            <a:ext cx="2664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Client Request to Local Consul Server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1350FCE-4B9A-4A96-9889-07FC849CCB2C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679132" y="4975495"/>
            <a:ext cx="308145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8B4F8B2-6CEE-4211-B403-8EDA4BFAACE0}"/>
              </a:ext>
            </a:extLst>
          </p:cNvPr>
          <p:cNvSpPr/>
          <p:nvPr/>
        </p:nvSpPr>
        <p:spPr>
          <a:xfrm>
            <a:off x="1909186" y="1857451"/>
            <a:ext cx="1389412" cy="654979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 Leader</a:t>
            </a:r>
          </a:p>
          <a:p>
            <a:pPr algn="ctr"/>
            <a:endParaRPr lang="en-US" altLang="ko-KR" sz="1200"/>
          </a:p>
          <a:p>
            <a:pPr algn="ctr"/>
            <a:r>
              <a:rPr lang="en-US" altLang="ko-KR" sz="1200"/>
              <a:t>Consul Server A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9AA07FE-AA08-4CA1-9DEE-ED9A74A991BE}"/>
              </a:ext>
            </a:extLst>
          </p:cNvPr>
          <p:cNvSpPr/>
          <p:nvPr/>
        </p:nvSpPr>
        <p:spPr>
          <a:xfrm>
            <a:off x="979614" y="2865341"/>
            <a:ext cx="1389412" cy="654979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Follower</a:t>
            </a:r>
          </a:p>
          <a:p>
            <a:pPr algn="ctr"/>
            <a:endParaRPr lang="en-US" altLang="ko-KR" sz="1200"/>
          </a:p>
          <a:p>
            <a:pPr algn="ctr"/>
            <a:r>
              <a:rPr lang="en-US" altLang="ko-KR" sz="1200"/>
              <a:t>Consul Server B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E76300F-29A8-482E-92E3-739716721982}"/>
              </a:ext>
            </a:extLst>
          </p:cNvPr>
          <p:cNvSpPr/>
          <p:nvPr/>
        </p:nvSpPr>
        <p:spPr>
          <a:xfrm>
            <a:off x="2831037" y="2865341"/>
            <a:ext cx="1389412" cy="654979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Follower</a:t>
            </a:r>
          </a:p>
          <a:p>
            <a:pPr algn="ctr"/>
            <a:endParaRPr lang="en-US" altLang="ko-KR" sz="1200"/>
          </a:p>
          <a:p>
            <a:pPr algn="ctr"/>
            <a:r>
              <a:rPr lang="en-US" altLang="ko-KR" sz="1200"/>
              <a:t>Consul Server C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1FD8F63-E8EF-43CB-8A99-6817BC66AED1}"/>
              </a:ext>
            </a:extLst>
          </p:cNvPr>
          <p:cNvCxnSpPr>
            <a:cxnSpLocks/>
            <a:stCxn id="15" idx="3"/>
            <a:endCxn id="13" idx="2"/>
          </p:cNvCxnSpPr>
          <p:nvPr/>
        </p:nvCxnSpPr>
        <p:spPr>
          <a:xfrm flipV="1">
            <a:off x="2369026" y="2512430"/>
            <a:ext cx="234866" cy="680401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649B4F1-A9E4-406B-81CB-0EF7E8AD786A}"/>
              </a:ext>
            </a:extLst>
          </p:cNvPr>
          <p:cNvCxnSpPr>
            <a:cxnSpLocks/>
            <a:stCxn id="16" idx="1"/>
            <a:endCxn id="13" idx="2"/>
          </p:cNvCxnSpPr>
          <p:nvPr/>
        </p:nvCxnSpPr>
        <p:spPr>
          <a:xfrm flipH="1" flipV="1">
            <a:off x="2603892" y="2512430"/>
            <a:ext cx="227145" cy="680401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401FFED-15E7-45DF-9B1B-22C3AFD00F4F}"/>
              </a:ext>
            </a:extLst>
          </p:cNvPr>
          <p:cNvSpPr/>
          <p:nvPr/>
        </p:nvSpPr>
        <p:spPr>
          <a:xfrm>
            <a:off x="898908" y="1764119"/>
            <a:ext cx="3394737" cy="2044234"/>
          </a:xfrm>
          <a:prstGeom prst="roundRect">
            <a:avLst>
              <a:gd name="adj" fmla="val 3943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>
                <a:solidFill>
                  <a:schemeClr val="tx2"/>
                </a:solidFill>
              </a:rPr>
              <a:t>Raft Algorithm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406C6B6-CEC5-48C0-883D-E35D9A88598C}"/>
              </a:ext>
            </a:extLst>
          </p:cNvPr>
          <p:cNvSpPr/>
          <p:nvPr/>
        </p:nvSpPr>
        <p:spPr>
          <a:xfrm>
            <a:off x="813663" y="801317"/>
            <a:ext cx="3580569" cy="3354609"/>
          </a:xfrm>
          <a:prstGeom prst="roundRect">
            <a:avLst>
              <a:gd name="adj" fmla="val 4106"/>
            </a:avLst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>
                <a:solidFill>
                  <a:srgbClr val="C00000"/>
                </a:solidFill>
              </a:rPr>
              <a:t>LAN gossip Pool</a:t>
            </a:r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7AED46C-164C-468A-9B49-829E0F003FE6}"/>
              </a:ext>
            </a:extLst>
          </p:cNvPr>
          <p:cNvSpPr/>
          <p:nvPr/>
        </p:nvSpPr>
        <p:spPr>
          <a:xfrm>
            <a:off x="724952" y="1669730"/>
            <a:ext cx="7786048" cy="2776051"/>
          </a:xfrm>
          <a:prstGeom prst="roundRect">
            <a:avLst>
              <a:gd name="adj" fmla="val 2896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WAN gossip Pool</a:t>
            </a:r>
            <a:endParaRPr lang="ko-KR" altLang="en-US" sz="12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69AD3EC-9300-4FF9-9C25-D27EF5F94C2F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2603892" y="1493515"/>
            <a:ext cx="921851" cy="1371826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54CDA1A-17B6-4816-B8EE-019A1436DCBD}"/>
              </a:ext>
            </a:extLst>
          </p:cNvPr>
          <p:cNvCxnSpPr>
            <a:cxnSpLocks/>
            <a:stCxn id="18" idx="2"/>
            <a:endCxn id="15" idx="0"/>
          </p:cNvCxnSpPr>
          <p:nvPr/>
        </p:nvCxnSpPr>
        <p:spPr>
          <a:xfrm flipH="1">
            <a:off x="1674320" y="1493515"/>
            <a:ext cx="929572" cy="1371826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663A6FAF-1425-4418-802F-3BD925B61239}"/>
              </a:ext>
            </a:extLst>
          </p:cNvPr>
          <p:cNvSpPr/>
          <p:nvPr/>
        </p:nvSpPr>
        <p:spPr>
          <a:xfrm>
            <a:off x="5922890" y="886564"/>
            <a:ext cx="1389410" cy="689869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Consul Client B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76F52EA0-6C76-498F-9FD9-E615C33737AB}"/>
              </a:ext>
            </a:extLst>
          </p:cNvPr>
          <p:cNvSpPr/>
          <p:nvPr/>
        </p:nvSpPr>
        <p:spPr>
          <a:xfrm>
            <a:off x="6067187" y="1203659"/>
            <a:ext cx="1100816" cy="289856"/>
          </a:xfrm>
          <a:prstGeom prst="roundRect">
            <a:avLst>
              <a:gd name="adj" fmla="val 88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Load Balancer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DE9840BB-25AD-4241-8A7A-CF202546364B}"/>
              </a:ext>
            </a:extLst>
          </p:cNvPr>
          <p:cNvSpPr/>
          <p:nvPr/>
        </p:nvSpPr>
        <p:spPr>
          <a:xfrm>
            <a:off x="5922889" y="1857451"/>
            <a:ext cx="1389412" cy="654979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 Leader</a:t>
            </a:r>
          </a:p>
          <a:p>
            <a:pPr algn="ctr"/>
            <a:endParaRPr lang="en-US" altLang="ko-KR" sz="1200"/>
          </a:p>
          <a:p>
            <a:pPr algn="ctr"/>
            <a:r>
              <a:rPr lang="en-US" altLang="ko-KR" sz="1200"/>
              <a:t>Consul Server D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773123AF-9D51-42BA-A578-A22B06004951}"/>
              </a:ext>
            </a:extLst>
          </p:cNvPr>
          <p:cNvSpPr/>
          <p:nvPr/>
        </p:nvSpPr>
        <p:spPr>
          <a:xfrm>
            <a:off x="4993317" y="2865341"/>
            <a:ext cx="1389412" cy="654979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Follower</a:t>
            </a:r>
          </a:p>
          <a:p>
            <a:pPr algn="ctr"/>
            <a:endParaRPr lang="en-US" altLang="ko-KR" sz="1200"/>
          </a:p>
          <a:p>
            <a:pPr algn="ctr"/>
            <a:r>
              <a:rPr lang="en-US" altLang="ko-KR" sz="1200"/>
              <a:t>Consul Server E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6B6EA513-A57B-43DE-A447-1BFF87B99D99}"/>
              </a:ext>
            </a:extLst>
          </p:cNvPr>
          <p:cNvSpPr/>
          <p:nvPr/>
        </p:nvSpPr>
        <p:spPr>
          <a:xfrm>
            <a:off x="6844740" y="2865341"/>
            <a:ext cx="1389412" cy="654979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Follower</a:t>
            </a:r>
          </a:p>
          <a:p>
            <a:pPr algn="ctr"/>
            <a:endParaRPr lang="en-US" altLang="ko-KR" sz="1200"/>
          </a:p>
          <a:p>
            <a:pPr algn="ctr"/>
            <a:r>
              <a:rPr lang="en-US" altLang="ko-KR" sz="1200"/>
              <a:t>Consul Server F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9C28A46-464D-4146-B5C7-353B3373876B}"/>
              </a:ext>
            </a:extLst>
          </p:cNvPr>
          <p:cNvCxnSpPr>
            <a:cxnSpLocks/>
            <a:stCxn id="104" idx="3"/>
            <a:endCxn id="103" idx="2"/>
          </p:cNvCxnSpPr>
          <p:nvPr/>
        </p:nvCxnSpPr>
        <p:spPr>
          <a:xfrm flipV="1">
            <a:off x="6382729" y="2512430"/>
            <a:ext cx="234866" cy="68040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D9FE1B58-6143-43D0-AAD0-4200C783A259}"/>
              </a:ext>
            </a:extLst>
          </p:cNvPr>
          <p:cNvSpPr/>
          <p:nvPr/>
        </p:nvSpPr>
        <p:spPr>
          <a:xfrm>
            <a:off x="4912611" y="1764119"/>
            <a:ext cx="3394737" cy="2044234"/>
          </a:xfrm>
          <a:prstGeom prst="roundRect">
            <a:avLst>
              <a:gd name="adj" fmla="val 3943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>
                <a:solidFill>
                  <a:schemeClr val="tx2"/>
                </a:solidFill>
              </a:rPr>
              <a:t>Raft Algorithm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BBF70E94-E291-431F-982C-1F493F386D09}"/>
              </a:ext>
            </a:extLst>
          </p:cNvPr>
          <p:cNvSpPr/>
          <p:nvPr/>
        </p:nvSpPr>
        <p:spPr>
          <a:xfrm>
            <a:off x="4827366" y="801317"/>
            <a:ext cx="3580569" cy="3354609"/>
          </a:xfrm>
          <a:prstGeom prst="roundRect">
            <a:avLst>
              <a:gd name="adj" fmla="val 4106"/>
            </a:avLst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>
                <a:solidFill>
                  <a:srgbClr val="C00000"/>
                </a:solidFill>
              </a:rPr>
              <a:t>LAN gossip Pool</a:t>
            </a:r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E3F48E04-8333-44EE-823D-802006443B42}"/>
              </a:ext>
            </a:extLst>
          </p:cNvPr>
          <p:cNvSpPr/>
          <p:nvPr/>
        </p:nvSpPr>
        <p:spPr>
          <a:xfrm>
            <a:off x="4713555" y="699542"/>
            <a:ext cx="3888218" cy="4104456"/>
          </a:xfrm>
          <a:prstGeom prst="roundRect">
            <a:avLst>
              <a:gd name="adj" fmla="val 313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Data Center B</a:t>
            </a:r>
            <a:endParaRPr lang="ko-KR" altLang="en-US" sz="1400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03458614-EB45-4E5E-8614-DA754736DF17}"/>
              </a:ext>
            </a:extLst>
          </p:cNvPr>
          <p:cNvCxnSpPr>
            <a:cxnSpLocks/>
            <a:stCxn id="13" idx="3"/>
            <a:endCxn id="103" idx="1"/>
          </p:cNvCxnSpPr>
          <p:nvPr/>
        </p:nvCxnSpPr>
        <p:spPr>
          <a:xfrm>
            <a:off x="3298598" y="2184941"/>
            <a:ext cx="2624291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AF2FCA72-A149-468C-BAC0-F7CB3D69FA4C}"/>
              </a:ext>
            </a:extLst>
          </p:cNvPr>
          <p:cNvCxnSpPr>
            <a:cxnSpLocks/>
            <a:stCxn id="16" idx="3"/>
            <a:endCxn id="104" idx="1"/>
          </p:cNvCxnSpPr>
          <p:nvPr/>
        </p:nvCxnSpPr>
        <p:spPr>
          <a:xfrm>
            <a:off x="4220449" y="3192831"/>
            <a:ext cx="772868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8ECB6C1D-5C5B-4CC2-BA62-1EACB6E8341B}"/>
              </a:ext>
            </a:extLst>
          </p:cNvPr>
          <p:cNvCxnSpPr>
            <a:cxnSpLocks/>
          </p:cNvCxnSpPr>
          <p:nvPr/>
        </p:nvCxnSpPr>
        <p:spPr>
          <a:xfrm>
            <a:off x="2699792" y="1493515"/>
            <a:ext cx="0" cy="363936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03743D31-2C6B-48D2-A7DF-3E186E113DFB}"/>
              </a:ext>
            </a:extLst>
          </p:cNvPr>
          <p:cNvCxnSpPr>
            <a:cxnSpLocks/>
          </p:cNvCxnSpPr>
          <p:nvPr/>
        </p:nvCxnSpPr>
        <p:spPr>
          <a:xfrm>
            <a:off x="2714045" y="1493515"/>
            <a:ext cx="921851" cy="1371826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D0C8947-B921-4BEB-8ACF-7005FED2B0ED}"/>
              </a:ext>
            </a:extLst>
          </p:cNvPr>
          <p:cNvSpPr txBox="1"/>
          <p:nvPr/>
        </p:nvSpPr>
        <p:spPr>
          <a:xfrm>
            <a:off x="3876854" y="4848329"/>
            <a:ext cx="2850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Client Request to Remote Consul Server</a:t>
            </a: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B3990640-820E-4F2E-954B-3123883D6F43}"/>
              </a:ext>
            </a:extLst>
          </p:cNvPr>
          <p:cNvCxnSpPr>
            <a:cxnSpLocks/>
            <a:endCxn id="137" idx="1"/>
          </p:cNvCxnSpPr>
          <p:nvPr/>
        </p:nvCxnSpPr>
        <p:spPr>
          <a:xfrm>
            <a:off x="3568710" y="4979134"/>
            <a:ext cx="308144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58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A3EDE-C7F6-4C2A-A31B-DC6855A5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96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F929-A4E0-49DA-A87A-869BFE4E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Consul</a:t>
            </a:r>
            <a:r>
              <a:rPr lang="ko-KR" altLang="en-US"/>
              <a:t> </a:t>
            </a:r>
            <a:r>
              <a:rPr lang="en-US" altLang="ko-KR"/>
              <a:t>Quorum</a:t>
            </a:r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5F8A213-380D-4241-B94A-2C5729B3B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791998"/>
              </p:ext>
            </p:extLst>
          </p:nvPr>
        </p:nvGraphicFramePr>
        <p:xfrm>
          <a:off x="2543944" y="1275606"/>
          <a:ext cx="405611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8056">
                  <a:extLst>
                    <a:ext uri="{9D8B030D-6E8A-4147-A177-3AD203B41FA5}">
                      <a16:colId xmlns:a16="http://schemas.microsoft.com/office/drawing/2014/main" val="1331997439"/>
                    </a:ext>
                  </a:extLst>
                </a:gridCol>
                <a:gridCol w="2028056">
                  <a:extLst>
                    <a:ext uri="{9D8B030D-6E8A-4147-A177-3AD203B41FA5}">
                      <a16:colId xmlns:a16="http://schemas.microsoft.com/office/drawing/2014/main" val="387999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Server Count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Quorum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0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30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86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08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985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5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49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6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716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7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97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225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32817</TotalTime>
  <Words>89</Words>
  <Application>Microsoft Office PowerPoint</Application>
  <PresentationFormat>화면 슬라이드 쇼(16:9)</PresentationFormat>
  <Paragraphs>50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Consul Architecture</vt:lpstr>
      <vt:lpstr>PowerPoint 프레젠테이션</vt:lpstr>
      <vt:lpstr>Consul Quorum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4949</cp:revision>
  <dcterms:created xsi:type="dcterms:W3CDTF">2006-10-05T04:04:58Z</dcterms:created>
  <dcterms:modified xsi:type="dcterms:W3CDTF">2020-04-30T15:07:24Z</dcterms:modified>
</cp:coreProperties>
</file>