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34" r:id="rId3"/>
    <p:sldId id="331" r:id="rId4"/>
    <p:sldId id="332" r:id="rId5"/>
    <p:sldId id="288" r:id="rId6"/>
    <p:sldId id="33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844" autoAdjust="0"/>
  </p:normalViewPr>
  <p:slideViewPr>
    <p:cSldViewPr>
      <p:cViewPr varScale="1">
        <p:scale>
          <a:sx n="72" d="100"/>
          <a:sy n="72" d="100"/>
        </p:scale>
        <p:origin x="16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8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1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5CA7-6D0D-456E-91CF-42453B260CBB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B1F4-153C-4A3D-B92C-D132A8F6E98C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EAD1-6682-46F6-B8B6-81ECC8FD814D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0B56-7EFB-48E6-BE81-7C785972ABD8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1B79-1B1A-4DFF-8C68-9CC48E7FA05D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7D2-1C1C-483B-8CB7-A5F8B7473F76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1C1A-FB28-4B82-9288-9105E654905F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7D1B-284B-4C4A-8143-F7FF4ED51637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2CCC-3C78-47DE-AFAE-98CE1C3333F5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DC24-6590-49A2-999E-124601EA945E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5096-987C-4FE3-AD5C-136468AC0F33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B4EC-F934-4CC4-A9FD-F67AEFB87E01}" type="datetime1">
              <a:rPr lang="ko-KR" altLang="en-US" smtClean="0"/>
              <a:t>2017-04-09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6616" y="640259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 54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I/O Virtualization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Cloud 1</a:t>
            </a:r>
            <a:r>
              <a:rPr lang="ko-KR" altLang="en-US" dirty="0" smtClean="0"/>
              <a:t>실 </a:t>
            </a:r>
            <a:r>
              <a:rPr lang="en-US" altLang="ko-KR" dirty="0" smtClean="0"/>
              <a:t>I1</a:t>
            </a:r>
            <a:r>
              <a:rPr lang="ko-KR" altLang="en-US" dirty="0" smtClean="0"/>
              <a:t>팀 </a:t>
            </a:r>
            <a:r>
              <a:rPr lang="ko-KR" altLang="en-US" dirty="0"/>
              <a:t>신</a:t>
            </a:r>
            <a:r>
              <a:rPr lang="ko-KR" altLang="en-US" dirty="0" smtClean="0"/>
              <a:t>정섭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0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IOMMU (Intel VT-d)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908720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 smtClean="0"/>
              <a:t>I/O </a:t>
            </a:r>
            <a:r>
              <a:rPr lang="ko-KR" altLang="en-US" sz="1600" dirty="0" smtClean="0"/>
              <a:t>장치의 </a:t>
            </a:r>
            <a:r>
              <a:rPr lang="en-US" altLang="ko-KR" sz="1600" dirty="0"/>
              <a:t>DMA</a:t>
            </a:r>
            <a:r>
              <a:rPr lang="ko-KR" altLang="en-US" sz="1600" dirty="0"/>
              <a:t>시 </a:t>
            </a:r>
            <a:r>
              <a:rPr lang="en-US" altLang="ko-KR" sz="1600" dirty="0" smtClean="0"/>
              <a:t>DMA Address</a:t>
            </a:r>
            <a:r>
              <a:rPr lang="ko-KR" altLang="en-US" sz="1600" dirty="0" smtClean="0"/>
              <a:t>를 가상주소에서 </a:t>
            </a:r>
            <a:r>
              <a:rPr lang="ko-KR" altLang="en-US" sz="1600" dirty="0"/>
              <a:t>물리주소로 </a:t>
            </a:r>
            <a:r>
              <a:rPr lang="en-US" altLang="ko-KR" sz="1600" dirty="0" smtClean="0"/>
              <a:t>Remapping</a:t>
            </a:r>
            <a:r>
              <a:rPr lang="ko-KR" altLang="en-US" sz="1600" dirty="0" smtClean="0"/>
              <a:t>하는 장치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Guest</a:t>
            </a:r>
            <a:r>
              <a:rPr lang="ko-KR" altLang="en-US" sz="1200" dirty="0" smtClean="0"/>
              <a:t>는 자신이 보는 </a:t>
            </a:r>
            <a:r>
              <a:rPr lang="en-US" altLang="ko-KR" sz="1200" dirty="0"/>
              <a:t>Guest</a:t>
            </a:r>
            <a:r>
              <a:rPr lang="ko-KR" altLang="en-US" sz="1200" dirty="0"/>
              <a:t> </a:t>
            </a:r>
            <a:r>
              <a:rPr lang="en-US" altLang="ko-KR" sz="1200" dirty="0"/>
              <a:t>Physical 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를 기준으로 </a:t>
            </a:r>
            <a:r>
              <a:rPr lang="en-US" altLang="ko-KR" sz="1200" dirty="0" smtClean="0"/>
              <a:t>I/O </a:t>
            </a:r>
            <a:r>
              <a:rPr lang="ko-KR" altLang="en-US" sz="1200" dirty="0" smtClean="0"/>
              <a:t>장치에게 </a:t>
            </a:r>
            <a:r>
              <a:rPr lang="en-US" altLang="ko-KR" sz="1200" dirty="0" smtClean="0"/>
              <a:t>DMA</a:t>
            </a:r>
            <a:r>
              <a:rPr lang="ko-KR" altLang="en-US" sz="1200" dirty="0" smtClean="0"/>
              <a:t>를 하도록 설정한다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DMA</a:t>
            </a:r>
            <a:r>
              <a:rPr lang="ko-KR" altLang="en-US" sz="1200" dirty="0" smtClean="0"/>
              <a:t>는 가상 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인 </a:t>
            </a:r>
            <a:r>
              <a:rPr lang="en-US" altLang="ko-KR" sz="1200" dirty="0" smtClean="0"/>
              <a:t>Guest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Physical 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가 아니라 실제 메모리 주소인 </a:t>
            </a:r>
            <a:r>
              <a:rPr lang="en-US" altLang="ko-KR" sz="1200" dirty="0" smtClean="0"/>
              <a:t>Host Physical Address</a:t>
            </a:r>
            <a:r>
              <a:rPr lang="ko-KR" altLang="en-US" sz="1200" dirty="0" smtClean="0"/>
              <a:t>를 기준으로 요청해야 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IOMMU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를 통해서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DMA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의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Guest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Physical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Host Physical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로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Remapping</a:t>
            </a: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한다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I/O </a:t>
            </a:r>
            <a:r>
              <a:rPr lang="ko-KR" altLang="en-US" sz="1600" dirty="0"/>
              <a:t>장치의 </a:t>
            </a:r>
            <a:r>
              <a:rPr lang="en-US" altLang="ko-KR" sz="1600" dirty="0"/>
              <a:t>DATA</a:t>
            </a:r>
            <a:r>
              <a:rPr lang="ko-KR" altLang="en-US" sz="1600" dirty="0"/>
              <a:t>가 </a:t>
            </a:r>
            <a:r>
              <a:rPr lang="en-US" altLang="ko-KR" sz="1600" dirty="0"/>
              <a:t>Hypervisor(Host)</a:t>
            </a:r>
            <a:r>
              <a:rPr lang="ko-KR" altLang="en-US" sz="1600" dirty="0"/>
              <a:t>를 </a:t>
            </a:r>
            <a:r>
              <a:rPr lang="en-US" altLang="ko-KR" sz="1600" b="1" dirty="0" err="1">
                <a:solidFill>
                  <a:schemeClr val="accent2">
                    <a:lumMod val="75000"/>
                  </a:schemeClr>
                </a:solidFill>
              </a:rPr>
              <a:t>Passthrough</a:t>
            </a:r>
            <a:r>
              <a:rPr lang="ko-KR" altLang="en-US" sz="1600" dirty="0"/>
              <a:t> 하도록 도와준다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160219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5563847"/>
            <a:ext cx="3744416" cy="837373"/>
          </a:xfrm>
          <a:prstGeom prst="roundRect">
            <a:avLst>
              <a:gd name="adj" fmla="val 66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smtClean="0"/>
              <a:t>Host PC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35596" y="5658127"/>
            <a:ext cx="348317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Device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4164240"/>
            <a:ext cx="3744416" cy="1318877"/>
          </a:xfrm>
          <a:prstGeom prst="roundRect">
            <a:avLst>
              <a:gd name="adj" fmla="val 54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smtClean="0"/>
              <a:t>Hypervisor</a:t>
            </a:r>
            <a:endParaRPr lang="ko-KR" altLang="en-US" sz="16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35596" y="4704021"/>
            <a:ext cx="348317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Device Driver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35596" y="4240980"/>
            <a:ext cx="348317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Device Emulation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7584" y="3097574"/>
            <a:ext cx="3744416" cy="974899"/>
          </a:xfrm>
          <a:prstGeom prst="roundRect">
            <a:avLst>
              <a:gd name="adj" fmla="val 91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smtClean="0"/>
              <a:t>VM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5596" y="3232868"/>
            <a:ext cx="348317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Device Driver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24028" y="5563847"/>
            <a:ext cx="3744416" cy="837373"/>
          </a:xfrm>
          <a:prstGeom prst="roundRect">
            <a:avLst>
              <a:gd name="adj" fmla="val 66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smtClean="0"/>
              <a:t>Host PC</a:t>
            </a:r>
            <a:endParaRPr lang="ko-KR" altLang="en-US" sz="16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32040" y="5658127"/>
            <a:ext cx="348317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Device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24028" y="4164240"/>
            <a:ext cx="3744416" cy="1318877"/>
          </a:xfrm>
          <a:prstGeom prst="roundRect">
            <a:avLst>
              <a:gd name="adj" fmla="val 54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smtClean="0"/>
              <a:t>Hypervisor</a:t>
            </a:r>
            <a:endParaRPr lang="ko-KR" altLang="en-US" sz="16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24028" y="3097574"/>
            <a:ext cx="3744416" cy="974899"/>
          </a:xfrm>
          <a:prstGeom prst="roundRect">
            <a:avLst>
              <a:gd name="adj" fmla="val 91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smtClean="0"/>
              <a:t>VM</a:t>
            </a:r>
            <a:endParaRPr lang="ko-KR" altLang="en-US" sz="16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32040" y="3232868"/>
            <a:ext cx="348317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Device Driver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stCxn id="10" idx="2"/>
            <a:endCxn id="7" idx="0"/>
          </p:cNvCxnSpPr>
          <p:nvPr/>
        </p:nvCxnSpPr>
        <p:spPr>
          <a:xfrm>
            <a:off x="2677185" y="5087074"/>
            <a:ext cx="0" cy="571053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1" idx="0"/>
          </p:cNvCxnSpPr>
          <p:nvPr/>
        </p:nvCxnSpPr>
        <p:spPr>
          <a:xfrm>
            <a:off x="2677185" y="3615921"/>
            <a:ext cx="0" cy="625059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2"/>
            <a:endCxn id="15" idx="0"/>
          </p:cNvCxnSpPr>
          <p:nvPr/>
        </p:nvCxnSpPr>
        <p:spPr>
          <a:xfrm>
            <a:off x="6673629" y="3615921"/>
            <a:ext cx="0" cy="2042206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IOMMU Flow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27784" y="1412776"/>
            <a:ext cx="3816424" cy="2952328"/>
          </a:xfrm>
          <a:prstGeom prst="roundRect">
            <a:avLst>
              <a:gd name="adj" fmla="val 39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Processor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71800" y="1520788"/>
            <a:ext cx="720080" cy="504056"/>
          </a:xfrm>
          <a:prstGeom prst="roundRect">
            <a:avLst>
              <a:gd name="adj" fmla="val 67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Core0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71800" y="2024844"/>
            <a:ext cx="720080" cy="252028"/>
          </a:xfrm>
          <a:prstGeom prst="roundRect">
            <a:avLst>
              <a:gd name="adj" fmla="val 189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MMU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2276872"/>
            <a:ext cx="720080" cy="252028"/>
          </a:xfrm>
          <a:prstGeom prst="roundRect">
            <a:avLst>
              <a:gd name="adj" fmla="val 189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EPT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07904" y="1520788"/>
            <a:ext cx="720080" cy="504056"/>
          </a:xfrm>
          <a:prstGeom prst="roundRect">
            <a:avLst>
              <a:gd name="adj" fmla="val 675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Core1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07904" y="2024844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MMU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07904" y="2276872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EPT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44008" y="1520788"/>
            <a:ext cx="720080" cy="504056"/>
          </a:xfrm>
          <a:prstGeom prst="roundRect">
            <a:avLst>
              <a:gd name="adj" fmla="val 675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Core2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2024844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MMU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2276872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EPT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0112" y="1528889"/>
            <a:ext cx="720080" cy="504056"/>
          </a:xfrm>
          <a:prstGeom prst="roundRect">
            <a:avLst>
              <a:gd name="adj" fmla="val 675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Core3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80112" y="2032945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MMU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80112" y="2284973"/>
            <a:ext cx="720080" cy="252028"/>
          </a:xfrm>
          <a:prstGeom prst="roundRect">
            <a:avLst>
              <a:gd name="adj" fmla="val 18953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EPT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63888" y="2744924"/>
            <a:ext cx="1944216" cy="1188132"/>
          </a:xfrm>
          <a:prstGeom prst="roundRect">
            <a:avLst>
              <a:gd name="adj" fmla="val 67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Northbridge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63888" y="4725144"/>
            <a:ext cx="1944216" cy="864096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Intel Chipset</a:t>
            </a:r>
          </a:p>
          <a:p>
            <a:pPr algn="ctr"/>
            <a:r>
              <a:rPr lang="en-US" altLang="ko-KR" sz="1400" dirty="0" smtClean="0"/>
              <a:t>(Southbridge)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7650" y="3356992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PCI Express 3.0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08330" y="2636912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 memory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63888" y="3176972"/>
            <a:ext cx="1944216" cy="288032"/>
          </a:xfrm>
          <a:prstGeom prst="roundRect">
            <a:avLst>
              <a:gd name="adj" fmla="val 174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IOMMU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23754" y="4833156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PCI Express 2.0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>
            <a:stCxn id="20" idx="3"/>
          </p:cNvCxnSpPr>
          <p:nvPr/>
        </p:nvCxnSpPr>
        <p:spPr>
          <a:xfrm>
            <a:off x="2123728" y="3681028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2" idx="1"/>
          </p:cNvCxnSpPr>
          <p:nvPr/>
        </p:nvCxnSpPr>
        <p:spPr>
          <a:xfrm>
            <a:off x="5508104" y="2960948"/>
            <a:ext cx="140022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3"/>
            <a:endCxn id="60" idx="1"/>
          </p:cNvCxnSpPr>
          <p:nvPr/>
        </p:nvCxnSpPr>
        <p:spPr>
          <a:xfrm>
            <a:off x="5508104" y="515719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3"/>
            <a:endCxn id="18" idx="1"/>
          </p:cNvCxnSpPr>
          <p:nvPr/>
        </p:nvCxnSpPr>
        <p:spPr>
          <a:xfrm>
            <a:off x="3059832" y="515719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7" idx="2"/>
            <a:endCxn id="18" idx="0"/>
          </p:cNvCxnSpPr>
          <p:nvPr/>
        </p:nvCxnSpPr>
        <p:spPr>
          <a:xfrm>
            <a:off x="4535996" y="3933056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803874" y="5949280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USB</a:t>
            </a:r>
            <a:endParaRPr lang="ko-KR" altLang="en-US" sz="14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40065" y="5949280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SATA</a:t>
            </a:r>
            <a:endParaRPr lang="ko-KR" altLang="en-US" sz="1400" dirty="0"/>
          </a:p>
        </p:txBody>
      </p:sp>
      <p:cxnSp>
        <p:nvCxnSpPr>
          <p:cNvPr id="47" name="직선 화살표 연결선 46"/>
          <p:cNvCxnSpPr>
            <a:stCxn id="45" idx="0"/>
            <a:endCxn id="18" idx="2"/>
          </p:cNvCxnSpPr>
          <p:nvPr/>
        </p:nvCxnSpPr>
        <p:spPr>
          <a:xfrm flipV="1">
            <a:off x="3471913" y="5589240"/>
            <a:ext cx="1064083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6" idx="0"/>
            <a:endCxn id="18" idx="2"/>
          </p:cNvCxnSpPr>
          <p:nvPr/>
        </p:nvCxnSpPr>
        <p:spPr>
          <a:xfrm flipH="1" flipV="1">
            <a:off x="4535996" y="5589240"/>
            <a:ext cx="972108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012160" y="4833156"/>
            <a:ext cx="1336078" cy="648072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NIC</a:t>
            </a:r>
            <a:endParaRPr lang="ko-KR" altLang="en-US" sz="1400" dirty="0"/>
          </a:p>
        </p:txBody>
      </p:sp>
      <p:sp>
        <p:nvSpPr>
          <p:cNvPr id="64" name="자유형 63"/>
          <p:cNvSpPr/>
          <p:nvPr/>
        </p:nvSpPr>
        <p:spPr>
          <a:xfrm>
            <a:off x="3133725" y="2028825"/>
            <a:ext cx="3771900" cy="790575"/>
          </a:xfrm>
          <a:custGeom>
            <a:avLst/>
            <a:gdLst>
              <a:gd name="connsiteX0" fmla="*/ 0 w 3771900"/>
              <a:gd name="connsiteY0" fmla="*/ 0 h 790575"/>
              <a:gd name="connsiteX1" fmla="*/ 0 w 3771900"/>
              <a:gd name="connsiteY1" fmla="*/ 790575 h 790575"/>
              <a:gd name="connsiteX2" fmla="*/ 3771900 w 37719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790575">
                <a:moveTo>
                  <a:pt x="0" y="0"/>
                </a:moveTo>
                <a:lnTo>
                  <a:pt x="0" y="790575"/>
                </a:lnTo>
                <a:lnTo>
                  <a:pt x="3771900" y="790575"/>
                </a:ln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4629150" y="3095625"/>
            <a:ext cx="2276475" cy="1905000"/>
          </a:xfrm>
          <a:custGeom>
            <a:avLst/>
            <a:gdLst>
              <a:gd name="connsiteX0" fmla="*/ 1381125 w 2276475"/>
              <a:gd name="connsiteY0" fmla="*/ 1905000 h 1905000"/>
              <a:gd name="connsiteX1" fmla="*/ 0 w 2276475"/>
              <a:gd name="connsiteY1" fmla="*/ 1905000 h 1905000"/>
              <a:gd name="connsiteX2" fmla="*/ 0 w 2276475"/>
              <a:gd name="connsiteY2" fmla="*/ 0 h 1905000"/>
              <a:gd name="connsiteX3" fmla="*/ 2276475 w 2276475"/>
              <a:gd name="connsiteY3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905000">
                <a:moveTo>
                  <a:pt x="1381125" y="1905000"/>
                </a:moveTo>
                <a:lnTo>
                  <a:pt x="0" y="1905000"/>
                </a:lnTo>
                <a:lnTo>
                  <a:pt x="0" y="0"/>
                </a:lnTo>
                <a:lnTo>
                  <a:pt x="2276475" y="0"/>
                </a:lnTo>
              </a:path>
            </a:pathLst>
          </a:cu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IOMMU Page Walk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각각의 </a:t>
            </a:r>
            <a:r>
              <a:rPr lang="en-US" altLang="ko-KR" sz="1600" dirty="0" smtClean="0"/>
              <a:t>I/O </a:t>
            </a:r>
            <a:r>
              <a:rPr lang="ko-KR" altLang="en-US" sz="1600" dirty="0" smtClean="0"/>
              <a:t>장치는 전용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을 가지고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</a:rPr>
              <a:t>단계 </a:t>
            </a:r>
            <a:r>
              <a:rPr lang="en-US" altLang="ko-KR" sz="1600" dirty="0" smtClean="0"/>
              <a:t>Page Walk </a:t>
            </a:r>
            <a:r>
              <a:rPr lang="ko-KR" altLang="en-US" sz="1600" dirty="0" smtClean="0"/>
              <a:t>수행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58018" y="3003522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Bus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034082" y="3003522"/>
            <a:ext cx="7200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Device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54162" y="3003522"/>
            <a:ext cx="792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969782" y="3003522"/>
            <a:ext cx="53094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000000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4252554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4-Level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500724" y="3003522"/>
            <a:ext cx="75183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000000000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7526953" y="3003522"/>
            <a:ext cx="7200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Offset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282083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36740" y="282083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7835" y="28214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555984" y="282083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4521" y="28214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356382" y="282144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915816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63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257259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57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432572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56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006367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48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201754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47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2474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39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38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643276" y="2821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59300" y="282083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29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435364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21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647196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7274060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8075644" y="2809801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7471034" y="280980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7703" y="2564904"/>
            <a:ext cx="109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Requestor ID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716016" y="2564904"/>
            <a:ext cx="1798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Guest Physical Address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805306" y="3717032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957434" y="3861048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4644008" y="4077072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5592864" y="4221088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528968" y="4365104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7452320" y="4509120"/>
            <a:ext cx="588816" cy="144016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805306" y="4581128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4" name="자유형 53"/>
          <p:cNvSpPr/>
          <p:nvPr/>
        </p:nvSpPr>
        <p:spPr>
          <a:xfrm>
            <a:off x="573534" y="3365624"/>
            <a:ext cx="234950" cy="1323516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717432" y="3617652"/>
            <a:ext cx="234950" cy="1071488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중괄호 55"/>
          <p:cNvSpPr/>
          <p:nvPr/>
        </p:nvSpPr>
        <p:spPr>
          <a:xfrm rot="16200000" flipH="1">
            <a:off x="1635856" y="2927810"/>
            <a:ext cx="166378" cy="11687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957434" y="4581128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61" idx="3"/>
          </p:cNvCxnSpPr>
          <p:nvPr/>
        </p:nvCxnSpPr>
        <p:spPr>
          <a:xfrm>
            <a:off x="539552" y="5157192"/>
            <a:ext cx="2689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5404" y="5049180"/>
            <a:ext cx="524148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Base</a:t>
            </a:r>
            <a:endParaRPr lang="ko-KR" altLang="en-US" sz="1200" dirty="0"/>
          </a:p>
        </p:txBody>
      </p:sp>
      <p:sp>
        <p:nvSpPr>
          <p:cNvPr id="63" name="자유형 62"/>
          <p:cNvSpPr/>
          <p:nvPr/>
        </p:nvSpPr>
        <p:spPr>
          <a:xfrm>
            <a:off x="1399034" y="4680074"/>
            <a:ext cx="571500" cy="622300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>
            <a:off x="4381155" y="3365624"/>
            <a:ext cx="234950" cy="157554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644008" y="483315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6" name="자유형 65"/>
          <p:cNvSpPr/>
          <p:nvPr/>
        </p:nvSpPr>
        <p:spPr>
          <a:xfrm>
            <a:off x="2560340" y="4680074"/>
            <a:ext cx="2083668" cy="837158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592864" y="465313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8" name="자유형 67"/>
          <p:cNvSpPr/>
          <p:nvPr/>
        </p:nvSpPr>
        <p:spPr>
          <a:xfrm>
            <a:off x="5389727" y="3365624"/>
            <a:ext cx="203137" cy="139552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6181680" y="4738030"/>
            <a:ext cx="371426" cy="1067234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527265" y="501317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자유형 70"/>
          <p:cNvSpPr/>
          <p:nvPr/>
        </p:nvSpPr>
        <p:spPr>
          <a:xfrm>
            <a:off x="6302030" y="3365624"/>
            <a:ext cx="225235" cy="175556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7236280" y="3365624"/>
            <a:ext cx="225235" cy="1755564"/>
          </a:xfrm>
          <a:custGeom>
            <a:avLst/>
            <a:gdLst>
              <a:gd name="connsiteX0" fmla="*/ 0 w 234950"/>
              <a:gd name="connsiteY0" fmla="*/ 0 h 1301750"/>
              <a:gd name="connsiteX1" fmla="*/ 0 w 234950"/>
              <a:gd name="connsiteY1" fmla="*/ 1301750 h 1301750"/>
              <a:gd name="connsiteX2" fmla="*/ 234950 w 234950"/>
              <a:gd name="connsiteY2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1301750">
                <a:moveTo>
                  <a:pt x="0" y="0"/>
                </a:moveTo>
                <a:lnTo>
                  <a:pt x="0" y="1301750"/>
                </a:lnTo>
                <a:lnTo>
                  <a:pt x="234950" y="130175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068934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en-US" altLang="ko-KR" sz="1200" dirty="0" smtClean="0"/>
              <a:t>-Level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>
            <a:off x="5886789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r>
              <a:rPr lang="en-US" altLang="ko-KR" sz="1200" dirty="0" smtClean="0"/>
              <a:t>-Level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6708615" y="3003522"/>
            <a:ext cx="818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en-US" altLang="ko-KR" sz="1200" dirty="0" smtClean="0"/>
              <a:t>-Level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452320" y="5013176"/>
            <a:ext cx="588816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7" name="자유형 76"/>
          <p:cNvSpPr/>
          <p:nvPr/>
        </p:nvSpPr>
        <p:spPr>
          <a:xfrm>
            <a:off x="7116081" y="5121188"/>
            <a:ext cx="371426" cy="828092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5256495" y="4941168"/>
            <a:ext cx="336369" cy="720080"/>
          </a:xfrm>
          <a:custGeom>
            <a:avLst/>
            <a:gdLst>
              <a:gd name="connsiteX0" fmla="*/ 0 w 571500"/>
              <a:gd name="connsiteY0" fmla="*/ 0 h 622300"/>
              <a:gd name="connsiteX1" fmla="*/ 95250 w 571500"/>
              <a:gd name="connsiteY1" fmla="*/ 0 h 622300"/>
              <a:gd name="connsiteX2" fmla="*/ 95250 w 571500"/>
              <a:gd name="connsiteY2" fmla="*/ 622300 h 622300"/>
              <a:gd name="connsiteX3" fmla="*/ 571500 w 571500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622300">
                <a:moveTo>
                  <a:pt x="0" y="0"/>
                </a:moveTo>
                <a:lnTo>
                  <a:pt x="95250" y="0"/>
                </a:lnTo>
                <a:lnTo>
                  <a:pt x="95250" y="622300"/>
                </a:lnTo>
                <a:lnTo>
                  <a:pt x="571500" y="6223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6" idx="3"/>
          </p:cNvCxnSpPr>
          <p:nvPr/>
        </p:nvCxnSpPr>
        <p:spPr>
          <a:xfrm>
            <a:off x="8041136" y="5121188"/>
            <a:ext cx="2752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083610" y="4797152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 Physical </a:t>
            </a:r>
          </a:p>
          <a:p>
            <a:pPr algn="ctr"/>
            <a:r>
              <a:rPr lang="en-US" altLang="ko-KR" sz="1200" dirty="0" smtClean="0"/>
              <a:t>Address</a:t>
            </a:r>
            <a:endParaRPr lang="ko-KR" altLang="en-US" sz="1200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2756942" y="2492896"/>
            <a:ext cx="0" cy="36004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SR-IOV (Intel VT-c)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Single Root I/O Virtualization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하나의 </a:t>
            </a:r>
            <a:r>
              <a:rPr lang="en-US" altLang="ko-KR" sz="1600" dirty="0" err="1" smtClean="0"/>
              <a:t>PCIe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장치를 </a:t>
            </a:r>
            <a:r>
              <a:rPr lang="ko-KR" altLang="en-US" sz="1600" b="1" dirty="0" smtClean="0"/>
              <a:t>다수의 </a:t>
            </a:r>
            <a:r>
              <a:rPr lang="en-US" altLang="ko-KR" sz="1600" b="1" dirty="0" err="1" smtClean="0"/>
              <a:t>PCIe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장치</a:t>
            </a:r>
            <a:r>
              <a:rPr lang="ko-KR" altLang="en-US" sz="1600" dirty="0" smtClean="0"/>
              <a:t>처럼 보이게 하는 </a:t>
            </a:r>
            <a:r>
              <a:rPr lang="en-US" altLang="ko-KR" sz="1600" dirty="0" smtClean="0"/>
              <a:t>Hardware</a:t>
            </a:r>
            <a:r>
              <a:rPr lang="ko-KR" altLang="en-US" sz="1600" dirty="0" smtClean="0"/>
              <a:t> 가상화 기술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PF (Physical Function)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일반 </a:t>
            </a:r>
            <a:r>
              <a:rPr lang="en-US" altLang="ko-KR" sz="1200" dirty="0" err="1" smtClean="0"/>
              <a:t>PCIe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장치와 동일한 기능을 제공한다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Virtual Function</a:t>
            </a:r>
            <a:r>
              <a:rPr lang="ko-KR" altLang="en-US" sz="1200" dirty="0" smtClean="0"/>
              <a:t>을 제어할 수 있는 기능을 추가로 제공한다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VF (Virtual Function)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/>
                </a:solidFill>
              </a:rPr>
              <a:t>Light-weight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PCIe</a:t>
            </a:r>
            <a:r>
              <a:rPr lang="en-US" altLang="ko-KR" sz="1200" dirty="0" smtClean="0"/>
              <a:t> Function.</a:t>
            </a:r>
            <a:br>
              <a:rPr lang="en-US" altLang="ko-KR" sz="1200" dirty="0" smtClean="0"/>
            </a:br>
            <a:r>
              <a:rPr lang="en-US" altLang="ko-KR" sz="1200" b="1" dirty="0" smtClean="0">
                <a:solidFill>
                  <a:schemeClr val="accent2"/>
                </a:solidFill>
              </a:rPr>
              <a:t>Data </a:t>
            </a:r>
            <a:r>
              <a:rPr lang="ko-KR" altLang="en-US" sz="1200" b="1" dirty="0" smtClean="0">
                <a:solidFill>
                  <a:schemeClr val="accent2"/>
                </a:solidFill>
              </a:rPr>
              <a:t>송수신</a:t>
            </a:r>
            <a:r>
              <a:rPr lang="ko-KR" altLang="en-US" sz="1200" dirty="0" smtClean="0"/>
              <a:t>만을 위한 기능을 제공한다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smtClean="0"/>
              <a:t>각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는 독립적인 </a:t>
            </a:r>
            <a:r>
              <a:rPr lang="en-US" altLang="ko-KR" sz="1200" dirty="0" smtClean="0"/>
              <a:t>Memory Space, Work queue,</a:t>
            </a:r>
            <a:br>
              <a:rPr lang="en-US" altLang="ko-KR" sz="1200" dirty="0" smtClean="0"/>
            </a:br>
            <a:r>
              <a:rPr lang="en-US" altLang="ko-KR" sz="1200" dirty="0" smtClean="0"/>
              <a:t>Interrupts, Command Processing</a:t>
            </a:r>
            <a:r>
              <a:rPr lang="ko-KR" altLang="en-US" sz="1200" dirty="0" smtClean="0"/>
              <a:t>을 갖게 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Software Support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Bios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을 감지할 수 있어야 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Host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를 관리할 수 있는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PF Driver</a:t>
            </a:r>
            <a:r>
              <a:rPr lang="ko-KR" altLang="en-US" sz="1200" dirty="0" smtClean="0"/>
              <a:t>를 가지고 있어야 한다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/>
              <a:t>VM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VF</a:t>
            </a:r>
            <a:r>
              <a:rPr lang="ko-KR" altLang="en-US" sz="1200" dirty="0" smtClean="0"/>
              <a:t>를 조작할 수 있는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VF Driver</a:t>
            </a:r>
            <a:r>
              <a:rPr lang="ko-KR" altLang="en-US" sz="1200" dirty="0" smtClean="0"/>
              <a:t>를 가지고 있어야 한다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451659" y="3284984"/>
            <a:ext cx="4584837" cy="2592288"/>
            <a:chOff x="4409982" y="3429000"/>
            <a:chExt cx="3762418" cy="244827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815027" y="3429000"/>
              <a:ext cx="3357373" cy="2448272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 err="1" smtClean="0"/>
                <a:t>PCIe</a:t>
              </a:r>
              <a:r>
                <a:rPr lang="en-US" altLang="ko-KR" sz="1400" b="1" dirty="0" smtClean="0"/>
                <a:t> SR-IOV</a:t>
              </a:r>
              <a:r>
                <a:rPr lang="en-US" altLang="ko-KR" sz="1400" b="1" dirty="0"/>
                <a:t> </a:t>
              </a:r>
              <a:r>
                <a:rPr lang="en-US" altLang="ko-KR" sz="1400" b="1" dirty="0" smtClean="0"/>
                <a:t>Capable Device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732240" y="3536796"/>
              <a:ext cx="1332148" cy="828308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 smtClean="0"/>
                <a:t>PF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822250" y="3611086"/>
              <a:ext cx="1152128" cy="432048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Configuration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732240" y="4437112"/>
              <a:ext cx="1332148" cy="432048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VF 0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732240" y="4941168"/>
              <a:ext cx="1332148" cy="432048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VF 1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28084" y="4365104"/>
              <a:ext cx="1188132" cy="432048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Internal</a:t>
              </a:r>
            </a:p>
            <a:p>
              <a:pPr algn="ctr"/>
              <a:r>
                <a:rPr lang="en-US" altLang="ko-KR" sz="1400" dirty="0" smtClean="0"/>
                <a:t>Routing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409982" y="4365104"/>
              <a:ext cx="666074" cy="432048"/>
            </a:xfrm>
            <a:prstGeom prst="roundRect">
              <a:avLst>
                <a:gd name="adj" fmla="val 53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PCIe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Port</a:t>
              </a:r>
            </a:p>
          </p:txBody>
        </p:sp>
        <p:cxnSp>
          <p:nvCxnSpPr>
            <p:cNvPr id="11" name="직선 화살표 연결선 10"/>
            <p:cNvCxnSpPr>
              <a:stCxn id="5" idx="1"/>
            </p:cNvCxnSpPr>
            <p:nvPr/>
          </p:nvCxnSpPr>
          <p:spPr>
            <a:xfrm flipH="1">
              <a:off x="6516216" y="3950950"/>
              <a:ext cx="216024" cy="666182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" idx="1"/>
              <a:endCxn id="10" idx="3"/>
            </p:cNvCxnSpPr>
            <p:nvPr/>
          </p:nvCxnSpPr>
          <p:spPr>
            <a:xfrm flipH="1">
              <a:off x="5076056" y="4581128"/>
              <a:ext cx="252028" cy="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7" idx="1"/>
              <a:endCxn id="9" idx="3"/>
            </p:cNvCxnSpPr>
            <p:nvPr/>
          </p:nvCxnSpPr>
          <p:spPr>
            <a:xfrm flipH="1" flipV="1">
              <a:off x="6516216" y="4581128"/>
              <a:ext cx="216024" cy="7200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8" idx="1"/>
              <a:endCxn id="9" idx="3"/>
            </p:cNvCxnSpPr>
            <p:nvPr/>
          </p:nvCxnSpPr>
          <p:spPr>
            <a:xfrm flipH="1" flipV="1">
              <a:off x="6516216" y="4581128"/>
              <a:ext cx="216024" cy="57606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SR-IOV + IOMMU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4331891"/>
            <a:ext cx="7920880" cy="1388461"/>
          </a:xfrm>
          <a:prstGeom prst="roundRect">
            <a:avLst>
              <a:gd name="adj" fmla="val 4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smtClean="0"/>
              <a:t>Host PC</a:t>
            </a:r>
            <a:endParaRPr lang="ko-KR" altLang="en-US" sz="1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17594" y="4881233"/>
            <a:ext cx="7308812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SR-IOV Device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7594" y="4498180"/>
            <a:ext cx="214223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Pysical Function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00881" y="4498180"/>
            <a:ext cx="214223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Virtual Function 1</a:t>
            </a:r>
            <a:endParaRPr lang="ko-KR" altLang="en-US" sz="16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84168" y="4498180"/>
            <a:ext cx="214223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Virtual Function 2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2891731"/>
            <a:ext cx="7920880" cy="1318877"/>
          </a:xfrm>
          <a:prstGeom prst="roundRect">
            <a:avLst>
              <a:gd name="adj" fmla="val 54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smtClean="0"/>
              <a:t>Hypervisor</a:t>
            </a:r>
            <a:endParaRPr lang="ko-KR" altLang="en-US" sz="16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7594" y="3622011"/>
            <a:ext cx="214223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Device Driver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7594" y="3068960"/>
            <a:ext cx="214223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Device Emulation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560" y="1772816"/>
            <a:ext cx="2592288" cy="974899"/>
          </a:xfrm>
          <a:prstGeom prst="roundRect">
            <a:avLst>
              <a:gd name="adj" fmla="val 91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smtClean="0"/>
              <a:t>VM</a:t>
            </a:r>
            <a:endParaRPr lang="ko-KR" altLang="en-US" sz="16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75856" y="1772816"/>
            <a:ext cx="2592288" cy="974899"/>
          </a:xfrm>
          <a:prstGeom prst="roundRect">
            <a:avLst>
              <a:gd name="adj" fmla="val 91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smtClean="0"/>
              <a:t>VM</a:t>
            </a:r>
            <a:endParaRPr lang="ko-KR" altLang="en-US" sz="16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40152" y="1772816"/>
            <a:ext cx="2592288" cy="974899"/>
          </a:xfrm>
          <a:prstGeom prst="roundRect">
            <a:avLst>
              <a:gd name="adj" fmla="val 91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smtClean="0"/>
              <a:t>VM</a:t>
            </a:r>
            <a:endParaRPr lang="ko-KR" altLang="en-US" sz="16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00880" y="3323779"/>
            <a:ext cx="4725525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IOMMU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7584" y="1916832"/>
            <a:ext cx="214223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Device Driver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500880" y="1916832"/>
            <a:ext cx="214223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Device Driver</a:t>
            </a:r>
            <a:endParaRPr lang="ko-KR" altLang="en-US" sz="16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65177" y="1916832"/>
            <a:ext cx="2142238" cy="383053"/>
          </a:xfrm>
          <a:prstGeom prst="roundRect">
            <a:avLst>
              <a:gd name="adj" fmla="val 103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Device Driver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>
            <a:stCxn id="12" idx="2"/>
            <a:endCxn id="8" idx="0"/>
          </p:cNvCxnSpPr>
          <p:nvPr/>
        </p:nvCxnSpPr>
        <p:spPr>
          <a:xfrm>
            <a:off x="1988713" y="4005064"/>
            <a:ext cx="0" cy="49311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3" idx="0"/>
          </p:cNvCxnSpPr>
          <p:nvPr/>
        </p:nvCxnSpPr>
        <p:spPr>
          <a:xfrm>
            <a:off x="1835696" y="2299885"/>
            <a:ext cx="153017" cy="76907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2"/>
            <a:endCxn id="9" idx="0"/>
          </p:cNvCxnSpPr>
          <p:nvPr/>
        </p:nvCxnSpPr>
        <p:spPr>
          <a:xfrm>
            <a:off x="4571999" y="2299885"/>
            <a:ext cx="1" cy="21982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" idx="2"/>
            <a:endCxn id="10" idx="0"/>
          </p:cNvCxnSpPr>
          <p:nvPr/>
        </p:nvCxnSpPr>
        <p:spPr>
          <a:xfrm flipH="1">
            <a:off x="7155287" y="2299885"/>
            <a:ext cx="81009" cy="21982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8494</TotalTime>
  <Words>303</Words>
  <Application>Microsoft Office PowerPoint</Application>
  <PresentationFormat>화면 슬라이드 쇼(4:3)</PresentationFormat>
  <Paragraphs>129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I/O Virtualization</vt:lpstr>
      <vt:lpstr>IOMMU (Intel VT-d)</vt:lpstr>
      <vt:lpstr>IOMMU Flow</vt:lpstr>
      <vt:lpstr>IOMMU Page Walk</vt:lpstr>
      <vt:lpstr>SR-IOV (Intel VT-c)</vt:lpstr>
      <vt:lpstr>SR-IOV + IOMMU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2071</cp:revision>
  <dcterms:created xsi:type="dcterms:W3CDTF">2006-10-05T04:04:58Z</dcterms:created>
  <dcterms:modified xsi:type="dcterms:W3CDTF">2017-04-09T05:25:33Z</dcterms:modified>
</cp:coreProperties>
</file>