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6" r:id="rId2"/>
    <p:sldId id="396" r:id="rId3"/>
    <p:sldId id="417" r:id="rId4"/>
    <p:sldId id="413" r:id="rId5"/>
    <p:sldId id="41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72" autoAdjust="0"/>
    <p:restoredTop sz="89835" autoAdjust="0"/>
  </p:normalViewPr>
  <p:slideViewPr>
    <p:cSldViewPr>
      <p:cViewPr varScale="1">
        <p:scale>
          <a:sx n="271" d="100"/>
          <a:sy n="271" d="100"/>
        </p:scale>
        <p:origin x="5408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D585-D0CA-F14B-143E-8011EF5B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110C02-56AD-FFC3-B0A1-FBF3D2EB7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93C7AF-D4DD-910D-3300-CFBE3C15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A6232-E39C-0AFE-3D9E-900B09C1D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5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E5B4C-4979-CE79-6E4C-BC2A918A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B2B88D-D981-EC37-D3EF-F21034CD9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A4EE5E-ABE8-8217-CC82-4E4577E80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E47FF-F8BA-BE49-C868-6FED9014D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9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0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2.pn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34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3.png"/><Relationship Id="rId25" Type="http://schemas.openxmlformats.org/officeDocument/2006/relationships/image" Target="../media/image28.png"/><Relationship Id="rId3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6.sv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32" Type="http://schemas.openxmlformats.org/officeDocument/2006/relationships/image" Target="../media/image8.jpe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5.png"/><Relationship Id="rId31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7B0F-BF68-07D3-4C3B-21FE8505A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8">
            <a:extLst>
              <a:ext uri="{FF2B5EF4-FFF2-40B4-BE49-F238E27FC236}">
                <a16:creationId xmlns:a16="http://schemas.microsoft.com/office/drawing/2014/main" id="{42694F74-82F9-63DB-81EC-5EF5D75B9B1B}"/>
              </a:ext>
            </a:extLst>
          </p:cNvPr>
          <p:cNvSpPr/>
          <p:nvPr/>
        </p:nvSpPr>
        <p:spPr>
          <a:xfrm>
            <a:off x="1187624" y="1852730"/>
            <a:ext cx="1656184" cy="2249945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PostgreSQL</a:t>
            </a:r>
          </a:p>
        </p:txBody>
      </p:sp>
      <p:pic>
        <p:nvPicPr>
          <p:cNvPr id="4" name="Picture 34" descr="PostgreSQL&quot; Icon - Download for free – Iconduck">
            <a:extLst>
              <a:ext uri="{FF2B5EF4-FFF2-40B4-BE49-F238E27FC236}">
                <a16:creationId xmlns:a16="http://schemas.microsoft.com/office/drawing/2014/main" id="{D5B7B61E-7040-5216-A9DE-8F293BD2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6" y="3780344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8ECC49A6-7D2F-8336-68A8-7470DBC9D3B3}"/>
              </a:ext>
            </a:extLst>
          </p:cNvPr>
          <p:cNvSpPr/>
          <p:nvPr/>
        </p:nvSpPr>
        <p:spPr>
          <a:xfrm>
            <a:off x="1311347" y="1924738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kafka_connect_src</a:t>
            </a:r>
          </a:p>
          <a:p>
            <a:pPr algn="ctr"/>
            <a:r>
              <a:rPr lang="en-US" altLang="ko-KR" sz="900"/>
              <a:t>Database</a:t>
            </a:r>
          </a:p>
        </p:txBody>
      </p:sp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EF6F9969-A438-B04A-3319-5C34D75C4D76}"/>
              </a:ext>
            </a:extLst>
          </p:cNvPr>
          <p:cNvSpPr/>
          <p:nvPr/>
        </p:nvSpPr>
        <p:spPr>
          <a:xfrm>
            <a:off x="1309895" y="2852541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kafka_connect_dst</a:t>
            </a:r>
          </a:p>
          <a:p>
            <a:pPr algn="ctr"/>
            <a:r>
              <a:rPr lang="en-US" altLang="ko-KR" sz="900"/>
              <a:t>Database</a:t>
            </a: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899B022E-DF66-E020-A679-6E469202BC14}"/>
              </a:ext>
            </a:extLst>
          </p:cNvPr>
          <p:cNvSpPr/>
          <p:nvPr/>
        </p:nvSpPr>
        <p:spPr>
          <a:xfrm>
            <a:off x="1592249" y="2011480"/>
            <a:ext cx="849839" cy="3331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en-US" altLang="ko-KR" sz="900"/>
              <a:t>Table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F2709BC5-8CE8-884E-0053-D814DF7B0182}"/>
              </a:ext>
            </a:extLst>
          </p:cNvPr>
          <p:cNvSpPr/>
          <p:nvPr/>
        </p:nvSpPr>
        <p:spPr>
          <a:xfrm>
            <a:off x="1590797" y="2939283"/>
            <a:ext cx="849839" cy="3331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en-US" altLang="ko-KR" sz="900"/>
              <a:t>Table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16769304-9F80-DAB7-4750-A05781AA4809}"/>
              </a:ext>
            </a:extLst>
          </p:cNvPr>
          <p:cNvSpPr/>
          <p:nvPr/>
        </p:nvSpPr>
        <p:spPr>
          <a:xfrm>
            <a:off x="3635896" y="1851670"/>
            <a:ext cx="1656184" cy="2249945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Kafka Connect</a:t>
            </a:r>
          </a:p>
        </p:txBody>
      </p:sp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13F23948-6FF9-8580-AC0B-232D0FCB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0344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D2E850FD-2DED-FBDB-DE29-13536FF60A1C}"/>
              </a:ext>
            </a:extLst>
          </p:cNvPr>
          <p:cNvSpPr/>
          <p:nvPr/>
        </p:nvSpPr>
        <p:spPr>
          <a:xfrm>
            <a:off x="3758165" y="1924737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postgresql-src-connector</a:t>
            </a:r>
            <a:endParaRPr lang="en-US" altLang="ko-KR" sz="900"/>
          </a:p>
          <a:p>
            <a:pPr algn="ctr"/>
            <a:r>
              <a:rPr lang="en-US" altLang="ko-KR" sz="900"/>
              <a:t>Kafka Source</a:t>
            </a:r>
          </a:p>
          <a:p>
            <a:pPr algn="ctr"/>
            <a:r>
              <a:rPr lang="en-US" altLang="ko-KR" sz="900"/>
              <a:t>JDBC Connector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3788B75E-4C30-AE3C-C8BF-FDE9B11A420D}"/>
              </a:ext>
            </a:extLst>
          </p:cNvPr>
          <p:cNvSpPr/>
          <p:nvPr/>
        </p:nvSpPr>
        <p:spPr>
          <a:xfrm>
            <a:off x="3758165" y="2852541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postgresql-dst-connector</a:t>
            </a:r>
            <a:endParaRPr lang="en-US" altLang="ko-KR" sz="900"/>
          </a:p>
          <a:p>
            <a:pPr algn="ctr"/>
            <a:r>
              <a:rPr lang="en-US" altLang="ko-KR" sz="900"/>
              <a:t>Kafka Sink</a:t>
            </a:r>
          </a:p>
          <a:p>
            <a:pPr algn="ctr"/>
            <a:r>
              <a:rPr lang="en-US" altLang="ko-KR" sz="900"/>
              <a:t>JDBC Connector</a:t>
            </a:r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F2ED092F-ACC2-2100-9293-543116AAA04A}"/>
              </a:ext>
            </a:extLst>
          </p:cNvPr>
          <p:cNvSpPr/>
          <p:nvPr/>
        </p:nvSpPr>
        <p:spPr>
          <a:xfrm>
            <a:off x="6084168" y="1851669"/>
            <a:ext cx="1872208" cy="2520281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Kafka</a:t>
            </a:r>
          </a:p>
        </p:txBody>
      </p:sp>
      <p:pic>
        <p:nvPicPr>
          <p:cNvPr id="29" name="Picture 12" descr="kafka icon&quot; Icon - Download for free – Iconduck">
            <a:extLst>
              <a:ext uri="{FF2B5EF4-FFF2-40B4-BE49-F238E27FC236}">
                <a16:creationId xmlns:a16="http://schemas.microsoft.com/office/drawing/2014/main" id="{A08BF677-9AFB-B6A5-F1E6-1BC6B787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47" y="4011541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02D3FEE0-6F34-08B2-9CBC-DB5F0C08C865}"/>
              </a:ext>
            </a:extLst>
          </p:cNvPr>
          <p:cNvSpPr/>
          <p:nvPr/>
        </p:nvSpPr>
        <p:spPr>
          <a:xfrm>
            <a:off x="6206437" y="1924737"/>
            <a:ext cx="1626216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postgresql-users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DB942D4-9647-BB66-E2F8-9ECB9E425E98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2442088" y="2178068"/>
            <a:ext cx="1316077" cy="151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0484DF2-8F4A-944B-1E0A-5395B6380566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V="1">
            <a:off x="5169810" y="1924737"/>
            <a:ext cx="1849735" cy="405115"/>
          </a:xfrm>
          <a:prstGeom prst="bentConnector4">
            <a:avLst>
              <a:gd name="adj1" fmla="val 18575"/>
              <a:gd name="adj2" fmla="val 156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9D68E9C-8E88-392E-C22F-0F1F176034E9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rot="10800000" flipV="1">
            <a:off x="5169811" y="2133980"/>
            <a:ext cx="1036627" cy="1123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5ED7B88-82EC-EC67-F5BE-4728E6559685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rot="10800000">
            <a:off x="2440637" y="3105872"/>
            <a:ext cx="1317529" cy="151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AC17B257-0D98-5E5A-283F-E368FFA598C0}"/>
              </a:ext>
            </a:extLst>
          </p:cNvPr>
          <p:cNvSpPr/>
          <p:nvPr/>
        </p:nvSpPr>
        <p:spPr>
          <a:xfrm>
            <a:off x="6206436" y="2439259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connect-cluster-configs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D609EC1E-3EA0-BB64-6F8E-C2C111B22CCC}"/>
              </a:ext>
            </a:extLst>
          </p:cNvPr>
          <p:cNvSpPr/>
          <p:nvPr/>
        </p:nvSpPr>
        <p:spPr>
          <a:xfrm>
            <a:off x="6212786" y="2953782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connect-cluster-offsets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id="{19144FCC-E0CC-AC42-9391-D4788B8CFD0A}"/>
              </a:ext>
            </a:extLst>
          </p:cNvPr>
          <p:cNvSpPr/>
          <p:nvPr/>
        </p:nvSpPr>
        <p:spPr>
          <a:xfrm>
            <a:off x="6212786" y="3468304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connect-cluster-status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8FD89F4-9699-9708-D9AB-A63680F3BDED}"/>
              </a:ext>
            </a:extLst>
          </p:cNvPr>
          <p:cNvCxnSpPr>
            <a:cxnSpLocks/>
            <a:stCxn id="12" idx="2"/>
            <a:endCxn id="112" idx="2"/>
          </p:cNvCxnSpPr>
          <p:nvPr/>
        </p:nvCxnSpPr>
        <p:spPr>
          <a:xfrm rot="5400000" flipH="1" flipV="1">
            <a:off x="5662149" y="2744220"/>
            <a:ext cx="159233" cy="2555557"/>
          </a:xfrm>
          <a:prstGeom prst="bentConnector3">
            <a:avLst>
              <a:gd name="adj1" fmla="val -97764"/>
            </a:avLst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16ED8D8A-CF09-476A-81B3-CC34FA1B48DE}"/>
              </a:ext>
            </a:extLst>
          </p:cNvPr>
          <p:cNvSpPr/>
          <p:nvPr/>
        </p:nvSpPr>
        <p:spPr>
          <a:xfrm>
            <a:off x="3758170" y="714309"/>
            <a:ext cx="1411634" cy="776019"/>
          </a:xfrm>
          <a:prstGeom prst="roundRect">
            <a:avLst>
              <a:gd name="adj" fmla="val 1541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r>
              <a:rPr lang="en-US" altLang="ko-KR" sz="1000"/>
              <a:t>Strimzi Cluster </a:t>
            </a:r>
          </a:p>
          <a:p>
            <a:pPr algn="ctr"/>
            <a:r>
              <a:rPr lang="en-US" altLang="ko-KR" sz="1000"/>
              <a:t>Operator</a:t>
            </a:r>
          </a:p>
        </p:txBody>
      </p:sp>
      <p:pic>
        <p:nvPicPr>
          <p:cNvPr id="79" name="Picture 12" descr="kafka icon&quot; Icon - Download for free – Iconduck">
            <a:extLst>
              <a:ext uri="{FF2B5EF4-FFF2-40B4-BE49-F238E27FC236}">
                <a16:creationId xmlns:a16="http://schemas.microsoft.com/office/drawing/2014/main" id="{4B39612B-28CA-E93B-49B2-92FF6003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03" y="79814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2BD8AB7-397B-6BF7-3B78-50EA4A5020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5006" y="1671000"/>
            <a:ext cx="361342" cy="1"/>
          </a:xfrm>
          <a:prstGeom prst="bentConnector3">
            <a:avLst>
              <a:gd name="adj1" fmla="val 51613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78416B9-1078-96B5-91A4-88C68CDCD3B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169804" y="1102319"/>
            <a:ext cx="2370155" cy="749350"/>
          </a:xfrm>
          <a:prstGeom prst="bentConnector3">
            <a:avLst>
              <a:gd name="adj1" fmla="val 9994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3B99982-AB74-4BD3-A18B-CC909B56A730}"/>
              </a:ext>
            </a:extLst>
          </p:cNvPr>
          <p:cNvCxnSpPr>
            <a:cxnSpLocks/>
            <a:stCxn id="77" idx="2"/>
            <a:endCxn id="26" idx="0"/>
          </p:cNvCxnSpPr>
          <p:nvPr/>
        </p:nvCxnSpPr>
        <p:spPr>
          <a:xfrm rot="16200000" flipH="1">
            <a:off x="4246783" y="1707531"/>
            <a:ext cx="434409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9033C12-3306-2D72-3E61-EE264AB24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1192" y="2171433"/>
            <a:ext cx="136221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8">
            <a:extLst>
              <a:ext uri="{FF2B5EF4-FFF2-40B4-BE49-F238E27FC236}">
                <a16:creationId xmlns:a16="http://schemas.microsoft.com/office/drawing/2014/main" id="{7D9687A7-04A8-B3E1-2B2C-B168B65A213C}"/>
              </a:ext>
            </a:extLst>
          </p:cNvPr>
          <p:cNvSpPr/>
          <p:nvPr/>
        </p:nvSpPr>
        <p:spPr>
          <a:xfrm>
            <a:off x="6148151" y="2399011"/>
            <a:ext cx="1742787" cy="1543371"/>
          </a:xfrm>
          <a:prstGeom prst="roundRect">
            <a:avLst>
              <a:gd name="adj" fmla="val 5274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2466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78503-3A30-E905-1EE0-EC3002CB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8">
            <a:extLst>
              <a:ext uri="{FF2B5EF4-FFF2-40B4-BE49-F238E27FC236}">
                <a16:creationId xmlns:a16="http://schemas.microsoft.com/office/drawing/2014/main" id="{F7D8BE2F-8283-50A0-FA99-BEEF04202651}"/>
              </a:ext>
            </a:extLst>
          </p:cNvPr>
          <p:cNvSpPr/>
          <p:nvPr/>
        </p:nvSpPr>
        <p:spPr>
          <a:xfrm>
            <a:off x="1187624" y="1852730"/>
            <a:ext cx="1656184" cy="2249945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PostgreSQL</a:t>
            </a:r>
          </a:p>
        </p:txBody>
      </p:sp>
      <p:pic>
        <p:nvPicPr>
          <p:cNvPr id="4" name="Picture 34" descr="PostgreSQL&quot; Icon - Download for free – Iconduck">
            <a:extLst>
              <a:ext uri="{FF2B5EF4-FFF2-40B4-BE49-F238E27FC236}">
                <a16:creationId xmlns:a16="http://schemas.microsoft.com/office/drawing/2014/main" id="{8D13FBA0-D30B-76FA-F3C4-4D5DA06E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6" y="3780344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FF0750F8-084B-F778-4783-B20C75BBEFCE}"/>
              </a:ext>
            </a:extLst>
          </p:cNvPr>
          <p:cNvSpPr/>
          <p:nvPr/>
        </p:nvSpPr>
        <p:spPr>
          <a:xfrm>
            <a:off x="1311347" y="1924738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kafka_connect_src</a:t>
            </a:r>
          </a:p>
          <a:p>
            <a:pPr algn="ctr"/>
            <a:r>
              <a:rPr lang="en-US" altLang="ko-KR" sz="900"/>
              <a:t>Database</a:t>
            </a:r>
          </a:p>
        </p:txBody>
      </p:sp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91C752CD-5C69-756C-E3C7-6E4ECCED6895}"/>
              </a:ext>
            </a:extLst>
          </p:cNvPr>
          <p:cNvSpPr/>
          <p:nvPr/>
        </p:nvSpPr>
        <p:spPr>
          <a:xfrm>
            <a:off x="1309895" y="2852541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kafka_connect_dst</a:t>
            </a:r>
          </a:p>
          <a:p>
            <a:pPr algn="ctr"/>
            <a:r>
              <a:rPr lang="en-US" altLang="ko-KR" sz="900"/>
              <a:t>Database</a:t>
            </a: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F049222B-ECE8-D02C-E9EB-E17943512C08}"/>
              </a:ext>
            </a:extLst>
          </p:cNvPr>
          <p:cNvSpPr/>
          <p:nvPr/>
        </p:nvSpPr>
        <p:spPr>
          <a:xfrm>
            <a:off x="1592249" y="2011480"/>
            <a:ext cx="849839" cy="3331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en-US" altLang="ko-KR" sz="900"/>
              <a:t>Table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497A3440-5633-329E-BCA9-F6860460F229}"/>
              </a:ext>
            </a:extLst>
          </p:cNvPr>
          <p:cNvSpPr/>
          <p:nvPr/>
        </p:nvSpPr>
        <p:spPr>
          <a:xfrm>
            <a:off x="1590797" y="2939283"/>
            <a:ext cx="849839" cy="3331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en-US" altLang="ko-KR" sz="900"/>
              <a:t>Table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F5586930-9367-83E1-E51D-8AAF23FDCD56}"/>
              </a:ext>
            </a:extLst>
          </p:cNvPr>
          <p:cNvSpPr/>
          <p:nvPr/>
        </p:nvSpPr>
        <p:spPr>
          <a:xfrm>
            <a:off x="3635896" y="1851670"/>
            <a:ext cx="1656184" cy="2249945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Kafka Connect</a:t>
            </a:r>
          </a:p>
        </p:txBody>
      </p:sp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9BFE631C-EECA-A29A-CA5C-E5DC396DC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0344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60BAD0BC-9751-7906-399A-370AC48EB71C}"/>
              </a:ext>
            </a:extLst>
          </p:cNvPr>
          <p:cNvSpPr/>
          <p:nvPr/>
        </p:nvSpPr>
        <p:spPr>
          <a:xfrm>
            <a:off x="3758165" y="1924737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postgresql-src-connector</a:t>
            </a:r>
            <a:endParaRPr lang="en-US" altLang="ko-KR" sz="900"/>
          </a:p>
          <a:p>
            <a:pPr algn="ctr"/>
            <a:r>
              <a:rPr lang="en-US" altLang="ko-KR" sz="900"/>
              <a:t>Kafka Source</a:t>
            </a:r>
          </a:p>
          <a:p>
            <a:pPr algn="ctr"/>
            <a:r>
              <a:rPr lang="en-US" altLang="ko-KR" sz="900"/>
              <a:t>Connector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87DC8609-9080-190E-1672-716DA5B4973F}"/>
              </a:ext>
            </a:extLst>
          </p:cNvPr>
          <p:cNvSpPr/>
          <p:nvPr/>
        </p:nvSpPr>
        <p:spPr>
          <a:xfrm>
            <a:off x="3758165" y="2852541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postgresql-dst-connector</a:t>
            </a:r>
            <a:endParaRPr lang="en-US" altLang="ko-KR" sz="900"/>
          </a:p>
          <a:p>
            <a:pPr algn="ctr"/>
            <a:r>
              <a:rPr lang="en-US" altLang="ko-KR" sz="900"/>
              <a:t>Kafka Sink</a:t>
            </a:r>
          </a:p>
          <a:p>
            <a:pPr algn="ctr"/>
            <a:r>
              <a:rPr lang="en-US" altLang="ko-KR" sz="900"/>
              <a:t>Connector</a:t>
            </a:r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74D8AEDB-DEAC-FF47-FB40-30F142923D11}"/>
              </a:ext>
            </a:extLst>
          </p:cNvPr>
          <p:cNvSpPr/>
          <p:nvPr/>
        </p:nvSpPr>
        <p:spPr>
          <a:xfrm>
            <a:off x="6084168" y="1851669"/>
            <a:ext cx="1872208" cy="2520281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Kafka</a:t>
            </a:r>
          </a:p>
        </p:txBody>
      </p:sp>
      <p:pic>
        <p:nvPicPr>
          <p:cNvPr id="29" name="Picture 12" descr="kafka icon&quot; Icon - Download for free – Iconduck">
            <a:extLst>
              <a:ext uri="{FF2B5EF4-FFF2-40B4-BE49-F238E27FC236}">
                <a16:creationId xmlns:a16="http://schemas.microsoft.com/office/drawing/2014/main" id="{90CBDB2E-DC36-B885-9033-C88853E3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47" y="4011541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CECC0C1A-5CF4-8F06-6089-E3B6BE939521}"/>
              </a:ext>
            </a:extLst>
          </p:cNvPr>
          <p:cNvSpPr/>
          <p:nvPr/>
        </p:nvSpPr>
        <p:spPr>
          <a:xfrm>
            <a:off x="6206437" y="1924737"/>
            <a:ext cx="1626216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postgresql-users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0576FDB-0F68-EB01-C63B-DD1B3BAEF4E0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2442088" y="2178068"/>
            <a:ext cx="1316077" cy="151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C502473-B8CB-1568-3A9B-5B433675C0FE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V="1">
            <a:off x="5169810" y="1924737"/>
            <a:ext cx="1849735" cy="405115"/>
          </a:xfrm>
          <a:prstGeom prst="bentConnector4">
            <a:avLst>
              <a:gd name="adj1" fmla="val 18575"/>
              <a:gd name="adj2" fmla="val 156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258F753-DAB5-7D7D-DBF1-4A1EAC233205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rot="10800000" flipV="1">
            <a:off x="5169811" y="2133980"/>
            <a:ext cx="1036627" cy="1123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731AF85-D64C-91D9-E0BA-AEC1386BFE35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rot="10800000">
            <a:off x="2440637" y="3105872"/>
            <a:ext cx="1317529" cy="151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49513BC4-6925-650E-B718-0167F337B099}"/>
              </a:ext>
            </a:extLst>
          </p:cNvPr>
          <p:cNvSpPr/>
          <p:nvPr/>
        </p:nvSpPr>
        <p:spPr>
          <a:xfrm>
            <a:off x="6206436" y="2439259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connect-cluster-configs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4A9639C-8269-D1E7-D774-1F2EA947D882}"/>
              </a:ext>
            </a:extLst>
          </p:cNvPr>
          <p:cNvSpPr/>
          <p:nvPr/>
        </p:nvSpPr>
        <p:spPr>
          <a:xfrm>
            <a:off x="6212786" y="2953782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connect-cluster-offsets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id="{013757C0-FF2F-92A2-ED0B-C780D723316B}"/>
              </a:ext>
            </a:extLst>
          </p:cNvPr>
          <p:cNvSpPr/>
          <p:nvPr/>
        </p:nvSpPr>
        <p:spPr>
          <a:xfrm>
            <a:off x="6212786" y="3468304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connect-cluster-status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C429135-3AA0-53DE-2F68-BF50401D4E1F}"/>
              </a:ext>
            </a:extLst>
          </p:cNvPr>
          <p:cNvCxnSpPr>
            <a:cxnSpLocks/>
            <a:stCxn id="12" idx="2"/>
            <a:endCxn id="112" idx="2"/>
          </p:cNvCxnSpPr>
          <p:nvPr/>
        </p:nvCxnSpPr>
        <p:spPr>
          <a:xfrm rot="5400000" flipH="1" flipV="1">
            <a:off x="5662149" y="2744220"/>
            <a:ext cx="159233" cy="2555557"/>
          </a:xfrm>
          <a:prstGeom prst="bentConnector3">
            <a:avLst>
              <a:gd name="adj1" fmla="val -97764"/>
            </a:avLst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7EDAE339-6383-C338-8C9D-729C75ED73C8}"/>
              </a:ext>
            </a:extLst>
          </p:cNvPr>
          <p:cNvSpPr/>
          <p:nvPr/>
        </p:nvSpPr>
        <p:spPr>
          <a:xfrm>
            <a:off x="3758170" y="714309"/>
            <a:ext cx="1411634" cy="776019"/>
          </a:xfrm>
          <a:prstGeom prst="roundRect">
            <a:avLst>
              <a:gd name="adj" fmla="val 1541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r>
              <a:rPr lang="en-US" altLang="ko-KR" sz="1000"/>
              <a:t>Strimzi Cluster </a:t>
            </a:r>
          </a:p>
          <a:p>
            <a:pPr algn="ctr"/>
            <a:r>
              <a:rPr lang="en-US" altLang="ko-KR" sz="1000"/>
              <a:t>Operator</a:t>
            </a:r>
          </a:p>
        </p:txBody>
      </p:sp>
      <p:pic>
        <p:nvPicPr>
          <p:cNvPr id="79" name="Picture 12" descr="kafka icon&quot; Icon - Download for free – Iconduck">
            <a:extLst>
              <a:ext uri="{FF2B5EF4-FFF2-40B4-BE49-F238E27FC236}">
                <a16:creationId xmlns:a16="http://schemas.microsoft.com/office/drawing/2014/main" id="{E2E57FFC-A745-D1D4-74A3-11A65B0B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03" y="79814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F8D0ED9-0EAD-C33A-2B60-1DA14A4CAA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5006" y="1671000"/>
            <a:ext cx="361342" cy="1"/>
          </a:xfrm>
          <a:prstGeom prst="bentConnector3">
            <a:avLst>
              <a:gd name="adj1" fmla="val 51613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71D2781D-6700-5B2E-D31B-1565E6AA5293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169804" y="1102319"/>
            <a:ext cx="2370155" cy="749350"/>
          </a:xfrm>
          <a:prstGeom prst="bentConnector3">
            <a:avLst>
              <a:gd name="adj1" fmla="val 9994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D42919A2-E01A-990A-F6E9-7652F3B5FF04}"/>
              </a:ext>
            </a:extLst>
          </p:cNvPr>
          <p:cNvCxnSpPr>
            <a:cxnSpLocks/>
            <a:stCxn id="77" idx="2"/>
            <a:endCxn id="26" idx="0"/>
          </p:cNvCxnSpPr>
          <p:nvPr/>
        </p:nvCxnSpPr>
        <p:spPr>
          <a:xfrm rot="16200000" flipH="1">
            <a:off x="4246783" y="1707531"/>
            <a:ext cx="434409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5F4F34C-BE5E-35AE-7098-121EABE0D4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1192" y="2171433"/>
            <a:ext cx="136221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8">
            <a:extLst>
              <a:ext uri="{FF2B5EF4-FFF2-40B4-BE49-F238E27FC236}">
                <a16:creationId xmlns:a16="http://schemas.microsoft.com/office/drawing/2014/main" id="{1C160E8A-5D86-90EF-C855-FB2DBAD7286F}"/>
              </a:ext>
            </a:extLst>
          </p:cNvPr>
          <p:cNvSpPr/>
          <p:nvPr/>
        </p:nvSpPr>
        <p:spPr>
          <a:xfrm>
            <a:off x="6148151" y="2399011"/>
            <a:ext cx="1742787" cy="1543371"/>
          </a:xfrm>
          <a:prstGeom prst="roundRect">
            <a:avLst>
              <a:gd name="adj" fmla="val 5274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28672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47" y="4321089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1726620" y="65273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46" y="129961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292665" y="771550"/>
            <a:ext cx="6671823" cy="408360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6416" y="843360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2" y="4321166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216178" y="4264691"/>
            <a:ext cx="881769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3" y="3626515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130126" y="955267"/>
            <a:ext cx="1967821" cy="3024331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264872" y="1061677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264872" y="1586574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273509" y="2111471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388371" y="843360"/>
            <a:ext cx="3042666" cy="102595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/weather/southkorea/daily-csv/year=2025/month=1/day=1/data.csv</a:t>
            </a:r>
          </a:p>
          <a:p>
            <a:r>
              <a:rPr lang="en-US" altLang="ko-KR" sz="800"/>
              <a:t>/weather/southkorea/daily-csv/year=2025/month=1/day=2/data.csv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388371" y="2236230"/>
            <a:ext cx="3042666" cy="102595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/weather/southkorea/daily-parquet/year=2025/month=1/day=1/data.parquet</a:t>
            </a:r>
          </a:p>
          <a:p>
            <a:r>
              <a:rPr lang="en-US" altLang="ko-KR" sz="800"/>
              <a:t>/weather/southkorea/daily-parquet/year=2025/month=1/day=2/data.parquet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388371" y="3654452"/>
            <a:ext cx="3042666" cy="1108002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southkorea_daily_iceberg_parquet</a:t>
            </a:r>
            <a:endParaRPr lang="en-US" altLang="ko-KR" sz="900"/>
          </a:p>
          <a:p>
            <a:pPr algn="ctr"/>
            <a:endParaRPr lang="en-US" altLang="ko-KR" sz="800"/>
          </a:p>
          <a:p>
            <a:r>
              <a:rPr lang="en-US" altLang="ko-KR" sz="800"/>
              <a:t>/weather/southkorea/hourly-iceberg-parquet/metadata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…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243004" y="3850632"/>
            <a:ext cx="285093" cy="5430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128136" y="4264691"/>
            <a:ext cx="881769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5400000" flipH="1" flipV="1">
            <a:off x="3642819" y="2869402"/>
            <a:ext cx="1" cy="397151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1009905" y="4559925"/>
            <a:ext cx="2062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C3B0F75-992B-1A40-B25E-C4E84CF3135C}"/>
              </a:ext>
            </a:extLst>
          </p:cNvPr>
          <p:cNvSpPr/>
          <p:nvPr/>
        </p:nvSpPr>
        <p:spPr>
          <a:xfrm>
            <a:off x="5702322" y="2869088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8B91E-96C2-FB41-A864-EB083C67BE23}"/>
              </a:ext>
            </a:extLst>
          </p:cNvPr>
          <p:cNvSpPr/>
          <p:nvPr/>
        </p:nvSpPr>
        <p:spPr>
          <a:xfrm>
            <a:off x="5708567" y="1788967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7" name="모서리가 둥근 직사각형 18">
            <a:extLst>
              <a:ext uri="{FF2B5EF4-FFF2-40B4-BE49-F238E27FC236}">
                <a16:creationId xmlns:a16="http://schemas.microsoft.com/office/drawing/2014/main" id="{4D59A419-2F09-C24C-B8D3-2E7A796DA80D}"/>
              </a:ext>
            </a:extLst>
          </p:cNvPr>
          <p:cNvSpPr/>
          <p:nvPr/>
        </p:nvSpPr>
        <p:spPr>
          <a:xfrm>
            <a:off x="5826781" y="3649254"/>
            <a:ext cx="3042666" cy="1108002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southkorea_daily_average_iceberg_parquet</a:t>
            </a:r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/weather/southkorea/hourly-iceberg-parquet/metadata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42333EFA-1790-0E40-9E90-94F0E58EDE7C}"/>
              </a:ext>
            </a:extLst>
          </p:cNvPr>
          <p:cNvSpPr/>
          <p:nvPr/>
        </p:nvSpPr>
        <p:spPr>
          <a:xfrm>
            <a:off x="273509" y="2639527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</a:t>
            </a:r>
            <a:br>
              <a:rPr lang="en-US" altLang="ko-KR" sz="900" b="1"/>
            </a:br>
            <a:r>
              <a:rPr lang="en-US" altLang="ko-KR" sz="900" b="1"/>
              <a:t>parquet</a:t>
            </a:r>
            <a:endParaRPr lang="en-US" altLang="ko-KR" sz="90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EC891A4F-5A27-7B46-A3A5-4AB49B52826A}"/>
              </a:ext>
            </a:extLst>
          </p:cNvPr>
          <p:cNvSpPr/>
          <p:nvPr/>
        </p:nvSpPr>
        <p:spPr>
          <a:xfrm>
            <a:off x="264872" y="3165124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78" name="모서리가 둥근 직사각형 18">
            <a:extLst>
              <a:ext uri="{FF2B5EF4-FFF2-40B4-BE49-F238E27FC236}">
                <a16:creationId xmlns:a16="http://schemas.microsoft.com/office/drawing/2014/main" id="{414C3CFC-7B67-8C4C-9A0A-C302EFBC1B5A}"/>
              </a:ext>
            </a:extLst>
          </p:cNvPr>
          <p:cNvSpPr/>
          <p:nvPr/>
        </p:nvSpPr>
        <p:spPr>
          <a:xfrm>
            <a:off x="5826781" y="1714365"/>
            <a:ext cx="3042666" cy="1547528"/>
          </a:xfrm>
          <a:prstGeom prst="roundRect">
            <a:avLst>
              <a:gd name="adj" fmla="val 620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southkorea_daily_average_parquet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/weather/southkorea/daily-parquet/year=2025/month=1/day=1/_SUCCESS</a:t>
            </a:r>
          </a:p>
          <a:p>
            <a:r>
              <a:rPr lang="en-US" altLang="ko-KR" sz="800"/>
              <a:t>/weather/southkorea/daily-parquet/year=2025/month=1/day=1/part-[random].parquet</a:t>
            </a:r>
          </a:p>
          <a:p>
            <a:r>
              <a:rPr lang="en-US" altLang="ko-KR" sz="800"/>
              <a:t>/weather/southkorea/daily-parquet/year=2025/month=1/day=2/_SUCCESS</a:t>
            </a:r>
          </a:p>
          <a:p>
            <a:r>
              <a:rPr lang="en-US" altLang="ko-KR" sz="800"/>
              <a:t>/weather/southkorea/daily-parquet/year=2025/month=1/day=2/part-[random].parquet</a:t>
            </a:r>
          </a:p>
          <a:p>
            <a:r>
              <a:rPr lang="en-US" altLang="ko-KR" sz="800"/>
              <a:t>…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3A78D1-8DD1-C14E-9C4D-E98CEE7E372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909704" y="1869314"/>
            <a:ext cx="0" cy="3669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1AE41A-3C06-8C40-AEAB-F98DE54044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09704" y="3262184"/>
            <a:ext cx="0" cy="39226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788DDFC-5105-EC45-BFEF-A71568FAF338}"/>
              </a:ext>
            </a:extLst>
          </p:cNvPr>
          <p:cNvCxnSpPr>
            <a:cxnSpLocks/>
            <a:stCxn id="14" idx="2"/>
            <a:endCxn id="88" idx="2"/>
          </p:cNvCxnSpPr>
          <p:nvPr/>
        </p:nvCxnSpPr>
        <p:spPr>
          <a:xfrm rot="16200000" flipH="1">
            <a:off x="1661518" y="1193056"/>
            <a:ext cx="2780139" cy="17138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5413B9A-E48D-E24B-9692-D5B0BEDAE137}"/>
              </a:ext>
            </a:extLst>
          </p:cNvPr>
          <p:cNvSpPr/>
          <p:nvPr/>
        </p:nvSpPr>
        <p:spPr>
          <a:xfrm>
            <a:off x="3908502" y="3404037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CBEB446-C6E2-5F44-8895-90BDDB27B489}"/>
              </a:ext>
            </a:extLst>
          </p:cNvPr>
          <p:cNvCxnSpPr>
            <a:cxnSpLocks/>
            <a:stCxn id="14" idx="2"/>
            <a:endCxn id="95" idx="2"/>
          </p:cNvCxnSpPr>
          <p:nvPr/>
        </p:nvCxnSpPr>
        <p:spPr>
          <a:xfrm rot="16200000" flipH="1">
            <a:off x="2367486" y="487088"/>
            <a:ext cx="1368202" cy="17138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927C1296-6759-E94A-944E-6EA698783EBC}"/>
              </a:ext>
            </a:extLst>
          </p:cNvPr>
          <p:cNvSpPr/>
          <p:nvPr/>
        </p:nvSpPr>
        <p:spPr>
          <a:xfrm>
            <a:off x="3908502" y="1992100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655E52-ABC2-C047-AB67-875C4409BFC6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 flipV="1">
            <a:off x="5431037" y="2488129"/>
            <a:ext cx="395744" cy="2610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6BF4C6-94EB-F643-9B69-02EC29DAEBEF}"/>
              </a:ext>
            </a:extLst>
          </p:cNvPr>
          <p:cNvCxnSpPr>
            <a:cxnSpLocks/>
            <a:stCxn id="24" idx="3"/>
            <a:endCxn id="57" idx="1"/>
          </p:cNvCxnSpPr>
          <p:nvPr/>
        </p:nvCxnSpPr>
        <p:spPr>
          <a:xfrm flipV="1">
            <a:off x="5431037" y="4203255"/>
            <a:ext cx="395744" cy="51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2" descr="Apache spark logo - Social media &amp; Logos Icons">
            <a:extLst>
              <a:ext uri="{FF2B5EF4-FFF2-40B4-BE49-F238E27FC236}">
                <a16:creationId xmlns:a16="http://schemas.microsoft.com/office/drawing/2014/main" id="{76693E57-2B5F-D44C-985F-665F5694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20" y="12632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9C0736FC-C22C-3145-B3C5-9A783DF46C9B}"/>
              </a:ext>
            </a:extLst>
          </p:cNvPr>
          <p:cNvSpPr/>
          <p:nvPr/>
        </p:nvSpPr>
        <p:spPr>
          <a:xfrm>
            <a:off x="4494933" y="62034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Spark Job</a:t>
            </a:r>
          </a:p>
        </p:txBody>
      </p:sp>
      <p:pic>
        <p:nvPicPr>
          <p:cNvPr id="129" name="Picture 22" descr="Apache spark logo - Social media &amp; Logos Icons">
            <a:extLst>
              <a:ext uri="{FF2B5EF4-FFF2-40B4-BE49-F238E27FC236}">
                <a16:creationId xmlns:a16="http://schemas.microsoft.com/office/drawing/2014/main" id="{7557667C-E9D3-0B48-B492-76A126EE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7" y="7239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모서리가 둥근 직사각형 18">
            <a:extLst>
              <a:ext uri="{FF2B5EF4-FFF2-40B4-BE49-F238E27FC236}">
                <a16:creationId xmlns:a16="http://schemas.microsoft.com/office/drawing/2014/main" id="{7A171FE4-2CA7-1E4C-A397-27576BA677ED}"/>
              </a:ext>
            </a:extLst>
          </p:cNvPr>
          <p:cNvSpPr/>
          <p:nvPr/>
        </p:nvSpPr>
        <p:spPr>
          <a:xfrm>
            <a:off x="7092280" y="62034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Spark History</a:t>
            </a:r>
          </a:p>
          <a:p>
            <a:pPr algn="ctr"/>
            <a:r>
              <a:rPr lang="en-US" altLang="ko-KR" sz="800"/>
              <a:t>Server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C59D0673-AF2D-2D4D-AFB0-19076C2C497D}"/>
              </a:ext>
            </a:extLst>
          </p:cNvPr>
          <p:cNvSpPr/>
          <p:nvPr/>
        </p:nvSpPr>
        <p:spPr>
          <a:xfrm>
            <a:off x="5824484" y="843360"/>
            <a:ext cx="2203900" cy="751124"/>
          </a:xfrm>
          <a:prstGeom prst="roundRect">
            <a:avLst>
              <a:gd name="adj" fmla="val 1114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Spark Log</a:t>
            </a:r>
            <a:endParaRPr lang="en-US" altLang="ko-KR" sz="900"/>
          </a:p>
          <a:p>
            <a:endParaRPr lang="en-US" altLang="ko-KR" sz="800"/>
          </a:p>
          <a:p>
            <a:r>
              <a:rPr lang="en-US" altLang="ko-KR" sz="800"/>
              <a:t>/spark/logs/spark-[random]</a:t>
            </a:r>
          </a:p>
          <a:p>
            <a:r>
              <a:rPr lang="en-US" altLang="ko-KR" sz="800"/>
              <a:t>…</a:t>
            </a:r>
          </a:p>
          <a:p>
            <a:endParaRPr lang="en-US" altLang="ko-KR" sz="800"/>
          </a:p>
        </p:txBody>
      </p:sp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FB08C07A-8AEC-DC49-9E64-7EEA8DD0ECEC}"/>
              </a:ext>
            </a:extLst>
          </p:cNvPr>
          <p:cNvSpPr/>
          <p:nvPr/>
        </p:nvSpPr>
        <p:spPr>
          <a:xfrm>
            <a:off x="3110776" y="61206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Volcano</a:t>
            </a:r>
          </a:p>
          <a:p>
            <a:pPr algn="ctr"/>
            <a:r>
              <a:rPr lang="en-US" altLang="ko-KR" sz="800"/>
              <a:t>Scheduler</a:t>
            </a:r>
          </a:p>
        </p:txBody>
      </p:sp>
      <p:pic>
        <p:nvPicPr>
          <p:cNvPr id="134" name="Picture 2" descr="Volcano">
            <a:extLst>
              <a:ext uri="{FF2B5EF4-FFF2-40B4-BE49-F238E27FC236}">
                <a16:creationId xmlns:a16="http://schemas.microsoft.com/office/drawing/2014/main" id="{59DD59C4-D004-AB4C-8D42-14766775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48" y="76028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02176B-334F-8A45-8C5D-13D183418852}"/>
              </a:ext>
            </a:extLst>
          </p:cNvPr>
          <p:cNvCxnSpPr>
            <a:cxnSpLocks/>
            <a:stCxn id="132" idx="3"/>
            <a:endCxn id="122" idx="1"/>
          </p:cNvCxnSpPr>
          <p:nvPr/>
        </p:nvCxnSpPr>
        <p:spPr>
          <a:xfrm>
            <a:off x="4046880" y="358521"/>
            <a:ext cx="448053" cy="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2F9BFD68-100C-9C4F-90AC-3BE9072C811F}"/>
              </a:ext>
            </a:extLst>
          </p:cNvPr>
          <p:cNvCxnSpPr>
            <a:cxnSpLocks/>
            <a:stCxn id="122" idx="3"/>
            <a:endCxn id="131" idx="0"/>
          </p:cNvCxnSpPr>
          <p:nvPr/>
        </p:nvCxnSpPr>
        <p:spPr>
          <a:xfrm>
            <a:off x="5431037" y="359349"/>
            <a:ext cx="1495397" cy="4840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17978947-01EF-A343-90C8-341D1399BEA9}"/>
              </a:ext>
            </a:extLst>
          </p:cNvPr>
          <p:cNvCxnSpPr>
            <a:cxnSpLocks/>
            <a:stCxn id="131" idx="3"/>
            <a:endCxn id="130" idx="3"/>
          </p:cNvCxnSpPr>
          <p:nvPr/>
        </p:nvCxnSpPr>
        <p:spPr>
          <a:xfrm flipV="1">
            <a:off x="8028384" y="359349"/>
            <a:ext cx="12700" cy="85957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77680A6-25E9-834A-9AA3-A3089C0F724F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431037" y="359349"/>
            <a:ext cx="197540" cy="212878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9EF5C442-3583-994B-AA97-E5CE85A41B6D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431037" y="359349"/>
            <a:ext cx="197540" cy="384390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Volcano</a:t>
            </a:r>
            <a:br>
              <a:rPr lang="en-US" altLang="ko-KR" sz="600"/>
            </a:br>
            <a:r>
              <a:rPr lang="en-US" altLang="ko-KR" sz="600"/>
              <a:t>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olcano">
            <a:extLst>
              <a:ext uri="{FF2B5EF4-FFF2-40B4-BE49-F238E27FC236}">
                <a16:creationId xmlns:a16="http://schemas.microsoft.com/office/drawing/2014/main" id="{2ECDBCAF-BD54-FE45-949B-664D606F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39" y="2092504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52871</TotalTime>
  <Words>669</Words>
  <Application>Microsoft Macintosh PowerPoint</Application>
  <PresentationFormat>On-screen Show (16:9)</PresentationFormat>
  <Paragraphs>205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5671</cp:revision>
  <dcterms:created xsi:type="dcterms:W3CDTF">2006-10-05T04:04:58Z</dcterms:created>
  <dcterms:modified xsi:type="dcterms:W3CDTF">2025-10-26T23:22:37Z</dcterms:modified>
</cp:coreProperties>
</file>