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72" r:id="rId2"/>
    <p:sldId id="377" r:id="rId3"/>
    <p:sldId id="375" r:id="rId4"/>
    <p:sldId id="374" r:id="rId5"/>
    <p:sldId id="378" r:id="rId6"/>
    <p:sldId id="379" r:id="rId7"/>
    <p:sldId id="376" r:id="rId8"/>
    <p:sldId id="373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92" autoAdjust="0"/>
    <p:restoredTop sz="92982" autoAdjust="0"/>
  </p:normalViewPr>
  <p:slideViewPr>
    <p:cSldViewPr>
      <p:cViewPr varScale="1">
        <p:scale>
          <a:sx n="140" d="100"/>
          <a:sy n="140" d="100"/>
        </p:scale>
        <p:origin x="2736" y="138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412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700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Network</a:t>
            </a:r>
            <a:endParaRPr lang="ko-KR" altLang="en-US" sz="36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51520" y="1267669"/>
            <a:ext cx="1616682" cy="201622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/>
              <a:t>Network Node</a:t>
            </a:r>
            <a:endParaRPr lang="ko-KR" altLang="en-US" sz="1400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95536" y="1668926"/>
            <a:ext cx="1328650" cy="390831"/>
          </a:xfrm>
          <a:prstGeom prst="roundRect">
            <a:avLst>
              <a:gd name="adj" fmla="val 1304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ML2</a:t>
            </a:r>
            <a:r>
              <a:rPr lang="en-US" altLang="ko-KR" sz="1200" dirty="0"/>
              <a:t> Plugin Agent</a:t>
            </a:r>
            <a:endParaRPr lang="ko-KR" altLang="en-US" sz="12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95536" y="2131765"/>
            <a:ext cx="1328650" cy="288032"/>
          </a:xfrm>
          <a:prstGeom prst="roundRect">
            <a:avLst>
              <a:gd name="adj" fmla="val 1304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L3</a:t>
            </a:r>
            <a:r>
              <a:rPr lang="en-US" altLang="ko-KR" sz="1200" dirty="0"/>
              <a:t> Agent</a:t>
            </a:r>
            <a:endParaRPr lang="ko-KR" altLang="en-US" sz="12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95536" y="2491805"/>
            <a:ext cx="1328650" cy="288032"/>
          </a:xfrm>
          <a:prstGeom prst="roundRect">
            <a:avLst>
              <a:gd name="adj" fmla="val 1304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DHCP</a:t>
            </a:r>
            <a:r>
              <a:rPr lang="en-US" altLang="ko-KR" sz="1200" dirty="0"/>
              <a:t> Agent</a:t>
            </a:r>
            <a:endParaRPr lang="ko-KR" altLang="en-US" sz="12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95536" y="2851845"/>
            <a:ext cx="1328650" cy="288032"/>
          </a:xfrm>
          <a:prstGeom prst="roundRect">
            <a:avLst>
              <a:gd name="adj" fmla="val 1304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Meta Agent</a:t>
            </a:r>
            <a:endParaRPr lang="ko-KR" altLang="en-US" sz="1200" dirty="0"/>
          </a:p>
        </p:txBody>
      </p:sp>
      <p:pic>
        <p:nvPicPr>
          <p:cNvPr id="33" name="Picture 2" descr="C:\Users\Tmax\Desktop\Network-Router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284" y="3685430"/>
            <a:ext cx="571722" cy="54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자유형 6"/>
          <p:cNvSpPr/>
          <p:nvPr/>
        </p:nvSpPr>
        <p:spPr>
          <a:xfrm>
            <a:off x="866061" y="3296097"/>
            <a:ext cx="3332389" cy="660274"/>
          </a:xfrm>
          <a:custGeom>
            <a:avLst/>
            <a:gdLst>
              <a:gd name="connsiteX0" fmla="*/ 0 w 2002421"/>
              <a:gd name="connsiteY0" fmla="*/ 0 h 509286"/>
              <a:gd name="connsiteX1" fmla="*/ 0 w 2002421"/>
              <a:gd name="connsiteY1" fmla="*/ 509286 h 509286"/>
              <a:gd name="connsiteX2" fmla="*/ 2002421 w 2002421"/>
              <a:gd name="connsiteY2" fmla="*/ 509286 h 50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2421" h="509286">
                <a:moveTo>
                  <a:pt x="0" y="0"/>
                </a:moveTo>
                <a:lnTo>
                  <a:pt x="0" y="509286"/>
                </a:lnTo>
                <a:lnTo>
                  <a:pt x="2002421" y="509286"/>
                </a:lnTo>
              </a:path>
            </a:pathLst>
          </a:cu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구름 7"/>
          <p:cNvSpPr/>
          <p:nvPr/>
        </p:nvSpPr>
        <p:spPr>
          <a:xfrm>
            <a:off x="3746381" y="4333502"/>
            <a:ext cx="1457528" cy="545273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Internet</a:t>
            </a:r>
            <a:endParaRPr lang="ko-KR" altLang="en-US" sz="1600" b="1" dirty="0"/>
          </a:p>
        </p:txBody>
      </p:sp>
      <p:cxnSp>
        <p:nvCxnSpPr>
          <p:cNvPr id="10" name="직선 연결선 9"/>
          <p:cNvCxnSpPr>
            <a:endCxn id="8" idx="3"/>
          </p:cNvCxnSpPr>
          <p:nvPr/>
        </p:nvCxnSpPr>
        <p:spPr>
          <a:xfrm>
            <a:off x="4475145" y="4216862"/>
            <a:ext cx="0" cy="1478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48"/>
          <p:cNvSpPr/>
          <p:nvPr/>
        </p:nvSpPr>
        <p:spPr>
          <a:xfrm>
            <a:off x="7242267" y="1270282"/>
            <a:ext cx="1616682" cy="1972238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/>
              <a:t>Controller Node</a:t>
            </a:r>
            <a:endParaRPr lang="ko-KR" altLang="en-US" sz="1400" b="1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7386283" y="1671539"/>
            <a:ext cx="1328650" cy="288032"/>
          </a:xfrm>
          <a:prstGeom prst="roundRect">
            <a:avLst>
              <a:gd name="adj" fmla="val 1304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Neutron Server</a:t>
            </a:r>
            <a:endParaRPr lang="ko-KR" altLang="en-US" sz="1200" dirty="0"/>
          </a:p>
        </p:txBody>
      </p:sp>
      <p:sp>
        <p:nvSpPr>
          <p:cNvPr id="48" name="자유형 47"/>
          <p:cNvSpPr/>
          <p:nvPr/>
        </p:nvSpPr>
        <p:spPr>
          <a:xfrm>
            <a:off x="1226101" y="2785569"/>
            <a:ext cx="4305134" cy="689032"/>
          </a:xfrm>
          <a:custGeom>
            <a:avLst/>
            <a:gdLst>
              <a:gd name="connsiteX0" fmla="*/ 0 w 2133600"/>
              <a:gd name="connsiteY0" fmla="*/ 946150 h 1054100"/>
              <a:gd name="connsiteX1" fmla="*/ 0 w 2133600"/>
              <a:gd name="connsiteY1" fmla="*/ 1054100 h 1054100"/>
              <a:gd name="connsiteX2" fmla="*/ 2133600 w 2133600"/>
              <a:gd name="connsiteY2" fmla="*/ 1054100 h 1054100"/>
              <a:gd name="connsiteX3" fmla="*/ 2133600 w 2133600"/>
              <a:gd name="connsiteY3" fmla="*/ 0 h 1054100"/>
              <a:gd name="connsiteX0" fmla="*/ 0 w 2133600"/>
              <a:gd name="connsiteY0" fmla="*/ 828443 h 1054100"/>
              <a:gd name="connsiteX1" fmla="*/ 0 w 2133600"/>
              <a:gd name="connsiteY1" fmla="*/ 1054100 h 1054100"/>
              <a:gd name="connsiteX2" fmla="*/ 2133600 w 2133600"/>
              <a:gd name="connsiteY2" fmla="*/ 1054100 h 1054100"/>
              <a:gd name="connsiteX3" fmla="*/ 2133600 w 2133600"/>
              <a:gd name="connsiteY3" fmla="*/ 0 h 1054100"/>
              <a:gd name="connsiteX0" fmla="*/ 0 w 2133600"/>
              <a:gd name="connsiteY0" fmla="*/ 726788 h 1054100"/>
              <a:gd name="connsiteX1" fmla="*/ 0 w 2133600"/>
              <a:gd name="connsiteY1" fmla="*/ 1054100 h 1054100"/>
              <a:gd name="connsiteX2" fmla="*/ 2133600 w 2133600"/>
              <a:gd name="connsiteY2" fmla="*/ 1054100 h 1054100"/>
              <a:gd name="connsiteX3" fmla="*/ 2133600 w 2133600"/>
              <a:gd name="connsiteY3" fmla="*/ 0 h 1054100"/>
              <a:gd name="connsiteX0" fmla="*/ 0 w 2136775"/>
              <a:gd name="connsiteY0" fmla="*/ 833793 h 1161105"/>
              <a:gd name="connsiteX1" fmla="*/ 0 w 2136775"/>
              <a:gd name="connsiteY1" fmla="*/ 1161105 h 1161105"/>
              <a:gd name="connsiteX2" fmla="*/ 2133600 w 2136775"/>
              <a:gd name="connsiteY2" fmla="*/ 1161105 h 1161105"/>
              <a:gd name="connsiteX3" fmla="*/ 2136775 w 2136775"/>
              <a:gd name="connsiteY3" fmla="*/ 0 h 1161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6775" h="1161105">
                <a:moveTo>
                  <a:pt x="0" y="833793"/>
                </a:moveTo>
                <a:lnTo>
                  <a:pt x="0" y="1161105"/>
                </a:lnTo>
                <a:lnTo>
                  <a:pt x="2133600" y="1161105"/>
                </a:lnTo>
                <a:cubicBezTo>
                  <a:pt x="2134658" y="774070"/>
                  <a:pt x="2135717" y="387035"/>
                  <a:pt x="2136775" y="0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자유형 54"/>
          <p:cNvSpPr/>
          <p:nvPr/>
        </p:nvSpPr>
        <p:spPr>
          <a:xfrm flipH="1">
            <a:off x="4761006" y="3242288"/>
            <a:ext cx="3289594" cy="714083"/>
          </a:xfrm>
          <a:custGeom>
            <a:avLst/>
            <a:gdLst>
              <a:gd name="connsiteX0" fmla="*/ 0 w 2002421"/>
              <a:gd name="connsiteY0" fmla="*/ 0 h 509286"/>
              <a:gd name="connsiteX1" fmla="*/ 0 w 2002421"/>
              <a:gd name="connsiteY1" fmla="*/ 509286 h 509286"/>
              <a:gd name="connsiteX2" fmla="*/ 2002421 w 2002421"/>
              <a:gd name="connsiteY2" fmla="*/ 509286 h 50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2421" h="509286">
                <a:moveTo>
                  <a:pt x="0" y="0"/>
                </a:moveTo>
                <a:lnTo>
                  <a:pt x="0" y="509286"/>
                </a:lnTo>
                <a:lnTo>
                  <a:pt x="2002421" y="509286"/>
                </a:lnTo>
              </a:path>
            </a:pathLst>
          </a:cu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>
            <a:cxnSpLocks/>
          </p:cNvCxnSpPr>
          <p:nvPr/>
        </p:nvCxnSpPr>
        <p:spPr>
          <a:xfrm>
            <a:off x="5778858" y="1007319"/>
            <a:ext cx="0" cy="262963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자유형 63"/>
          <p:cNvSpPr/>
          <p:nvPr/>
        </p:nvSpPr>
        <p:spPr>
          <a:xfrm>
            <a:off x="1040126" y="1007319"/>
            <a:ext cx="7010481" cy="260350"/>
          </a:xfrm>
          <a:custGeom>
            <a:avLst/>
            <a:gdLst>
              <a:gd name="connsiteX0" fmla="*/ 0 w 4756150"/>
              <a:gd name="connsiteY0" fmla="*/ 254000 h 260350"/>
              <a:gd name="connsiteX1" fmla="*/ 0 w 4756150"/>
              <a:gd name="connsiteY1" fmla="*/ 0 h 260350"/>
              <a:gd name="connsiteX2" fmla="*/ 4756150 w 4756150"/>
              <a:gd name="connsiteY2" fmla="*/ 0 h 260350"/>
              <a:gd name="connsiteX3" fmla="*/ 4756150 w 4756150"/>
              <a:gd name="connsiteY3" fmla="*/ 26035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6150" h="260350">
                <a:moveTo>
                  <a:pt x="0" y="254000"/>
                </a:moveTo>
                <a:lnTo>
                  <a:pt x="0" y="0"/>
                </a:lnTo>
                <a:lnTo>
                  <a:pt x="4756150" y="0"/>
                </a:lnTo>
                <a:lnTo>
                  <a:pt x="4756150" y="260350"/>
                </a:lnTo>
              </a:path>
            </a:pathLst>
          </a:cu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422345" y="699542"/>
            <a:ext cx="2301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accent6">
                    <a:lumMod val="75000"/>
                  </a:schemeClr>
                </a:solidFill>
              </a:rPr>
              <a:t>Management Network</a:t>
            </a:r>
            <a:endParaRPr lang="ko-KR" alt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580112" y="3651870"/>
            <a:ext cx="1544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accent3">
                    <a:lumMod val="75000"/>
                  </a:schemeClr>
                </a:solidFill>
              </a:rPr>
              <a:t>API Network</a:t>
            </a:r>
            <a:endParaRPr lang="ko-KR" altLang="en-US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43608" y="3651870"/>
            <a:ext cx="313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solidFill>
                  <a:srgbClr val="C00000"/>
                </a:solidFill>
              </a:rPr>
              <a:t>External / Provider Network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55080" y="2946824"/>
            <a:ext cx="360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accent1"/>
                </a:solidFill>
              </a:rPr>
              <a:t>Guest / Provider, </a:t>
            </a:r>
          </a:p>
          <a:p>
            <a:pPr algn="ctr"/>
            <a:r>
              <a:rPr lang="en-US" altLang="ko-KR" sz="1400" b="1">
                <a:solidFill>
                  <a:schemeClr val="accent1"/>
                </a:solidFill>
              </a:rPr>
              <a:t>Self-service Network</a:t>
            </a:r>
            <a:endParaRPr lang="ko-KR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7386283" y="2062370"/>
            <a:ext cx="1328650" cy="288032"/>
          </a:xfrm>
          <a:prstGeom prst="roundRect">
            <a:avLst>
              <a:gd name="adj" fmla="val 130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Nova Scheduler</a:t>
            </a:r>
            <a:endParaRPr lang="ko-KR" altLang="en-US" sz="1200" dirty="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7386283" y="2444693"/>
            <a:ext cx="1328650" cy="288032"/>
          </a:xfrm>
          <a:prstGeom prst="roundRect">
            <a:avLst>
              <a:gd name="adj" fmla="val 130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Nova API</a:t>
            </a:r>
            <a:endParaRPr lang="ko-KR" altLang="en-US" sz="1200" dirty="0"/>
          </a:p>
        </p:txBody>
      </p:sp>
      <p:grpSp>
        <p:nvGrpSpPr>
          <p:cNvPr id="70" name="그룹 69"/>
          <p:cNvGrpSpPr/>
          <p:nvPr/>
        </p:nvGrpSpPr>
        <p:grpSpPr>
          <a:xfrm>
            <a:off x="5010019" y="1273399"/>
            <a:ext cx="1616682" cy="1318427"/>
            <a:chOff x="3707904" y="1594428"/>
            <a:chExt cx="1616682" cy="1318427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3707904" y="1594428"/>
              <a:ext cx="1616682" cy="1318427"/>
            </a:xfrm>
            <a:prstGeom prst="roundRect">
              <a:avLst>
                <a:gd name="adj" fmla="val 34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b="1" dirty="0"/>
                <a:t>Compute Node</a:t>
              </a:r>
              <a:endParaRPr lang="ko-KR" altLang="en-US" sz="1400" b="1" dirty="0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3851920" y="1990473"/>
              <a:ext cx="1328650" cy="396044"/>
            </a:xfrm>
            <a:prstGeom prst="roundRect">
              <a:avLst>
                <a:gd name="adj" fmla="val 1304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ML2</a:t>
              </a:r>
              <a:r>
                <a:rPr lang="en-US" altLang="ko-KR" sz="1200" dirty="0"/>
                <a:t> Plugin Agent</a:t>
              </a:r>
              <a:endParaRPr lang="ko-KR" altLang="en-US" sz="1200" dirty="0"/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3851920" y="2488357"/>
              <a:ext cx="1328650" cy="288032"/>
            </a:xfrm>
            <a:prstGeom prst="roundRect">
              <a:avLst>
                <a:gd name="adj" fmla="val 1304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Nova Compute</a:t>
              </a:r>
              <a:endParaRPr lang="ko-KR" altLang="en-US" sz="1200" dirty="0"/>
            </a:p>
          </p:txBody>
        </p:sp>
      </p:grpSp>
      <p:sp>
        <p:nvSpPr>
          <p:cNvPr id="78" name="모서리가 둥근 직사각형 77"/>
          <p:cNvSpPr/>
          <p:nvPr/>
        </p:nvSpPr>
        <p:spPr>
          <a:xfrm>
            <a:off x="7386283" y="2833721"/>
            <a:ext cx="1328650" cy="288032"/>
          </a:xfrm>
          <a:prstGeom prst="roundRect">
            <a:avLst>
              <a:gd name="adj" fmla="val 130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Horizon</a:t>
            </a:r>
            <a:endParaRPr lang="ko-KR" altLang="en-US" sz="1200" dirty="0"/>
          </a:p>
        </p:txBody>
      </p:sp>
      <p:grpSp>
        <p:nvGrpSpPr>
          <p:cNvPr id="79" name="그룹 78"/>
          <p:cNvGrpSpPr/>
          <p:nvPr/>
        </p:nvGrpSpPr>
        <p:grpSpPr>
          <a:xfrm>
            <a:off x="4912018" y="1365648"/>
            <a:ext cx="1616682" cy="1318427"/>
            <a:chOff x="3707904" y="1594428"/>
            <a:chExt cx="1616682" cy="1318427"/>
          </a:xfrm>
        </p:grpSpPr>
        <p:sp>
          <p:nvSpPr>
            <p:cNvPr id="80" name="모서리가 둥근 직사각형 79"/>
            <p:cNvSpPr/>
            <p:nvPr/>
          </p:nvSpPr>
          <p:spPr>
            <a:xfrm>
              <a:off x="3707904" y="1594428"/>
              <a:ext cx="1616682" cy="1318427"/>
            </a:xfrm>
            <a:prstGeom prst="roundRect">
              <a:avLst>
                <a:gd name="adj" fmla="val 34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b="1" dirty="0"/>
                <a:t>Compute Node</a:t>
              </a:r>
              <a:endParaRPr lang="ko-KR" altLang="en-US" sz="1400" b="1" dirty="0"/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3851920" y="1990473"/>
              <a:ext cx="1328650" cy="396044"/>
            </a:xfrm>
            <a:prstGeom prst="roundRect">
              <a:avLst>
                <a:gd name="adj" fmla="val 1304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ML2</a:t>
              </a:r>
              <a:r>
                <a:rPr lang="en-US" altLang="ko-KR" sz="1200" dirty="0"/>
                <a:t> Plugin Agent</a:t>
              </a:r>
              <a:endParaRPr lang="ko-KR" altLang="en-US" sz="1200" dirty="0"/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3851920" y="2488357"/>
              <a:ext cx="1328650" cy="288032"/>
            </a:xfrm>
            <a:prstGeom prst="roundRect">
              <a:avLst>
                <a:gd name="adj" fmla="val 1304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Nova Compute</a:t>
              </a:r>
              <a:endParaRPr lang="ko-KR" altLang="en-US" sz="1200" dirty="0"/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4793995" y="1458633"/>
            <a:ext cx="1616682" cy="1318427"/>
            <a:chOff x="3707904" y="1594428"/>
            <a:chExt cx="1616682" cy="1318427"/>
          </a:xfrm>
        </p:grpSpPr>
        <p:sp>
          <p:nvSpPr>
            <p:cNvPr id="84" name="모서리가 둥근 직사각형 83"/>
            <p:cNvSpPr/>
            <p:nvPr/>
          </p:nvSpPr>
          <p:spPr>
            <a:xfrm>
              <a:off x="3707904" y="1594428"/>
              <a:ext cx="1616682" cy="1318427"/>
            </a:xfrm>
            <a:prstGeom prst="roundRect">
              <a:avLst>
                <a:gd name="adj" fmla="val 34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b="1" dirty="0"/>
                <a:t>Compute Node</a:t>
              </a:r>
              <a:endParaRPr lang="ko-KR" altLang="en-US" sz="1400" b="1" dirty="0"/>
            </a:p>
          </p:txBody>
        </p:sp>
        <p:sp>
          <p:nvSpPr>
            <p:cNvPr id="85" name="모서리가 둥근 직사각형 84"/>
            <p:cNvSpPr/>
            <p:nvPr/>
          </p:nvSpPr>
          <p:spPr>
            <a:xfrm>
              <a:off x="3851920" y="1990473"/>
              <a:ext cx="1328650" cy="396044"/>
            </a:xfrm>
            <a:prstGeom prst="roundRect">
              <a:avLst>
                <a:gd name="adj" fmla="val 13044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ML2</a:t>
              </a:r>
              <a:r>
                <a:rPr lang="en-US" altLang="ko-KR" sz="1200" dirty="0"/>
                <a:t> Plugin Agent</a:t>
              </a:r>
              <a:endParaRPr lang="ko-KR" altLang="en-US" sz="1200" dirty="0"/>
            </a:p>
          </p:txBody>
        </p:sp>
        <p:sp>
          <p:nvSpPr>
            <p:cNvPr id="86" name="모서리가 둥근 직사각형 85"/>
            <p:cNvSpPr/>
            <p:nvPr/>
          </p:nvSpPr>
          <p:spPr>
            <a:xfrm>
              <a:off x="3851920" y="2488357"/>
              <a:ext cx="1328650" cy="288032"/>
            </a:xfrm>
            <a:prstGeom prst="roundRect">
              <a:avLst>
                <a:gd name="adj" fmla="val 1304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Nova Compute</a:t>
              </a:r>
              <a:endParaRPr lang="ko-KR" altLang="en-US" sz="1200" dirty="0"/>
            </a:p>
          </p:txBody>
        </p:sp>
      </p:grpSp>
      <p:sp>
        <p:nvSpPr>
          <p:cNvPr id="43" name="모서리가 둥근 직사각형 83">
            <a:extLst>
              <a:ext uri="{FF2B5EF4-FFF2-40B4-BE49-F238E27FC236}">
                <a16:creationId xmlns:a16="http://schemas.microsoft.com/office/drawing/2014/main" id="{D48A55DB-8A4E-4576-BF9C-E28BE761F258}"/>
              </a:ext>
            </a:extLst>
          </p:cNvPr>
          <p:cNvSpPr/>
          <p:nvPr/>
        </p:nvSpPr>
        <p:spPr>
          <a:xfrm>
            <a:off x="2581769" y="1786706"/>
            <a:ext cx="1616682" cy="60112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SDN Service Node</a:t>
            </a:r>
            <a:endParaRPr lang="ko-KR" altLang="en-US" sz="1400" b="1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9630122D-D8A6-4495-9843-0DFB33EBB221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3390110" y="1007319"/>
            <a:ext cx="0" cy="779387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2033CCF-FDB2-420D-9781-9BEF7CF1FF53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3390110" y="2387830"/>
            <a:ext cx="0" cy="108677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097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Neutron Architecture</a:t>
            </a:r>
            <a:endParaRPr lang="ko-KR" altLang="en-US" sz="3600" dirty="0"/>
          </a:p>
        </p:txBody>
      </p:sp>
      <p:sp>
        <p:nvSpPr>
          <p:cNvPr id="42" name="모서리가 둥근 직사각형 83">
            <a:extLst>
              <a:ext uri="{FF2B5EF4-FFF2-40B4-BE49-F238E27FC236}">
                <a16:creationId xmlns:a16="http://schemas.microsoft.com/office/drawing/2014/main" id="{C5D80CB6-E5E3-455C-9FE0-6EC55590EF76}"/>
              </a:ext>
            </a:extLst>
          </p:cNvPr>
          <p:cNvSpPr/>
          <p:nvPr/>
        </p:nvSpPr>
        <p:spPr>
          <a:xfrm>
            <a:off x="3227727" y="1635646"/>
            <a:ext cx="1616682" cy="504056"/>
          </a:xfrm>
          <a:prstGeom prst="roundRect">
            <a:avLst>
              <a:gd name="adj" fmla="val 90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SDN Service</a:t>
            </a:r>
            <a:endParaRPr lang="ko-KR" altLang="en-US" sz="1400" dirty="0"/>
          </a:p>
        </p:txBody>
      </p:sp>
      <p:sp>
        <p:nvSpPr>
          <p:cNvPr id="44" name="모서리가 둥근 직사각형 12">
            <a:extLst>
              <a:ext uri="{FF2B5EF4-FFF2-40B4-BE49-F238E27FC236}">
                <a16:creationId xmlns:a16="http://schemas.microsoft.com/office/drawing/2014/main" id="{BE4E35CB-AC9F-4016-A6C7-612846F5BB7D}"/>
              </a:ext>
            </a:extLst>
          </p:cNvPr>
          <p:cNvSpPr/>
          <p:nvPr/>
        </p:nvSpPr>
        <p:spPr>
          <a:xfrm>
            <a:off x="5836268" y="1635646"/>
            <a:ext cx="1328650" cy="462839"/>
          </a:xfrm>
          <a:prstGeom prst="roundRect">
            <a:avLst>
              <a:gd name="adj" fmla="val 7147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ML2</a:t>
            </a:r>
            <a:r>
              <a:rPr lang="en-US" altLang="ko-KR" sz="1200" dirty="0"/>
              <a:t> Plugin Agent</a:t>
            </a:r>
            <a:endParaRPr lang="ko-KR" altLang="en-US" sz="1200" dirty="0"/>
          </a:p>
        </p:txBody>
      </p:sp>
      <p:sp>
        <p:nvSpPr>
          <p:cNvPr id="45" name="모서리가 둥근 직사각형 13">
            <a:extLst>
              <a:ext uri="{FF2B5EF4-FFF2-40B4-BE49-F238E27FC236}">
                <a16:creationId xmlns:a16="http://schemas.microsoft.com/office/drawing/2014/main" id="{C47F36CD-9A85-40A0-AF33-F3EC6FEBCE0C}"/>
              </a:ext>
            </a:extLst>
          </p:cNvPr>
          <p:cNvSpPr/>
          <p:nvPr/>
        </p:nvSpPr>
        <p:spPr>
          <a:xfrm>
            <a:off x="5836268" y="2242501"/>
            <a:ext cx="1328650" cy="288032"/>
          </a:xfrm>
          <a:prstGeom prst="roundRect">
            <a:avLst>
              <a:gd name="adj" fmla="val 13044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L3</a:t>
            </a:r>
            <a:r>
              <a:rPr lang="en-US" altLang="ko-KR" sz="1200" dirty="0"/>
              <a:t> Agent</a:t>
            </a:r>
            <a:endParaRPr lang="ko-KR" altLang="en-US" sz="1200" dirty="0"/>
          </a:p>
        </p:txBody>
      </p:sp>
      <p:sp>
        <p:nvSpPr>
          <p:cNvPr id="47" name="모서리가 둥근 직사각형 14">
            <a:extLst>
              <a:ext uri="{FF2B5EF4-FFF2-40B4-BE49-F238E27FC236}">
                <a16:creationId xmlns:a16="http://schemas.microsoft.com/office/drawing/2014/main" id="{2A497618-4A76-4B1B-8B66-B4B832D60985}"/>
              </a:ext>
            </a:extLst>
          </p:cNvPr>
          <p:cNvSpPr/>
          <p:nvPr/>
        </p:nvSpPr>
        <p:spPr>
          <a:xfrm>
            <a:off x="5836268" y="2674549"/>
            <a:ext cx="1328650" cy="288032"/>
          </a:xfrm>
          <a:prstGeom prst="roundRect">
            <a:avLst>
              <a:gd name="adj" fmla="val 13044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DHCP</a:t>
            </a:r>
            <a:r>
              <a:rPr lang="en-US" altLang="ko-KR" sz="1200" dirty="0"/>
              <a:t> Agent</a:t>
            </a:r>
            <a:endParaRPr lang="ko-KR" altLang="en-US" sz="1200" dirty="0"/>
          </a:p>
        </p:txBody>
      </p:sp>
      <p:sp>
        <p:nvSpPr>
          <p:cNvPr id="52" name="모서리가 둥근 직사각형 15">
            <a:extLst>
              <a:ext uri="{FF2B5EF4-FFF2-40B4-BE49-F238E27FC236}">
                <a16:creationId xmlns:a16="http://schemas.microsoft.com/office/drawing/2014/main" id="{6991A66D-E7D0-40B1-B0C8-D05609B92833}"/>
              </a:ext>
            </a:extLst>
          </p:cNvPr>
          <p:cNvSpPr/>
          <p:nvPr/>
        </p:nvSpPr>
        <p:spPr>
          <a:xfrm>
            <a:off x="5836268" y="3106597"/>
            <a:ext cx="1328650" cy="288032"/>
          </a:xfrm>
          <a:prstGeom prst="roundRect">
            <a:avLst>
              <a:gd name="adj" fmla="val 13044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Meta Agent</a:t>
            </a:r>
            <a:endParaRPr lang="ko-KR" altLang="en-US" sz="1200" dirty="0"/>
          </a:p>
        </p:txBody>
      </p:sp>
      <p:sp>
        <p:nvSpPr>
          <p:cNvPr id="53" name="모서리가 둥근 직사각형 83">
            <a:extLst>
              <a:ext uri="{FF2B5EF4-FFF2-40B4-BE49-F238E27FC236}">
                <a16:creationId xmlns:a16="http://schemas.microsoft.com/office/drawing/2014/main" id="{AEE171DB-C64D-452B-9127-4FAADD951626}"/>
              </a:ext>
            </a:extLst>
          </p:cNvPr>
          <p:cNvSpPr/>
          <p:nvPr/>
        </p:nvSpPr>
        <p:spPr>
          <a:xfrm>
            <a:off x="3227727" y="2853260"/>
            <a:ext cx="1616682" cy="504056"/>
          </a:xfrm>
          <a:prstGeom prst="roundRect">
            <a:avLst>
              <a:gd name="adj" fmla="val 90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Message Queue</a:t>
            </a:r>
            <a:endParaRPr lang="ko-KR" altLang="en-US" sz="1400" dirty="0"/>
          </a:p>
        </p:txBody>
      </p:sp>
      <p:sp>
        <p:nvSpPr>
          <p:cNvPr id="54" name="모서리가 둥근 직사각형 49">
            <a:extLst>
              <a:ext uri="{FF2B5EF4-FFF2-40B4-BE49-F238E27FC236}">
                <a16:creationId xmlns:a16="http://schemas.microsoft.com/office/drawing/2014/main" id="{A4EEEF8E-A9DE-46B7-AB71-8DB77C1442E4}"/>
              </a:ext>
            </a:extLst>
          </p:cNvPr>
          <p:cNvSpPr/>
          <p:nvPr/>
        </p:nvSpPr>
        <p:spPr>
          <a:xfrm>
            <a:off x="1011732" y="1676863"/>
            <a:ext cx="1328650" cy="462839"/>
          </a:xfrm>
          <a:prstGeom prst="roundRect">
            <a:avLst>
              <a:gd name="adj" fmla="val 13044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Neutron Server</a:t>
            </a:r>
            <a:endParaRPr lang="ko-KR" altLang="en-US" sz="1400" dirty="0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B840CCAE-D4BB-4C95-B2C9-36EDB92E6CD4}"/>
              </a:ext>
            </a:extLst>
          </p:cNvPr>
          <p:cNvCxnSpPr>
            <a:cxnSpLocks/>
            <a:stCxn id="54" idx="3"/>
            <a:endCxn id="53" idx="1"/>
          </p:cNvCxnSpPr>
          <p:nvPr/>
        </p:nvCxnSpPr>
        <p:spPr>
          <a:xfrm>
            <a:off x="2340382" y="1908283"/>
            <a:ext cx="887345" cy="119700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DAF916A-1567-445E-91D9-CDA8CBD0E572}"/>
              </a:ext>
            </a:extLst>
          </p:cNvPr>
          <p:cNvCxnSpPr>
            <a:cxnSpLocks/>
            <a:stCxn id="44" idx="1"/>
            <a:endCxn id="53" idx="3"/>
          </p:cNvCxnSpPr>
          <p:nvPr/>
        </p:nvCxnSpPr>
        <p:spPr>
          <a:xfrm flipH="1">
            <a:off x="4844409" y="1867066"/>
            <a:ext cx="991859" cy="1238222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15AAFEC-970C-4A3B-8AAD-CDDE5907DBFF}"/>
              </a:ext>
            </a:extLst>
          </p:cNvPr>
          <p:cNvCxnSpPr>
            <a:cxnSpLocks/>
            <a:stCxn id="45" idx="1"/>
            <a:endCxn id="53" idx="3"/>
          </p:cNvCxnSpPr>
          <p:nvPr/>
        </p:nvCxnSpPr>
        <p:spPr>
          <a:xfrm flipH="1">
            <a:off x="4844409" y="2386517"/>
            <a:ext cx="991859" cy="71877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FC46266-3A9A-48F4-9CB7-2DAC7123829E}"/>
              </a:ext>
            </a:extLst>
          </p:cNvPr>
          <p:cNvCxnSpPr>
            <a:cxnSpLocks/>
            <a:stCxn id="47" idx="1"/>
            <a:endCxn id="53" idx="3"/>
          </p:cNvCxnSpPr>
          <p:nvPr/>
        </p:nvCxnSpPr>
        <p:spPr>
          <a:xfrm flipH="1">
            <a:off x="4844409" y="2818565"/>
            <a:ext cx="991859" cy="286723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3A1FCCC-EE94-481F-A2A0-19A37F8BB715}"/>
              </a:ext>
            </a:extLst>
          </p:cNvPr>
          <p:cNvCxnSpPr>
            <a:cxnSpLocks/>
            <a:stCxn id="52" idx="1"/>
            <a:endCxn id="53" idx="3"/>
          </p:cNvCxnSpPr>
          <p:nvPr/>
        </p:nvCxnSpPr>
        <p:spPr>
          <a:xfrm flipH="1" flipV="1">
            <a:off x="4844409" y="3105288"/>
            <a:ext cx="991859" cy="14532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196A1954-F175-43F4-850F-255A2E2FEB77}"/>
              </a:ext>
            </a:extLst>
          </p:cNvPr>
          <p:cNvCxnSpPr>
            <a:cxnSpLocks/>
            <a:stCxn id="54" idx="2"/>
            <a:endCxn id="24" idx="1"/>
          </p:cNvCxnSpPr>
          <p:nvPr/>
        </p:nvCxnSpPr>
        <p:spPr>
          <a:xfrm>
            <a:off x="1676057" y="2139702"/>
            <a:ext cx="0" cy="3930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원통형 23">
            <a:extLst>
              <a:ext uri="{FF2B5EF4-FFF2-40B4-BE49-F238E27FC236}">
                <a16:creationId xmlns:a16="http://schemas.microsoft.com/office/drawing/2014/main" id="{7B2AF53B-7BE6-47CB-AE03-4BB33D24EC35}"/>
              </a:ext>
            </a:extLst>
          </p:cNvPr>
          <p:cNvSpPr/>
          <p:nvPr/>
        </p:nvSpPr>
        <p:spPr>
          <a:xfrm>
            <a:off x="1165004" y="2532752"/>
            <a:ext cx="1022106" cy="831086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DB</a:t>
            </a:r>
            <a:endParaRPr lang="ko-KR" altLang="en-US" sz="1400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70B51FB6-F714-453A-BE99-60E14DBD22CB}"/>
              </a:ext>
            </a:extLst>
          </p:cNvPr>
          <p:cNvCxnSpPr>
            <a:cxnSpLocks/>
            <a:stCxn id="42" idx="1"/>
            <a:endCxn id="54" idx="3"/>
          </p:cNvCxnSpPr>
          <p:nvPr/>
        </p:nvCxnSpPr>
        <p:spPr>
          <a:xfrm flipH="1">
            <a:off x="2340382" y="1887674"/>
            <a:ext cx="887345" cy="2060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F4EF03C2-CCB8-4B30-B5EB-DFD69F430682}"/>
              </a:ext>
            </a:extLst>
          </p:cNvPr>
          <p:cNvCxnSpPr>
            <a:cxnSpLocks/>
            <a:stCxn id="44" idx="1"/>
            <a:endCxn id="42" idx="3"/>
          </p:cNvCxnSpPr>
          <p:nvPr/>
        </p:nvCxnSpPr>
        <p:spPr>
          <a:xfrm flipH="1">
            <a:off x="4844409" y="1867066"/>
            <a:ext cx="991859" cy="2060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모서리가 둥근 직사각형 16">
            <a:extLst>
              <a:ext uri="{FF2B5EF4-FFF2-40B4-BE49-F238E27FC236}">
                <a16:creationId xmlns:a16="http://schemas.microsoft.com/office/drawing/2014/main" id="{9FCCCCDD-F2EF-417F-8D7D-9A9B28E181F2}"/>
              </a:ext>
            </a:extLst>
          </p:cNvPr>
          <p:cNvSpPr/>
          <p:nvPr/>
        </p:nvSpPr>
        <p:spPr>
          <a:xfrm>
            <a:off x="7632340" y="2239849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200"/>
              <a:t>RPC</a:t>
            </a:r>
            <a:endParaRPr lang="ko-KR" altLang="en-US" sz="1200" dirty="0"/>
          </a:p>
        </p:txBody>
      </p:sp>
      <p:sp>
        <p:nvSpPr>
          <p:cNvPr id="89" name="모서리가 둥근 직사각형 16">
            <a:extLst>
              <a:ext uri="{FF2B5EF4-FFF2-40B4-BE49-F238E27FC236}">
                <a16:creationId xmlns:a16="http://schemas.microsoft.com/office/drawing/2014/main" id="{AD1CDF0F-E7AB-45CB-8FEE-D3973643846D}"/>
              </a:ext>
            </a:extLst>
          </p:cNvPr>
          <p:cNvSpPr/>
          <p:nvPr/>
        </p:nvSpPr>
        <p:spPr>
          <a:xfrm>
            <a:off x="7632340" y="2527881"/>
            <a:ext cx="828092" cy="28672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200"/>
              <a:t>REST API</a:t>
            </a:r>
            <a:endParaRPr lang="ko-KR" altLang="en-US" sz="1200" dirty="0"/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079B8A53-750B-42BA-B9B3-8B89223D9E0D}"/>
              </a:ext>
            </a:extLst>
          </p:cNvPr>
          <p:cNvCxnSpPr>
            <a:cxnSpLocks/>
            <a:stCxn id="88" idx="1"/>
          </p:cNvCxnSpPr>
          <p:nvPr/>
        </p:nvCxnSpPr>
        <p:spPr>
          <a:xfrm flipH="1" flipV="1">
            <a:off x="7348436" y="2383882"/>
            <a:ext cx="283904" cy="130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EAC8A567-08F1-4FBA-A4A1-69BAD9D9031D}"/>
              </a:ext>
            </a:extLst>
          </p:cNvPr>
          <p:cNvCxnSpPr>
            <a:cxnSpLocks/>
            <a:stCxn id="89" idx="1"/>
          </p:cNvCxnSpPr>
          <p:nvPr/>
        </p:nvCxnSpPr>
        <p:spPr>
          <a:xfrm flipH="1">
            <a:off x="7348436" y="2671243"/>
            <a:ext cx="283904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393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Compute Node</a:t>
            </a:r>
            <a:r>
              <a:rPr lang="en-US" altLang="ko-KR" sz="3600"/>
              <a:t>, No OVS</a:t>
            </a:r>
            <a:endParaRPr lang="ko-KR" altLang="en-US" sz="36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115616" y="1059582"/>
            <a:ext cx="5895565" cy="3384376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/>
              <a:t>Compute Node</a:t>
            </a:r>
            <a:endParaRPr lang="ko-KR" altLang="en-US" sz="14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50542" y="1443253"/>
            <a:ext cx="1296143" cy="722732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 err="1"/>
              <a:t>VM</a:t>
            </a:r>
            <a:r>
              <a:rPr lang="en-US" altLang="ko-KR" sz="1400" b="1" dirty="0"/>
              <a:t> A</a:t>
            </a:r>
            <a:endParaRPr lang="ko-KR" altLang="en-US" sz="1400" b="1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690702" y="1443253"/>
            <a:ext cx="2736304" cy="722732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 err="1"/>
              <a:t>VM</a:t>
            </a:r>
            <a:r>
              <a:rPr lang="en-US" altLang="ko-KR" sz="1400" b="1" dirty="0"/>
              <a:t> B</a:t>
            </a:r>
            <a:endParaRPr lang="ko-KR" altLang="en-US" sz="14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571022" y="1443253"/>
            <a:ext cx="1296144" cy="722732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err="1"/>
              <a:t>VM</a:t>
            </a:r>
            <a:r>
              <a:rPr lang="en-US" altLang="ko-KR" sz="1400" b="1"/>
              <a:t> C</a:t>
            </a:r>
            <a:endParaRPr lang="ko-KR" altLang="en-US" sz="1400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574578" y="1875301"/>
            <a:ext cx="648072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eth0</a:t>
            </a:r>
            <a:endParaRPr lang="ko-KR" altLang="en-US" sz="14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014738" y="1875301"/>
            <a:ext cx="648072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454898" y="1875301"/>
            <a:ext cx="648072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eth1</a:t>
            </a:r>
            <a:endParaRPr lang="ko-KR" altLang="en-US" sz="14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895058" y="1875301"/>
            <a:ext cx="648072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001752" y="2857129"/>
            <a:ext cx="1224136" cy="609971"/>
          </a:xfrm>
          <a:prstGeom prst="roundRect">
            <a:avLst>
              <a:gd name="adj" fmla="val 34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brq1</a:t>
            </a:r>
            <a:endParaRPr lang="ko-KR" altLang="en-US" sz="14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574578" y="2366215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tap1</a:t>
            </a:r>
            <a:endParaRPr lang="ko-KR" altLang="en-US" sz="14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014738" y="2366215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tap2</a:t>
            </a:r>
            <a:endParaRPr lang="ko-KR" altLang="en-US" sz="14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454898" y="2366215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tap3</a:t>
            </a:r>
            <a:endParaRPr lang="ko-KR" altLang="en-US" sz="14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5895058" y="2366215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tap4</a:t>
            </a:r>
            <a:endParaRPr lang="ko-KR" altLang="en-US" sz="14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446786" y="4153274"/>
            <a:ext cx="1224136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eth0</a:t>
            </a:r>
            <a:endParaRPr lang="ko-KR" altLang="en-US" sz="1400" dirty="0"/>
          </a:p>
        </p:txBody>
      </p:sp>
      <p:cxnSp>
        <p:nvCxnSpPr>
          <p:cNvPr id="24" name="직선 연결선 23"/>
          <p:cNvCxnSpPr>
            <a:stCxn id="12" idx="2"/>
            <a:endCxn id="17" idx="0"/>
          </p:cNvCxnSpPr>
          <p:nvPr/>
        </p:nvCxnSpPr>
        <p:spPr>
          <a:xfrm>
            <a:off x="1898614" y="2165985"/>
            <a:ext cx="0" cy="2002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3" idx="2"/>
            <a:endCxn id="18" idx="0"/>
          </p:cNvCxnSpPr>
          <p:nvPr/>
        </p:nvCxnSpPr>
        <p:spPr>
          <a:xfrm>
            <a:off x="3338774" y="2165985"/>
            <a:ext cx="0" cy="2002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4" idx="2"/>
            <a:endCxn id="19" idx="0"/>
          </p:cNvCxnSpPr>
          <p:nvPr/>
        </p:nvCxnSpPr>
        <p:spPr>
          <a:xfrm>
            <a:off x="4778934" y="2165985"/>
            <a:ext cx="0" cy="2002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15" idx="2"/>
            <a:endCxn id="20" idx="0"/>
          </p:cNvCxnSpPr>
          <p:nvPr/>
        </p:nvCxnSpPr>
        <p:spPr>
          <a:xfrm>
            <a:off x="6219094" y="2165985"/>
            <a:ext cx="0" cy="2002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cxnSpLocks/>
            <a:stCxn id="17" idx="2"/>
            <a:endCxn id="16" idx="0"/>
          </p:cNvCxnSpPr>
          <p:nvPr/>
        </p:nvCxnSpPr>
        <p:spPr>
          <a:xfrm>
            <a:off x="1898614" y="2656899"/>
            <a:ext cx="715206" cy="2002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2001752" y="3637508"/>
            <a:ext cx="1224136" cy="290684"/>
          </a:xfrm>
          <a:prstGeom prst="roundRect">
            <a:avLst>
              <a:gd name="adj" fmla="val 340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eth0.10</a:t>
            </a:r>
            <a:endParaRPr lang="ko-KR" altLang="en-US" sz="1400" dirty="0"/>
          </a:p>
        </p:txBody>
      </p:sp>
      <p:cxnSp>
        <p:nvCxnSpPr>
          <p:cNvPr id="38" name="직선 연결선 37"/>
          <p:cNvCxnSpPr>
            <a:cxnSpLocks/>
            <a:stCxn id="18" idx="2"/>
            <a:endCxn id="16" idx="0"/>
          </p:cNvCxnSpPr>
          <p:nvPr/>
        </p:nvCxnSpPr>
        <p:spPr>
          <a:xfrm flipH="1">
            <a:off x="2613820" y="2656899"/>
            <a:ext cx="724954" cy="2002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cxnSpLocks/>
            <a:stCxn id="16" idx="2"/>
            <a:endCxn id="37" idx="0"/>
          </p:cNvCxnSpPr>
          <p:nvPr/>
        </p:nvCxnSpPr>
        <p:spPr>
          <a:xfrm>
            <a:off x="2613820" y="3467100"/>
            <a:ext cx="0" cy="1704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/>
          <p:cNvSpPr/>
          <p:nvPr/>
        </p:nvSpPr>
        <p:spPr>
          <a:xfrm>
            <a:off x="4876342" y="3637508"/>
            <a:ext cx="1224136" cy="290684"/>
          </a:xfrm>
          <a:prstGeom prst="roundRect">
            <a:avLst>
              <a:gd name="adj" fmla="val 340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vxlan-20</a:t>
            </a:r>
            <a:endParaRPr lang="ko-KR" altLang="en-US" sz="1400" dirty="0"/>
          </a:p>
        </p:txBody>
      </p:sp>
      <p:cxnSp>
        <p:nvCxnSpPr>
          <p:cNvPr id="52" name="직선 연결선 51"/>
          <p:cNvCxnSpPr>
            <a:cxnSpLocks/>
            <a:stCxn id="62" idx="2"/>
            <a:endCxn id="51" idx="0"/>
          </p:cNvCxnSpPr>
          <p:nvPr/>
        </p:nvCxnSpPr>
        <p:spPr>
          <a:xfrm flipH="1">
            <a:off x="5488410" y="3467100"/>
            <a:ext cx="2349" cy="1704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37" idx="2"/>
            <a:endCxn id="22" idx="0"/>
          </p:cNvCxnSpPr>
          <p:nvPr/>
        </p:nvCxnSpPr>
        <p:spPr>
          <a:xfrm>
            <a:off x="2613820" y="3928192"/>
            <a:ext cx="1445034" cy="2250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51" idx="2"/>
            <a:endCxn id="22" idx="0"/>
          </p:cNvCxnSpPr>
          <p:nvPr/>
        </p:nvCxnSpPr>
        <p:spPr>
          <a:xfrm flipH="1">
            <a:off x="4058854" y="3928192"/>
            <a:ext cx="1429556" cy="2250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50">
            <a:extLst>
              <a:ext uri="{FF2B5EF4-FFF2-40B4-BE49-F238E27FC236}">
                <a16:creationId xmlns:a16="http://schemas.microsoft.com/office/drawing/2014/main" id="{2C34BD8D-B8AC-4D53-A7C4-26095FE88EB2}"/>
              </a:ext>
            </a:extLst>
          </p:cNvPr>
          <p:cNvSpPr/>
          <p:nvPr/>
        </p:nvSpPr>
        <p:spPr>
          <a:xfrm>
            <a:off x="7161119" y="2987535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35" name="모서리가 둥근 직사각형 50">
            <a:extLst>
              <a:ext uri="{FF2B5EF4-FFF2-40B4-BE49-F238E27FC236}">
                <a16:creationId xmlns:a16="http://schemas.microsoft.com/office/drawing/2014/main" id="{CE3A2EC8-56A4-4792-A541-B45B905DF54E}"/>
              </a:ext>
            </a:extLst>
          </p:cNvPr>
          <p:cNvSpPr/>
          <p:nvPr/>
        </p:nvSpPr>
        <p:spPr>
          <a:xfrm>
            <a:off x="7161564" y="2563545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36" name="모서리가 둥근 직사각형 50">
            <a:extLst>
              <a:ext uri="{FF2B5EF4-FFF2-40B4-BE49-F238E27FC236}">
                <a16:creationId xmlns:a16="http://schemas.microsoft.com/office/drawing/2014/main" id="{F824A24B-7393-4C9D-952F-FDFE2692B458}"/>
              </a:ext>
            </a:extLst>
          </p:cNvPr>
          <p:cNvSpPr/>
          <p:nvPr/>
        </p:nvSpPr>
        <p:spPr>
          <a:xfrm>
            <a:off x="7161119" y="2139556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39" name="모서리가 둥근 직사각형 16">
            <a:extLst>
              <a:ext uri="{FF2B5EF4-FFF2-40B4-BE49-F238E27FC236}">
                <a16:creationId xmlns:a16="http://schemas.microsoft.com/office/drawing/2014/main" id="{919C546F-6535-4B96-AD27-5603CB9B99A9}"/>
              </a:ext>
            </a:extLst>
          </p:cNvPr>
          <p:cNvSpPr/>
          <p:nvPr/>
        </p:nvSpPr>
        <p:spPr>
          <a:xfrm>
            <a:off x="7687004" y="2080321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TAP</a:t>
            </a:r>
            <a:endParaRPr lang="ko-KR" altLang="en-US" sz="1400" dirty="0"/>
          </a:p>
        </p:txBody>
      </p:sp>
      <p:sp>
        <p:nvSpPr>
          <p:cNvPr id="40" name="모서리가 둥근 직사각형 16">
            <a:extLst>
              <a:ext uri="{FF2B5EF4-FFF2-40B4-BE49-F238E27FC236}">
                <a16:creationId xmlns:a16="http://schemas.microsoft.com/office/drawing/2014/main" id="{6F1550A1-1DCC-4373-BB97-861E9E4A2C82}"/>
              </a:ext>
            </a:extLst>
          </p:cNvPr>
          <p:cNvSpPr/>
          <p:nvPr/>
        </p:nvSpPr>
        <p:spPr>
          <a:xfrm>
            <a:off x="7687004" y="2504149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Bridge</a:t>
            </a:r>
            <a:endParaRPr lang="ko-KR" altLang="en-US" sz="1400" dirty="0"/>
          </a:p>
        </p:txBody>
      </p:sp>
      <p:sp>
        <p:nvSpPr>
          <p:cNvPr id="42" name="모서리가 둥근 직사각형 16">
            <a:extLst>
              <a:ext uri="{FF2B5EF4-FFF2-40B4-BE49-F238E27FC236}">
                <a16:creationId xmlns:a16="http://schemas.microsoft.com/office/drawing/2014/main" id="{C8E6EEDD-B230-43F4-A0F1-CD024C5EEA90}"/>
              </a:ext>
            </a:extLst>
          </p:cNvPr>
          <p:cNvSpPr/>
          <p:nvPr/>
        </p:nvSpPr>
        <p:spPr>
          <a:xfrm>
            <a:off x="7687004" y="2938050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VLAN</a:t>
            </a:r>
            <a:endParaRPr lang="ko-KR" altLang="en-US" sz="1400" dirty="0"/>
          </a:p>
        </p:txBody>
      </p:sp>
      <p:sp>
        <p:nvSpPr>
          <p:cNvPr id="43" name="모서리가 둥근 직사각형 50">
            <a:extLst>
              <a:ext uri="{FF2B5EF4-FFF2-40B4-BE49-F238E27FC236}">
                <a16:creationId xmlns:a16="http://schemas.microsoft.com/office/drawing/2014/main" id="{ABE521BC-17F8-49E6-BE8F-D8EDD8EF847B}"/>
              </a:ext>
            </a:extLst>
          </p:cNvPr>
          <p:cNvSpPr/>
          <p:nvPr/>
        </p:nvSpPr>
        <p:spPr>
          <a:xfrm>
            <a:off x="7161119" y="3410671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45" name="모서리가 둥근 직사각형 16">
            <a:extLst>
              <a:ext uri="{FF2B5EF4-FFF2-40B4-BE49-F238E27FC236}">
                <a16:creationId xmlns:a16="http://schemas.microsoft.com/office/drawing/2014/main" id="{559D6274-036B-40B6-ADE5-5584F936548B}"/>
              </a:ext>
            </a:extLst>
          </p:cNvPr>
          <p:cNvSpPr/>
          <p:nvPr/>
        </p:nvSpPr>
        <p:spPr>
          <a:xfrm>
            <a:off x="7687004" y="3361186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VXLAN</a:t>
            </a:r>
            <a:endParaRPr lang="ko-KR" altLang="en-US" sz="1400" dirty="0"/>
          </a:p>
        </p:txBody>
      </p:sp>
      <p:sp>
        <p:nvSpPr>
          <p:cNvPr id="62" name="모서리가 둥근 직사각형 15">
            <a:extLst>
              <a:ext uri="{FF2B5EF4-FFF2-40B4-BE49-F238E27FC236}">
                <a16:creationId xmlns:a16="http://schemas.microsoft.com/office/drawing/2014/main" id="{8D2A8DAF-3DA1-4DB4-8E20-BBAB238C774F}"/>
              </a:ext>
            </a:extLst>
          </p:cNvPr>
          <p:cNvSpPr/>
          <p:nvPr/>
        </p:nvSpPr>
        <p:spPr>
          <a:xfrm>
            <a:off x="4878691" y="2857129"/>
            <a:ext cx="1224136" cy="609971"/>
          </a:xfrm>
          <a:prstGeom prst="roundRect">
            <a:avLst>
              <a:gd name="adj" fmla="val 34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brq2</a:t>
            </a:r>
            <a:endParaRPr lang="ko-KR" altLang="en-US" sz="1400" dirty="0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C973A5B2-67BF-433A-9B36-F01513086AF6}"/>
              </a:ext>
            </a:extLst>
          </p:cNvPr>
          <p:cNvCxnSpPr>
            <a:cxnSpLocks/>
            <a:stCxn id="19" idx="2"/>
            <a:endCxn id="62" idx="0"/>
          </p:cNvCxnSpPr>
          <p:nvPr/>
        </p:nvCxnSpPr>
        <p:spPr>
          <a:xfrm>
            <a:off x="4778934" y="2656899"/>
            <a:ext cx="711825" cy="2002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7C8EFD2-3440-443F-A439-A8F1B0C136F0}"/>
              </a:ext>
            </a:extLst>
          </p:cNvPr>
          <p:cNvCxnSpPr>
            <a:cxnSpLocks/>
            <a:stCxn id="20" idx="2"/>
            <a:endCxn id="62" idx="0"/>
          </p:cNvCxnSpPr>
          <p:nvPr/>
        </p:nvCxnSpPr>
        <p:spPr>
          <a:xfrm flipH="1">
            <a:off x="5490759" y="2656899"/>
            <a:ext cx="728335" cy="2002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54B08D17-56D7-4815-9940-0DF7ABCF1A69}"/>
              </a:ext>
            </a:extLst>
          </p:cNvPr>
          <p:cNvSpPr/>
          <p:nvPr/>
        </p:nvSpPr>
        <p:spPr>
          <a:xfrm>
            <a:off x="2035430" y="2898989"/>
            <a:ext cx="4003704" cy="2906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iptables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448164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Network Node</a:t>
            </a:r>
            <a:r>
              <a:rPr lang="en-US" altLang="ko-KR" sz="3600"/>
              <a:t>, No OVS</a:t>
            </a:r>
            <a:endParaRPr lang="ko-KR" altLang="en-US" sz="3600" dirty="0"/>
          </a:p>
        </p:txBody>
      </p:sp>
      <p:sp>
        <p:nvSpPr>
          <p:cNvPr id="3" name="모서리가 둥근 직사각형 3">
            <a:extLst>
              <a:ext uri="{FF2B5EF4-FFF2-40B4-BE49-F238E27FC236}">
                <a16:creationId xmlns:a16="http://schemas.microsoft.com/office/drawing/2014/main" id="{A23BAC36-3C4C-46DB-8DCA-81EACBEFE739}"/>
              </a:ext>
            </a:extLst>
          </p:cNvPr>
          <p:cNvSpPr/>
          <p:nvPr/>
        </p:nvSpPr>
        <p:spPr>
          <a:xfrm>
            <a:off x="251520" y="843558"/>
            <a:ext cx="7272808" cy="4032448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Network </a:t>
            </a:r>
            <a:r>
              <a:rPr lang="en-US" altLang="ko-KR" sz="1400" b="1" dirty="0"/>
              <a:t>Node</a:t>
            </a:r>
            <a:endParaRPr lang="ko-KR" altLang="en-US" sz="1400" b="1" dirty="0"/>
          </a:p>
        </p:txBody>
      </p:sp>
      <p:sp>
        <p:nvSpPr>
          <p:cNvPr id="18" name="모서리가 둥근 직사각형 21">
            <a:extLst>
              <a:ext uri="{FF2B5EF4-FFF2-40B4-BE49-F238E27FC236}">
                <a16:creationId xmlns:a16="http://schemas.microsoft.com/office/drawing/2014/main" id="{AA4E49A8-55AA-456A-99BD-7E4094016B21}"/>
              </a:ext>
            </a:extLst>
          </p:cNvPr>
          <p:cNvSpPr/>
          <p:nvPr/>
        </p:nvSpPr>
        <p:spPr>
          <a:xfrm>
            <a:off x="4337360" y="4585322"/>
            <a:ext cx="1224136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eth1</a:t>
            </a:r>
            <a:endParaRPr lang="ko-KR" altLang="en-US" sz="1400" dirty="0"/>
          </a:p>
        </p:txBody>
      </p:sp>
      <p:sp>
        <p:nvSpPr>
          <p:cNvPr id="33" name="모서리가 둥근 직사각형 15">
            <a:extLst>
              <a:ext uri="{FF2B5EF4-FFF2-40B4-BE49-F238E27FC236}">
                <a16:creationId xmlns:a16="http://schemas.microsoft.com/office/drawing/2014/main" id="{B21FC047-FCF0-465A-840B-ABEC5E356DC2}"/>
              </a:ext>
            </a:extLst>
          </p:cNvPr>
          <p:cNvSpPr/>
          <p:nvPr/>
        </p:nvSpPr>
        <p:spPr>
          <a:xfrm>
            <a:off x="395536" y="3937250"/>
            <a:ext cx="1224136" cy="290684"/>
          </a:xfrm>
          <a:prstGeom prst="roundRect">
            <a:avLst>
              <a:gd name="adj" fmla="val 34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brq1</a:t>
            </a:r>
            <a:endParaRPr lang="ko-KR" altLang="en-US" sz="1400" dirty="0"/>
          </a:p>
        </p:txBody>
      </p:sp>
      <p:sp>
        <p:nvSpPr>
          <p:cNvPr id="34" name="모서리가 둥근 직사각형 16">
            <a:extLst>
              <a:ext uri="{FF2B5EF4-FFF2-40B4-BE49-F238E27FC236}">
                <a16:creationId xmlns:a16="http://schemas.microsoft.com/office/drawing/2014/main" id="{F8F5C29F-DF97-4B14-A16C-3345E0B2C0D8}"/>
              </a:ext>
            </a:extLst>
          </p:cNvPr>
          <p:cNvSpPr/>
          <p:nvPr/>
        </p:nvSpPr>
        <p:spPr>
          <a:xfrm>
            <a:off x="683568" y="3447937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tap1</a:t>
            </a:r>
            <a:endParaRPr lang="ko-KR" altLang="en-US" sz="1400" dirty="0"/>
          </a:p>
        </p:txBody>
      </p:sp>
      <p:sp>
        <p:nvSpPr>
          <p:cNvPr id="36" name="모서리가 둥근 직사각형 20">
            <a:extLst>
              <a:ext uri="{FF2B5EF4-FFF2-40B4-BE49-F238E27FC236}">
                <a16:creationId xmlns:a16="http://schemas.microsoft.com/office/drawing/2014/main" id="{E32D9CC5-0BA8-41B4-AA91-8EEDC694ABEC}"/>
              </a:ext>
            </a:extLst>
          </p:cNvPr>
          <p:cNvSpPr/>
          <p:nvPr/>
        </p:nvSpPr>
        <p:spPr>
          <a:xfrm>
            <a:off x="3275856" y="3444904"/>
            <a:ext cx="1224136" cy="290684"/>
          </a:xfrm>
          <a:prstGeom prst="roundRect">
            <a:avLst>
              <a:gd name="adj" fmla="val 34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brq2</a:t>
            </a:r>
            <a:endParaRPr lang="ko-KR" altLang="en-US" sz="1400" dirty="0"/>
          </a:p>
        </p:txBody>
      </p:sp>
      <p:sp>
        <p:nvSpPr>
          <p:cNvPr id="37" name="모서리가 둥근 직사각형 50">
            <a:extLst>
              <a:ext uri="{FF2B5EF4-FFF2-40B4-BE49-F238E27FC236}">
                <a16:creationId xmlns:a16="http://schemas.microsoft.com/office/drawing/2014/main" id="{A131A08C-E9CA-46C0-A9AB-7EC3DC3BD6B8}"/>
              </a:ext>
            </a:extLst>
          </p:cNvPr>
          <p:cNvSpPr/>
          <p:nvPr/>
        </p:nvSpPr>
        <p:spPr>
          <a:xfrm>
            <a:off x="3275856" y="3937250"/>
            <a:ext cx="1224136" cy="290684"/>
          </a:xfrm>
          <a:prstGeom prst="roundRect">
            <a:avLst>
              <a:gd name="adj" fmla="val 340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eth0.10</a:t>
            </a:r>
            <a:endParaRPr lang="ko-KR" altLang="en-US" sz="1400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77C44B7-6C54-4E6B-8EE5-65BC84D7BDC6}"/>
              </a:ext>
            </a:extLst>
          </p:cNvPr>
          <p:cNvCxnSpPr>
            <a:cxnSpLocks/>
            <a:stCxn id="33" idx="2"/>
            <a:endCxn id="60" idx="0"/>
          </p:cNvCxnSpPr>
          <p:nvPr/>
        </p:nvCxnSpPr>
        <p:spPr>
          <a:xfrm>
            <a:off x="1007604" y="4227934"/>
            <a:ext cx="1224136" cy="3573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16">
            <a:extLst>
              <a:ext uri="{FF2B5EF4-FFF2-40B4-BE49-F238E27FC236}">
                <a16:creationId xmlns:a16="http://schemas.microsoft.com/office/drawing/2014/main" id="{399FE24C-C5B4-4E31-BEF5-5A04AEEBDF36}"/>
              </a:ext>
            </a:extLst>
          </p:cNvPr>
          <p:cNvSpPr/>
          <p:nvPr/>
        </p:nvSpPr>
        <p:spPr>
          <a:xfrm>
            <a:off x="2771801" y="2952530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tap2</a:t>
            </a:r>
            <a:endParaRPr lang="ko-KR" altLang="en-US" sz="1400" dirty="0"/>
          </a:p>
        </p:txBody>
      </p:sp>
      <p:sp>
        <p:nvSpPr>
          <p:cNvPr id="42" name="모서리가 둥근 직사각형 20">
            <a:extLst>
              <a:ext uri="{FF2B5EF4-FFF2-40B4-BE49-F238E27FC236}">
                <a16:creationId xmlns:a16="http://schemas.microsoft.com/office/drawing/2014/main" id="{18E21163-8407-4D68-AD42-BDE90652C113}"/>
              </a:ext>
            </a:extLst>
          </p:cNvPr>
          <p:cNvSpPr/>
          <p:nvPr/>
        </p:nvSpPr>
        <p:spPr>
          <a:xfrm>
            <a:off x="5368962" y="3444904"/>
            <a:ext cx="1224136" cy="290684"/>
          </a:xfrm>
          <a:prstGeom prst="roundRect">
            <a:avLst>
              <a:gd name="adj" fmla="val 34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brq3</a:t>
            </a:r>
            <a:endParaRPr lang="ko-KR" altLang="en-US" sz="1400" dirty="0"/>
          </a:p>
        </p:txBody>
      </p:sp>
      <p:sp>
        <p:nvSpPr>
          <p:cNvPr id="43" name="모서리가 둥근 직사각형 50">
            <a:extLst>
              <a:ext uri="{FF2B5EF4-FFF2-40B4-BE49-F238E27FC236}">
                <a16:creationId xmlns:a16="http://schemas.microsoft.com/office/drawing/2014/main" id="{9E7C3C22-64F6-4ED2-AAE4-BD56FCE94A11}"/>
              </a:ext>
            </a:extLst>
          </p:cNvPr>
          <p:cNvSpPr/>
          <p:nvPr/>
        </p:nvSpPr>
        <p:spPr>
          <a:xfrm>
            <a:off x="5368962" y="3937250"/>
            <a:ext cx="1224136" cy="290684"/>
          </a:xfrm>
          <a:prstGeom prst="roundRect">
            <a:avLst>
              <a:gd name="adj" fmla="val 340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vxlan-20</a:t>
            </a:r>
            <a:endParaRPr lang="ko-KR" altLang="en-US" sz="1400" dirty="0"/>
          </a:p>
        </p:txBody>
      </p:sp>
      <p:sp>
        <p:nvSpPr>
          <p:cNvPr id="45" name="모서리가 둥근 직사각형 16">
            <a:extLst>
              <a:ext uri="{FF2B5EF4-FFF2-40B4-BE49-F238E27FC236}">
                <a16:creationId xmlns:a16="http://schemas.microsoft.com/office/drawing/2014/main" id="{4E681E6C-6ABF-460F-8C26-8FD90695A486}"/>
              </a:ext>
            </a:extLst>
          </p:cNvPr>
          <p:cNvSpPr/>
          <p:nvPr/>
        </p:nvSpPr>
        <p:spPr>
          <a:xfrm>
            <a:off x="3995936" y="2952530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tap3</a:t>
            </a:r>
            <a:endParaRPr lang="ko-KR" altLang="en-US" sz="1400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1A82374-38F5-4E62-8302-48790E6025F0}"/>
              </a:ext>
            </a:extLst>
          </p:cNvPr>
          <p:cNvCxnSpPr>
            <a:cxnSpLocks/>
            <a:stCxn id="37" idx="2"/>
            <a:endCxn id="18" idx="0"/>
          </p:cNvCxnSpPr>
          <p:nvPr/>
        </p:nvCxnSpPr>
        <p:spPr>
          <a:xfrm>
            <a:off x="3887924" y="4227934"/>
            <a:ext cx="1061504" cy="3573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EB08C168-6080-4625-9763-128DE8DF606B}"/>
              </a:ext>
            </a:extLst>
          </p:cNvPr>
          <p:cNvCxnSpPr>
            <a:cxnSpLocks/>
            <a:stCxn id="43" idx="2"/>
            <a:endCxn id="18" idx="0"/>
          </p:cNvCxnSpPr>
          <p:nvPr/>
        </p:nvCxnSpPr>
        <p:spPr>
          <a:xfrm flipH="1">
            <a:off x="4949428" y="4227934"/>
            <a:ext cx="1031602" cy="3573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모서리가 둥근 직사각형 16">
            <a:extLst>
              <a:ext uri="{FF2B5EF4-FFF2-40B4-BE49-F238E27FC236}">
                <a16:creationId xmlns:a16="http://schemas.microsoft.com/office/drawing/2014/main" id="{746BE3C4-6E04-46A1-B534-4ABB1EE85EDC}"/>
              </a:ext>
            </a:extLst>
          </p:cNvPr>
          <p:cNvSpPr/>
          <p:nvPr/>
        </p:nvSpPr>
        <p:spPr>
          <a:xfrm>
            <a:off x="5044927" y="2947091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tap4</a:t>
            </a:r>
            <a:endParaRPr lang="ko-KR" altLang="en-US" sz="1400" dirty="0"/>
          </a:p>
        </p:txBody>
      </p:sp>
      <p:sp>
        <p:nvSpPr>
          <p:cNvPr id="53" name="모서리가 둥근 직사각형 16">
            <a:extLst>
              <a:ext uri="{FF2B5EF4-FFF2-40B4-BE49-F238E27FC236}">
                <a16:creationId xmlns:a16="http://schemas.microsoft.com/office/drawing/2014/main" id="{F38844AD-825E-4431-B9B3-15582F628EC9}"/>
              </a:ext>
            </a:extLst>
          </p:cNvPr>
          <p:cNvSpPr/>
          <p:nvPr/>
        </p:nvSpPr>
        <p:spPr>
          <a:xfrm>
            <a:off x="6269062" y="2952530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tap5</a:t>
            </a:r>
            <a:endParaRPr lang="ko-KR" altLang="en-US" sz="1400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4DAA928-114C-45A3-BCCD-E81A32A2E182}"/>
              </a:ext>
            </a:extLst>
          </p:cNvPr>
          <p:cNvSpPr/>
          <p:nvPr/>
        </p:nvSpPr>
        <p:spPr>
          <a:xfrm>
            <a:off x="395536" y="1059582"/>
            <a:ext cx="2160240" cy="2178193"/>
          </a:xfrm>
          <a:prstGeom prst="roundRect">
            <a:avLst>
              <a:gd name="adj" fmla="val 707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Router A 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E3CB981-1347-4F93-842E-234E9A18F4F5}"/>
              </a:ext>
            </a:extLst>
          </p:cNvPr>
          <p:cNvCxnSpPr>
            <a:cxnSpLocks/>
            <a:stCxn id="34" idx="2"/>
            <a:endCxn id="33" idx="0"/>
          </p:cNvCxnSpPr>
          <p:nvPr/>
        </p:nvCxnSpPr>
        <p:spPr>
          <a:xfrm>
            <a:off x="1007604" y="3738621"/>
            <a:ext cx="0" cy="1986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BBEB152-7CF5-48D3-87CB-48A402098C3A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1007604" y="3003798"/>
            <a:ext cx="0" cy="4441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모서리가 둥근 직사각형 16">
            <a:extLst>
              <a:ext uri="{FF2B5EF4-FFF2-40B4-BE49-F238E27FC236}">
                <a16:creationId xmlns:a16="http://schemas.microsoft.com/office/drawing/2014/main" id="{61B43E21-8FA6-4C29-9C25-C9EEE872B90F}"/>
              </a:ext>
            </a:extLst>
          </p:cNvPr>
          <p:cNvSpPr/>
          <p:nvPr/>
        </p:nvSpPr>
        <p:spPr>
          <a:xfrm>
            <a:off x="652571" y="2713114"/>
            <a:ext cx="710066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qg1</a:t>
            </a:r>
            <a:endParaRPr lang="ko-KR" altLang="en-US" sz="1400" dirty="0"/>
          </a:p>
        </p:txBody>
      </p:sp>
      <p:sp>
        <p:nvSpPr>
          <p:cNvPr id="67" name="모서리가 둥근 직사각형 16">
            <a:extLst>
              <a:ext uri="{FF2B5EF4-FFF2-40B4-BE49-F238E27FC236}">
                <a16:creationId xmlns:a16="http://schemas.microsoft.com/office/drawing/2014/main" id="{3346BD14-6B8A-4C83-9830-3296C7D793D5}"/>
              </a:ext>
            </a:extLst>
          </p:cNvPr>
          <p:cNvSpPr/>
          <p:nvPr/>
        </p:nvSpPr>
        <p:spPr>
          <a:xfrm>
            <a:off x="1763688" y="1707654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qr1</a:t>
            </a:r>
            <a:endParaRPr lang="ko-KR" altLang="en-US" sz="1400" dirty="0"/>
          </a:p>
        </p:txBody>
      </p:sp>
      <p:sp>
        <p:nvSpPr>
          <p:cNvPr id="68" name="모서리가 둥근 직사각형 16">
            <a:extLst>
              <a:ext uri="{FF2B5EF4-FFF2-40B4-BE49-F238E27FC236}">
                <a16:creationId xmlns:a16="http://schemas.microsoft.com/office/drawing/2014/main" id="{789B316C-E0A3-450F-B333-870AAA5BF766}"/>
              </a:ext>
            </a:extLst>
          </p:cNvPr>
          <p:cNvSpPr/>
          <p:nvPr/>
        </p:nvSpPr>
        <p:spPr>
          <a:xfrm>
            <a:off x="1763688" y="2470537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qr2</a:t>
            </a:r>
            <a:endParaRPr lang="ko-KR" altLang="en-US" sz="1400" dirty="0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1E845AB7-C1BA-49BF-9190-4FE4CA1116E1}"/>
              </a:ext>
            </a:extLst>
          </p:cNvPr>
          <p:cNvCxnSpPr>
            <a:cxnSpLocks/>
            <a:stCxn id="68" idx="3"/>
            <a:endCxn id="41" idx="0"/>
          </p:cNvCxnSpPr>
          <p:nvPr/>
        </p:nvCxnSpPr>
        <p:spPr>
          <a:xfrm>
            <a:off x="2411760" y="2615879"/>
            <a:ext cx="684077" cy="3366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898F9043-E50A-4DEB-AB2B-7AB04A46BE89}"/>
              </a:ext>
            </a:extLst>
          </p:cNvPr>
          <p:cNvCxnSpPr>
            <a:cxnSpLocks/>
            <a:stCxn id="67" idx="3"/>
            <a:endCxn id="52" idx="0"/>
          </p:cNvCxnSpPr>
          <p:nvPr/>
        </p:nvCxnSpPr>
        <p:spPr>
          <a:xfrm>
            <a:off x="2411760" y="1852996"/>
            <a:ext cx="2957203" cy="10940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4E4F5EBF-BCD5-46B7-A731-12235117A5E8}"/>
              </a:ext>
            </a:extLst>
          </p:cNvPr>
          <p:cNvCxnSpPr>
            <a:cxnSpLocks/>
            <a:stCxn id="41" idx="2"/>
            <a:endCxn id="36" idx="0"/>
          </p:cNvCxnSpPr>
          <p:nvPr/>
        </p:nvCxnSpPr>
        <p:spPr>
          <a:xfrm>
            <a:off x="3095837" y="3243214"/>
            <a:ext cx="792087" cy="2016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AB6273F6-47DC-49D3-A217-863B1FC7EA57}"/>
              </a:ext>
            </a:extLst>
          </p:cNvPr>
          <p:cNvCxnSpPr>
            <a:cxnSpLocks/>
            <a:stCxn id="45" idx="2"/>
            <a:endCxn id="36" idx="0"/>
          </p:cNvCxnSpPr>
          <p:nvPr/>
        </p:nvCxnSpPr>
        <p:spPr>
          <a:xfrm flipH="1">
            <a:off x="3887924" y="3243214"/>
            <a:ext cx="432048" cy="2016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1B8CCB6D-07ED-497E-BE02-25314F8E2470}"/>
              </a:ext>
            </a:extLst>
          </p:cNvPr>
          <p:cNvCxnSpPr>
            <a:cxnSpLocks/>
            <a:stCxn id="52" idx="2"/>
            <a:endCxn id="42" idx="0"/>
          </p:cNvCxnSpPr>
          <p:nvPr/>
        </p:nvCxnSpPr>
        <p:spPr>
          <a:xfrm>
            <a:off x="5368963" y="3237775"/>
            <a:ext cx="612067" cy="2071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37743E4A-1DF0-45B6-BD32-47D6E81E4B03}"/>
              </a:ext>
            </a:extLst>
          </p:cNvPr>
          <p:cNvCxnSpPr>
            <a:cxnSpLocks/>
            <a:stCxn id="61" idx="4"/>
            <a:endCxn id="62" idx="0"/>
          </p:cNvCxnSpPr>
          <p:nvPr/>
        </p:nvCxnSpPr>
        <p:spPr>
          <a:xfrm flipH="1">
            <a:off x="1007604" y="2382777"/>
            <a:ext cx="66836" cy="33033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CAFE8D56-EB54-4805-AC17-7646C5BC3598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3887924" y="3735588"/>
            <a:ext cx="0" cy="201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137D643-BB7B-4706-8BCC-4293BF9D30DD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>
            <a:off x="5981030" y="3735588"/>
            <a:ext cx="0" cy="201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A08452B1-38E3-43DB-B9CD-441AE66B40FE}"/>
              </a:ext>
            </a:extLst>
          </p:cNvPr>
          <p:cNvSpPr/>
          <p:nvPr/>
        </p:nvSpPr>
        <p:spPr>
          <a:xfrm>
            <a:off x="3509881" y="1279211"/>
            <a:ext cx="1620182" cy="1471629"/>
          </a:xfrm>
          <a:prstGeom prst="roundRect">
            <a:avLst>
              <a:gd name="adj" fmla="val 707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DHCP A 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101B1539-0D28-4181-AB58-5B38BF87BF2F}"/>
              </a:ext>
            </a:extLst>
          </p:cNvPr>
          <p:cNvSpPr/>
          <p:nvPr/>
        </p:nvSpPr>
        <p:spPr>
          <a:xfrm>
            <a:off x="5783007" y="1279211"/>
            <a:ext cx="1620182" cy="1471629"/>
          </a:xfrm>
          <a:prstGeom prst="roundRect">
            <a:avLst>
              <a:gd name="adj" fmla="val 707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DHCP B 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EB649BA5-0EDD-4261-89BC-D0A0F4EC4D80}"/>
              </a:ext>
            </a:extLst>
          </p:cNvPr>
          <p:cNvCxnSpPr>
            <a:cxnSpLocks/>
            <a:stCxn id="53" idx="2"/>
            <a:endCxn id="42" idx="0"/>
          </p:cNvCxnSpPr>
          <p:nvPr/>
        </p:nvCxnSpPr>
        <p:spPr>
          <a:xfrm flipH="1">
            <a:off x="5981030" y="3243214"/>
            <a:ext cx="612068" cy="2016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모서리가 둥근 직사각형 16">
            <a:extLst>
              <a:ext uri="{FF2B5EF4-FFF2-40B4-BE49-F238E27FC236}">
                <a16:creationId xmlns:a16="http://schemas.microsoft.com/office/drawing/2014/main" id="{8B11636E-1588-42CE-8F64-C612FA3BA3F8}"/>
              </a:ext>
            </a:extLst>
          </p:cNvPr>
          <p:cNvSpPr/>
          <p:nvPr/>
        </p:nvSpPr>
        <p:spPr>
          <a:xfrm>
            <a:off x="3995936" y="2353548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ns1</a:t>
            </a:r>
            <a:endParaRPr lang="ko-KR" altLang="en-US" sz="1400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B16CAD1D-77F5-441A-8CA5-76FD570DB159}"/>
              </a:ext>
            </a:extLst>
          </p:cNvPr>
          <p:cNvCxnSpPr>
            <a:cxnSpLocks/>
            <a:stCxn id="110" idx="2"/>
            <a:endCxn id="45" idx="0"/>
          </p:cNvCxnSpPr>
          <p:nvPr/>
        </p:nvCxnSpPr>
        <p:spPr>
          <a:xfrm>
            <a:off x="4319972" y="2644232"/>
            <a:ext cx="0" cy="3082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모서리가 둥근 직사각형 16">
            <a:extLst>
              <a:ext uri="{FF2B5EF4-FFF2-40B4-BE49-F238E27FC236}">
                <a16:creationId xmlns:a16="http://schemas.microsoft.com/office/drawing/2014/main" id="{0E961805-3A75-4C1B-9626-643A8102B744}"/>
              </a:ext>
            </a:extLst>
          </p:cNvPr>
          <p:cNvSpPr/>
          <p:nvPr/>
        </p:nvSpPr>
        <p:spPr>
          <a:xfrm>
            <a:off x="6269062" y="2353548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ns2</a:t>
            </a:r>
            <a:endParaRPr lang="ko-KR" altLang="en-US" sz="1400" dirty="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E176BCE7-0420-47CF-A1FA-9CE3F8B1BE35}"/>
              </a:ext>
            </a:extLst>
          </p:cNvPr>
          <p:cNvCxnSpPr>
            <a:cxnSpLocks/>
            <a:stCxn id="116" idx="2"/>
            <a:endCxn id="53" idx="0"/>
          </p:cNvCxnSpPr>
          <p:nvPr/>
        </p:nvCxnSpPr>
        <p:spPr>
          <a:xfrm>
            <a:off x="6593098" y="2644232"/>
            <a:ext cx="0" cy="3082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>
            <a:extLst>
              <a:ext uri="{FF2B5EF4-FFF2-40B4-BE49-F238E27FC236}">
                <a16:creationId xmlns:a16="http://schemas.microsoft.com/office/drawing/2014/main" id="{228255D0-F2FB-4349-9417-F28B4EB7A90C}"/>
              </a:ext>
            </a:extLst>
          </p:cNvPr>
          <p:cNvSpPr/>
          <p:nvPr/>
        </p:nvSpPr>
        <p:spPr>
          <a:xfrm>
            <a:off x="3635896" y="1851670"/>
            <a:ext cx="1368152" cy="2906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dnsmasq</a:t>
            </a:r>
            <a:endParaRPr lang="ko-KR" altLang="en-US" sz="140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342C2B3C-FCA7-406B-A592-5DEC403F5985}"/>
              </a:ext>
            </a:extLst>
          </p:cNvPr>
          <p:cNvSpPr/>
          <p:nvPr/>
        </p:nvSpPr>
        <p:spPr>
          <a:xfrm>
            <a:off x="5909022" y="1851670"/>
            <a:ext cx="1368152" cy="2906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dnsmasq</a:t>
            </a:r>
            <a:endParaRPr lang="ko-KR" altLang="en-US" sz="1400"/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E2B8C93E-EE50-427D-8BC2-2A439841B224}"/>
              </a:ext>
            </a:extLst>
          </p:cNvPr>
          <p:cNvCxnSpPr>
            <a:cxnSpLocks/>
            <a:stCxn id="61" idx="6"/>
            <a:endCxn id="68" idx="0"/>
          </p:cNvCxnSpPr>
          <p:nvPr/>
        </p:nvCxnSpPr>
        <p:spPr>
          <a:xfrm>
            <a:off x="1652830" y="2237435"/>
            <a:ext cx="434894" cy="23310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79ECA6FC-1378-4E3E-B7C4-D7CB6844D942}"/>
              </a:ext>
            </a:extLst>
          </p:cNvPr>
          <p:cNvCxnSpPr>
            <a:cxnSpLocks/>
            <a:stCxn id="61" idx="0"/>
            <a:endCxn id="67" idx="1"/>
          </p:cNvCxnSpPr>
          <p:nvPr/>
        </p:nvCxnSpPr>
        <p:spPr>
          <a:xfrm flipV="1">
            <a:off x="1074440" y="1852996"/>
            <a:ext cx="689248" cy="23909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20A671A6-7223-4385-BFC3-1D6E7C2F36D2}"/>
              </a:ext>
            </a:extLst>
          </p:cNvPr>
          <p:cNvCxnSpPr>
            <a:cxnSpLocks/>
            <a:stCxn id="110" idx="0"/>
            <a:endCxn id="120" idx="4"/>
          </p:cNvCxnSpPr>
          <p:nvPr/>
        </p:nvCxnSpPr>
        <p:spPr>
          <a:xfrm flipV="1">
            <a:off x="4319972" y="2142354"/>
            <a:ext cx="0" cy="211194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9B8DC52F-8CF7-4FFE-9EC2-1C67EB44E279}"/>
              </a:ext>
            </a:extLst>
          </p:cNvPr>
          <p:cNvCxnSpPr>
            <a:cxnSpLocks/>
            <a:stCxn id="116" idx="0"/>
            <a:endCxn id="121" idx="4"/>
          </p:cNvCxnSpPr>
          <p:nvPr/>
        </p:nvCxnSpPr>
        <p:spPr>
          <a:xfrm flipV="1">
            <a:off x="6593098" y="2142354"/>
            <a:ext cx="0" cy="211194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모서리가 둥근 직사각형 50">
            <a:extLst>
              <a:ext uri="{FF2B5EF4-FFF2-40B4-BE49-F238E27FC236}">
                <a16:creationId xmlns:a16="http://schemas.microsoft.com/office/drawing/2014/main" id="{F99EDE86-03FE-456F-BC24-F8B57B069F73}"/>
              </a:ext>
            </a:extLst>
          </p:cNvPr>
          <p:cNvSpPr/>
          <p:nvPr/>
        </p:nvSpPr>
        <p:spPr>
          <a:xfrm>
            <a:off x="7674265" y="2974908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137" name="모서리가 둥근 직사각형 50">
            <a:extLst>
              <a:ext uri="{FF2B5EF4-FFF2-40B4-BE49-F238E27FC236}">
                <a16:creationId xmlns:a16="http://schemas.microsoft.com/office/drawing/2014/main" id="{A2D73F33-F965-402F-BD63-21376DA88F70}"/>
              </a:ext>
            </a:extLst>
          </p:cNvPr>
          <p:cNvSpPr/>
          <p:nvPr/>
        </p:nvSpPr>
        <p:spPr>
          <a:xfrm>
            <a:off x="7674710" y="2550918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138" name="모서리가 둥근 직사각형 50">
            <a:extLst>
              <a:ext uri="{FF2B5EF4-FFF2-40B4-BE49-F238E27FC236}">
                <a16:creationId xmlns:a16="http://schemas.microsoft.com/office/drawing/2014/main" id="{256F5DBE-5E5B-4727-929E-5516E0FA9B2A}"/>
              </a:ext>
            </a:extLst>
          </p:cNvPr>
          <p:cNvSpPr/>
          <p:nvPr/>
        </p:nvSpPr>
        <p:spPr>
          <a:xfrm>
            <a:off x="7674265" y="2126929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142" name="모서리가 둥근 직사각형 16">
            <a:extLst>
              <a:ext uri="{FF2B5EF4-FFF2-40B4-BE49-F238E27FC236}">
                <a16:creationId xmlns:a16="http://schemas.microsoft.com/office/drawing/2014/main" id="{6D226070-AF6D-40F0-8ABF-40308A1C555C}"/>
              </a:ext>
            </a:extLst>
          </p:cNvPr>
          <p:cNvSpPr/>
          <p:nvPr/>
        </p:nvSpPr>
        <p:spPr>
          <a:xfrm>
            <a:off x="8200150" y="2067694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VETH</a:t>
            </a:r>
            <a:endParaRPr lang="ko-KR" altLang="en-US" sz="1400" dirty="0"/>
          </a:p>
        </p:txBody>
      </p:sp>
      <p:sp>
        <p:nvSpPr>
          <p:cNvPr id="143" name="모서리가 둥근 직사각형 16">
            <a:extLst>
              <a:ext uri="{FF2B5EF4-FFF2-40B4-BE49-F238E27FC236}">
                <a16:creationId xmlns:a16="http://schemas.microsoft.com/office/drawing/2014/main" id="{21FD406A-6F43-4EF0-94C2-6B22D34EB38B}"/>
              </a:ext>
            </a:extLst>
          </p:cNvPr>
          <p:cNvSpPr/>
          <p:nvPr/>
        </p:nvSpPr>
        <p:spPr>
          <a:xfrm>
            <a:off x="8200150" y="2491522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Bridge</a:t>
            </a:r>
            <a:endParaRPr lang="ko-KR" altLang="en-US" sz="1400" dirty="0"/>
          </a:p>
        </p:txBody>
      </p:sp>
      <p:sp>
        <p:nvSpPr>
          <p:cNvPr id="144" name="모서리가 둥근 직사각형 16">
            <a:extLst>
              <a:ext uri="{FF2B5EF4-FFF2-40B4-BE49-F238E27FC236}">
                <a16:creationId xmlns:a16="http://schemas.microsoft.com/office/drawing/2014/main" id="{AF84A8B5-6CD3-43DE-9881-8AFE58BBEFA7}"/>
              </a:ext>
            </a:extLst>
          </p:cNvPr>
          <p:cNvSpPr/>
          <p:nvPr/>
        </p:nvSpPr>
        <p:spPr>
          <a:xfrm>
            <a:off x="8200150" y="2925423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VLAN</a:t>
            </a:r>
            <a:endParaRPr lang="ko-KR" altLang="en-US" sz="1400" dirty="0"/>
          </a:p>
        </p:txBody>
      </p:sp>
      <p:sp>
        <p:nvSpPr>
          <p:cNvPr id="57" name="모서리가 둥근 직사각형 50">
            <a:extLst>
              <a:ext uri="{FF2B5EF4-FFF2-40B4-BE49-F238E27FC236}">
                <a16:creationId xmlns:a16="http://schemas.microsoft.com/office/drawing/2014/main" id="{7DC4A83B-092A-4922-8CBF-8683629D4FFA}"/>
              </a:ext>
            </a:extLst>
          </p:cNvPr>
          <p:cNvSpPr/>
          <p:nvPr/>
        </p:nvSpPr>
        <p:spPr>
          <a:xfrm>
            <a:off x="7674265" y="3398044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59" name="모서리가 둥근 직사각형 16">
            <a:extLst>
              <a:ext uri="{FF2B5EF4-FFF2-40B4-BE49-F238E27FC236}">
                <a16:creationId xmlns:a16="http://schemas.microsoft.com/office/drawing/2014/main" id="{512C7F87-D031-4B23-A21B-B1219CC3C847}"/>
              </a:ext>
            </a:extLst>
          </p:cNvPr>
          <p:cNvSpPr/>
          <p:nvPr/>
        </p:nvSpPr>
        <p:spPr>
          <a:xfrm>
            <a:off x="8200150" y="3348559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VXLAN</a:t>
            </a:r>
            <a:endParaRPr lang="ko-KR" altLang="en-US" sz="1400" dirty="0"/>
          </a:p>
        </p:txBody>
      </p:sp>
      <p:sp>
        <p:nvSpPr>
          <p:cNvPr id="60" name="모서리가 둥근 직사각형 21">
            <a:extLst>
              <a:ext uri="{FF2B5EF4-FFF2-40B4-BE49-F238E27FC236}">
                <a16:creationId xmlns:a16="http://schemas.microsoft.com/office/drawing/2014/main" id="{92810D52-6E2C-48B6-95FA-87E7C9E4C479}"/>
              </a:ext>
            </a:extLst>
          </p:cNvPr>
          <p:cNvSpPr/>
          <p:nvPr/>
        </p:nvSpPr>
        <p:spPr>
          <a:xfrm>
            <a:off x="1619672" y="4585322"/>
            <a:ext cx="1224136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eth0</a:t>
            </a:r>
            <a:endParaRPr lang="ko-KR" altLang="en-US" sz="14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01F1451F-88F0-4B44-B553-84789AF580CE}"/>
              </a:ext>
            </a:extLst>
          </p:cNvPr>
          <p:cNvSpPr/>
          <p:nvPr/>
        </p:nvSpPr>
        <p:spPr>
          <a:xfrm>
            <a:off x="496050" y="2092093"/>
            <a:ext cx="1156780" cy="2906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iptables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71221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596602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Compute Node</a:t>
            </a:r>
            <a:r>
              <a:rPr lang="en-US" altLang="ko-KR" sz="3600"/>
              <a:t>, With OVS</a:t>
            </a:r>
            <a:endParaRPr lang="ko-KR" altLang="en-US" sz="36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115616" y="214160"/>
            <a:ext cx="5895565" cy="4805861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/>
              <a:t>Compute Node</a:t>
            </a:r>
            <a:endParaRPr lang="ko-KR" altLang="en-US" sz="14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50542" y="597832"/>
            <a:ext cx="1296143" cy="722732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 err="1"/>
              <a:t>VM</a:t>
            </a:r>
            <a:r>
              <a:rPr lang="en-US" altLang="ko-KR" sz="1400" b="1" dirty="0"/>
              <a:t> A</a:t>
            </a:r>
            <a:endParaRPr lang="ko-KR" altLang="en-US" sz="1400" b="1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690702" y="597832"/>
            <a:ext cx="2736304" cy="722732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 err="1"/>
              <a:t>VM</a:t>
            </a:r>
            <a:r>
              <a:rPr lang="en-US" altLang="ko-KR" sz="1400" b="1" dirty="0"/>
              <a:t> B</a:t>
            </a:r>
            <a:endParaRPr lang="ko-KR" altLang="en-US" sz="14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571022" y="597832"/>
            <a:ext cx="1296144" cy="722732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err="1"/>
              <a:t>VM</a:t>
            </a:r>
            <a:r>
              <a:rPr lang="en-US" altLang="ko-KR" sz="1400" b="1"/>
              <a:t> C</a:t>
            </a:r>
            <a:endParaRPr lang="ko-KR" altLang="en-US" sz="1400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574578" y="1029880"/>
            <a:ext cx="648072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eth0</a:t>
            </a:r>
            <a:endParaRPr lang="ko-KR" altLang="en-US" sz="14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014738" y="1029880"/>
            <a:ext cx="648072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454898" y="1029880"/>
            <a:ext cx="648072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eth1</a:t>
            </a:r>
            <a:endParaRPr lang="ko-KR" altLang="en-US" sz="14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895058" y="1029880"/>
            <a:ext cx="648072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574578" y="1412785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tap1</a:t>
            </a:r>
            <a:endParaRPr lang="ko-KR" altLang="en-US" sz="14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014738" y="1412785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tap2</a:t>
            </a:r>
            <a:endParaRPr lang="ko-KR" altLang="en-US" sz="14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454898" y="1412785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tap3</a:t>
            </a:r>
            <a:endParaRPr lang="ko-KR" altLang="en-US" sz="14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5895058" y="1412785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tap4</a:t>
            </a:r>
            <a:endParaRPr lang="ko-KR" altLang="en-US" sz="1400" dirty="0"/>
          </a:p>
        </p:txBody>
      </p:sp>
      <p:cxnSp>
        <p:nvCxnSpPr>
          <p:cNvPr id="24" name="직선 연결선 23"/>
          <p:cNvCxnSpPr>
            <a:stCxn id="12" idx="2"/>
            <a:endCxn id="17" idx="0"/>
          </p:cNvCxnSpPr>
          <p:nvPr/>
        </p:nvCxnSpPr>
        <p:spPr>
          <a:xfrm>
            <a:off x="1898614" y="1320564"/>
            <a:ext cx="0" cy="922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3" idx="2"/>
            <a:endCxn id="18" idx="0"/>
          </p:cNvCxnSpPr>
          <p:nvPr/>
        </p:nvCxnSpPr>
        <p:spPr>
          <a:xfrm>
            <a:off x="3338774" y="1320564"/>
            <a:ext cx="0" cy="922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4" idx="2"/>
            <a:endCxn id="19" idx="0"/>
          </p:cNvCxnSpPr>
          <p:nvPr/>
        </p:nvCxnSpPr>
        <p:spPr>
          <a:xfrm>
            <a:off x="4778934" y="1320564"/>
            <a:ext cx="0" cy="922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15" idx="2"/>
            <a:endCxn id="20" idx="0"/>
          </p:cNvCxnSpPr>
          <p:nvPr/>
        </p:nvCxnSpPr>
        <p:spPr>
          <a:xfrm>
            <a:off x="6219094" y="1320564"/>
            <a:ext cx="0" cy="922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50">
            <a:extLst>
              <a:ext uri="{FF2B5EF4-FFF2-40B4-BE49-F238E27FC236}">
                <a16:creationId xmlns:a16="http://schemas.microsoft.com/office/drawing/2014/main" id="{2C34BD8D-B8AC-4D53-A7C4-26095FE88EB2}"/>
              </a:ext>
            </a:extLst>
          </p:cNvPr>
          <p:cNvSpPr/>
          <p:nvPr/>
        </p:nvSpPr>
        <p:spPr>
          <a:xfrm>
            <a:off x="7161119" y="3338663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35" name="모서리가 둥근 직사각형 50">
            <a:extLst>
              <a:ext uri="{FF2B5EF4-FFF2-40B4-BE49-F238E27FC236}">
                <a16:creationId xmlns:a16="http://schemas.microsoft.com/office/drawing/2014/main" id="{CE3A2EC8-56A4-4792-A541-B45B905DF54E}"/>
              </a:ext>
            </a:extLst>
          </p:cNvPr>
          <p:cNvSpPr/>
          <p:nvPr/>
        </p:nvSpPr>
        <p:spPr>
          <a:xfrm>
            <a:off x="7161564" y="2512902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36" name="모서리가 둥근 직사각형 50">
            <a:extLst>
              <a:ext uri="{FF2B5EF4-FFF2-40B4-BE49-F238E27FC236}">
                <a16:creationId xmlns:a16="http://schemas.microsoft.com/office/drawing/2014/main" id="{F824A24B-7393-4C9D-952F-FDFE2692B458}"/>
              </a:ext>
            </a:extLst>
          </p:cNvPr>
          <p:cNvSpPr/>
          <p:nvPr/>
        </p:nvSpPr>
        <p:spPr>
          <a:xfrm>
            <a:off x="7161119" y="2088913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39" name="모서리가 둥근 직사각형 16">
            <a:extLst>
              <a:ext uri="{FF2B5EF4-FFF2-40B4-BE49-F238E27FC236}">
                <a16:creationId xmlns:a16="http://schemas.microsoft.com/office/drawing/2014/main" id="{919C546F-6535-4B96-AD27-5603CB9B99A9}"/>
              </a:ext>
            </a:extLst>
          </p:cNvPr>
          <p:cNvSpPr/>
          <p:nvPr/>
        </p:nvSpPr>
        <p:spPr>
          <a:xfrm>
            <a:off x="7687004" y="2029678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VETH</a:t>
            </a:r>
            <a:endParaRPr lang="ko-KR" altLang="en-US" sz="1400" dirty="0"/>
          </a:p>
        </p:txBody>
      </p:sp>
      <p:sp>
        <p:nvSpPr>
          <p:cNvPr id="40" name="모서리가 둥근 직사각형 16">
            <a:extLst>
              <a:ext uri="{FF2B5EF4-FFF2-40B4-BE49-F238E27FC236}">
                <a16:creationId xmlns:a16="http://schemas.microsoft.com/office/drawing/2014/main" id="{6F1550A1-1DCC-4373-BB97-861E9E4A2C82}"/>
              </a:ext>
            </a:extLst>
          </p:cNvPr>
          <p:cNvSpPr/>
          <p:nvPr/>
        </p:nvSpPr>
        <p:spPr>
          <a:xfrm>
            <a:off x="7687004" y="2453506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Bridge</a:t>
            </a:r>
            <a:endParaRPr lang="ko-KR" altLang="en-US" sz="1400" dirty="0"/>
          </a:p>
        </p:txBody>
      </p:sp>
      <p:sp>
        <p:nvSpPr>
          <p:cNvPr id="42" name="모서리가 둥근 직사각형 16">
            <a:extLst>
              <a:ext uri="{FF2B5EF4-FFF2-40B4-BE49-F238E27FC236}">
                <a16:creationId xmlns:a16="http://schemas.microsoft.com/office/drawing/2014/main" id="{C8E6EEDD-B230-43F4-A0F1-CD024C5EEA90}"/>
              </a:ext>
            </a:extLst>
          </p:cNvPr>
          <p:cNvSpPr/>
          <p:nvPr/>
        </p:nvSpPr>
        <p:spPr>
          <a:xfrm>
            <a:off x="7687004" y="3289178"/>
            <a:ext cx="1456996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OVS </a:t>
            </a:r>
          </a:p>
          <a:p>
            <a:r>
              <a:rPr lang="en-US" altLang="ko-KR" sz="1400"/>
              <a:t>Patch Port</a:t>
            </a:r>
            <a:endParaRPr lang="ko-KR" altLang="en-US" sz="1400" dirty="0"/>
          </a:p>
        </p:txBody>
      </p:sp>
      <p:sp>
        <p:nvSpPr>
          <p:cNvPr id="59" name="모서리가 둥근 직사각형 50">
            <a:extLst>
              <a:ext uri="{FF2B5EF4-FFF2-40B4-BE49-F238E27FC236}">
                <a16:creationId xmlns:a16="http://schemas.microsoft.com/office/drawing/2014/main" id="{654F8CC7-152B-44E4-80DF-3FCBBE6B6F90}"/>
              </a:ext>
            </a:extLst>
          </p:cNvPr>
          <p:cNvSpPr/>
          <p:nvPr/>
        </p:nvSpPr>
        <p:spPr>
          <a:xfrm>
            <a:off x="7161564" y="2926209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60" name="모서리가 둥근 직사각형 16">
            <a:extLst>
              <a:ext uri="{FF2B5EF4-FFF2-40B4-BE49-F238E27FC236}">
                <a16:creationId xmlns:a16="http://schemas.microsoft.com/office/drawing/2014/main" id="{9008FED1-1B8E-43D7-B502-B01916840D1E}"/>
              </a:ext>
            </a:extLst>
          </p:cNvPr>
          <p:cNvSpPr/>
          <p:nvPr/>
        </p:nvSpPr>
        <p:spPr>
          <a:xfrm>
            <a:off x="7687004" y="2866813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OVS</a:t>
            </a:r>
            <a:endParaRPr lang="ko-KR" altLang="en-US" sz="1400" dirty="0"/>
          </a:p>
        </p:txBody>
      </p:sp>
      <p:sp>
        <p:nvSpPr>
          <p:cNvPr id="61" name="모서리가 둥근 직사각형 15">
            <a:extLst>
              <a:ext uri="{FF2B5EF4-FFF2-40B4-BE49-F238E27FC236}">
                <a16:creationId xmlns:a16="http://schemas.microsoft.com/office/drawing/2014/main" id="{29EEC0CE-B88C-4938-9A61-4E5F0F3775C0}"/>
              </a:ext>
            </a:extLst>
          </p:cNvPr>
          <p:cNvSpPr/>
          <p:nvPr/>
        </p:nvSpPr>
        <p:spPr>
          <a:xfrm>
            <a:off x="1250542" y="1796089"/>
            <a:ext cx="1296143" cy="650725"/>
          </a:xfrm>
          <a:prstGeom prst="roundRect">
            <a:avLst>
              <a:gd name="adj" fmla="val 34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qbr1</a:t>
            </a:r>
            <a:endParaRPr lang="ko-KR" altLang="en-US" sz="1400" dirty="0"/>
          </a:p>
        </p:txBody>
      </p:sp>
      <p:sp>
        <p:nvSpPr>
          <p:cNvPr id="64" name="모서리가 둥근 직사각형 15">
            <a:extLst>
              <a:ext uri="{FF2B5EF4-FFF2-40B4-BE49-F238E27FC236}">
                <a16:creationId xmlns:a16="http://schemas.microsoft.com/office/drawing/2014/main" id="{977DF695-88D2-4993-B3AF-70E00DB21276}"/>
              </a:ext>
            </a:extLst>
          </p:cNvPr>
          <p:cNvSpPr/>
          <p:nvPr/>
        </p:nvSpPr>
        <p:spPr>
          <a:xfrm>
            <a:off x="2690702" y="1796089"/>
            <a:ext cx="1296143" cy="650725"/>
          </a:xfrm>
          <a:prstGeom prst="roundRect">
            <a:avLst>
              <a:gd name="adj" fmla="val 34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qbr2</a:t>
            </a:r>
            <a:endParaRPr lang="ko-KR" altLang="en-US" sz="1400" dirty="0"/>
          </a:p>
        </p:txBody>
      </p:sp>
      <p:sp>
        <p:nvSpPr>
          <p:cNvPr id="67" name="모서리가 둥근 직사각형 15">
            <a:extLst>
              <a:ext uri="{FF2B5EF4-FFF2-40B4-BE49-F238E27FC236}">
                <a16:creationId xmlns:a16="http://schemas.microsoft.com/office/drawing/2014/main" id="{2D29E843-4E2D-40A6-8DE6-B4DEDDA33E9C}"/>
              </a:ext>
            </a:extLst>
          </p:cNvPr>
          <p:cNvSpPr/>
          <p:nvPr/>
        </p:nvSpPr>
        <p:spPr>
          <a:xfrm>
            <a:off x="4130861" y="1799112"/>
            <a:ext cx="1296143" cy="650725"/>
          </a:xfrm>
          <a:prstGeom prst="roundRect">
            <a:avLst>
              <a:gd name="adj" fmla="val 34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qbr3</a:t>
            </a:r>
            <a:endParaRPr lang="ko-KR" altLang="en-US" sz="1400" dirty="0"/>
          </a:p>
        </p:txBody>
      </p:sp>
      <p:sp>
        <p:nvSpPr>
          <p:cNvPr id="70" name="모서리가 둥근 직사각형 15">
            <a:extLst>
              <a:ext uri="{FF2B5EF4-FFF2-40B4-BE49-F238E27FC236}">
                <a16:creationId xmlns:a16="http://schemas.microsoft.com/office/drawing/2014/main" id="{873A60D9-505D-4BD3-A05A-6554B401DD62}"/>
              </a:ext>
            </a:extLst>
          </p:cNvPr>
          <p:cNvSpPr/>
          <p:nvPr/>
        </p:nvSpPr>
        <p:spPr>
          <a:xfrm>
            <a:off x="5571022" y="1796089"/>
            <a:ext cx="1296143" cy="650725"/>
          </a:xfrm>
          <a:prstGeom prst="roundRect">
            <a:avLst>
              <a:gd name="adj" fmla="val 34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qbr4</a:t>
            </a:r>
            <a:endParaRPr lang="ko-KR" altLang="en-US" sz="1400" dirty="0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EFFFB00-B7FC-4335-8D9D-1F6047F8FF6E}"/>
              </a:ext>
            </a:extLst>
          </p:cNvPr>
          <p:cNvCxnSpPr>
            <a:cxnSpLocks/>
            <a:stCxn id="17" idx="2"/>
            <a:endCxn id="61" idx="0"/>
          </p:cNvCxnSpPr>
          <p:nvPr/>
        </p:nvCxnSpPr>
        <p:spPr>
          <a:xfrm>
            <a:off x="1898614" y="1703469"/>
            <a:ext cx="0" cy="926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FD398EC2-C501-4806-B81F-3D3DFB1115C8}"/>
              </a:ext>
            </a:extLst>
          </p:cNvPr>
          <p:cNvCxnSpPr>
            <a:cxnSpLocks/>
            <a:stCxn id="18" idx="2"/>
            <a:endCxn id="64" idx="0"/>
          </p:cNvCxnSpPr>
          <p:nvPr/>
        </p:nvCxnSpPr>
        <p:spPr>
          <a:xfrm>
            <a:off x="3338774" y="1703469"/>
            <a:ext cx="0" cy="926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F0CFD468-7F53-4FD8-B6D7-BD01FD5ABA61}"/>
              </a:ext>
            </a:extLst>
          </p:cNvPr>
          <p:cNvCxnSpPr>
            <a:cxnSpLocks/>
            <a:stCxn id="19" idx="2"/>
            <a:endCxn id="67" idx="0"/>
          </p:cNvCxnSpPr>
          <p:nvPr/>
        </p:nvCxnSpPr>
        <p:spPr>
          <a:xfrm flipH="1">
            <a:off x="4778933" y="1703469"/>
            <a:ext cx="1" cy="956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C85BE0E9-A084-4A24-9D10-C3C9FA17AAF0}"/>
              </a:ext>
            </a:extLst>
          </p:cNvPr>
          <p:cNvCxnSpPr>
            <a:cxnSpLocks/>
            <a:stCxn id="20" idx="2"/>
            <a:endCxn id="70" idx="0"/>
          </p:cNvCxnSpPr>
          <p:nvPr/>
        </p:nvCxnSpPr>
        <p:spPr>
          <a:xfrm>
            <a:off x="6219094" y="1703469"/>
            <a:ext cx="0" cy="926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모서리가 둥근 직사각형 11">
            <a:extLst>
              <a:ext uri="{FF2B5EF4-FFF2-40B4-BE49-F238E27FC236}">
                <a16:creationId xmlns:a16="http://schemas.microsoft.com/office/drawing/2014/main" id="{732DB483-10A5-494B-9172-0744E8462019}"/>
              </a:ext>
            </a:extLst>
          </p:cNvPr>
          <p:cNvSpPr/>
          <p:nvPr/>
        </p:nvSpPr>
        <p:spPr>
          <a:xfrm>
            <a:off x="1574578" y="2537085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qvb1</a:t>
            </a:r>
            <a:endParaRPr lang="ko-KR" altLang="en-US" sz="1400" dirty="0"/>
          </a:p>
        </p:txBody>
      </p:sp>
      <p:sp>
        <p:nvSpPr>
          <p:cNvPr id="80" name="모서리가 둥근 직사각형 16">
            <a:extLst>
              <a:ext uri="{FF2B5EF4-FFF2-40B4-BE49-F238E27FC236}">
                <a16:creationId xmlns:a16="http://schemas.microsoft.com/office/drawing/2014/main" id="{A0E70338-DE41-4AA9-B2D8-961008CC3CB9}"/>
              </a:ext>
            </a:extLst>
          </p:cNvPr>
          <p:cNvSpPr/>
          <p:nvPr/>
        </p:nvSpPr>
        <p:spPr>
          <a:xfrm>
            <a:off x="1574578" y="2940193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qvo1</a:t>
            </a:r>
            <a:endParaRPr lang="ko-KR" altLang="en-US" sz="1400" dirty="0"/>
          </a:p>
        </p:txBody>
      </p:sp>
      <p:sp>
        <p:nvSpPr>
          <p:cNvPr id="82" name="모서리가 둥근 직사각형 50">
            <a:extLst>
              <a:ext uri="{FF2B5EF4-FFF2-40B4-BE49-F238E27FC236}">
                <a16:creationId xmlns:a16="http://schemas.microsoft.com/office/drawing/2014/main" id="{CC858A7D-B41F-4A5E-8894-4B1AD74B38B6}"/>
              </a:ext>
            </a:extLst>
          </p:cNvPr>
          <p:cNvSpPr/>
          <p:nvPr/>
        </p:nvSpPr>
        <p:spPr>
          <a:xfrm>
            <a:off x="7161119" y="1682078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83" name="모서리가 둥근 직사각형 16">
            <a:extLst>
              <a:ext uri="{FF2B5EF4-FFF2-40B4-BE49-F238E27FC236}">
                <a16:creationId xmlns:a16="http://schemas.microsoft.com/office/drawing/2014/main" id="{7E08E115-4081-4127-865A-C3E2C1B2AA26}"/>
              </a:ext>
            </a:extLst>
          </p:cNvPr>
          <p:cNvSpPr/>
          <p:nvPr/>
        </p:nvSpPr>
        <p:spPr>
          <a:xfrm>
            <a:off x="7687004" y="1622843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TAP</a:t>
            </a:r>
            <a:endParaRPr lang="ko-KR" altLang="en-US" sz="1400" dirty="0"/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2340DAEC-3439-4615-A713-AD154B537E92}"/>
              </a:ext>
            </a:extLst>
          </p:cNvPr>
          <p:cNvCxnSpPr>
            <a:cxnSpLocks/>
            <a:stCxn id="61" idx="2"/>
            <a:endCxn id="79" idx="0"/>
          </p:cNvCxnSpPr>
          <p:nvPr/>
        </p:nvCxnSpPr>
        <p:spPr>
          <a:xfrm>
            <a:off x="1898614" y="2446814"/>
            <a:ext cx="0" cy="90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584F8F8A-1D95-43E9-BE30-8C18896C8263}"/>
              </a:ext>
            </a:extLst>
          </p:cNvPr>
          <p:cNvCxnSpPr>
            <a:cxnSpLocks/>
            <a:stCxn id="79" idx="2"/>
            <a:endCxn id="80" idx="0"/>
          </p:cNvCxnSpPr>
          <p:nvPr/>
        </p:nvCxnSpPr>
        <p:spPr>
          <a:xfrm>
            <a:off x="1898614" y="2827769"/>
            <a:ext cx="0" cy="112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모서리가 둥근 직사각형 11">
            <a:extLst>
              <a:ext uri="{FF2B5EF4-FFF2-40B4-BE49-F238E27FC236}">
                <a16:creationId xmlns:a16="http://schemas.microsoft.com/office/drawing/2014/main" id="{07C8C7C4-5C0D-448C-9008-7727420E482E}"/>
              </a:ext>
            </a:extLst>
          </p:cNvPr>
          <p:cNvSpPr/>
          <p:nvPr/>
        </p:nvSpPr>
        <p:spPr>
          <a:xfrm>
            <a:off x="3014738" y="2537085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qvb2</a:t>
            </a:r>
            <a:endParaRPr lang="ko-KR" altLang="en-US" sz="1400" dirty="0"/>
          </a:p>
        </p:txBody>
      </p:sp>
      <p:sp>
        <p:nvSpPr>
          <p:cNvPr id="96" name="모서리가 둥근 직사각형 16">
            <a:extLst>
              <a:ext uri="{FF2B5EF4-FFF2-40B4-BE49-F238E27FC236}">
                <a16:creationId xmlns:a16="http://schemas.microsoft.com/office/drawing/2014/main" id="{3CBE418B-5F14-4ECF-8D22-63EC1009F518}"/>
              </a:ext>
            </a:extLst>
          </p:cNvPr>
          <p:cNvSpPr/>
          <p:nvPr/>
        </p:nvSpPr>
        <p:spPr>
          <a:xfrm>
            <a:off x="3014738" y="2940193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qvo2</a:t>
            </a:r>
            <a:endParaRPr lang="ko-KR" altLang="en-US" sz="1400" dirty="0"/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F12CB205-617A-4FC2-BCDB-4A2A3FB38021}"/>
              </a:ext>
            </a:extLst>
          </p:cNvPr>
          <p:cNvCxnSpPr>
            <a:cxnSpLocks/>
            <a:stCxn id="95" idx="2"/>
            <a:endCxn id="96" idx="0"/>
          </p:cNvCxnSpPr>
          <p:nvPr/>
        </p:nvCxnSpPr>
        <p:spPr>
          <a:xfrm>
            <a:off x="3338774" y="2827769"/>
            <a:ext cx="0" cy="112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4E3CAE3-59AB-446E-A412-88459CAEFE78}"/>
              </a:ext>
            </a:extLst>
          </p:cNvPr>
          <p:cNvCxnSpPr>
            <a:cxnSpLocks/>
            <a:stCxn id="64" idx="2"/>
            <a:endCxn id="95" idx="0"/>
          </p:cNvCxnSpPr>
          <p:nvPr/>
        </p:nvCxnSpPr>
        <p:spPr>
          <a:xfrm>
            <a:off x="3338774" y="2446814"/>
            <a:ext cx="0" cy="90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모서리가 둥근 직사각형 11">
            <a:extLst>
              <a:ext uri="{FF2B5EF4-FFF2-40B4-BE49-F238E27FC236}">
                <a16:creationId xmlns:a16="http://schemas.microsoft.com/office/drawing/2014/main" id="{DBA04292-0878-4C21-AC90-9C49DF385828}"/>
              </a:ext>
            </a:extLst>
          </p:cNvPr>
          <p:cNvSpPr/>
          <p:nvPr/>
        </p:nvSpPr>
        <p:spPr>
          <a:xfrm>
            <a:off x="4454897" y="2537085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qvb3</a:t>
            </a:r>
            <a:endParaRPr lang="ko-KR" altLang="en-US" sz="1400" dirty="0"/>
          </a:p>
        </p:txBody>
      </p:sp>
      <p:sp>
        <p:nvSpPr>
          <p:cNvPr id="108" name="모서리가 둥근 직사각형 16">
            <a:extLst>
              <a:ext uri="{FF2B5EF4-FFF2-40B4-BE49-F238E27FC236}">
                <a16:creationId xmlns:a16="http://schemas.microsoft.com/office/drawing/2014/main" id="{94ACFFC6-C452-4907-8802-93A70758EC6E}"/>
              </a:ext>
            </a:extLst>
          </p:cNvPr>
          <p:cNvSpPr/>
          <p:nvPr/>
        </p:nvSpPr>
        <p:spPr>
          <a:xfrm>
            <a:off x="4454897" y="2940193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qvo3</a:t>
            </a:r>
            <a:endParaRPr lang="ko-KR" altLang="en-US" sz="1400" dirty="0"/>
          </a:p>
        </p:txBody>
      </p:sp>
      <p:sp>
        <p:nvSpPr>
          <p:cNvPr id="109" name="모서리가 둥근 직사각형 11">
            <a:extLst>
              <a:ext uri="{FF2B5EF4-FFF2-40B4-BE49-F238E27FC236}">
                <a16:creationId xmlns:a16="http://schemas.microsoft.com/office/drawing/2014/main" id="{59D5DA21-3CD8-4353-A92C-92D792BC746B}"/>
              </a:ext>
            </a:extLst>
          </p:cNvPr>
          <p:cNvSpPr/>
          <p:nvPr/>
        </p:nvSpPr>
        <p:spPr>
          <a:xfrm>
            <a:off x="5895058" y="2537085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qvb4</a:t>
            </a:r>
            <a:endParaRPr lang="ko-KR" altLang="en-US" sz="1400" dirty="0"/>
          </a:p>
        </p:txBody>
      </p:sp>
      <p:sp>
        <p:nvSpPr>
          <p:cNvPr id="110" name="모서리가 둥근 직사각형 16">
            <a:extLst>
              <a:ext uri="{FF2B5EF4-FFF2-40B4-BE49-F238E27FC236}">
                <a16:creationId xmlns:a16="http://schemas.microsoft.com/office/drawing/2014/main" id="{17DD48E6-2A40-4F06-9DFE-8E550E37C3EC}"/>
              </a:ext>
            </a:extLst>
          </p:cNvPr>
          <p:cNvSpPr/>
          <p:nvPr/>
        </p:nvSpPr>
        <p:spPr>
          <a:xfrm>
            <a:off x="5895058" y="2940193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qvo4</a:t>
            </a:r>
            <a:endParaRPr lang="ko-KR" altLang="en-US" sz="1400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6E533BD3-A83E-496B-AD3B-4E23D2D32F0A}"/>
              </a:ext>
            </a:extLst>
          </p:cNvPr>
          <p:cNvCxnSpPr>
            <a:cxnSpLocks/>
            <a:stCxn id="67" idx="2"/>
            <a:endCxn id="107" idx="0"/>
          </p:cNvCxnSpPr>
          <p:nvPr/>
        </p:nvCxnSpPr>
        <p:spPr>
          <a:xfrm>
            <a:off x="4778933" y="2449837"/>
            <a:ext cx="0" cy="872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E7309177-6DC9-4961-9503-DE775A03C425}"/>
              </a:ext>
            </a:extLst>
          </p:cNvPr>
          <p:cNvCxnSpPr>
            <a:cxnSpLocks/>
            <a:stCxn id="107" idx="2"/>
            <a:endCxn id="108" idx="0"/>
          </p:cNvCxnSpPr>
          <p:nvPr/>
        </p:nvCxnSpPr>
        <p:spPr>
          <a:xfrm>
            <a:off x="4778933" y="2827769"/>
            <a:ext cx="0" cy="112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A14606F6-E313-4CDD-8D1E-015A832D9FDB}"/>
              </a:ext>
            </a:extLst>
          </p:cNvPr>
          <p:cNvCxnSpPr>
            <a:cxnSpLocks/>
            <a:stCxn id="70" idx="2"/>
            <a:endCxn id="109" idx="0"/>
          </p:cNvCxnSpPr>
          <p:nvPr/>
        </p:nvCxnSpPr>
        <p:spPr>
          <a:xfrm>
            <a:off x="6219094" y="2446814"/>
            <a:ext cx="0" cy="90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4621B5D1-7BEC-4066-84FD-19BFFAED200B}"/>
              </a:ext>
            </a:extLst>
          </p:cNvPr>
          <p:cNvCxnSpPr>
            <a:cxnSpLocks/>
            <a:stCxn id="109" idx="2"/>
            <a:endCxn id="110" idx="0"/>
          </p:cNvCxnSpPr>
          <p:nvPr/>
        </p:nvCxnSpPr>
        <p:spPr>
          <a:xfrm>
            <a:off x="6219094" y="2827769"/>
            <a:ext cx="0" cy="112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모서리가 둥근 직사각형 15">
            <a:extLst>
              <a:ext uri="{FF2B5EF4-FFF2-40B4-BE49-F238E27FC236}">
                <a16:creationId xmlns:a16="http://schemas.microsoft.com/office/drawing/2014/main" id="{7816E1E7-1D45-465D-AFC3-3045980E9F2E}"/>
              </a:ext>
            </a:extLst>
          </p:cNvPr>
          <p:cNvSpPr/>
          <p:nvPr/>
        </p:nvSpPr>
        <p:spPr>
          <a:xfrm>
            <a:off x="2546685" y="3382514"/>
            <a:ext cx="3024338" cy="290685"/>
          </a:xfrm>
          <a:prstGeom prst="roundRect">
            <a:avLst>
              <a:gd name="adj" fmla="val 34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br-int</a:t>
            </a:r>
            <a:endParaRPr lang="ko-KR" altLang="en-US" sz="1400" dirty="0"/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1B080853-7961-4C01-9BFF-102C28B768FD}"/>
              </a:ext>
            </a:extLst>
          </p:cNvPr>
          <p:cNvCxnSpPr>
            <a:cxnSpLocks/>
            <a:stCxn id="96" idx="2"/>
            <a:endCxn id="124" idx="0"/>
          </p:cNvCxnSpPr>
          <p:nvPr/>
        </p:nvCxnSpPr>
        <p:spPr>
          <a:xfrm>
            <a:off x="3338774" y="3230877"/>
            <a:ext cx="720080" cy="1516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1A367FB8-DC2F-4F0C-8D10-6471B5313331}"/>
              </a:ext>
            </a:extLst>
          </p:cNvPr>
          <p:cNvCxnSpPr>
            <a:cxnSpLocks/>
            <a:stCxn id="80" idx="2"/>
            <a:endCxn id="124" idx="0"/>
          </p:cNvCxnSpPr>
          <p:nvPr/>
        </p:nvCxnSpPr>
        <p:spPr>
          <a:xfrm>
            <a:off x="1898614" y="3230877"/>
            <a:ext cx="2160240" cy="1516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DF3BAB6E-0DC8-43C0-9098-A67D2DFC1356}"/>
              </a:ext>
            </a:extLst>
          </p:cNvPr>
          <p:cNvCxnSpPr>
            <a:cxnSpLocks/>
            <a:stCxn id="108" idx="2"/>
            <a:endCxn id="124" idx="0"/>
          </p:cNvCxnSpPr>
          <p:nvPr/>
        </p:nvCxnSpPr>
        <p:spPr>
          <a:xfrm flipH="1">
            <a:off x="4058854" y="3230877"/>
            <a:ext cx="720079" cy="1516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B28B5E11-9677-4B0E-8992-235D3FF260A8}"/>
              </a:ext>
            </a:extLst>
          </p:cNvPr>
          <p:cNvCxnSpPr>
            <a:cxnSpLocks/>
            <a:stCxn id="110" idx="2"/>
            <a:endCxn id="124" idx="0"/>
          </p:cNvCxnSpPr>
          <p:nvPr/>
        </p:nvCxnSpPr>
        <p:spPr>
          <a:xfrm flipH="1">
            <a:off x="4058854" y="3230877"/>
            <a:ext cx="2160240" cy="1516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모서리가 둥근 직사각형 21">
            <a:extLst>
              <a:ext uri="{FF2B5EF4-FFF2-40B4-BE49-F238E27FC236}">
                <a16:creationId xmlns:a16="http://schemas.microsoft.com/office/drawing/2014/main" id="{6D2447EC-D431-44D0-A7FB-1D24B526DE40}"/>
              </a:ext>
            </a:extLst>
          </p:cNvPr>
          <p:cNvSpPr/>
          <p:nvPr/>
        </p:nvSpPr>
        <p:spPr>
          <a:xfrm>
            <a:off x="3446786" y="4729338"/>
            <a:ext cx="1224136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eth0</a:t>
            </a:r>
            <a:endParaRPr lang="ko-KR" altLang="en-US" sz="1400" dirty="0"/>
          </a:p>
        </p:txBody>
      </p:sp>
      <p:sp>
        <p:nvSpPr>
          <p:cNvPr id="150" name="모서리가 둥근 직사각형 15">
            <a:extLst>
              <a:ext uri="{FF2B5EF4-FFF2-40B4-BE49-F238E27FC236}">
                <a16:creationId xmlns:a16="http://schemas.microsoft.com/office/drawing/2014/main" id="{8A2074E0-1525-493E-BAD2-C382B131E172}"/>
              </a:ext>
            </a:extLst>
          </p:cNvPr>
          <p:cNvSpPr/>
          <p:nvPr/>
        </p:nvSpPr>
        <p:spPr>
          <a:xfrm>
            <a:off x="1738182" y="4387972"/>
            <a:ext cx="1807526" cy="290685"/>
          </a:xfrm>
          <a:prstGeom prst="roundRect">
            <a:avLst>
              <a:gd name="adj" fmla="val 34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br-tun (VXLAN, GRE)</a:t>
            </a:r>
            <a:endParaRPr lang="ko-KR" altLang="en-US" sz="1400" dirty="0"/>
          </a:p>
        </p:txBody>
      </p:sp>
      <p:sp>
        <p:nvSpPr>
          <p:cNvPr id="152" name="모서리가 둥근 직사각형 50">
            <a:extLst>
              <a:ext uri="{FF2B5EF4-FFF2-40B4-BE49-F238E27FC236}">
                <a16:creationId xmlns:a16="http://schemas.microsoft.com/office/drawing/2014/main" id="{BC0296CD-C775-4545-8622-E241E1EFBA10}"/>
              </a:ext>
            </a:extLst>
          </p:cNvPr>
          <p:cNvSpPr/>
          <p:nvPr/>
        </p:nvSpPr>
        <p:spPr>
          <a:xfrm>
            <a:off x="2546685" y="3668689"/>
            <a:ext cx="1440160" cy="290684"/>
          </a:xfrm>
          <a:prstGeom prst="roundRect">
            <a:avLst>
              <a:gd name="adj" fmla="val 340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patch-tun</a:t>
            </a:r>
            <a:endParaRPr lang="ko-KR" altLang="en-US" sz="1400" dirty="0"/>
          </a:p>
        </p:txBody>
      </p:sp>
      <p:sp>
        <p:nvSpPr>
          <p:cNvPr id="157" name="모서리가 둥근 직사각형 50">
            <a:extLst>
              <a:ext uri="{FF2B5EF4-FFF2-40B4-BE49-F238E27FC236}">
                <a16:creationId xmlns:a16="http://schemas.microsoft.com/office/drawing/2014/main" id="{A5D4E2DE-7FC6-4FCE-A28B-1289F0CEFDCD}"/>
              </a:ext>
            </a:extLst>
          </p:cNvPr>
          <p:cNvSpPr/>
          <p:nvPr/>
        </p:nvSpPr>
        <p:spPr>
          <a:xfrm>
            <a:off x="4130862" y="3668689"/>
            <a:ext cx="1440160" cy="290684"/>
          </a:xfrm>
          <a:prstGeom prst="roundRect">
            <a:avLst>
              <a:gd name="adj" fmla="val 340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int-br-vlan</a:t>
            </a:r>
            <a:endParaRPr lang="ko-KR" altLang="en-US" sz="1400" dirty="0"/>
          </a:p>
        </p:txBody>
      </p:sp>
      <p:sp>
        <p:nvSpPr>
          <p:cNvPr id="162" name="모서리가 둥근 직사각형 50">
            <a:extLst>
              <a:ext uri="{FF2B5EF4-FFF2-40B4-BE49-F238E27FC236}">
                <a16:creationId xmlns:a16="http://schemas.microsoft.com/office/drawing/2014/main" id="{11F49E43-B671-4104-B93D-C13EEE1728F4}"/>
              </a:ext>
            </a:extLst>
          </p:cNvPr>
          <p:cNvSpPr/>
          <p:nvPr/>
        </p:nvSpPr>
        <p:spPr>
          <a:xfrm>
            <a:off x="1738182" y="4101266"/>
            <a:ext cx="1807526" cy="290684"/>
          </a:xfrm>
          <a:prstGeom prst="roundRect">
            <a:avLst>
              <a:gd name="adj" fmla="val 340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patch-int</a:t>
            </a:r>
            <a:endParaRPr lang="ko-KR" altLang="en-US" sz="1400" dirty="0"/>
          </a:p>
        </p:txBody>
      </p:sp>
      <p:sp>
        <p:nvSpPr>
          <p:cNvPr id="163" name="모서리가 둥근 직사각형 15">
            <a:extLst>
              <a:ext uri="{FF2B5EF4-FFF2-40B4-BE49-F238E27FC236}">
                <a16:creationId xmlns:a16="http://schemas.microsoft.com/office/drawing/2014/main" id="{609733C1-F3A9-4B04-A865-CA01F43DCE12}"/>
              </a:ext>
            </a:extLst>
          </p:cNvPr>
          <p:cNvSpPr/>
          <p:nvPr/>
        </p:nvSpPr>
        <p:spPr>
          <a:xfrm>
            <a:off x="4572000" y="4387972"/>
            <a:ext cx="1807526" cy="290685"/>
          </a:xfrm>
          <a:prstGeom prst="roundRect">
            <a:avLst>
              <a:gd name="adj" fmla="val 34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br-vlan</a:t>
            </a:r>
            <a:endParaRPr lang="ko-KR" altLang="en-US" sz="1400" dirty="0"/>
          </a:p>
        </p:txBody>
      </p:sp>
      <p:sp>
        <p:nvSpPr>
          <p:cNvPr id="164" name="모서리가 둥근 직사각형 50">
            <a:extLst>
              <a:ext uri="{FF2B5EF4-FFF2-40B4-BE49-F238E27FC236}">
                <a16:creationId xmlns:a16="http://schemas.microsoft.com/office/drawing/2014/main" id="{A4EF512F-E6F0-40D8-BCE4-50071A5E5D27}"/>
              </a:ext>
            </a:extLst>
          </p:cNvPr>
          <p:cNvSpPr/>
          <p:nvPr/>
        </p:nvSpPr>
        <p:spPr>
          <a:xfrm>
            <a:off x="4572000" y="4101266"/>
            <a:ext cx="1807526" cy="290684"/>
          </a:xfrm>
          <a:prstGeom prst="roundRect">
            <a:avLst>
              <a:gd name="adj" fmla="val 340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phy-br-vlan</a:t>
            </a:r>
            <a:endParaRPr lang="ko-KR" altLang="en-US" sz="1400" dirty="0"/>
          </a:p>
        </p:txBody>
      </p: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38BDE30C-9AF0-4578-BBDD-F09EE4821619}"/>
              </a:ext>
            </a:extLst>
          </p:cNvPr>
          <p:cNvCxnSpPr>
            <a:cxnSpLocks/>
            <a:stCxn id="162" idx="0"/>
            <a:endCxn id="152" idx="2"/>
          </p:cNvCxnSpPr>
          <p:nvPr/>
        </p:nvCxnSpPr>
        <p:spPr>
          <a:xfrm flipV="1">
            <a:off x="2641945" y="3959373"/>
            <a:ext cx="624820" cy="1418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AB8C7313-2DBA-49F7-A734-7852BA92E931}"/>
              </a:ext>
            </a:extLst>
          </p:cNvPr>
          <p:cNvCxnSpPr>
            <a:cxnSpLocks/>
            <a:stCxn id="164" idx="0"/>
            <a:endCxn id="157" idx="2"/>
          </p:cNvCxnSpPr>
          <p:nvPr/>
        </p:nvCxnSpPr>
        <p:spPr>
          <a:xfrm flipH="1" flipV="1">
            <a:off x="4850942" y="3959373"/>
            <a:ext cx="624821" cy="1418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7E7D8551-83CE-4F9A-9851-AC855A91B9BF}"/>
              </a:ext>
            </a:extLst>
          </p:cNvPr>
          <p:cNvCxnSpPr>
            <a:cxnSpLocks/>
            <a:stCxn id="150" idx="2"/>
            <a:endCxn id="141" idx="1"/>
          </p:cNvCxnSpPr>
          <p:nvPr/>
        </p:nvCxnSpPr>
        <p:spPr>
          <a:xfrm>
            <a:off x="2641945" y="4678657"/>
            <a:ext cx="804841" cy="1960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C951E350-DFFB-4DF0-8027-A6AA8F647F16}"/>
              </a:ext>
            </a:extLst>
          </p:cNvPr>
          <p:cNvCxnSpPr>
            <a:cxnSpLocks/>
            <a:stCxn id="163" idx="2"/>
            <a:endCxn id="141" idx="3"/>
          </p:cNvCxnSpPr>
          <p:nvPr/>
        </p:nvCxnSpPr>
        <p:spPr>
          <a:xfrm flipH="1">
            <a:off x="4670922" y="4678657"/>
            <a:ext cx="804841" cy="1960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id="{82F30CE4-9AE0-47F3-A1DA-971EC48D3A9F}"/>
              </a:ext>
            </a:extLst>
          </p:cNvPr>
          <p:cNvSpPr/>
          <p:nvPr/>
        </p:nvSpPr>
        <p:spPr>
          <a:xfrm>
            <a:off x="1286199" y="1845252"/>
            <a:ext cx="5518046" cy="3268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iptables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4284460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Network Node</a:t>
            </a:r>
            <a:r>
              <a:rPr lang="en-US" altLang="ko-KR" sz="3600"/>
              <a:t>, With OVS</a:t>
            </a:r>
            <a:endParaRPr lang="ko-KR" altLang="en-US" sz="3600" dirty="0"/>
          </a:p>
        </p:txBody>
      </p:sp>
      <p:sp>
        <p:nvSpPr>
          <p:cNvPr id="3" name="모서리가 둥근 직사각형 3">
            <a:extLst>
              <a:ext uri="{FF2B5EF4-FFF2-40B4-BE49-F238E27FC236}">
                <a16:creationId xmlns:a16="http://schemas.microsoft.com/office/drawing/2014/main" id="{A23BAC36-3C4C-46DB-8DCA-81EACBEFE739}"/>
              </a:ext>
            </a:extLst>
          </p:cNvPr>
          <p:cNvSpPr/>
          <p:nvPr/>
        </p:nvSpPr>
        <p:spPr>
          <a:xfrm>
            <a:off x="251520" y="665513"/>
            <a:ext cx="7272808" cy="4299942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Network </a:t>
            </a:r>
            <a:r>
              <a:rPr lang="en-US" altLang="ko-KR" sz="1400" b="1" dirty="0"/>
              <a:t>Node</a:t>
            </a:r>
            <a:endParaRPr lang="ko-KR" altLang="en-US" sz="1400" b="1" dirty="0"/>
          </a:p>
        </p:txBody>
      </p:sp>
      <p:sp>
        <p:nvSpPr>
          <p:cNvPr id="18" name="모서리가 둥근 직사각형 21">
            <a:extLst>
              <a:ext uri="{FF2B5EF4-FFF2-40B4-BE49-F238E27FC236}">
                <a16:creationId xmlns:a16="http://schemas.microsoft.com/office/drawing/2014/main" id="{AA4E49A8-55AA-456A-99BD-7E4094016B21}"/>
              </a:ext>
            </a:extLst>
          </p:cNvPr>
          <p:cNvSpPr/>
          <p:nvPr/>
        </p:nvSpPr>
        <p:spPr>
          <a:xfrm>
            <a:off x="4189100" y="4672052"/>
            <a:ext cx="1224136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eth1</a:t>
            </a:r>
            <a:endParaRPr lang="ko-KR" altLang="en-US" sz="1400" dirty="0"/>
          </a:p>
        </p:txBody>
      </p:sp>
      <p:sp>
        <p:nvSpPr>
          <p:cNvPr id="34" name="모서리가 둥근 직사각형 16">
            <a:extLst>
              <a:ext uri="{FF2B5EF4-FFF2-40B4-BE49-F238E27FC236}">
                <a16:creationId xmlns:a16="http://schemas.microsoft.com/office/drawing/2014/main" id="{F8F5C29F-DF97-4B14-A16C-3345E0B2C0D8}"/>
              </a:ext>
            </a:extLst>
          </p:cNvPr>
          <p:cNvSpPr/>
          <p:nvPr/>
        </p:nvSpPr>
        <p:spPr>
          <a:xfrm>
            <a:off x="683568" y="2730507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tap1</a:t>
            </a:r>
            <a:endParaRPr lang="ko-KR" altLang="en-US" sz="1400" dirty="0"/>
          </a:p>
        </p:txBody>
      </p:sp>
      <p:sp>
        <p:nvSpPr>
          <p:cNvPr id="41" name="모서리가 둥근 직사각형 16">
            <a:extLst>
              <a:ext uri="{FF2B5EF4-FFF2-40B4-BE49-F238E27FC236}">
                <a16:creationId xmlns:a16="http://schemas.microsoft.com/office/drawing/2014/main" id="{399FE24C-C5B4-4E31-BEF5-5A04AEEBDF36}"/>
              </a:ext>
            </a:extLst>
          </p:cNvPr>
          <p:cNvSpPr/>
          <p:nvPr/>
        </p:nvSpPr>
        <p:spPr>
          <a:xfrm>
            <a:off x="2771801" y="2736506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tap2</a:t>
            </a:r>
            <a:endParaRPr lang="ko-KR" altLang="en-US" sz="1400" dirty="0"/>
          </a:p>
        </p:txBody>
      </p:sp>
      <p:sp>
        <p:nvSpPr>
          <p:cNvPr id="45" name="모서리가 둥근 직사각형 16">
            <a:extLst>
              <a:ext uri="{FF2B5EF4-FFF2-40B4-BE49-F238E27FC236}">
                <a16:creationId xmlns:a16="http://schemas.microsoft.com/office/drawing/2014/main" id="{4E681E6C-6ABF-460F-8C26-8FD90695A486}"/>
              </a:ext>
            </a:extLst>
          </p:cNvPr>
          <p:cNvSpPr/>
          <p:nvPr/>
        </p:nvSpPr>
        <p:spPr>
          <a:xfrm>
            <a:off x="3995936" y="2736506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tap3</a:t>
            </a:r>
            <a:endParaRPr lang="ko-KR" altLang="en-US" sz="1400" dirty="0"/>
          </a:p>
        </p:txBody>
      </p:sp>
      <p:sp>
        <p:nvSpPr>
          <p:cNvPr id="52" name="모서리가 둥근 직사각형 16">
            <a:extLst>
              <a:ext uri="{FF2B5EF4-FFF2-40B4-BE49-F238E27FC236}">
                <a16:creationId xmlns:a16="http://schemas.microsoft.com/office/drawing/2014/main" id="{746BE3C4-6E04-46A1-B534-4ABB1EE85EDC}"/>
              </a:ext>
            </a:extLst>
          </p:cNvPr>
          <p:cNvSpPr/>
          <p:nvPr/>
        </p:nvSpPr>
        <p:spPr>
          <a:xfrm>
            <a:off x="5044927" y="2731067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tap4</a:t>
            </a:r>
            <a:endParaRPr lang="ko-KR" altLang="en-US" sz="1400" dirty="0"/>
          </a:p>
        </p:txBody>
      </p:sp>
      <p:sp>
        <p:nvSpPr>
          <p:cNvPr id="53" name="모서리가 둥근 직사각형 16">
            <a:extLst>
              <a:ext uri="{FF2B5EF4-FFF2-40B4-BE49-F238E27FC236}">
                <a16:creationId xmlns:a16="http://schemas.microsoft.com/office/drawing/2014/main" id="{F38844AD-825E-4431-B9B3-15582F628EC9}"/>
              </a:ext>
            </a:extLst>
          </p:cNvPr>
          <p:cNvSpPr/>
          <p:nvPr/>
        </p:nvSpPr>
        <p:spPr>
          <a:xfrm>
            <a:off x="6269062" y="2736506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tap5</a:t>
            </a:r>
            <a:endParaRPr lang="ko-KR" altLang="en-US" sz="1400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4DAA928-114C-45A3-BCCD-E81A32A2E182}"/>
              </a:ext>
            </a:extLst>
          </p:cNvPr>
          <p:cNvSpPr/>
          <p:nvPr/>
        </p:nvSpPr>
        <p:spPr>
          <a:xfrm>
            <a:off x="395536" y="843559"/>
            <a:ext cx="2160240" cy="1800200"/>
          </a:xfrm>
          <a:prstGeom prst="roundRect">
            <a:avLst>
              <a:gd name="adj" fmla="val 707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Router A 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E3CB981-1347-4F93-842E-234E9A18F4F5}"/>
              </a:ext>
            </a:extLst>
          </p:cNvPr>
          <p:cNvCxnSpPr>
            <a:cxnSpLocks/>
            <a:stCxn id="34" idx="2"/>
            <a:endCxn id="56" idx="0"/>
          </p:cNvCxnSpPr>
          <p:nvPr/>
        </p:nvCxnSpPr>
        <p:spPr>
          <a:xfrm>
            <a:off x="1007604" y="3021191"/>
            <a:ext cx="2802999" cy="1771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BBEB152-7CF5-48D3-87CB-48A402098C3A}"/>
              </a:ext>
            </a:extLst>
          </p:cNvPr>
          <p:cNvCxnSpPr>
            <a:cxnSpLocks/>
            <a:stCxn id="62" idx="2"/>
            <a:endCxn id="34" idx="0"/>
          </p:cNvCxnSpPr>
          <p:nvPr/>
        </p:nvCxnSpPr>
        <p:spPr>
          <a:xfrm>
            <a:off x="1007604" y="2542553"/>
            <a:ext cx="0" cy="187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모서리가 둥근 직사각형 16">
            <a:extLst>
              <a:ext uri="{FF2B5EF4-FFF2-40B4-BE49-F238E27FC236}">
                <a16:creationId xmlns:a16="http://schemas.microsoft.com/office/drawing/2014/main" id="{61B43E21-8FA6-4C29-9C25-C9EEE872B90F}"/>
              </a:ext>
            </a:extLst>
          </p:cNvPr>
          <p:cNvSpPr/>
          <p:nvPr/>
        </p:nvSpPr>
        <p:spPr>
          <a:xfrm>
            <a:off x="683568" y="2251869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qg1</a:t>
            </a:r>
            <a:endParaRPr lang="ko-KR" altLang="en-US" sz="1400" dirty="0"/>
          </a:p>
        </p:txBody>
      </p:sp>
      <p:sp>
        <p:nvSpPr>
          <p:cNvPr id="67" name="모서리가 둥근 직사각형 16">
            <a:extLst>
              <a:ext uri="{FF2B5EF4-FFF2-40B4-BE49-F238E27FC236}">
                <a16:creationId xmlns:a16="http://schemas.microsoft.com/office/drawing/2014/main" id="{3346BD14-6B8A-4C83-9830-3296C7D793D5}"/>
              </a:ext>
            </a:extLst>
          </p:cNvPr>
          <p:cNvSpPr/>
          <p:nvPr/>
        </p:nvSpPr>
        <p:spPr>
          <a:xfrm>
            <a:off x="1763688" y="1491630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qr1</a:t>
            </a:r>
            <a:endParaRPr lang="ko-KR" altLang="en-US" sz="1400" dirty="0"/>
          </a:p>
        </p:txBody>
      </p:sp>
      <p:sp>
        <p:nvSpPr>
          <p:cNvPr id="68" name="모서리가 둥근 직사각형 16">
            <a:extLst>
              <a:ext uri="{FF2B5EF4-FFF2-40B4-BE49-F238E27FC236}">
                <a16:creationId xmlns:a16="http://schemas.microsoft.com/office/drawing/2014/main" id="{789B316C-E0A3-450F-B333-870AAA5BF766}"/>
              </a:ext>
            </a:extLst>
          </p:cNvPr>
          <p:cNvSpPr/>
          <p:nvPr/>
        </p:nvSpPr>
        <p:spPr>
          <a:xfrm>
            <a:off x="1763688" y="2254513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qr2</a:t>
            </a:r>
            <a:endParaRPr lang="ko-KR" altLang="en-US" sz="1400" dirty="0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1E845AB7-C1BA-49BF-9190-4FE4CA1116E1}"/>
              </a:ext>
            </a:extLst>
          </p:cNvPr>
          <p:cNvCxnSpPr>
            <a:cxnSpLocks/>
            <a:stCxn id="68" idx="3"/>
            <a:endCxn id="41" idx="0"/>
          </p:cNvCxnSpPr>
          <p:nvPr/>
        </p:nvCxnSpPr>
        <p:spPr>
          <a:xfrm>
            <a:off x="2411760" y="2399855"/>
            <a:ext cx="684077" cy="3366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898F9043-E50A-4DEB-AB2B-7AB04A46BE89}"/>
              </a:ext>
            </a:extLst>
          </p:cNvPr>
          <p:cNvCxnSpPr>
            <a:cxnSpLocks/>
            <a:stCxn id="67" idx="3"/>
            <a:endCxn id="52" idx="0"/>
          </p:cNvCxnSpPr>
          <p:nvPr/>
        </p:nvCxnSpPr>
        <p:spPr>
          <a:xfrm>
            <a:off x="2411760" y="1636972"/>
            <a:ext cx="2957203" cy="10940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37743E4A-1DF0-45B6-BD32-47D6E81E4B03}"/>
              </a:ext>
            </a:extLst>
          </p:cNvPr>
          <p:cNvCxnSpPr>
            <a:cxnSpLocks/>
            <a:stCxn id="61" idx="4"/>
            <a:endCxn id="62" idx="0"/>
          </p:cNvCxnSpPr>
          <p:nvPr/>
        </p:nvCxnSpPr>
        <p:spPr>
          <a:xfrm flipH="1">
            <a:off x="1007604" y="2067694"/>
            <a:ext cx="66836" cy="18417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A08452B1-38E3-43DB-B9CD-441AE66B40FE}"/>
              </a:ext>
            </a:extLst>
          </p:cNvPr>
          <p:cNvSpPr/>
          <p:nvPr/>
        </p:nvSpPr>
        <p:spPr>
          <a:xfrm>
            <a:off x="3509881" y="1063187"/>
            <a:ext cx="1620182" cy="1471629"/>
          </a:xfrm>
          <a:prstGeom prst="roundRect">
            <a:avLst>
              <a:gd name="adj" fmla="val 707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DHCP A 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101B1539-0D28-4181-AB58-5B38BF87BF2F}"/>
              </a:ext>
            </a:extLst>
          </p:cNvPr>
          <p:cNvSpPr/>
          <p:nvPr/>
        </p:nvSpPr>
        <p:spPr>
          <a:xfrm>
            <a:off x="5783007" y="1063187"/>
            <a:ext cx="1620182" cy="1471629"/>
          </a:xfrm>
          <a:prstGeom prst="roundRect">
            <a:avLst>
              <a:gd name="adj" fmla="val 707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DHCP B 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sp>
        <p:nvSpPr>
          <p:cNvPr id="110" name="모서리가 둥근 직사각형 16">
            <a:extLst>
              <a:ext uri="{FF2B5EF4-FFF2-40B4-BE49-F238E27FC236}">
                <a16:creationId xmlns:a16="http://schemas.microsoft.com/office/drawing/2014/main" id="{8B11636E-1588-42CE-8F64-C612FA3BA3F8}"/>
              </a:ext>
            </a:extLst>
          </p:cNvPr>
          <p:cNvSpPr/>
          <p:nvPr/>
        </p:nvSpPr>
        <p:spPr>
          <a:xfrm>
            <a:off x="3995936" y="2137524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ns1</a:t>
            </a:r>
            <a:endParaRPr lang="ko-KR" altLang="en-US" sz="1400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B16CAD1D-77F5-441A-8CA5-76FD570DB159}"/>
              </a:ext>
            </a:extLst>
          </p:cNvPr>
          <p:cNvCxnSpPr>
            <a:cxnSpLocks/>
            <a:stCxn id="110" idx="2"/>
            <a:endCxn id="45" idx="0"/>
          </p:cNvCxnSpPr>
          <p:nvPr/>
        </p:nvCxnSpPr>
        <p:spPr>
          <a:xfrm>
            <a:off x="4319972" y="2428208"/>
            <a:ext cx="0" cy="3082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모서리가 둥근 직사각형 16">
            <a:extLst>
              <a:ext uri="{FF2B5EF4-FFF2-40B4-BE49-F238E27FC236}">
                <a16:creationId xmlns:a16="http://schemas.microsoft.com/office/drawing/2014/main" id="{0E961805-3A75-4C1B-9626-643A8102B744}"/>
              </a:ext>
            </a:extLst>
          </p:cNvPr>
          <p:cNvSpPr/>
          <p:nvPr/>
        </p:nvSpPr>
        <p:spPr>
          <a:xfrm>
            <a:off x="6269062" y="2137524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ns2</a:t>
            </a:r>
            <a:endParaRPr lang="ko-KR" altLang="en-US" sz="1400" dirty="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E176BCE7-0420-47CF-A1FA-9CE3F8B1BE35}"/>
              </a:ext>
            </a:extLst>
          </p:cNvPr>
          <p:cNvCxnSpPr>
            <a:cxnSpLocks/>
            <a:stCxn id="116" idx="2"/>
            <a:endCxn id="53" idx="0"/>
          </p:cNvCxnSpPr>
          <p:nvPr/>
        </p:nvCxnSpPr>
        <p:spPr>
          <a:xfrm>
            <a:off x="6593098" y="2428208"/>
            <a:ext cx="0" cy="3082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>
            <a:extLst>
              <a:ext uri="{FF2B5EF4-FFF2-40B4-BE49-F238E27FC236}">
                <a16:creationId xmlns:a16="http://schemas.microsoft.com/office/drawing/2014/main" id="{228255D0-F2FB-4349-9417-F28B4EB7A90C}"/>
              </a:ext>
            </a:extLst>
          </p:cNvPr>
          <p:cNvSpPr/>
          <p:nvPr/>
        </p:nvSpPr>
        <p:spPr>
          <a:xfrm>
            <a:off x="3635896" y="1635646"/>
            <a:ext cx="1368152" cy="2906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dnsmasq</a:t>
            </a:r>
            <a:endParaRPr lang="ko-KR" altLang="en-US" sz="140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342C2B3C-FCA7-406B-A592-5DEC403F5985}"/>
              </a:ext>
            </a:extLst>
          </p:cNvPr>
          <p:cNvSpPr/>
          <p:nvPr/>
        </p:nvSpPr>
        <p:spPr>
          <a:xfrm>
            <a:off x="5909022" y="1635646"/>
            <a:ext cx="1368152" cy="2906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dnsmasq</a:t>
            </a:r>
            <a:endParaRPr lang="ko-KR" altLang="en-US" sz="1400"/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E2B8C93E-EE50-427D-8BC2-2A439841B224}"/>
              </a:ext>
            </a:extLst>
          </p:cNvPr>
          <p:cNvCxnSpPr>
            <a:cxnSpLocks/>
            <a:stCxn id="61" idx="4"/>
            <a:endCxn id="68" idx="0"/>
          </p:cNvCxnSpPr>
          <p:nvPr/>
        </p:nvCxnSpPr>
        <p:spPr>
          <a:xfrm>
            <a:off x="1074440" y="2067694"/>
            <a:ext cx="1013284" cy="18681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79ECA6FC-1378-4E3E-B7C4-D7CB6844D942}"/>
              </a:ext>
            </a:extLst>
          </p:cNvPr>
          <p:cNvCxnSpPr>
            <a:cxnSpLocks/>
            <a:stCxn id="61" idx="0"/>
            <a:endCxn id="67" idx="1"/>
          </p:cNvCxnSpPr>
          <p:nvPr/>
        </p:nvCxnSpPr>
        <p:spPr>
          <a:xfrm flipV="1">
            <a:off x="1074440" y="1636972"/>
            <a:ext cx="689248" cy="14003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20A671A6-7223-4385-BFC3-1D6E7C2F36D2}"/>
              </a:ext>
            </a:extLst>
          </p:cNvPr>
          <p:cNvCxnSpPr>
            <a:cxnSpLocks/>
            <a:stCxn id="110" idx="0"/>
            <a:endCxn id="120" idx="4"/>
          </p:cNvCxnSpPr>
          <p:nvPr/>
        </p:nvCxnSpPr>
        <p:spPr>
          <a:xfrm flipV="1">
            <a:off x="4319972" y="1926330"/>
            <a:ext cx="0" cy="211194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9B8DC52F-8CF7-4FFE-9EC2-1C67EB44E279}"/>
              </a:ext>
            </a:extLst>
          </p:cNvPr>
          <p:cNvCxnSpPr>
            <a:cxnSpLocks/>
            <a:stCxn id="116" idx="0"/>
            <a:endCxn id="121" idx="4"/>
          </p:cNvCxnSpPr>
          <p:nvPr/>
        </p:nvCxnSpPr>
        <p:spPr>
          <a:xfrm flipV="1">
            <a:off x="6593098" y="1926330"/>
            <a:ext cx="0" cy="211194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21">
            <a:extLst>
              <a:ext uri="{FF2B5EF4-FFF2-40B4-BE49-F238E27FC236}">
                <a16:creationId xmlns:a16="http://schemas.microsoft.com/office/drawing/2014/main" id="{92810D52-6E2C-48B6-95FA-87E7C9E4C479}"/>
              </a:ext>
            </a:extLst>
          </p:cNvPr>
          <p:cNvSpPr/>
          <p:nvPr/>
        </p:nvSpPr>
        <p:spPr>
          <a:xfrm>
            <a:off x="1619672" y="4680210"/>
            <a:ext cx="1224136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eth0</a:t>
            </a:r>
            <a:endParaRPr lang="ko-KR" altLang="en-US" sz="14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01F1451F-88F0-4B44-B553-84789AF580CE}"/>
              </a:ext>
            </a:extLst>
          </p:cNvPr>
          <p:cNvSpPr/>
          <p:nvPr/>
        </p:nvSpPr>
        <p:spPr>
          <a:xfrm>
            <a:off x="496050" y="1777010"/>
            <a:ext cx="1156780" cy="2906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iptables</a:t>
            </a:r>
            <a:endParaRPr lang="ko-KR" altLang="en-US" sz="1400"/>
          </a:p>
        </p:txBody>
      </p:sp>
      <p:sp>
        <p:nvSpPr>
          <p:cNvPr id="56" name="모서리가 둥근 직사각형 15">
            <a:extLst>
              <a:ext uri="{FF2B5EF4-FFF2-40B4-BE49-F238E27FC236}">
                <a16:creationId xmlns:a16="http://schemas.microsoft.com/office/drawing/2014/main" id="{C2883E9A-7CF4-425B-8CCD-B0391D390558}"/>
              </a:ext>
            </a:extLst>
          </p:cNvPr>
          <p:cNvSpPr/>
          <p:nvPr/>
        </p:nvSpPr>
        <p:spPr>
          <a:xfrm>
            <a:off x="1157542" y="3198361"/>
            <a:ext cx="5306122" cy="290685"/>
          </a:xfrm>
          <a:prstGeom prst="roundRect">
            <a:avLst>
              <a:gd name="adj" fmla="val 34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br-int</a:t>
            </a:r>
            <a:endParaRPr lang="ko-KR" altLang="en-US" sz="1400" dirty="0"/>
          </a:p>
        </p:txBody>
      </p:sp>
      <p:sp>
        <p:nvSpPr>
          <p:cNvPr id="70" name="모서리가 둥근 직사각형 15">
            <a:extLst>
              <a:ext uri="{FF2B5EF4-FFF2-40B4-BE49-F238E27FC236}">
                <a16:creationId xmlns:a16="http://schemas.microsoft.com/office/drawing/2014/main" id="{DAC68AC3-CD06-45EA-8D98-A306566A1EF9}"/>
              </a:ext>
            </a:extLst>
          </p:cNvPr>
          <p:cNvSpPr/>
          <p:nvPr/>
        </p:nvSpPr>
        <p:spPr>
          <a:xfrm>
            <a:off x="2855192" y="4203819"/>
            <a:ext cx="1930812" cy="290685"/>
          </a:xfrm>
          <a:prstGeom prst="roundRect">
            <a:avLst>
              <a:gd name="adj" fmla="val 34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br-tun (VXLAN, GRE)</a:t>
            </a:r>
            <a:endParaRPr lang="ko-KR" altLang="en-US" sz="1400" dirty="0"/>
          </a:p>
        </p:txBody>
      </p:sp>
      <p:sp>
        <p:nvSpPr>
          <p:cNvPr id="71" name="모서리가 둥근 직사각형 50">
            <a:extLst>
              <a:ext uri="{FF2B5EF4-FFF2-40B4-BE49-F238E27FC236}">
                <a16:creationId xmlns:a16="http://schemas.microsoft.com/office/drawing/2014/main" id="{78C30CBE-9A42-4090-8289-3E6ED714E06F}"/>
              </a:ext>
            </a:extLst>
          </p:cNvPr>
          <p:cNvSpPr/>
          <p:nvPr/>
        </p:nvSpPr>
        <p:spPr>
          <a:xfrm>
            <a:off x="3100518" y="3484536"/>
            <a:ext cx="1440160" cy="290684"/>
          </a:xfrm>
          <a:prstGeom prst="roundRect">
            <a:avLst>
              <a:gd name="adj" fmla="val 340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patch-tun</a:t>
            </a:r>
            <a:endParaRPr lang="ko-KR" altLang="en-US" sz="1400" dirty="0"/>
          </a:p>
        </p:txBody>
      </p:sp>
      <p:sp>
        <p:nvSpPr>
          <p:cNvPr id="73" name="모서리가 둥근 직사각형 50">
            <a:extLst>
              <a:ext uri="{FF2B5EF4-FFF2-40B4-BE49-F238E27FC236}">
                <a16:creationId xmlns:a16="http://schemas.microsoft.com/office/drawing/2014/main" id="{3007BC87-A193-4149-8238-D26017F047DF}"/>
              </a:ext>
            </a:extLst>
          </p:cNvPr>
          <p:cNvSpPr/>
          <p:nvPr/>
        </p:nvSpPr>
        <p:spPr>
          <a:xfrm>
            <a:off x="5023503" y="3484536"/>
            <a:ext cx="1440160" cy="290684"/>
          </a:xfrm>
          <a:prstGeom prst="roundRect">
            <a:avLst>
              <a:gd name="adj" fmla="val 340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int-br-vlan</a:t>
            </a:r>
            <a:endParaRPr lang="ko-KR" altLang="en-US" sz="1400" dirty="0"/>
          </a:p>
        </p:txBody>
      </p:sp>
      <p:sp>
        <p:nvSpPr>
          <p:cNvPr id="74" name="모서리가 둥근 직사각형 50">
            <a:extLst>
              <a:ext uri="{FF2B5EF4-FFF2-40B4-BE49-F238E27FC236}">
                <a16:creationId xmlns:a16="http://schemas.microsoft.com/office/drawing/2014/main" id="{11CF2D53-103F-4EEE-BC58-6F9B64157519}"/>
              </a:ext>
            </a:extLst>
          </p:cNvPr>
          <p:cNvSpPr/>
          <p:nvPr/>
        </p:nvSpPr>
        <p:spPr>
          <a:xfrm>
            <a:off x="2855192" y="3917113"/>
            <a:ext cx="1930812" cy="290684"/>
          </a:xfrm>
          <a:prstGeom prst="roundRect">
            <a:avLst>
              <a:gd name="adj" fmla="val 340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patch-int</a:t>
            </a:r>
            <a:endParaRPr lang="ko-KR" altLang="en-US" sz="1400" dirty="0"/>
          </a:p>
        </p:txBody>
      </p:sp>
      <p:sp>
        <p:nvSpPr>
          <p:cNvPr id="76" name="모서리가 둥근 직사각형 15">
            <a:extLst>
              <a:ext uri="{FF2B5EF4-FFF2-40B4-BE49-F238E27FC236}">
                <a16:creationId xmlns:a16="http://schemas.microsoft.com/office/drawing/2014/main" id="{1971B7CB-03B9-4263-9AA6-8C4332E0043A}"/>
              </a:ext>
            </a:extLst>
          </p:cNvPr>
          <p:cNvSpPr/>
          <p:nvPr/>
        </p:nvSpPr>
        <p:spPr>
          <a:xfrm>
            <a:off x="5023503" y="4203819"/>
            <a:ext cx="1440160" cy="290685"/>
          </a:xfrm>
          <a:prstGeom prst="roundRect">
            <a:avLst>
              <a:gd name="adj" fmla="val 34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br-vlan</a:t>
            </a:r>
            <a:endParaRPr lang="ko-KR" altLang="en-US" sz="1400" dirty="0"/>
          </a:p>
        </p:txBody>
      </p:sp>
      <p:sp>
        <p:nvSpPr>
          <p:cNvPr id="77" name="모서리가 둥근 직사각형 50">
            <a:extLst>
              <a:ext uri="{FF2B5EF4-FFF2-40B4-BE49-F238E27FC236}">
                <a16:creationId xmlns:a16="http://schemas.microsoft.com/office/drawing/2014/main" id="{E6337982-72E9-4CE5-B106-4B5005C175FE}"/>
              </a:ext>
            </a:extLst>
          </p:cNvPr>
          <p:cNvSpPr/>
          <p:nvPr/>
        </p:nvSpPr>
        <p:spPr>
          <a:xfrm>
            <a:off x="5023503" y="3917113"/>
            <a:ext cx="1440160" cy="290684"/>
          </a:xfrm>
          <a:prstGeom prst="roundRect">
            <a:avLst>
              <a:gd name="adj" fmla="val 340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phy-br-vlan</a:t>
            </a:r>
            <a:endParaRPr lang="ko-KR" altLang="en-US" sz="1400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54567AAE-D59E-498F-8933-D03F9DDF45E1}"/>
              </a:ext>
            </a:extLst>
          </p:cNvPr>
          <p:cNvCxnSpPr>
            <a:cxnSpLocks/>
            <a:stCxn id="74" idx="0"/>
            <a:endCxn id="71" idx="2"/>
          </p:cNvCxnSpPr>
          <p:nvPr/>
        </p:nvCxnSpPr>
        <p:spPr>
          <a:xfrm flipV="1">
            <a:off x="3820598" y="3775220"/>
            <a:ext cx="0" cy="1418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F98A85BA-416F-42FF-91BE-D7C05163D682}"/>
              </a:ext>
            </a:extLst>
          </p:cNvPr>
          <p:cNvCxnSpPr>
            <a:cxnSpLocks/>
            <a:stCxn id="77" idx="0"/>
            <a:endCxn id="73" idx="2"/>
          </p:cNvCxnSpPr>
          <p:nvPr/>
        </p:nvCxnSpPr>
        <p:spPr>
          <a:xfrm flipV="1">
            <a:off x="5743583" y="3775220"/>
            <a:ext cx="0" cy="1418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9A1D0C2-2F1C-4AC3-BCD5-2A9AFAFFB213}"/>
              </a:ext>
            </a:extLst>
          </p:cNvPr>
          <p:cNvCxnSpPr>
            <a:cxnSpLocks/>
            <a:stCxn id="56" idx="0"/>
            <a:endCxn id="41" idx="2"/>
          </p:cNvCxnSpPr>
          <p:nvPr/>
        </p:nvCxnSpPr>
        <p:spPr>
          <a:xfrm flipH="1" flipV="1">
            <a:off x="3095837" y="3027190"/>
            <a:ext cx="714766" cy="1711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9A1F344C-826C-4336-AE2C-27D9F31DFC5A}"/>
              </a:ext>
            </a:extLst>
          </p:cNvPr>
          <p:cNvCxnSpPr>
            <a:cxnSpLocks/>
            <a:stCxn id="56" idx="0"/>
            <a:endCxn id="45" idx="2"/>
          </p:cNvCxnSpPr>
          <p:nvPr/>
        </p:nvCxnSpPr>
        <p:spPr>
          <a:xfrm flipV="1">
            <a:off x="3810603" y="3027190"/>
            <a:ext cx="509369" cy="1711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9208E8E-1A27-49BA-9FFB-DF963D3D5CF2}"/>
              </a:ext>
            </a:extLst>
          </p:cNvPr>
          <p:cNvCxnSpPr>
            <a:cxnSpLocks/>
            <a:stCxn id="56" idx="0"/>
            <a:endCxn id="52" idx="2"/>
          </p:cNvCxnSpPr>
          <p:nvPr/>
        </p:nvCxnSpPr>
        <p:spPr>
          <a:xfrm flipV="1">
            <a:off x="3810603" y="3021751"/>
            <a:ext cx="1558360" cy="1766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F733EA1B-A6DB-4EE0-A988-52A51AB8FC21}"/>
              </a:ext>
            </a:extLst>
          </p:cNvPr>
          <p:cNvCxnSpPr>
            <a:cxnSpLocks/>
            <a:stCxn id="56" idx="0"/>
            <a:endCxn id="53" idx="2"/>
          </p:cNvCxnSpPr>
          <p:nvPr/>
        </p:nvCxnSpPr>
        <p:spPr>
          <a:xfrm flipV="1">
            <a:off x="3810603" y="3027190"/>
            <a:ext cx="2782495" cy="1711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모서리가 둥근 직사각형 50">
            <a:extLst>
              <a:ext uri="{FF2B5EF4-FFF2-40B4-BE49-F238E27FC236}">
                <a16:creationId xmlns:a16="http://schemas.microsoft.com/office/drawing/2014/main" id="{A227B8FE-6A9E-4807-9D5F-19C37C64B40E}"/>
              </a:ext>
            </a:extLst>
          </p:cNvPr>
          <p:cNvSpPr/>
          <p:nvPr/>
        </p:nvSpPr>
        <p:spPr>
          <a:xfrm>
            <a:off x="7629679" y="3248470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115" name="모서리가 둥근 직사각형 50">
            <a:extLst>
              <a:ext uri="{FF2B5EF4-FFF2-40B4-BE49-F238E27FC236}">
                <a16:creationId xmlns:a16="http://schemas.microsoft.com/office/drawing/2014/main" id="{EC8979FE-2DCC-4E18-B1B4-E9F56FD451FF}"/>
              </a:ext>
            </a:extLst>
          </p:cNvPr>
          <p:cNvSpPr/>
          <p:nvPr/>
        </p:nvSpPr>
        <p:spPr>
          <a:xfrm>
            <a:off x="7629679" y="2426563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118" name="모서리가 둥근 직사각형 16">
            <a:extLst>
              <a:ext uri="{FF2B5EF4-FFF2-40B4-BE49-F238E27FC236}">
                <a16:creationId xmlns:a16="http://schemas.microsoft.com/office/drawing/2014/main" id="{9C2EF554-9492-4606-B2E4-24D1F439EC60}"/>
              </a:ext>
            </a:extLst>
          </p:cNvPr>
          <p:cNvSpPr/>
          <p:nvPr/>
        </p:nvSpPr>
        <p:spPr>
          <a:xfrm>
            <a:off x="8155564" y="2367328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VETH</a:t>
            </a:r>
            <a:endParaRPr lang="ko-KR" altLang="en-US" sz="1400" dirty="0"/>
          </a:p>
        </p:txBody>
      </p:sp>
      <p:sp>
        <p:nvSpPr>
          <p:cNvPr id="123" name="모서리가 둥근 직사각형 16">
            <a:extLst>
              <a:ext uri="{FF2B5EF4-FFF2-40B4-BE49-F238E27FC236}">
                <a16:creationId xmlns:a16="http://schemas.microsoft.com/office/drawing/2014/main" id="{532DCFA8-804C-4AA4-B399-101C4D52FF06}"/>
              </a:ext>
            </a:extLst>
          </p:cNvPr>
          <p:cNvSpPr/>
          <p:nvPr/>
        </p:nvSpPr>
        <p:spPr>
          <a:xfrm>
            <a:off x="8155564" y="3198985"/>
            <a:ext cx="1456996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OVS </a:t>
            </a:r>
          </a:p>
          <a:p>
            <a:r>
              <a:rPr lang="en-US" altLang="ko-KR" sz="1400"/>
              <a:t>Patch Port</a:t>
            </a:r>
            <a:endParaRPr lang="ko-KR" altLang="en-US" sz="1400" dirty="0"/>
          </a:p>
        </p:txBody>
      </p:sp>
      <p:sp>
        <p:nvSpPr>
          <p:cNvPr id="124" name="모서리가 둥근 직사각형 50">
            <a:extLst>
              <a:ext uri="{FF2B5EF4-FFF2-40B4-BE49-F238E27FC236}">
                <a16:creationId xmlns:a16="http://schemas.microsoft.com/office/drawing/2014/main" id="{4716ABA5-236A-4145-9A4C-CA445BC67692}"/>
              </a:ext>
            </a:extLst>
          </p:cNvPr>
          <p:cNvSpPr/>
          <p:nvPr/>
        </p:nvSpPr>
        <p:spPr>
          <a:xfrm>
            <a:off x="7630124" y="2836016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126" name="모서리가 둥근 직사각형 16">
            <a:extLst>
              <a:ext uri="{FF2B5EF4-FFF2-40B4-BE49-F238E27FC236}">
                <a16:creationId xmlns:a16="http://schemas.microsoft.com/office/drawing/2014/main" id="{FEF37C2D-B30A-4756-852A-B91BA634742C}"/>
              </a:ext>
            </a:extLst>
          </p:cNvPr>
          <p:cNvSpPr/>
          <p:nvPr/>
        </p:nvSpPr>
        <p:spPr>
          <a:xfrm>
            <a:off x="8155564" y="2776620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OVS</a:t>
            </a:r>
            <a:endParaRPr lang="ko-KR" altLang="en-US" sz="1400" dirty="0"/>
          </a:p>
        </p:txBody>
      </p:sp>
      <p:sp>
        <p:nvSpPr>
          <p:cNvPr id="127" name="모서리가 둥근 직사각형 50">
            <a:extLst>
              <a:ext uri="{FF2B5EF4-FFF2-40B4-BE49-F238E27FC236}">
                <a16:creationId xmlns:a16="http://schemas.microsoft.com/office/drawing/2014/main" id="{A1C3AF4D-B289-48EB-823F-0C6BED342FCA}"/>
              </a:ext>
            </a:extLst>
          </p:cNvPr>
          <p:cNvSpPr/>
          <p:nvPr/>
        </p:nvSpPr>
        <p:spPr>
          <a:xfrm>
            <a:off x="7629679" y="2019728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129" name="모서리가 둥근 직사각형 16">
            <a:extLst>
              <a:ext uri="{FF2B5EF4-FFF2-40B4-BE49-F238E27FC236}">
                <a16:creationId xmlns:a16="http://schemas.microsoft.com/office/drawing/2014/main" id="{333B006D-7B40-4797-B910-86299657CB02}"/>
              </a:ext>
            </a:extLst>
          </p:cNvPr>
          <p:cNvSpPr/>
          <p:nvPr/>
        </p:nvSpPr>
        <p:spPr>
          <a:xfrm>
            <a:off x="8155564" y="1960493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TAP</a:t>
            </a:r>
            <a:endParaRPr lang="ko-KR" altLang="en-US" sz="1400" dirty="0"/>
          </a:p>
        </p:txBody>
      </p:sp>
      <p:sp>
        <p:nvSpPr>
          <p:cNvPr id="130" name="모서리가 둥근 직사각형 50">
            <a:extLst>
              <a:ext uri="{FF2B5EF4-FFF2-40B4-BE49-F238E27FC236}">
                <a16:creationId xmlns:a16="http://schemas.microsoft.com/office/drawing/2014/main" id="{ADBF9CE3-6892-493C-A461-496B092AFDDF}"/>
              </a:ext>
            </a:extLst>
          </p:cNvPr>
          <p:cNvSpPr/>
          <p:nvPr/>
        </p:nvSpPr>
        <p:spPr>
          <a:xfrm>
            <a:off x="1157312" y="3484536"/>
            <a:ext cx="1440160" cy="290684"/>
          </a:xfrm>
          <a:prstGeom prst="roundRect">
            <a:avLst>
              <a:gd name="adj" fmla="val 340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int-br-ex</a:t>
            </a:r>
            <a:endParaRPr lang="ko-KR" altLang="en-US" sz="1400" dirty="0"/>
          </a:p>
        </p:txBody>
      </p: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F778ABDB-9971-406F-BE80-794AE78200ED}"/>
              </a:ext>
            </a:extLst>
          </p:cNvPr>
          <p:cNvCxnSpPr>
            <a:cxnSpLocks/>
            <a:stCxn id="70" idx="2"/>
            <a:endCxn id="18" idx="0"/>
          </p:cNvCxnSpPr>
          <p:nvPr/>
        </p:nvCxnSpPr>
        <p:spPr>
          <a:xfrm>
            <a:off x="3820598" y="4494504"/>
            <a:ext cx="980570" cy="177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25C374BF-0D81-4473-9CFF-FBC2FBA1527A}"/>
              </a:ext>
            </a:extLst>
          </p:cNvPr>
          <p:cNvCxnSpPr>
            <a:cxnSpLocks/>
            <a:stCxn id="76" idx="2"/>
            <a:endCxn id="18" idx="0"/>
          </p:cNvCxnSpPr>
          <p:nvPr/>
        </p:nvCxnSpPr>
        <p:spPr>
          <a:xfrm flipH="1">
            <a:off x="4801168" y="4494504"/>
            <a:ext cx="942415" cy="177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모서리가 둥근 직사각형 15">
            <a:extLst>
              <a:ext uri="{FF2B5EF4-FFF2-40B4-BE49-F238E27FC236}">
                <a16:creationId xmlns:a16="http://schemas.microsoft.com/office/drawing/2014/main" id="{153FC9F1-9E8A-4E04-971E-7CCB8CE8045A}"/>
              </a:ext>
            </a:extLst>
          </p:cNvPr>
          <p:cNvSpPr/>
          <p:nvPr/>
        </p:nvSpPr>
        <p:spPr>
          <a:xfrm>
            <a:off x="1157312" y="4203819"/>
            <a:ext cx="1440160" cy="290685"/>
          </a:xfrm>
          <a:prstGeom prst="roundRect">
            <a:avLst>
              <a:gd name="adj" fmla="val 34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br-ex</a:t>
            </a:r>
            <a:endParaRPr lang="ko-KR" altLang="en-US" sz="1400" dirty="0"/>
          </a:p>
        </p:txBody>
      </p:sp>
      <p:sp>
        <p:nvSpPr>
          <p:cNvPr id="139" name="모서리가 둥근 직사각형 50">
            <a:extLst>
              <a:ext uri="{FF2B5EF4-FFF2-40B4-BE49-F238E27FC236}">
                <a16:creationId xmlns:a16="http://schemas.microsoft.com/office/drawing/2014/main" id="{843EE63F-3E6B-40A3-8D87-79B3AE78E006}"/>
              </a:ext>
            </a:extLst>
          </p:cNvPr>
          <p:cNvSpPr/>
          <p:nvPr/>
        </p:nvSpPr>
        <p:spPr>
          <a:xfrm>
            <a:off x="1157312" y="3917113"/>
            <a:ext cx="1440160" cy="290684"/>
          </a:xfrm>
          <a:prstGeom prst="roundRect">
            <a:avLst>
              <a:gd name="adj" fmla="val 340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phy-br-ex</a:t>
            </a:r>
            <a:endParaRPr lang="ko-KR" altLang="en-US" sz="1400"/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AE0D9484-8E96-483D-8766-CEE493CBD1C6}"/>
              </a:ext>
            </a:extLst>
          </p:cNvPr>
          <p:cNvCxnSpPr>
            <a:cxnSpLocks/>
            <a:stCxn id="139" idx="0"/>
            <a:endCxn id="130" idx="2"/>
          </p:cNvCxnSpPr>
          <p:nvPr/>
        </p:nvCxnSpPr>
        <p:spPr>
          <a:xfrm flipV="1">
            <a:off x="1877392" y="3775220"/>
            <a:ext cx="0" cy="1418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A26015C1-788A-42D8-944A-3ED6160086CC}"/>
              </a:ext>
            </a:extLst>
          </p:cNvPr>
          <p:cNvCxnSpPr>
            <a:cxnSpLocks/>
            <a:stCxn id="60" idx="0"/>
            <a:endCxn id="135" idx="2"/>
          </p:cNvCxnSpPr>
          <p:nvPr/>
        </p:nvCxnSpPr>
        <p:spPr>
          <a:xfrm flipH="1" flipV="1">
            <a:off x="1877392" y="4494504"/>
            <a:ext cx="354348" cy="1857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101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0FED1-0275-4400-BDCA-16678BBDB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05DF65-83D1-483E-8EBB-8D34BE255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109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Host Network</a:t>
            </a:r>
            <a:endParaRPr lang="ko-KR" altLang="en-US" sz="36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403648" y="1450413"/>
            <a:ext cx="1616682" cy="201622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/>
              <a:t>Network Node</a:t>
            </a:r>
            <a:endParaRPr lang="ko-KR" altLang="en-US" sz="1400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547664" y="1851670"/>
            <a:ext cx="1328650" cy="390831"/>
          </a:xfrm>
          <a:prstGeom prst="roundRect">
            <a:avLst>
              <a:gd name="adj" fmla="val 130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ML2</a:t>
            </a:r>
            <a:r>
              <a:rPr lang="en-US" altLang="ko-KR" sz="1200" dirty="0"/>
              <a:t> Plugin Agent</a:t>
            </a:r>
            <a:endParaRPr lang="ko-KR" altLang="en-US" sz="12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547664" y="2314509"/>
            <a:ext cx="1328650" cy="288032"/>
          </a:xfrm>
          <a:prstGeom prst="roundRect">
            <a:avLst>
              <a:gd name="adj" fmla="val 130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L3</a:t>
            </a:r>
            <a:r>
              <a:rPr lang="en-US" altLang="ko-KR" sz="1200" dirty="0"/>
              <a:t> Agent</a:t>
            </a:r>
            <a:endParaRPr lang="ko-KR" altLang="en-US" sz="12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547664" y="2674549"/>
            <a:ext cx="1328650" cy="288032"/>
          </a:xfrm>
          <a:prstGeom prst="roundRect">
            <a:avLst>
              <a:gd name="adj" fmla="val 130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DHCP</a:t>
            </a:r>
            <a:r>
              <a:rPr lang="en-US" altLang="ko-KR" sz="1200" dirty="0"/>
              <a:t> Agent</a:t>
            </a:r>
            <a:endParaRPr lang="ko-KR" altLang="en-US" sz="12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547664" y="3034589"/>
            <a:ext cx="1328650" cy="288032"/>
          </a:xfrm>
          <a:prstGeom prst="roundRect">
            <a:avLst>
              <a:gd name="adj" fmla="val 130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Meta Agent</a:t>
            </a:r>
            <a:endParaRPr lang="ko-KR" altLang="en-US" sz="1200" dirty="0"/>
          </a:p>
        </p:txBody>
      </p:sp>
      <p:grpSp>
        <p:nvGrpSpPr>
          <p:cNvPr id="5" name="그룹 4"/>
          <p:cNvGrpSpPr/>
          <p:nvPr/>
        </p:nvGrpSpPr>
        <p:grpSpPr>
          <a:xfrm>
            <a:off x="3851920" y="1450413"/>
            <a:ext cx="1616682" cy="936104"/>
            <a:chOff x="5940152" y="1347614"/>
            <a:chExt cx="1616682" cy="936104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5940152" y="1347614"/>
              <a:ext cx="1616682" cy="936104"/>
            </a:xfrm>
            <a:prstGeom prst="roundRect">
              <a:avLst>
                <a:gd name="adj" fmla="val 34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b="1" dirty="0"/>
                <a:t>Compute Node</a:t>
              </a:r>
              <a:endParaRPr lang="ko-KR" altLang="en-US" sz="1400" b="1" dirty="0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6084168" y="1851670"/>
              <a:ext cx="1328650" cy="288032"/>
            </a:xfrm>
            <a:prstGeom prst="roundRect">
              <a:avLst>
                <a:gd name="adj" fmla="val 1304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ML2</a:t>
              </a:r>
              <a:r>
                <a:rPr lang="en-US" altLang="ko-KR" sz="1200" dirty="0"/>
                <a:t> Plugin</a:t>
              </a:r>
              <a:endParaRPr lang="ko-KR" altLang="en-US" sz="1200" dirty="0"/>
            </a:p>
          </p:txBody>
        </p:sp>
      </p:grpSp>
      <p:pic>
        <p:nvPicPr>
          <p:cNvPr id="33" name="Picture 2" descr="C:\Users\Tmax\Desktop\Network-Router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682661"/>
            <a:ext cx="571722" cy="54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그룹 35"/>
          <p:cNvGrpSpPr/>
          <p:nvPr/>
        </p:nvGrpSpPr>
        <p:grpSpPr>
          <a:xfrm>
            <a:off x="3779912" y="1522421"/>
            <a:ext cx="1616682" cy="936104"/>
            <a:chOff x="5940152" y="1347614"/>
            <a:chExt cx="1616682" cy="936104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5940152" y="1347614"/>
              <a:ext cx="1616682" cy="936104"/>
            </a:xfrm>
            <a:prstGeom prst="roundRect">
              <a:avLst>
                <a:gd name="adj" fmla="val 34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b="1" dirty="0"/>
                <a:t>Compute Node</a:t>
              </a:r>
              <a:endParaRPr lang="ko-KR" altLang="en-US" sz="1400" b="1" dirty="0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084168" y="1851670"/>
              <a:ext cx="1328650" cy="288032"/>
            </a:xfrm>
            <a:prstGeom prst="roundRect">
              <a:avLst>
                <a:gd name="adj" fmla="val 1304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ML2</a:t>
              </a:r>
              <a:r>
                <a:rPr lang="en-US" altLang="ko-KR" sz="1200" dirty="0"/>
                <a:t> Plugin</a:t>
              </a:r>
              <a:endParaRPr lang="ko-KR" altLang="en-US" sz="1200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707904" y="1594429"/>
            <a:ext cx="1616682" cy="936104"/>
            <a:chOff x="5940152" y="1347614"/>
            <a:chExt cx="1616682" cy="936104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5940152" y="1347614"/>
              <a:ext cx="1616682" cy="936104"/>
            </a:xfrm>
            <a:prstGeom prst="roundRect">
              <a:avLst>
                <a:gd name="adj" fmla="val 34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b="1" dirty="0"/>
                <a:t>Compute Node</a:t>
              </a:r>
              <a:endParaRPr lang="ko-KR" altLang="en-US" sz="1400" b="1" dirty="0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6084168" y="1743658"/>
              <a:ext cx="1328650" cy="396044"/>
            </a:xfrm>
            <a:prstGeom prst="roundRect">
              <a:avLst>
                <a:gd name="adj" fmla="val 1304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ML2</a:t>
              </a:r>
              <a:r>
                <a:rPr lang="en-US" altLang="ko-KR" sz="1200" dirty="0"/>
                <a:t> Plugin Agent</a:t>
              </a:r>
              <a:endParaRPr lang="ko-KR" altLang="en-US" sz="1200" dirty="0"/>
            </a:p>
          </p:txBody>
        </p:sp>
      </p:grpSp>
      <p:sp>
        <p:nvSpPr>
          <p:cNvPr id="7" name="자유형 6"/>
          <p:cNvSpPr/>
          <p:nvPr/>
        </p:nvSpPr>
        <p:spPr>
          <a:xfrm>
            <a:off x="2051721" y="3466638"/>
            <a:ext cx="2167920" cy="488660"/>
          </a:xfrm>
          <a:custGeom>
            <a:avLst/>
            <a:gdLst>
              <a:gd name="connsiteX0" fmla="*/ 0 w 2002421"/>
              <a:gd name="connsiteY0" fmla="*/ 0 h 509286"/>
              <a:gd name="connsiteX1" fmla="*/ 0 w 2002421"/>
              <a:gd name="connsiteY1" fmla="*/ 509286 h 509286"/>
              <a:gd name="connsiteX2" fmla="*/ 2002421 w 2002421"/>
              <a:gd name="connsiteY2" fmla="*/ 509286 h 50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2421" h="509286">
                <a:moveTo>
                  <a:pt x="0" y="0"/>
                </a:moveTo>
                <a:lnTo>
                  <a:pt x="0" y="509286"/>
                </a:lnTo>
                <a:lnTo>
                  <a:pt x="2002421" y="509286"/>
                </a:lnTo>
              </a:path>
            </a:pathLst>
          </a:cu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구름 7"/>
          <p:cNvSpPr/>
          <p:nvPr/>
        </p:nvSpPr>
        <p:spPr>
          <a:xfrm>
            <a:off x="3769057" y="4330733"/>
            <a:ext cx="1457528" cy="545273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Internet</a:t>
            </a:r>
            <a:endParaRPr lang="ko-KR" altLang="en-US" sz="1600" b="1" dirty="0"/>
          </a:p>
        </p:txBody>
      </p:sp>
      <p:cxnSp>
        <p:nvCxnSpPr>
          <p:cNvPr id="10" name="직선 연결선 9"/>
          <p:cNvCxnSpPr>
            <a:endCxn id="8" idx="3"/>
          </p:cNvCxnSpPr>
          <p:nvPr/>
        </p:nvCxnSpPr>
        <p:spPr>
          <a:xfrm>
            <a:off x="4497821" y="4214093"/>
            <a:ext cx="0" cy="1478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48"/>
          <p:cNvSpPr/>
          <p:nvPr/>
        </p:nvSpPr>
        <p:spPr>
          <a:xfrm>
            <a:off x="6123670" y="1450413"/>
            <a:ext cx="1616682" cy="792088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/>
              <a:t>Controller Node</a:t>
            </a:r>
            <a:endParaRPr lang="ko-KR" altLang="en-US" sz="1400" b="1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6267686" y="1851670"/>
            <a:ext cx="1328650" cy="288032"/>
          </a:xfrm>
          <a:prstGeom prst="roundRect">
            <a:avLst>
              <a:gd name="adj" fmla="val 130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Neutron Server</a:t>
            </a:r>
            <a:endParaRPr lang="ko-KR" altLang="en-US" sz="1200" dirty="0"/>
          </a:p>
        </p:txBody>
      </p:sp>
      <p:sp>
        <p:nvSpPr>
          <p:cNvPr id="48" name="자유형 47"/>
          <p:cNvSpPr/>
          <p:nvPr/>
        </p:nvSpPr>
        <p:spPr>
          <a:xfrm>
            <a:off x="2357884" y="2528623"/>
            <a:ext cx="2133600" cy="1054100"/>
          </a:xfrm>
          <a:custGeom>
            <a:avLst/>
            <a:gdLst>
              <a:gd name="connsiteX0" fmla="*/ 0 w 2133600"/>
              <a:gd name="connsiteY0" fmla="*/ 946150 h 1054100"/>
              <a:gd name="connsiteX1" fmla="*/ 0 w 2133600"/>
              <a:gd name="connsiteY1" fmla="*/ 1054100 h 1054100"/>
              <a:gd name="connsiteX2" fmla="*/ 2133600 w 2133600"/>
              <a:gd name="connsiteY2" fmla="*/ 1054100 h 1054100"/>
              <a:gd name="connsiteX3" fmla="*/ 2133600 w 2133600"/>
              <a:gd name="connsiteY3" fmla="*/ 0 h 105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3600" h="1054100">
                <a:moveTo>
                  <a:pt x="0" y="946150"/>
                </a:moveTo>
                <a:lnTo>
                  <a:pt x="0" y="1054100"/>
                </a:lnTo>
                <a:lnTo>
                  <a:pt x="2133600" y="1054100"/>
                </a:lnTo>
                <a:lnTo>
                  <a:pt x="2133600" y="0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자유형 54"/>
          <p:cNvSpPr/>
          <p:nvPr/>
        </p:nvSpPr>
        <p:spPr>
          <a:xfrm flipH="1">
            <a:off x="4783680" y="2242501"/>
            <a:ext cx="2148329" cy="1712797"/>
          </a:xfrm>
          <a:custGeom>
            <a:avLst/>
            <a:gdLst>
              <a:gd name="connsiteX0" fmla="*/ 0 w 2002421"/>
              <a:gd name="connsiteY0" fmla="*/ 0 h 509286"/>
              <a:gd name="connsiteX1" fmla="*/ 0 w 2002421"/>
              <a:gd name="connsiteY1" fmla="*/ 509286 h 509286"/>
              <a:gd name="connsiteX2" fmla="*/ 2002421 w 2002421"/>
              <a:gd name="connsiteY2" fmla="*/ 509286 h 50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2421" h="509286">
                <a:moveTo>
                  <a:pt x="0" y="0"/>
                </a:moveTo>
                <a:lnTo>
                  <a:pt x="0" y="509286"/>
                </a:lnTo>
                <a:lnTo>
                  <a:pt x="2002421" y="509286"/>
                </a:lnTo>
              </a:path>
            </a:pathLst>
          </a:cu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>
            <a:endCxn id="17" idx="0"/>
          </p:cNvCxnSpPr>
          <p:nvPr/>
        </p:nvCxnSpPr>
        <p:spPr>
          <a:xfrm>
            <a:off x="4660261" y="1187450"/>
            <a:ext cx="0" cy="262963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자유형 63"/>
          <p:cNvSpPr/>
          <p:nvPr/>
        </p:nvSpPr>
        <p:spPr>
          <a:xfrm>
            <a:off x="2186434" y="1187450"/>
            <a:ext cx="4745575" cy="260350"/>
          </a:xfrm>
          <a:custGeom>
            <a:avLst/>
            <a:gdLst>
              <a:gd name="connsiteX0" fmla="*/ 0 w 4756150"/>
              <a:gd name="connsiteY0" fmla="*/ 254000 h 260350"/>
              <a:gd name="connsiteX1" fmla="*/ 0 w 4756150"/>
              <a:gd name="connsiteY1" fmla="*/ 0 h 260350"/>
              <a:gd name="connsiteX2" fmla="*/ 4756150 w 4756150"/>
              <a:gd name="connsiteY2" fmla="*/ 0 h 260350"/>
              <a:gd name="connsiteX3" fmla="*/ 4756150 w 4756150"/>
              <a:gd name="connsiteY3" fmla="*/ 26035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6150" h="260350">
                <a:moveTo>
                  <a:pt x="0" y="254000"/>
                </a:moveTo>
                <a:lnTo>
                  <a:pt x="0" y="0"/>
                </a:lnTo>
                <a:lnTo>
                  <a:pt x="4756150" y="0"/>
                </a:lnTo>
                <a:lnTo>
                  <a:pt x="4756150" y="260350"/>
                </a:lnTo>
              </a:path>
            </a:pathLst>
          </a:cu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887924" y="879673"/>
            <a:ext cx="1544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</a:rPr>
              <a:t>Management</a:t>
            </a:r>
            <a:endParaRPr lang="ko-KR" alt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085509" y="3649101"/>
            <a:ext cx="1544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</a:rPr>
              <a:t>API</a:t>
            </a:r>
            <a:endParaRPr lang="ko-KR" altLang="en-US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379254" y="3649101"/>
            <a:ext cx="1544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External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942618" y="3271929"/>
            <a:ext cx="1544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</a:rPr>
              <a:t>User</a:t>
            </a:r>
            <a:endParaRPr lang="ko-KR" altLang="en-US" sz="1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811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33341</TotalTime>
  <Words>301</Words>
  <Application>Microsoft Office PowerPoint</Application>
  <PresentationFormat>화면 슬라이드 쇼(16:9)</PresentationFormat>
  <Paragraphs>192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Network</vt:lpstr>
      <vt:lpstr>Neutron Architecture</vt:lpstr>
      <vt:lpstr>Compute Node, No OVS</vt:lpstr>
      <vt:lpstr>Network Node, No OVS</vt:lpstr>
      <vt:lpstr>Compute Node, With OVS</vt:lpstr>
      <vt:lpstr>Network Node, With OVS</vt:lpstr>
      <vt:lpstr>PowerPoint 프레젠테이션</vt:lpstr>
      <vt:lpstr>Host Network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5127</cp:revision>
  <dcterms:created xsi:type="dcterms:W3CDTF">2006-10-05T04:04:58Z</dcterms:created>
  <dcterms:modified xsi:type="dcterms:W3CDTF">2020-01-14T12:50:05Z</dcterms:modified>
</cp:coreProperties>
</file>