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08" r:id="rId2"/>
    <p:sldId id="410" r:id="rId3"/>
    <p:sldId id="396" r:id="rId4"/>
    <p:sldId id="411" r:id="rId5"/>
    <p:sldId id="404" r:id="rId6"/>
    <p:sldId id="409" r:id="rId7"/>
    <p:sldId id="403" r:id="rId8"/>
    <p:sldId id="407" r:id="rId9"/>
    <p:sldId id="406" r:id="rId10"/>
    <p:sldId id="405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1" autoAdjust="0"/>
    <p:restoredTop sz="94160" autoAdjust="0"/>
  </p:normalViewPr>
  <p:slideViewPr>
    <p:cSldViewPr>
      <p:cViewPr varScale="1">
        <p:scale>
          <a:sx n="280" d="100"/>
          <a:sy n="280" d="100"/>
        </p:scale>
        <p:origin x="640" y="18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28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04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4A217-D0A6-A323-42CD-897B1C4F6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BA28EFD-E6C9-4A11-6798-C1A75BDAE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08A31AE-1185-6F52-DFDC-C93B5EBA6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716B1E-1543-C95D-33FE-7B00B3C175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71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99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866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28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64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40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9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6.png"/><Relationship Id="rId18" Type="http://schemas.openxmlformats.org/officeDocument/2006/relationships/image" Target="../media/image34.png"/><Relationship Id="rId26" Type="http://schemas.openxmlformats.org/officeDocument/2006/relationships/image" Target="../media/image39.png"/><Relationship Id="rId3" Type="http://schemas.openxmlformats.org/officeDocument/2006/relationships/image" Target="../media/image35.png"/><Relationship Id="rId21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image" Target="../media/image15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9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24" Type="http://schemas.openxmlformats.org/officeDocument/2006/relationships/image" Target="../media/image37.png"/><Relationship Id="rId5" Type="http://schemas.openxmlformats.org/officeDocument/2006/relationships/image" Target="../media/image2.png"/><Relationship Id="rId15" Type="http://schemas.openxmlformats.org/officeDocument/2006/relationships/image" Target="../media/image18.svg"/><Relationship Id="rId23" Type="http://schemas.openxmlformats.org/officeDocument/2006/relationships/image" Target="../media/image12.png"/><Relationship Id="rId10" Type="http://schemas.openxmlformats.org/officeDocument/2006/relationships/image" Target="../media/image14.png"/><Relationship Id="rId19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Relationship Id="rId2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29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33.png"/><Relationship Id="rId8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8.svg"/><Relationship Id="rId34" Type="http://schemas.openxmlformats.org/officeDocument/2006/relationships/image" Target="../media/image30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32" Type="http://schemas.openxmlformats.org/officeDocument/2006/relationships/image" Target="../media/image2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34.png"/><Relationship Id="rId19" Type="http://schemas.openxmlformats.org/officeDocument/2006/relationships/image" Target="../media/image16.png"/><Relationship Id="rId31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8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6.png"/><Relationship Id="rId18" Type="http://schemas.openxmlformats.org/officeDocument/2006/relationships/image" Target="../media/image34.png"/><Relationship Id="rId26" Type="http://schemas.openxmlformats.org/officeDocument/2006/relationships/image" Target="../media/image39.png"/><Relationship Id="rId3" Type="http://schemas.openxmlformats.org/officeDocument/2006/relationships/image" Target="../media/image35.png"/><Relationship Id="rId21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14.png"/><Relationship Id="rId17" Type="http://schemas.openxmlformats.org/officeDocument/2006/relationships/image" Target="../media/image15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20" Type="http://schemas.openxmlformats.org/officeDocument/2006/relationships/image" Target="../media/image30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24" Type="http://schemas.openxmlformats.org/officeDocument/2006/relationships/image" Target="../media/image37.png"/><Relationship Id="rId5" Type="http://schemas.openxmlformats.org/officeDocument/2006/relationships/image" Target="../media/image2.png"/><Relationship Id="rId15" Type="http://schemas.openxmlformats.org/officeDocument/2006/relationships/image" Target="../media/image18.svg"/><Relationship Id="rId23" Type="http://schemas.openxmlformats.org/officeDocument/2006/relationships/image" Target="../media/image12.png"/><Relationship Id="rId28" Type="http://schemas.openxmlformats.org/officeDocument/2006/relationships/image" Target="../media/image9.png"/><Relationship Id="rId10" Type="http://schemas.openxmlformats.org/officeDocument/2006/relationships/image" Target="../media/image7.png"/><Relationship Id="rId19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7.png"/><Relationship Id="rId22" Type="http://schemas.openxmlformats.org/officeDocument/2006/relationships/image" Target="../media/image11.png"/><Relationship Id="rId27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6.png"/><Relationship Id="rId18" Type="http://schemas.openxmlformats.org/officeDocument/2006/relationships/image" Target="../media/image34.png"/><Relationship Id="rId26" Type="http://schemas.openxmlformats.org/officeDocument/2006/relationships/image" Target="../media/image39.png"/><Relationship Id="rId3" Type="http://schemas.openxmlformats.org/officeDocument/2006/relationships/image" Target="../media/image35.png"/><Relationship Id="rId21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image" Target="../media/image15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9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24" Type="http://schemas.openxmlformats.org/officeDocument/2006/relationships/image" Target="../media/image37.png"/><Relationship Id="rId5" Type="http://schemas.openxmlformats.org/officeDocument/2006/relationships/image" Target="../media/image2.png"/><Relationship Id="rId15" Type="http://schemas.openxmlformats.org/officeDocument/2006/relationships/image" Target="../media/image18.svg"/><Relationship Id="rId23" Type="http://schemas.openxmlformats.org/officeDocument/2006/relationships/image" Target="../media/image12.png"/><Relationship Id="rId10" Type="http://schemas.openxmlformats.org/officeDocument/2006/relationships/image" Target="../media/image14.png"/><Relationship Id="rId19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215516" y="2208115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Master Node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512 GB</a:t>
            </a:r>
          </a:p>
          <a:p>
            <a:r>
              <a:rPr lang="en-US" altLang="ko-KR" sz="1200"/>
              <a:t>Network : 192.168.1.71</a:t>
            </a:r>
          </a:p>
        </p:txBody>
      </p:sp>
      <p:sp>
        <p:nvSpPr>
          <p:cNvPr id="67" name="모서리가 둥근 직사각형 13">
            <a:extLst>
              <a:ext uri="{FF2B5EF4-FFF2-40B4-BE49-F238E27FC236}">
                <a16:creationId xmlns:a16="http://schemas.microsoft.com/office/drawing/2014/main" id="{5C0EC2F2-3E8D-494C-8731-A878FE3504DF}"/>
              </a:ext>
            </a:extLst>
          </p:cNvPr>
          <p:cNvSpPr/>
          <p:nvPr/>
        </p:nvSpPr>
        <p:spPr>
          <a:xfrm>
            <a:off x="2375756" y="1364457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1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192.168.1.72</a:t>
            </a:r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66FEC80C-0A55-7143-AB39-488E91413BDC}"/>
              </a:ext>
            </a:extLst>
          </p:cNvPr>
          <p:cNvSpPr/>
          <p:nvPr/>
        </p:nvSpPr>
        <p:spPr>
          <a:xfrm>
            <a:off x="2375756" y="3075805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4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192.168.1.75</a:t>
            </a:r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A492CEAB-62B2-5940-A2C6-45C1FE4BB4FD}"/>
              </a:ext>
            </a:extLst>
          </p:cNvPr>
          <p:cNvSpPr/>
          <p:nvPr/>
        </p:nvSpPr>
        <p:spPr>
          <a:xfrm>
            <a:off x="4644008" y="1364457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2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192.168.1.73</a:t>
            </a:r>
          </a:p>
        </p:txBody>
      </p:sp>
      <p:sp>
        <p:nvSpPr>
          <p:cNvPr id="70" name="모서리가 둥근 직사각형 13">
            <a:extLst>
              <a:ext uri="{FF2B5EF4-FFF2-40B4-BE49-F238E27FC236}">
                <a16:creationId xmlns:a16="http://schemas.microsoft.com/office/drawing/2014/main" id="{C33B4E92-7E75-3C4D-B8D9-8E4126704F6C}"/>
              </a:ext>
            </a:extLst>
          </p:cNvPr>
          <p:cNvSpPr/>
          <p:nvPr/>
        </p:nvSpPr>
        <p:spPr>
          <a:xfrm>
            <a:off x="4644008" y="3075806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5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192.168.1.76</a:t>
            </a:r>
          </a:p>
        </p:txBody>
      </p:sp>
      <p:sp>
        <p:nvSpPr>
          <p:cNvPr id="71" name="모서리가 둥근 직사각형 13">
            <a:extLst>
              <a:ext uri="{FF2B5EF4-FFF2-40B4-BE49-F238E27FC236}">
                <a16:creationId xmlns:a16="http://schemas.microsoft.com/office/drawing/2014/main" id="{E583ED3B-3C15-504D-B5CE-8BF3AAD96044}"/>
              </a:ext>
            </a:extLst>
          </p:cNvPr>
          <p:cNvSpPr/>
          <p:nvPr/>
        </p:nvSpPr>
        <p:spPr>
          <a:xfrm>
            <a:off x="6912260" y="1364457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3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192.168.1.74</a:t>
            </a:r>
          </a:p>
        </p:txBody>
      </p:sp>
      <p:sp>
        <p:nvSpPr>
          <p:cNvPr id="72" name="모서리가 둥근 직사각형 13">
            <a:extLst>
              <a:ext uri="{FF2B5EF4-FFF2-40B4-BE49-F238E27FC236}">
                <a16:creationId xmlns:a16="http://schemas.microsoft.com/office/drawing/2014/main" id="{F9F9F9B3-8E5C-3240-A2BF-AF1DEFE3B352}"/>
              </a:ext>
            </a:extLst>
          </p:cNvPr>
          <p:cNvSpPr/>
          <p:nvPr/>
        </p:nvSpPr>
        <p:spPr>
          <a:xfrm>
            <a:off x="6912260" y="3075806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6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192.168.1.77</a:t>
            </a:r>
          </a:p>
        </p:txBody>
      </p:sp>
      <p:sp>
        <p:nvSpPr>
          <p:cNvPr id="73" name="모서리가 둥근 직사각형 13">
            <a:extLst>
              <a:ext uri="{FF2B5EF4-FFF2-40B4-BE49-F238E27FC236}">
                <a16:creationId xmlns:a16="http://schemas.microsoft.com/office/drawing/2014/main" id="{A3E2F71F-5221-CA47-B8BE-EE9FDA29D668}"/>
              </a:ext>
            </a:extLst>
          </p:cNvPr>
          <p:cNvSpPr/>
          <p:nvPr/>
        </p:nvSpPr>
        <p:spPr>
          <a:xfrm>
            <a:off x="2267744" y="843558"/>
            <a:ext cx="6624736" cy="3833266"/>
          </a:xfrm>
          <a:prstGeom prst="roundRect">
            <a:avLst>
              <a:gd name="adj" fmla="val 437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Group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82793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Picture 36" descr="Jupyter logo - Social media &amp; Logos Icons">
            <a:extLst>
              <a:ext uri="{FF2B5EF4-FFF2-40B4-BE49-F238E27FC236}">
                <a16:creationId xmlns:a16="http://schemas.microsoft.com/office/drawing/2014/main" id="{0E70C818-692B-084A-B230-E6D1D489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659" y="525799"/>
            <a:ext cx="289227" cy="2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181012" y="119519"/>
            <a:ext cx="4765288" cy="265353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Master Node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AE1D5AE2-9ECB-5549-8A3A-7249C06B77A4}"/>
              </a:ext>
            </a:extLst>
          </p:cNvPr>
          <p:cNvSpPr/>
          <p:nvPr/>
        </p:nvSpPr>
        <p:spPr>
          <a:xfrm>
            <a:off x="1216156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API Server (Static Pod)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3F4CC-C8EE-B546-866D-8E2635FF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920" y="1333283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&quot; Icon - Download for free – Iconduck">
            <a:extLst>
              <a:ext uri="{FF2B5EF4-FFF2-40B4-BE49-F238E27FC236}">
                <a16:creationId xmlns:a16="http://schemas.microsoft.com/office/drawing/2014/main" id="{7BA72E56-BF10-5044-BFB1-5DF8EC50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0" y="1333283"/>
            <a:ext cx="3028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42A99349-53BE-A843-8CDB-35FC661C6CF8}"/>
              </a:ext>
            </a:extLst>
          </p:cNvPr>
          <p:cNvSpPr/>
          <p:nvPr/>
        </p:nvSpPr>
        <p:spPr>
          <a:xfrm>
            <a:off x="305635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etcd</a:t>
            </a:r>
          </a:p>
          <a:p>
            <a:pPr algn="ctr"/>
            <a:r>
              <a:rPr lang="en-US" altLang="ko-KR" sz="700"/>
              <a:t>(Static Pod)</a:t>
            </a: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F1B07CD8-55FC-8047-A5EA-0A2648F6ECD0}"/>
              </a:ext>
            </a:extLst>
          </p:cNvPr>
          <p:cNvSpPr/>
          <p:nvPr/>
        </p:nvSpPr>
        <p:spPr>
          <a:xfrm>
            <a:off x="2125697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Controller Manager </a:t>
            </a:r>
            <a:br>
              <a:rPr lang="en-US" altLang="ko-KR" sz="700"/>
            </a:br>
            <a:r>
              <a:rPr lang="en-US" altLang="ko-KR" sz="700"/>
              <a:t>(Static Pod)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0599F1-5010-1340-92A8-8B9454F6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461" y="1274821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45042237-BF8C-7F4B-A5E9-154A9F532C91}"/>
              </a:ext>
            </a:extLst>
          </p:cNvPr>
          <p:cNvSpPr/>
          <p:nvPr/>
        </p:nvSpPr>
        <p:spPr>
          <a:xfrm>
            <a:off x="3035555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Scheduler</a:t>
            </a:r>
          </a:p>
          <a:p>
            <a:pPr algn="ctr"/>
            <a:r>
              <a:rPr lang="en-US" altLang="ko-KR" sz="700"/>
              <a:t>(Static Pod)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C365EAA3-6DBA-7F49-8B24-3DE5C5B7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35" y="133520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reDNS · GitHub">
            <a:extLst>
              <a:ext uri="{FF2B5EF4-FFF2-40B4-BE49-F238E27FC236}">
                <a16:creationId xmlns:a16="http://schemas.microsoft.com/office/drawing/2014/main" id="{805372DF-A661-894F-96F7-E79491E7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5" y="2074384"/>
            <a:ext cx="302907" cy="3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8E016F51-2E4A-A94B-AC22-391B081F2A37}"/>
              </a:ext>
            </a:extLst>
          </p:cNvPr>
          <p:cNvSpPr/>
          <p:nvPr/>
        </p:nvSpPr>
        <p:spPr>
          <a:xfrm>
            <a:off x="305635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CoreDNS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26" name="모서리가 둥근 직사각형 18">
            <a:extLst>
              <a:ext uri="{FF2B5EF4-FFF2-40B4-BE49-F238E27FC236}">
                <a16:creationId xmlns:a16="http://schemas.microsoft.com/office/drawing/2014/main" id="{4A05A860-FC76-F148-B556-A4BCF6EB11A3}"/>
              </a:ext>
            </a:extLst>
          </p:cNvPr>
          <p:cNvSpPr/>
          <p:nvPr/>
        </p:nvSpPr>
        <p:spPr>
          <a:xfrm>
            <a:off x="2129655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50C57A2C-BA2D-104E-8319-C2484695A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9" y="207941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모서리가 둥근 직사각형 18">
            <a:extLst>
              <a:ext uri="{FF2B5EF4-FFF2-40B4-BE49-F238E27FC236}">
                <a16:creationId xmlns:a16="http://schemas.microsoft.com/office/drawing/2014/main" id="{B0BF92FA-3EB1-6941-A5A4-4092C047243A}"/>
              </a:ext>
            </a:extLst>
          </p:cNvPr>
          <p:cNvSpPr/>
          <p:nvPr/>
        </p:nvSpPr>
        <p:spPr>
          <a:xfrm>
            <a:off x="3039196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40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AA1FB3BA-308F-774D-9D5D-4FD245C9F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416" y="208044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모서리가 둥근 직사각형 18">
            <a:extLst>
              <a:ext uri="{FF2B5EF4-FFF2-40B4-BE49-F238E27FC236}">
                <a16:creationId xmlns:a16="http://schemas.microsoft.com/office/drawing/2014/main" id="{A7206B7C-55E3-EB44-BA92-2B30D51FCFB3}"/>
              </a:ext>
            </a:extLst>
          </p:cNvPr>
          <p:cNvSpPr/>
          <p:nvPr/>
        </p:nvSpPr>
        <p:spPr>
          <a:xfrm>
            <a:off x="3954751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8AFA03B7-065D-3A44-8367-6F61AFAF9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31" y="208848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90CE8989-369B-9B44-B4E3-BC3699BDE80B}"/>
              </a:ext>
            </a:extLst>
          </p:cNvPr>
          <p:cNvSpPr/>
          <p:nvPr/>
        </p:nvSpPr>
        <p:spPr>
          <a:xfrm>
            <a:off x="305635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Airflow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41" name="모서리가 둥근 직사각형 13">
            <a:extLst>
              <a:ext uri="{FF2B5EF4-FFF2-40B4-BE49-F238E27FC236}">
                <a16:creationId xmlns:a16="http://schemas.microsoft.com/office/drawing/2014/main" id="{85379192-34E2-5B48-959B-1D0E42D0D731}"/>
              </a:ext>
            </a:extLst>
          </p:cNvPr>
          <p:cNvSpPr/>
          <p:nvPr/>
        </p:nvSpPr>
        <p:spPr>
          <a:xfrm>
            <a:off x="5109845" y="119519"/>
            <a:ext cx="3881020" cy="265353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Compute Node Group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3EC14917-5D4B-B041-8853-EC1EDA0B13DD}"/>
              </a:ext>
            </a:extLst>
          </p:cNvPr>
          <p:cNvSpPr/>
          <p:nvPr/>
        </p:nvSpPr>
        <p:spPr>
          <a:xfrm>
            <a:off x="6155227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F34433E6-51E0-894B-947F-7301A1262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991" y="207941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모서리가 둥근 직사각형 18">
            <a:extLst>
              <a:ext uri="{FF2B5EF4-FFF2-40B4-BE49-F238E27FC236}">
                <a16:creationId xmlns:a16="http://schemas.microsoft.com/office/drawing/2014/main" id="{C14C47DD-43F9-AD46-BA80-4008771899F9}"/>
              </a:ext>
            </a:extLst>
          </p:cNvPr>
          <p:cNvSpPr/>
          <p:nvPr/>
        </p:nvSpPr>
        <p:spPr>
          <a:xfrm>
            <a:off x="7064768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45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055E0A23-B604-BF4C-8C05-9885A931B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988" y="208044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E5E8103D-BF13-FF4F-B453-A373523404D4}"/>
              </a:ext>
            </a:extLst>
          </p:cNvPr>
          <p:cNvSpPr/>
          <p:nvPr/>
        </p:nvSpPr>
        <p:spPr>
          <a:xfrm>
            <a:off x="7974626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47" name="Picture 18">
            <a:extLst>
              <a:ext uri="{FF2B5EF4-FFF2-40B4-BE49-F238E27FC236}">
                <a16:creationId xmlns:a16="http://schemas.microsoft.com/office/drawing/2014/main" id="{27FEF4AA-D624-0744-B864-697B312F9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605" y="208848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pache spark logo - Social media &amp; Logos Icons">
            <a:extLst>
              <a:ext uri="{FF2B5EF4-FFF2-40B4-BE49-F238E27FC236}">
                <a16:creationId xmlns:a16="http://schemas.microsoft.com/office/drawing/2014/main" id="{BC5978BE-9966-5C4A-980A-C9BB6C33D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38" y="508194"/>
            <a:ext cx="306832" cy="30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모서리가 둥근 직사각형 18">
            <a:extLst>
              <a:ext uri="{FF2B5EF4-FFF2-40B4-BE49-F238E27FC236}">
                <a16:creationId xmlns:a16="http://schemas.microsoft.com/office/drawing/2014/main" id="{F3B3D456-45F7-804E-94A8-10357204A27C}"/>
              </a:ext>
            </a:extLst>
          </p:cNvPr>
          <p:cNvSpPr/>
          <p:nvPr/>
        </p:nvSpPr>
        <p:spPr>
          <a:xfrm>
            <a:off x="6161079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Spark Job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sp>
        <p:nvSpPr>
          <p:cNvPr id="51" name="모서리가 둥근 직사각형 18">
            <a:extLst>
              <a:ext uri="{FF2B5EF4-FFF2-40B4-BE49-F238E27FC236}">
                <a16:creationId xmlns:a16="http://schemas.microsoft.com/office/drawing/2014/main" id="{F12A1458-BCFB-7943-8EC4-AE9A4684BA27}"/>
              </a:ext>
            </a:extLst>
          </p:cNvPr>
          <p:cNvSpPr/>
          <p:nvPr/>
        </p:nvSpPr>
        <p:spPr>
          <a:xfrm>
            <a:off x="7070620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Flink Job 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sp>
        <p:nvSpPr>
          <p:cNvPr id="53" name="모서리가 둥근 직사각형 18">
            <a:extLst>
              <a:ext uri="{FF2B5EF4-FFF2-40B4-BE49-F238E27FC236}">
                <a16:creationId xmlns:a16="http://schemas.microsoft.com/office/drawing/2014/main" id="{6C643C7B-9C25-5748-B5A5-897D456C81F6}"/>
              </a:ext>
            </a:extLst>
          </p:cNvPr>
          <p:cNvSpPr/>
          <p:nvPr/>
        </p:nvSpPr>
        <p:spPr>
          <a:xfrm>
            <a:off x="7980478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Trino Job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1048" name="Picture 24" descr="Material | Apache Flink">
            <a:extLst>
              <a:ext uri="{FF2B5EF4-FFF2-40B4-BE49-F238E27FC236}">
                <a16:creationId xmlns:a16="http://schemas.microsoft.com/office/drawing/2014/main" id="{D7AB964B-7704-0D48-8E24-B3E65600D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383" y="529430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31143DEC-4937-E549-83A3-65969A9E6791}"/>
              </a:ext>
            </a:extLst>
          </p:cNvPr>
          <p:cNvSpPr/>
          <p:nvPr/>
        </p:nvSpPr>
        <p:spPr>
          <a:xfrm>
            <a:off x="1216617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Spark 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61" name="모서리가 둥근 직사각형 13">
            <a:extLst>
              <a:ext uri="{FF2B5EF4-FFF2-40B4-BE49-F238E27FC236}">
                <a16:creationId xmlns:a16="http://schemas.microsoft.com/office/drawing/2014/main" id="{CA2E3AFD-DD41-3240-86F7-CD8292400974}"/>
              </a:ext>
            </a:extLst>
          </p:cNvPr>
          <p:cNvSpPr/>
          <p:nvPr/>
        </p:nvSpPr>
        <p:spPr>
          <a:xfrm>
            <a:off x="207036" y="2905396"/>
            <a:ext cx="4739264" cy="189860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Storage Node Group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971BD72A-9856-894B-9EAD-E2CD3FB84FD6}"/>
              </a:ext>
            </a:extLst>
          </p:cNvPr>
          <p:cNvSpPr/>
          <p:nvPr/>
        </p:nvSpPr>
        <p:spPr>
          <a:xfrm>
            <a:off x="2141545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BD9740D6-F6D7-2F43-AFB8-860B5088C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309" y="410159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모서리가 둥근 직사각형 18">
            <a:extLst>
              <a:ext uri="{FF2B5EF4-FFF2-40B4-BE49-F238E27FC236}">
                <a16:creationId xmlns:a16="http://schemas.microsoft.com/office/drawing/2014/main" id="{740D7517-C03A-7644-96EE-2234A14D412D}"/>
              </a:ext>
            </a:extLst>
          </p:cNvPr>
          <p:cNvSpPr/>
          <p:nvPr/>
        </p:nvSpPr>
        <p:spPr>
          <a:xfrm>
            <a:off x="3051086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68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6F4AED6A-6264-7141-A73C-8D926DC9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306" y="410262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모서리가 둥근 직사각형 18">
            <a:extLst>
              <a:ext uri="{FF2B5EF4-FFF2-40B4-BE49-F238E27FC236}">
                <a16:creationId xmlns:a16="http://schemas.microsoft.com/office/drawing/2014/main" id="{95F2CEC8-A8D2-4247-998E-274D0DBCB041}"/>
              </a:ext>
            </a:extLst>
          </p:cNvPr>
          <p:cNvSpPr/>
          <p:nvPr/>
        </p:nvSpPr>
        <p:spPr>
          <a:xfrm>
            <a:off x="3960944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70" name="Picture 18">
            <a:extLst>
              <a:ext uri="{FF2B5EF4-FFF2-40B4-BE49-F238E27FC236}">
                <a16:creationId xmlns:a16="http://schemas.microsoft.com/office/drawing/2014/main" id="{8ED831F4-4895-1348-89B0-E1FBB7047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923" y="411066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모서리가 둥근 직사각형 18">
            <a:extLst>
              <a:ext uri="{FF2B5EF4-FFF2-40B4-BE49-F238E27FC236}">
                <a16:creationId xmlns:a16="http://schemas.microsoft.com/office/drawing/2014/main" id="{13CBCA93-FCFA-6F4C-894F-73FCA398E3DB}"/>
              </a:ext>
            </a:extLst>
          </p:cNvPr>
          <p:cNvSpPr/>
          <p:nvPr/>
        </p:nvSpPr>
        <p:spPr>
          <a:xfrm>
            <a:off x="322146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Longhorn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sp>
        <p:nvSpPr>
          <p:cNvPr id="73" name="모서리가 둥근 직사각형 18">
            <a:extLst>
              <a:ext uri="{FF2B5EF4-FFF2-40B4-BE49-F238E27FC236}">
                <a16:creationId xmlns:a16="http://schemas.microsoft.com/office/drawing/2014/main" id="{61ED76F2-AC43-F84E-B606-1637E67867E8}"/>
              </a:ext>
            </a:extLst>
          </p:cNvPr>
          <p:cNvSpPr/>
          <p:nvPr/>
        </p:nvSpPr>
        <p:spPr>
          <a:xfrm>
            <a:off x="1231687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MinIO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74" name="모서리가 둥근 직사각형 18">
            <a:extLst>
              <a:ext uri="{FF2B5EF4-FFF2-40B4-BE49-F238E27FC236}">
                <a16:creationId xmlns:a16="http://schemas.microsoft.com/office/drawing/2014/main" id="{A56B4048-E589-8B4D-9202-30D4A115EE2D}"/>
              </a:ext>
            </a:extLst>
          </p:cNvPr>
          <p:cNvSpPr/>
          <p:nvPr/>
        </p:nvSpPr>
        <p:spPr>
          <a:xfrm>
            <a:off x="2141545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PostgreSQL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pic>
        <p:nvPicPr>
          <p:cNvPr id="1052" name="Picture 28" descr="Longhorn">
            <a:extLst>
              <a:ext uri="{FF2B5EF4-FFF2-40B4-BE49-F238E27FC236}">
                <a16:creationId xmlns:a16="http://schemas.microsoft.com/office/drawing/2014/main" id="{9711295B-B0A3-6A47-9ECE-B7C2AA64A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10" y="3300585"/>
            <a:ext cx="299027" cy="29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AF94A0A-4A15-2E42-B450-C2D5D8A01F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69588" y="3244582"/>
            <a:ext cx="175716" cy="355030"/>
          </a:xfrm>
          <a:prstGeom prst="rect">
            <a:avLst/>
          </a:prstGeom>
        </p:spPr>
      </p:pic>
      <p:pic>
        <p:nvPicPr>
          <p:cNvPr id="1058" name="Picture 34" descr="PostgreSQL&quot; Icon - Download for free – Iconduck">
            <a:extLst>
              <a:ext uri="{FF2B5EF4-FFF2-40B4-BE49-F238E27FC236}">
                <a16:creationId xmlns:a16="http://schemas.microsoft.com/office/drawing/2014/main" id="{619B0C92-DA95-804E-BFEA-AA6678FB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78" y="3295970"/>
            <a:ext cx="299027" cy="30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모서리가 둥근 직사각형 18">
            <a:extLst>
              <a:ext uri="{FF2B5EF4-FFF2-40B4-BE49-F238E27FC236}">
                <a16:creationId xmlns:a16="http://schemas.microsoft.com/office/drawing/2014/main" id="{739F5551-47EC-5B46-83D7-785860EEB5EB}"/>
              </a:ext>
            </a:extLst>
          </p:cNvPr>
          <p:cNvSpPr/>
          <p:nvPr/>
        </p:nvSpPr>
        <p:spPr>
          <a:xfrm>
            <a:off x="3960944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Jupyter Notebook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84" name="Picture 22" descr="Apache spark logo - Social media &amp; Logos Icons">
            <a:extLst>
              <a:ext uri="{FF2B5EF4-FFF2-40B4-BE49-F238E27FC236}">
                <a16:creationId xmlns:a16="http://schemas.microsoft.com/office/drawing/2014/main" id="{CC355E15-06E7-7D41-BE0D-AE4D988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169" y="513109"/>
            <a:ext cx="306832" cy="30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id="{86A40061-F019-3B49-A777-21D3DA167D6A}"/>
              </a:ext>
            </a:extLst>
          </p:cNvPr>
          <p:cNvSpPr/>
          <p:nvPr/>
        </p:nvSpPr>
        <p:spPr>
          <a:xfrm>
            <a:off x="2127598" y="455701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Flink</a:t>
            </a:r>
            <a:r>
              <a:rPr lang="ko-KR" altLang="en-US" sz="700"/>
              <a:t> </a:t>
            </a:r>
            <a:r>
              <a:rPr lang="en-US" altLang="ko-KR" sz="700"/>
              <a:t>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86" name="Picture 24" descr="Material | Apache Flink">
            <a:extLst>
              <a:ext uri="{FF2B5EF4-FFF2-40B4-BE49-F238E27FC236}">
                <a16:creationId xmlns:a16="http://schemas.microsoft.com/office/drawing/2014/main" id="{F4304B16-FE13-9D4A-8045-BD81250A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62" y="532274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모서리가 둥근 직사각형 18">
            <a:extLst>
              <a:ext uri="{FF2B5EF4-FFF2-40B4-BE49-F238E27FC236}">
                <a16:creationId xmlns:a16="http://schemas.microsoft.com/office/drawing/2014/main" id="{88E563A4-A4CF-A246-BBB1-BFF2D8C6DBD1}"/>
              </a:ext>
            </a:extLst>
          </p:cNvPr>
          <p:cNvSpPr/>
          <p:nvPr/>
        </p:nvSpPr>
        <p:spPr>
          <a:xfrm>
            <a:off x="3035555" y="455701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Trino</a:t>
            </a:r>
            <a:r>
              <a:rPr lang="ko-KR" altLang="en-US" sz="700"/>
              <a:t> </a:t>
            </a:r>
            <a:r>
              <a:rPr lang="en-US" altLang="ko-KR" sz="700"/>
              <a:t>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2" name="Picture 38" descr="Trino logo - Social media &amp; Logos Icons">
            <a:extLst>
              <a:ext uri="{FF2B5EF4-FFF2-40B4-BE49-F238E27FC236}">
                <a16:creationId xmlns:a16="http://schemas.microsoft.com/office/drawing/2014/main" id="{EC242B5E-BA60-A044-A2FC-485B94EE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35" y="535175"/>
            <a:ext cx="301080" cy="30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8" descr="Trino logo - Social media &amp; Logos Icons">
            <a:extLst>
              <a:ext uri="{FF2B5EF4-FFF2-40B4-BE49-F238E27FC236}">
                <a16:creationId xmlns:a16="http://schemas.microsoft.com/office/drawing/2014/main" id="{54A1E360-A79D-5248-8840-A71266BB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458" y="529430"/>
            <a:ext cx="301080" cy="30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모서리가 둥근 직사각형 18">
            <a:extLst>
              <a:ext uri="{FF2B5EF4-FFF2-40B4-BE49-F238E27FC236}">
                <a16:creationId xmlns:a16="http://schemas.microsoft.com/office/drawing/2014/main" id="{62A0F259-94D9-3545-905E-29F514D75475}"/>
              </a:ext>
            </a:extLst>
          </p:cNvPr>
          <p:cNvSpPr/>
          <p:nvPr/>
        </p:nvSpPr>
        <p:spPr>
          <a:xfrm>
            <a:off x="5244142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Prometheus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94" name="모서리가 둥근 직사각형 18">
            <a:extLst>
              <a:ext uri="{FF2B5EF4-FFF2-40B4-BE49-F238E27FC236}">
                <a16:creationId xmlns:a16="http://schemas.microsoft.com/office/drawing/2014/main" id="{EB2EF2A2-D4C9-6D4D-92B6-864E499CAB35}"/>
              </a:ext>
            </a:extLst>
          </p:cNvPr>
          <p:cNvSpPr/>
          <p:nvPr/>
        </p:nvSpPr>
        <p:spPr>
          <a:xfrm>
            <a:off x="6153683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Loki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95" name="모서리가 둥근 직사각형 18">
            <a:extLst>
              <a:ext uri="{FF2B5EF4-FFF2-40B4-BE49-F238E27FC236}">
                <a16:creationId xmlns:a16="http://schemas.microsoft.com/office/drawing/2014/main" id="{0BCFB281-E0FF-DE4F-82B4-B2190D9CAD41}"/>
              </a:ext>
            </a:extLst>
          </p:cNvPr>
          <p:cNvSpPr/>
          <p:nvPr/>
        </p:nvSpPr>
        <p:spPr>
          <a:xfrm>
            <a:off x="7063541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Grafana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98" name="모서리가 둥근 직사각형 18">
            <a:extLst>
              <a:ext uri="{FF2B5EF4-FFF2-40B4-BE49-F238E27FC236}">
                <a16:creationId xmlns:a16="http://schemas.microsoft.com/office/drawing/2014/main" id="{93472584-024A-4740-B882-12C78E06F787}"/>
              </a:ext>
            </a:extLst>
          </p:cNvPr>
          <p:cNvSpPr/>
          <p:nvPr/>
        </p:nvSpPr>
        <p:spPr>
          <a:xfrm>
            <a:off x="3951969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Juypter Hub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0" name="Picture 36" descr="Jupyter logo - Social media &amp; Logos Icons">
            <a:extLst>
              <a:ext uri="{FF2B5EF4-FFF2-40B4-BE49-F238E27FC236}">
                <a16:creationId xmlns:a16="http://schemas.microsoft.com/office/drawing/2014/main" id="{9EFC23FD-2FA8-D449-96E4-FDF1C0BE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34" y="3235269"/>
            <a:ext cx="289227" cy="2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모서리가 둥근 직사각형 13">
            <a:extLst>
              <a:ext uri="{FF2B5EF4-FFF2-40B4-BE49-F238E27FC236}">
                <a16:creationId xmlns:a16="http://schemas.microsoft.com/office/drawing/2014/main" id="{23BDB28B-08BF-6D43-93ED-7AAA067CC2F2}"/>
              </a:ext>
            </a:extLst>
          </p:cNvPr>
          <p:cNvSpPr/>
          <p:nvPr/>
        </p:nvSpPr>
        <p:spPr>
          <a:xfrm>
            <a:off x="5986360" y="2905396"/>
            <a:ext cx="2949655" cy="189860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GPU Node Group / Jetson Nano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102" name="모서리가 둥근 직사각형 18">
            <a:extLst>
              <a:ext uri="{FF2B5EF4-FFF2-40B4-BE49-F238E27FC236}">
                <a16:creationId xmlns:a16="http://schemas.microsoft.com/office/drawing/2014/main" id="{5E3655BA-11BB-A94E-AB56-F7A49D3FF2D5}"/>
              </a:ext>
            </a:extLst>
          </p:cNvPr>
          <p:cNvSpPr/>
          <p:nvPr/>
        </p:nvSpPr>
        <p:spPr>
          <a:xfrm>
            <a:off x="3951968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Yunikorn Scheduler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4" name="Picture 40" descr="Welcome to Apache YuniKorn | Apache YuniKorn">
            <a:extLst>
              <a:ext uri="{FF2B5EF4-FFF2-40B4-BE49-F238E27FC236}">
                <a16:creationId xmlns:a16="http://schemas.microsoft.com/office/drawing/2014/main" id="{07082261-5CF8-314F-990B-FBB83CD2A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31" y="1273032"/>
            <a:ext cx="301082" cy="30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모서리가 둥근 직사각형 18">
            <a:extLst>
              <a:ext uri="{FF2B5EF4-FFF2-40B4-BE49-F238E27FC236}">
                <a16:creationId xmlns:a16="http://schemas.microsoft.com/office/drawing/2014/main" id="{7862C26B-803F-574B-9F25-92CF07994AAB}"/>
              </a:ext>
            </a:extLst>
          </p:cNvPr>
          <p:cNvSpPr/>
          <p:nvPr/>
        </p:nvSpPr>
        <p:spPr>
          <a:xfrm>
            <a:off x="6122767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5" name="Picture 2">
            <a:extLst>
              <a:ext uri="{FF2B5EF4-FFF2-40B4-BE49-F238E27FC236}">
                <a16:creationId xmlns:a16="http://schemas.microsoft.com/office/drawing/2014/main" id="{7A840DFB-B8B7-0249-8CC1-0E9A463AC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31" y="410022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모서리가 둥근 직사각형 18">
            <a:extLst>
              <a:ext uri="{FF2B5EF4-FFF2-40B4-BE49-F238E27FC236}">
                <a16:creationId xmlns:a16="http://schemas.microsoft.com/office/drawing/2014/main" id="{C7703148-9A41-B445-8BA3-B92813BCAD0C}"/>
              </a:ext>
            </a:extLst>
          </p:cNvPr>
          <p:cNvSpPr/>
          <p:nvPr/>
        </p:nvSpPr>
        <p:spPr>
          <a:xfrm>
            <a:off x="7032308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7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56EE90AD-6214-6D42-A5E7-3DF2AA420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528" y="410125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모서리가 둥근 직사각형 18">
            <a:extLst>
              <a:ext uri="{FF2B5EF4-FFF2-40B4-BE49-F238E27FC236}">
                <a16:creationId xmlns:a16="http://schemas.microsoft.com/office/drawing/2014/main" id="{BBD367CF-C749-814C-BB4E-4B809494E670}"/>
              </a:ext>
            </a:extLst>
          </p:cNvPr>
          <p:cNvSpPr/>
          <p:nvPr/>
        </p:nvSpPr>
        <p:spPr>
          <a:xfrm>
            <a:off x="7942166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109" name="Picture 18">
            <a:extLst>
              <a:ext uri="{FF2B5EF4-FFF2-40B4-BE49-F238E27FC236}">
                <a16:creationId xmlns:a16="http://schemas.microsoft.com/office/drawing/2014/main" id="{2DAE1BCA-275F-9141-9635-58FB21610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45" y="410929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0" descr="MetalLB · GitHub">
            <a:extLst>
              <a:ext uri="{FF2B5EF4-FFF2-40B4-BE49-F238E27FC236}">
                <a16:creationId xmlns:a16="http://schemas.microsoft.com/office/drawing/2014/main" id="{0399164F-95C1-DD40-8729-2C675D36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86" y="2078489"/>
            <a:ext cx="302882" cy="30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8">
            <a:extLst>
              <a:ext uri="{FF2B5EF4-FFF2-40B4-BE49-F238E27FC236}">
                <a16:creationId xmlns:a16="http://schemas.microsoft.com/office/drawing/2014/main" id="{2D15331F-4377-FC4E-ADA9-FF03671388CC}"/>
              </a:ext>
            </a:extLst>
          </p:cNvPr>
          <p:cNvSpPr/>
          <p:nvPr/>
        </p:nvSpPr>
        <p:spPr>
          <a:xfrm>
            <a:off x="1219236" y="201823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MetalLB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6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EA381EC3-155A-A14D-8583-C97C999D8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93" y="518714"/>
            <a:ext cx="309469" cy="30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모서리가 둥근 직사각형 18">
            <a:extLst>
              <a:ext uri="{FF2B5EF4-FFF2-40B4-BE49-F238E27FC236}">
                <a16:creationId xmlns:a16="http://schemas.microsoft.com/office/drawing/2014/main" id="{1A45757C-7DA4-6F4C-B96B-4DFDD131DD00}"/>
              </a:ext>
            </a:extLst>
          </p:cNvPr>
          <p:cNvSpPr/>
          <p:nvPr/>
        </p:nvSpPr>
        <p:spPr>
          <a:xfrm>
            <a:off x="5246827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Airflow DAG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114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A411A939-E808-284B-8E77-BC1A392C8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365" y="508194"/>
            <a:ext cx="309621" cy="30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Prometheus&quot; Icon - Download for free – Iconduck">
            <a:extLst>
              <a:ext uri="{FF2B5EF4-FFF2-40B4-BE49-F238E27FC236}">
                <a16:creationId xmlns:a16="http://schemas.microsoft.com/office/drawing/2014/main" id="{6CB1BBC7-CC16-B24F-B12A-357607DB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906" y="1262501"/>
            <a:ext cx="301081" cy="30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Grafana Loki">
            <a:extLst>
              <a:ext uri="{FF2B5EF4-FFF2-40B4-BE49-F238E27FC236}">
                <a16:creationId xmlns:a16="http://schemas.microsoft.com/office/drawing/2014/main" id="{AE05B06D-3286-5240-802D-C3487DD71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02" y="1270188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utoShape 48">
            <a:extLst>
              <a:ext uri="{FF2B5EF4-FFF2-40B4-BE49-F238E27FC236}">
                <a16:creationId xmlns:a16="http://schemas.microsoft.com/office/drawing/2014/main" id="{268F047A-D166-D84A-88C8-9EF7776F5A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70153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pic>
        <p:nvPicPr>
          <p:cNvPr id="1074" name="Picture 50">
            <a:extLst>
              <a:ext uri="{FF2B5EF4-FFF2-40B4-BE49-F238E27FC236}">
                <a16:creationId xmlns:a16="http://schemas.microsoft.com/office/drawing/2014/main" id="{CB241AC3-0F7F-A441-B77C-352F4FB9D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910" y="1278840"/>
            <a:ext cx="274357" cy="28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시리즈 | pytorch - 지피티야 나 대신 논문써줘">
            <a:extLst>
              <a:ext uri="{FF2B5EF4-FFF2-40B4-BE49-F238E27FC236}">
                <a16:creationId xmlns:a16="http://schemas.microsoft.com/office/drawing/2014/main" id="{783759C7-A410-4F42-96CA-92E199EC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304" y="3367929"/>
            <a:ext cx="303642" cy="30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모서리가 둥근 직사각형 18">
            <a:extLst>
              <a:ext uri="{FF2B5EF4-FFF2-40B4-BE49-F238E27FC236}">
                <a16:creationId xmlns:a16="http://schemas.microsoft.com/office/drawing/2014/main" id="{739D3BE4-8C53-CC46-ADBF-FBB1346D7C1D}"/>
              </a:ext>
            </a:extLst>
          </p:cNvPr>
          <p:cNvSpPr/>
          <p:nvPr/>
        </p:nvSpPr>
        <p:spPr>
          <a:xfrm>
            <a:off x="6118821" y="329597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PyTroch App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131" name="모서리가 둥근 직사각형 18">
            <a:extLst>
              <a:ext uri="{FF2B5EF4-FFF2-40B4-BE49-F238E27FC236}">
                <a16:creationId xmlns:a16="http://schemas.microsoft.com/office/drawing/2014/main" id="{51BC1EC2-2E1D-724D-9B88-1CC88905A895}"/>
              </a:ext>
            </a:extLst>
          </p:cNvPr>
          <p:cNvSpPr/>
          <p:nvPr/>
        </p:nvSpPr>
        <p:spPr>
          <a:xfrm>
            <a:off x="7037256" y="329597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Nvidia Plugin</a:t>
            </a:r>
          </a:p>
          <a:p>
            <a:pPr algn="ctr"/>
            <a:r>
              <a:rPr lang="en-US" altLang="ko-KR" sz="700"/>
              <a:t>(DaemonSet</a:t>
            </a:r>
          </a:p>
        </p:txBody>
      </p:sp>
      <p:pic>
        <p:nvPicPr>
          <p:cNvPr id="1078" name="Picture 54" descr="엔비디아 - 무료 심벌 마크개 아이콘">
            <a:extLst>
              <a:ext uri="{FF2B5EF4-FFF2-40B4-BE49-F238E27FC236}">
                <a16:creationId xmlns:a16="http://schemas.microsoft.com/office/drawing/2014/main" id="{40FF65FC-8506-F641-BD5B-F3B6E6861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049" y="3378665"/>
            <a:ext cx="308328" cy="30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모서리가 둥근 직사각형 18">
            <a:extLst>
              <a:ext uri="{FF2B5EF4-FFF2-40B4-BE49-F238E27FC236}">
                <a16:creationId xmlns:a16="http://schemas.microsoft.com/office/drawing/2014/main" id="{F12D2EC0-8364-8844-B96D-8FF10AB75657}"/>
              </a:ext>
            </a:extLst>
          </p:cNvPr>
          <p:cNvSpPr/>
          <p:nvPr/>
        </p:nvSpPr>
        <p:spPr>
          <a:xfrm>
            <a:off x="7945752" y="3301358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Nvidia DCGM</a:t>
            </a:r>
          </a:p>
          <a:p>
            <a:pPr algn="ctr"/>
            <a:r>
              <a:rPr lang="en-US" altLang="ko-KR" sz="700"/>
              <a:t>(DaemonSet</a:t>
            </a:r>
          </a:p>
        </p:txBody>
      </p:sp>
      <p:pic>
        <p:nvPicPr>
          <p:cNvPr id="134" name="Picture 54" descr="엔비디아 - 무료 심벌 마크개 아이콘">
            <a:extLst>
              <a:ext uri="{FF2B5EF4-FFF2-40B4-BE49-F238E27FC236}">
                <a16:creationId xmlns:a16="http://schemas.microsoft.com/office/drawing/2014/main" id="{901400A5-D017-7048-AF63-B2F50358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545" y="3384053"/>
            <a:ext cx="308328" cy="30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essie on Kubernetes - Project Nessie: Transactional Catalog ...">
            <a:extLst>
              <a:ext uri="{FF2B5EF4-FFF2-40B4-BE49-F238E27FC236}">
                <a16:creationId xmlns:a16="http://schemas.microsoft.com/office/drawing/2014/main" id="{ACE28A01-F728-2A47-AF75-A280F4650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679" y="3295971"/>
            <a:ext cx="303642" cy="30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모서리가 둥근 직사각형 18">
            <a:extLst>
              <a:ext uri="{FF2B5EF4-FFF2-40B4-BE49-F238E27FC236}">
                <a16:creationId xmlns:a16="http://schemas.microsoft.com/office/drawing/2014/main" id="{7F46894C-3BF1-7A48-BDCB-C527200FD368}"/>
              </a:ext>
            </a:extLst>
          </p:cNvPr>
          <p:cNvSpPr/>
          <p:nvPr/>
        </p:nvSpPr>
        <p:spPr>
          <a:xfrm>
            <a:off x="3051086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Nessie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</p:spTree>
    <p:extLst>
      <p:ext uri="{BB962C8B-B14F-4D97-AF65-F5344CB8AC3E}">
        <p14:creationId xmlns:p14="http://schemas.microsoft.com/office/powerpoint/2010/main" val="105712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35496" y="339502"/>
            <a:ext cx="4430066" cy="316835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Master Node</a:t>
            </a:r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AE1D5AE2-9ECB-5549-8A3A-7249C06B77A4}"/>
              </a:ext>
            </a:extLst>
          </p:cNvPr>
          <p:cNvSpPr/>
          <p:nvPr/>
        </p:nvSpPr>
        <p:spPr>
          <a:xfrm>
            <a:off x="1000797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API Server (Static Pod)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3F4CC-C8EE-B546-866D-8E2635FF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50" y="2797373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&quot; Icon - Download for free – Iconduck">
            <a:extLst>
              <a:ext uri="{FF2B5EF4-FFF2-40B4-BE49-F238E27FC236}">
                <a16:creationId xmlns:a16="http://schemas.microsoft.com/office/drawing/2014/main" id="{7BA72E56-BF10-5044-BFB1-5DF8EC50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9" y="2797373"/>
            <a:ext cx="282445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42A99349-53BE-A843-8CDB-35FC661C6CF8}"/>
              </a:ext>
            </a:extLst>
          </p:cNvPr>
          <p:cNvSpPr/>
          <p:nvPr/>
        </p:nvSpPr>
        <p:spPr>
          <a:xfrm>
            <a:off x="151710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etcd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F1B07CD8-55FC-8047-A5EA-0A2648F6ECD0}"/>
              </a:ext>
            </a:extLst>
          </p:cNvPr>
          <p:cNvSpPr/>
          <p:nvPr/>
        </p:nvSpPr>
        <p:spPr>
          <a:xfrm>
            <a:off x="1848970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r>
              <a:rPr lang="en-US" altLang="ko-KR" sz="600"/>
              <a:t>K8s Controller Manager </a:t>
            </a:r>
            <a:br>
              <a:rPr lang="en-US" altLang="ko-KR" sz="600"/>
            </a:br>
            <a:r>
              <a:rPr lang="en-US" altLang="ko-KR" sz="600"/>
              <a:t>(Static Pod)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0599F1-5010-1340-92A8-8B9454F6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723" y="2799163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45042237-BF8C-7F4B-A5E9-154A9F532C91}"/>
              </a:ext>
            </a:extLst>
          </p:cNvPr>
          <p:cNvSpPr/>
          <p:nvPr/>
        </p:nvSpPr>
        <p:spPr>
          <a:xfrm>
            <a:off x="2697439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Scheduler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C365EAA3-6DBA-7F49-8B24-3DE5C5B7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96" y="2799164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reDNS · GitHub">
            <a:extLst>
              <a:ext uri="{FF2B5EF4-FFF2-40B4-BE49-F238E27FC236}">
                <a16:creationId xmlns:a16="http://schemas.microsoft.com/office/drawing/2014/main" id="{805372DF-A661-894F-96F7-E79491E7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104" y="2797373"/>
            <a:ext cx="282470" cy="28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8E016F51-2E4A-A94B-AC22-391B081F2A37}"/>
              </a:ext>
            </a:extLst>
          </p:cNvPr>
          <p:cNvSpPr/>
          <p:nvPr/>
        </p:nvSpPr>
        <p:spPr>
          <a:xfrm>
            <a:off x="3545908" y="273542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CoreDNS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31143DEC-4937-E549-83A3-65969A9E6791}"/>
              </a:ext>
            </a:extLst>
          </p:cNvPr>
          <p:cNvSpPr/>
          <p:nvPr/>
        </p:nvSpPr>
        <p:spPr>
          <a:xfrm>
            <a:off x="998584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4" name="Picture 22" descr="Apache spark logo - Social media &amp; Logos Icons">
            <a:extLst>
              <a:ext uri="{FF2B5EF4-FFF2-40B4-BE49-F238E27FC236}">
                <a16:creationId xmlns:a16="http://schemas.microsoft.com/office/drawing/2014/main" id="{CC355E15-06E7-7D41-BE0D-AE4D988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544" y="748550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id="{86A40061-F019-3B49-A777-21D3DA167D6A}"/>
              </a:ext>
            </a:extLst>
          </p:cNvPr>
          <p:cNvSpPr/>
          <p:nvPr/>
        </p:nvSpPr>
        <p:spPr>
          <a:xfrm>
            <a:off x="1848100" y="69501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</a:t>
            </a:r>
            <a:r>
              <a:rPr lang="ko-KR" altLang="en-US" sz="600"/>
              <a:t> </a:t>
            </a:r>
            <a:r>
              <a:rPr lang="en-US" altLang="ko-KR" sz="600"/>
              <a:t>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6" name="Picture 24" descr="Material | Apache Flink">
            <a:extLst>
              <a:ext uri="{FF2B5EF4-FFF2-40B4-BE49-F238E27FC236}">
                <a16:creationId xmlns:a16="http://schemas.microsoft.com/office/drawing/2014/main" id="{F4304B16-FE13-9D4A-8045-BD81250A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53" y="766422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모서리가 둥근 직사각형 18">
            <a:extLst>
              <a:ext uri="{FF2B5EF4-FFF2-40B4-BE49-F238E27FC236}">
                <a16:creationId xmlns:a16="http://schemas.microsoft.com/office/drawing/2014/main" id="{5E3655BA-11BB-A94E-AB56-F7A49D3FF2D5}"/>
              </a:ext>
            </a:extLst>
          </p:cNvPr>
          <p:cNvSpPr/>
          <p:nvPr/>
        </p:nvSpPr>
        <p:spPr>
          <a:xfrm>
            <a:off x="2697439" y="2054278"/>
            <a:ext cx="806272" cy="639660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Volcano</a:t>
            </a:r>
            <a:br>
              <a:rPr lang="en-US" altLang="ko-KR" sz="600"/>
            </a:br>
            <a:r>
              <a:rPr lang="en-US" altLang="ko-KR" sz="600"/>
              <a:t>Scheduler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10" name="Picture 20" descr="MetalLB · GitHub">
            <a:extLst>
              <a:ext uri="{FF2B5EF4-FFF2-40B4-BE49-F238E27FC236}">
                <a16:creationId xmlns:a16="http://schemas.microsoft.com/office/drawing/2014/main" id="{0399164F-95C1-DD40-8729-2C675D36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09" y="2111355"/>
            <a:ext cx="282446" cy="2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8">
            <a:extLst>
              <a:ext uri="{FF2B5EF4-FFF2-40B4-BE49-F238E27FC236}">
                <a16:creationId xmlns:a16="http://schemas.microsoft.com/office/drawing/2014/main" id="{2D15331F-4377-FC4E-ADA9-FF03671388CC}"/>
              </a:ext>
            </a:extLst>
          </p:cNvPr>
          <p:cNvSpPr/>
          <p:nvPr/>
        </p:nvSpPr>
        <p:spPr>
          <a:xfrm>
            <a:off x="148012" y="205516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MetalLB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91" name="모서리가 둥근 직사각형 18">
            <a:extLst>
              <a:ext uri="{FF2B5EF4-FFF2-40B4-BE49-F238E27FC236}">
                <a16:creationId xmlns:a16="http://schemas.microsoft.com/office/drawing/2014/main" id="{9FA940DE-3CCC-484D-A15B-360E4E7FD295}"/>
              </a:ext>
            </a:extLst>
          </p:cNvPr>
          <p:cNvSpPr/>
          <p:nvPr/>
        </p:nvSpPr>
        <p:spPr>
          <a:xfrm>
            <a:off x="3545908" y="205516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Metrics Server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19" name="모서리가 둥근 직사각형 18">
            <a:extLst>
              <a:ext uri="{FF2B5EF4-FFF2-40B4-BE49-F238E27FC236}">
                <a16:creationId xmlns:a16="http://schemas.microsoft.com/office/drawing/2014/main" id="{A7AB6985-111C-C244-914D-B12CF63FBBA8}"/>
              </a:ext>
            </a:extLst>
          </p:cNvPr>
          <p:cNvSpPr/>
          <p:nvPr/>
        </p:nvSpPr>
        <p:spPr>
          <a:xfrm>
            <a:off x="148012" y="136914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ArgoCD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D0BA0A0-8209-8A4A-BF39-217437AB1F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6091" y="1420194"/>
            <a:ext cx="282446" cy="282446"/>
          </a:xfrm>
          <a:prstGeom prst="rect">
            <a:avLst/>
          </a:prstGeom>
        </p:spPr>
      </p:pic>
      <p:sp>
        <p:nvSpPr>
          <p:cNvPr id="81" name="모서리가 둥근 직사각형 18">
            <a:extLst>
              <a:ext uri="{FF2B5EF4-FFF2-40B4-BE49-F238E27FC236}">
                <a16:creationId xmlns:a16="http://schemas.microsoft.com/office/drawing/2014/main" id="{68D81CBF-24F0-6849-9DE7-BBA960167548}"/>
              </a:ext>
            </a:extLst>
          </p:cNvPr>
          <p:cNvSpPr/>
          <p:nvPr/>
        </p:nvSpPr>
        <p:spPr>
          <a:xfrm>
            <a:off x="1847393" y="137402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Prometheus</a:t>
            </a:r>
          </a:p>
          <a:p>
            <a:pPr algn="ctr"/>
            <a:r>
              <a:rPr lang="en-US" altLang="ko-KR" sz="600"/>
              <a:t>(Deployment/PV)</a:t>
            </a:r>
          </a:p>
        </p:txBody>
      </p:sp>
      <p:sp>
        <p:nvSpPr>
          <p:cNvPr id="83" name="모서리가 둥근 직사각형 18">
            <a:extLst>
              <a:ext uri="{FF2B5EF4-FFF2-40B4-BE49-F238E27FC236}">
                <a16:creationId xmlns:a16="http://schemas.microsoft.com/office/drawing/2014/main" id="{4426DB97-51C9-8B44-9181-9C3F6EB21138}"/>
              </a:ext>
            </a:extLst>
          </p:cNvPr>
          <p:cNvSpPr/>
          <p:nvPr/>
        </p:nvSpPr>
        <p:spPr>
          <a:xfrm>
            <a:off x="2701976" y="137402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Loki</a:t>
            </a:r>
          </a:p>
          <a:p>
            <a:pPr algn="ctr"/>
            <a:r>
              <a:rPr lang="en-US" altLang="ko-KR" sz="600"/>
              <a:t>(StatefulSet/PV)</a:t>
            </a:r>
          </a:p>
        </p:txBody>
      </p:sp>
      <p:sp>
        <p:nvSpPr>
          <p:cNvPr id="89" name="모서리가 둥근 직사각형 18">
            <a:extLst>
              <a:ext uri="{FF2B5EF4-FFF2-40B4-BE49-F238E27FC236}">
                <a16:creationId xmlns:a16="http://schemas.microsoft.com/office/drawing/2014/main" id="{33B804D4-E7BF-6B49-9257-D01303452944}"/>
              </a:ext>
            </a:extLst>
          </p:cNvPr>
          <p:cNvSpPr/>
          <p:nvPr/>
        </p:nvSpPr>
        <p:spPr>
          <a:xfrm>
            <a:off x="3550444" y="137731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Grafana</a:t>
            </a:r>
          </a:p>
          <a:p>
            <a:pPr algn="ctr"/>
            <a:r>
              <a:rPr lang="en-US" altLang="ko-KR" sz="600"/>
              <a:t>(Deployment/PV)</a:t>
            </a:r>
          </a:p>
        </p:txBody>
      </p:sp>
      <p:pic>
        <p:nvPicPr>
          <p:cNvPr id="96" name="Picture 44" descr="Prometheus&quot; Icon - Download for free – Iconduck">
            <a:extLst>
              <a:ext uri="{FF2B5EF4-FFF2-40B4-BE49-F238E27FC236}">
                <a16:creationId xmlns:a16="http://schemas.microsoft.com/office/drawing/2014/main" id="{BFECCEBD-2B7E-E74C-AD1D-D149D5219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46" y="1438668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6" descr="Grafana Loki">
            <a:extLst>
              <a:ext uri="{FF2B5EF4-FFF2-40B4-BE49-F238E27FC236}">
                <a16:creationId xmlns:a16="http://schemas.microsoft.com/office/drawing/2014/main" id="{36586BFB-D657-1A4D-A424-B2A46AD06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625" y="1445836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0">
            <a:extLst>
              <a:ext uri="{FF2B5EF4-FFF2-40B4-BE49-F238E27FC236}">
                <a16:creationId xmlns:a16="http://schemas.microsoft.com/office/drawing/2014/main" id="{000B0EE9-BE6F-6B42-82CC-9E4137A75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897" y="1457199"/>
            <a:ext cx="255846" cy="26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모서리가 둥근 직사각형 18">
            <a:extLst>
              <a:ext uri="{FF2B5EF4-FFF2-40B4-BE49-F238E27FC236}">
                <a16:creationId xmlns:a16="http://schemas.microsoft.com/office/drawing/2014/main" id="{79573900-C569-4342-A676-BB91F812E7EA}"/>
              </a:ext>
            </a:extLst>
          </p:cNvPr>
          <p:cNvSpPr/>
          <p:nvPr/>
        </p:nvSpPr>
        <p:spPr>
          <a:xfrm>
            <a:off x="1000797" y="205427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NFS Server Provisioner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7" name="모서리가 둥근 직사각형 18">
            <a:extLst>
              <a:ext uri="{FF2B5EF4-FFF2-40B4-BE49-F238E27FC236}">
                <a16:creationId xmlns:a16="http://schemas.microsoft.com/office/drawing/2014/main" id="{0E9C57DB-91EE-7F40-97AC-8A4F1422876F}"/>
              </a:ext>
            </a:extLst>
          </p:cNvPr>
          <p:cNvSpPr/>
          <p:nvPr/>
        </p:nvSpPr>
        <p:spPr>
          <a:xfrm>
            <a:off x="1847393" y="205427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Cert Manager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8" name="모서리가 둥근 직사각형 18">
            <a:extLst>
              <a:ext uri="{FF2B5EF4-FFF2-40B4-BE49-F238E27FC236}">
                <a16:creationId xmlns:a16="http://schemas.microsoft.com/office/drawing/2014/main" id="{25A5F610-B44B-2743-ADA8-80B4516C1141}"/>
              </a:ext>
            </a:extLst>
          </p:cNvPr>
          <p:cNvSpPr/>
          <p:nvPr/>
        </p:nvSpPr>
        <p:spPr>
          <a:xfrm>
            <a:off x="1003044" y="136914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KEDA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9" name="모서리가 둥근 직사각형 13">
            <a:extLst>
              <a:ext uri="{FF2B5EF4-FFF2-40B4-BE49-F238E27FC236}">
                <a16:creationId xmlns:a16="http://schemas.microsoft.com/office/drawing/2014/main" id="{B8AD0368-4744-C44A-BAF1-416A6DD0EC2E}"/>
              </a:ext>
            </a:extLst>
          </p:cNvPr>
          <p:cNvSpPr/>
          <p:nvPr/>
        </p:nvSpPr>
        <p:spPr>
          <a:xfrm>
            <a:off x="4578078" y="339502"/>
            <a:ext cx="4430066" cy="316835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Worker Node</a:t>
            </a:r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115" name="모서리가 둥근 직사각형 13">
            <a:extLst>
              <a:ext uri="{FF2B5EF4-FFF2-40B4-BE49-F238E27FC236}">
                <a16:creationId xmlns:a16="http://schemas.microsoft.com/office/drawing/2014/main" id="{7E27E551-9F16-A146-993B-5F62063F8474}"/>
              </a:ext>
            </a:extLst>
          </p:cNvPr>
          <p:cNvSpPr/>
          <p:nvPr/>
        </p:nvSpPr>
        <p:spPr>
          <a:xfrm>
            <a:off x="2508885" y="3812653"/>
            <a:ext cx="3564565" cy="1069378"/>
          </a:xfrm>
          <a:prstGeom prst="roundRect">
            <a:avLst>
              <a:gd name="adj" fmla="val 834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Common Components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120" name="모서리가 둥근 직사각형 18">
            <a:extLst>
              <a:ext uri="{FF2B5EF4-FFF2-40B4-BE49-F238E27FC236}">
                <a16:creationId xmlns:a16="http://schemas.microsoft.com/office/drawing/2014/main" id="{ADA126A0-8555-C648-8309-29F18EC41F89}"/>
              </a:ext>
            </a:extLst>
          </p:cNvPr>
          <p:cNvSpPr/>
          <p:nvPr/>
        </p:nvSpPr>
        <p:spPr>
          <a:xfrm>
            <a:off x="3467165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kube-proxy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1" name="Picture 2">
            <a:extLst>
              <a:ext uri="{FF2B5EF4-FFF2-40B4-BE49-F238E27FC236}">
                <a16:creationId xmlns:a16="http://schemas.microsoft.com/office/drawing/2014/main" id="{236EA913-3560-4940-9D36-D10FD6A14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918" y="4198811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모서리가 둥근 직사각형 18">
            <a:extLst>
              <a:ext uri="{FF2B5EF4-FFF2-40B4-BE49-F238E27FC236}">
                <a16:creationId xmlns:a16="http://schemas.microsoft.com/office/drawing/2014/main" id="{7B3471C4-D655-2344-93A1-97A2430445E8}"/>
              </a:ext>
            </a:extLst>
          </p:cNvPr>
          <p:cNvSpPr/>
          <p:nvPr/>
        </p:nvSpPr>
        <p:spPr>
          <a:xfrm>
            <a:off x="4315338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flannel CNI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4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0AA20F3B-AE16-D342-BC30-29F797284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9" y="4199769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모서리가 둥근 직사각형 18">
            <a:extLst>
              <a:ext uri="{FF2B5EF4-FFF2-40B4-BE49-F238E27FC236}">
                <a16:creationId xmlns:a16="http://schemas.microsoft.com/office/drawing/2014/main" id="{1F41C714-C2B3-7F4A-A3D0-DA48EB0A5026}"/>
              </a:ext>
            </a:extLst>
          </p:cNvPr>
          <p:cNvSpPr/>
          <p:nvPr/>
        </p:nvSpPr>
        <p:spPr>
          <a:xfrm>
            <a:off x="5163807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kubelet</a:t>
            </a:r>
          </a:p>
        </p:txBody>
      </p:sp>
      <p:pic>
        <p:nvPicPr>
          <p:cNvPr id="127" name="Picture 18">
            <a:extLst>
              <a:ext uri="{FF2B5EF4-FFF2-40B4-BE49-F238E27FC236}">
                <a16:creationId xmlns:a16="http://schemas.microsoft.com/office/drawing/2014/main" id="{CB19F39E-91A2-2D4A-BCA0-00A025C1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963" y="4207269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모서리가 둥근 직사각형 18">
            <a:extLst>
              <a:ext uri="{FF2B5EF4-FFF2-40B4-BE49-F238E27FC236}">
                <a16:creationId xmlns:a16="http://schemas.microsoft.com/office/drawing/2014/main" id="{1725F9F2-1523-BF45-A017-61460271AEA9}"/>
              </a:ext>
            </a:extLst>
          </p:cNvPr>
          <p:cNvSpPr/>
          <p:nvPr/>
        </p:nvSpPr>
        <p:spPr>
          <a:xfrm>
            <a:off x="2618696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Node Exporter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9" name="Picture 44" descr="Prometheus&quot; Icon - Download for free – Iconduck">
            <a:extLst>
              <a:ext uri="{FF2B5EF4-FFF2-40B4-BE49-F238E27FC236}">
                <a16:creationId xmlns:a16="http://schemas.microsoft.com/office/drawing/2014/main" id="{57359BB7-2326-7D41-B959-2A15432A5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449" y="4207269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2" descr="Apache spark logo - Social media &amp; Logos Icons">
            <a:extLst>
              <a:ext uri="{FF2B5EF4-FFF2-40B4-BE49-F238E27FC236}">
                <a16:creationId xmlns:a16="http://schemas.microsoft.com/office/drawing/2014/main" id="{23414F59-28E1-084D-9960-BD6D8054B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423" y="1420752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모서리가 둥근 직사각형 18">
            <a:extLst>
              <a:ext uri="{FF2B5EF4-FFF2-40B4-BE49-F238E27FC236}">
                <a16:creationId xmlns:a16="http://schemas.microsoft.com/office/drawing/2014/main" id="{C0666542-2C1F-0B48-BA62-0CA405AAA46E}"/>
              </a:ext>
            </a:extLst>
          </p:cNvPr>
          <p:cNvSpPr/>
          <p:nvPr/>
        </p:nvSpPr>
        <p:spPr>
          <a:xfrm>
            <a:off x="5537949" y="136914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Job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135" name="모서리가 둥근 직사각형 18">
            <a:extLst>
              <a:ext uri="{FF2B5EF4-FFF2-40B4-BE49-F238E27FC236}">
                <a16:creationId xmlns:a16="http://schemas.microsoft.com/office/drawing/2014/main" id="{BF40E2DC-F00A-604C-832A-D7D08A3F120B}"/>
              </a:ext>
            </a:extLst>
          </p:cNvPr>
          <p:cNvSpPr/>
          <p:nvPr/>
        </p:nvSpPr>
        <p:spPr>
          <a:xfrm>
            <a:off x="6386122" y="137564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 Job 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136" name="모서리가 둥근 직사각형 18">
            <a:extLst>
              <a:ext uri="{FF2B5EF4-FFF2-40B4-BE49-F238E27FC236}">
                <a16:creationId xmlns:a16="http://schemas.microsoft.com/office/drawing/2014/main" id="{D7737023-13AD-B24E-BB5E-875C66D1FE66}"/>
              </a:ext>
            </a:extLst>
          </p:cNvPr>
          <p:cNvSpPr/>
          <p:nvPr/>
        </p:nvSpPr>
        <p:spPr>
          <a:xfrm>
            <a:off x="7234591" y="137564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Trino Job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37" name="Picture 24" descr="Material | Apache Flink">
            <a:extLst>
              <a:ext uri="{FF2B5EF4-FFF2-40B4-BE49-F238E27FC236}">
                <a16:creationId xmlns:a16="http://schemas.microsoft.com/office/drawing/2014/main" id="{B02B4538-CAC1-1444-AFDB-DEDBE51FE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427" y="1447050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38" descr="Trino logo - Social media &amp; Logos Icons">
            <a:extLst>
              <a:ext uri="{FF2B5EF4-FFF2-40B4-BE49-F238E27FC236}">
                <a16:creationId xmlns:a16="http://schemas.microsoft.com/office/drawing/2014/main" id="{559ED40D-96F0-DB45-AA4E-A2F93A311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748" y="1447050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모서리가 둥근 직사각형 18">
            <a:extLst>
              <a:ext uri="{FF2B5EF4-FFF2-40B4-BE49-F238E27FC236}">
                <a16:creationId xmlns:a16="http://schemas.microsoft.com/office/drawing/2014/main" id="{E16EC147-B136-E642-997D-6E19D5CB7463}"/>
              </a:ext>
            </a:extLst>
          </p:cNvPr>
          <p:cNvSpPr/>
          <p:nvPr/>
        </p:nvSpPr>
        <p:spPr>
          <a:xfrm>
            <a:off x="7232758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Dagster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A0AE6980-A838-9D4D-8DE5-FE3742803877}"/>
              </a:ext>
            </a:extLst>
          </p:cNvPr>
          <p:cNvCxnSpPr>
            <a:cxnSpLocks/>
            <a:stCxn id="115" idx="0"/>
            <a:endCxn id="36" idx="2"/>
          </p:cNvCxnSpPr>
          <p:nvPr/>
        </p:nvCxnSpPr>
        <p:spPr>
          <a:xfrm rot="16200000" flipV="1">
            <a:off x="3118450" y="2639934"/>
            <a:ext cx="304799" cy="20406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54C4126A-86C2-224F-8A14-6C65D92B2C36}"/>
              </a:ext>
            </a:extLst>
          </p:cNvPr>
          <p:cNvCxnSpPr>
            <a:cxnSpLocks/>
            <a:stCxn id="115" idx="0"/>
            <a:endCxn id="109" idx="2"/>
          </p:cNvCxnSpPr>
          <p:nvPr/>
        </p:nvCxnSpPr>
        <p:spPr>
          <a:xfrm rot="5400000" flipH="1" flipV="1">
            <a:off x="5389740" y="2409283"/>
            <a:ext cx="304799" cy="25019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4" descr="MLflow] MLflow Model Registry">
            <a:extLst>
              <a:ext uri="{FF2B5EF4-FFF2-40B4-BE49-F238E27FC236}">
                <a16:creationId xmlns:a16="http://schemas.microsoft.com/office/drawing/2014/main" id="{93095D86-6E3E-2A42-9EB5-1FB6CCB0B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486" y="755690"/>
            <a:ext cx="696816" cy="26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모서리가 둥근 직사각형 18">
            <a:extLst>
              <a:ext uri="{FF2B5EF4-FFF2-40B4-BE49-F238E27FC236}">
                <a16:creationId xmlns:a16="http://schemas.microsoft.com/office/drawing/2014/main" id="{E36E4D5B-CD0C-724B-8261-7BDA7049C9FA}"/>
              </a:ext>
            </a:extLst>
          </p:cNvPr>
          <p:cNvSpPr/>
          <p:nvPr/>
        </p:nvSpPr>
        <p:spPr>
          <a:xfrm>
            <a:off x="8086862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mlflow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45" name="모서리가 둥근 직사각형 18">
            <a:extLst>
              <a:ext uri="{FF2B5EF4-FFF2-40B4-BE49-F238E27FC236}">
                <a16:creationId xmlns:a16="http://schemas.microsoft.com/office/drawing/2014/main" id="{CF73E389-DA8A-4E4F-BCF0-31271EDC4CDD}"/>
              </a:ext>
            </a:extLst>
          </p:cNvPr>
          <p:cNvSpPr/>
          <p:nvPr/>
        </p:nvSpPr>
        <p:spPr>
          <a:xfrm>
            <a:off x="4685382" y="137546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History Server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46" name="모서리가 둥근 직사각형 18">
            <a:extLst>
              <a:ext uri="{FF2B5EF4-FFF2-40B4-BE49-F238E27FC236}">
                <a16:creationId xmlns:a16="http://schemas.microsoft.com/office/drawing/2014/main" id="{CB950C64-9E11-EA42-8F9E-813FEDDFCAD9}"/>
              </a:ext>
            </a:extLst>
          </p:cNvPr>
          <p:cNvSpPr/>
          <p:nvPr/>
        </p:nvSpPr>
        <p:spPr>
          <a:xfrm>
            <a:off x="4685382" y="273542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MinIO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47" name="모서리가 둥근 직사각형 18">
            <a:extLst>
              <a:ext uri="{FF2B5EF4-FFF2-40B4-BE49-F238E27FC236}">
                <a16:creationId xmlns:a16="http://schemas.microsoft.com/office/drawing/2014/main" id="{41F65AEB-CA63-5946-B3DD-2B5323C37ADE}"/>
              </a:ext>
            </a:extLst>
          </p:cNvPr>
          <p:cNvSpPr/>
          <p:nvPr/>
        </p:nvSpPr>
        <p:spPr>
          <a:xfrm>
            <a:off x="6389975" y="273761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PostgreSQL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C6FFA427-F1BA-3845-8E39-6759B9ECA1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000484" y="2754602"/>
            <a:ext cx="163860" cy="331076"/>
          </a:xfrm>
          <a:prstGeom prst="rect">
            <a:avLst/>
          </a:prstGeom>
        </p:spPr>
      </p:pic>
      <p:pic>
        <p:nvPicPr>
          <p:cNvPr id="149" name="Picture 34" descr="PostgreSQL&quot; Icon - Download for free – Iconduck">
            <a:extLst>
              <a:ext uri="{FF2B5EF4-FFF2-40B4-BE49-F238E27FC236}">
                <a16:creationId xmlns:a16="http://schemas.microsoft.com/office/drawing/2014/main" id="{8E176263-5327-3240-8778-54F7B0470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046" y="2804721"/>
            <a:ext cx="278851" cy="28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모서리가 둥근 직사각형 18">
            <a:extLst>
              <a:ext uri="{FF2B5EF4-FFF2-40B4-BE49-F238E27FC236}">
                <a16:creationId xmlns:a16="http://schemas.microsoft.com/office/drawing/2014/main" id="{DD13130B-3B8A-434C-84FC-EA929093F12F}"/>
              </a:ext>
            </a:extLst>
          </p:cNvPr>
          <p:cNvSpPr/>
          <p:nvPr/>
        </p:nvSpPr>
        <p:spPr>
          <a:xfrm>
            <a:off x="7242542" y="273761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Redis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57" name="모서리가 둥근 직사각형 18">
            <a:extLst>
              <a:ext uri="{FF2B5EF4-FFF2-40B4-BE49-F238E27FC236}">
                <a16:creationId xmlns:a16="http://schemas.microsoft.com/office/drawing/2014/main" id="{D8BDF3B0-115D-164E-9DDC-36DEFB66BC5B}"/>
              </a:ext>
            </a:extLst>
          </p:cNvPr>
          <p:cNvSpPr/>
          <p:nvPr/>
        </p:nvSpPr>
        <p:spPr>
          <a:xfrm>
            <a:off x="8102010" y="273542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Kafka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158" name="모서리가 둥근 직사각형 18">
            <a:extLst>
              <a:ext uri="{FF2B5EF4-FFF2-40B4-BE49-F238E27FC236}">
                <a16:creationId xmlns:a16="http://schemas.microsoft.com/office/drawing/2014/main" id="{F4B51B63-0888-8045-B96D-2730C0223CB7}"/>
              </a:ext>
            </a:extLst>
          </p:cNvPr>
          <p:cNvSpPr/>
          <p:nvPr/>
        </p:nvSpPr>
        <p:spPr>
          <a:xfrm>
            <a:off x="8094354" y="20508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Kafka UI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59" name="모서리가 둥근 직사각형 18">
            <a:extLst>
              <a:ext uri="{FF2B5EF4-FFF2-40B4-BE49-F238E27FC236}">
                <a16:creationId xmlns:a16="http://schemas.microsoft.com/office/drawing/2014/main" id="{C7AFC77C-E2AC-9244-935F-538D5997720D}"/>
              </a:ext>
            </a:extLst>
          </p:cNvPr>
          <p:cNvSpPr/>
          <p:nvPr/>
        </p:nvSpPr>
        <p:spPr>
          <a:xfrm>
            <a:off x="6389975" y="20508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OpenSearch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160" name="Picture 22" descr="Apache spark logo - Social media &amp; Logos Icons">
            <a:extLst>
              <a:ext uri="{FF2B5EF4-FFF2-40B4-BE49-F238E27FC236}">
                <a16:creationId xmlns:a16="http://schemas.microsoft.com/office/drawing/2014/main" id="{4DDEB44D-57B8-AE44-AC75-DC263B623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346" y="1425655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871343-4432-F546-89CC-841D16B8182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11" y="1420194"/>
            <a:ext cx="303012" cy="303012"/>
          </a:xfrm>
          <a:prstGeom prst="rect">
            <a:avLst/>
          </a:prstGeom>
        </p:spPr>
      </p:pic>
      <p:pic>
        <p:nvPicPr>
          <p:cNvPr id="21" name="Picture 4" descr="GitHub - cert-manager/cert-manager: Automatically provision ...">
            <a:extLst>
              <a:ext uri="{FF2B5EF4-FFF2-40B4-BE49-F238E27FC236}">
                <a16:creationId xmlns:a16="http://schemas.microsoft.com/office/drawing/2014/main" id="{003D385B-6A2F-6B48-821E-4166E3B65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984" y="2107305"/>
            <a:ext cx="278929" cy="27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ubernetes&quot; Icon - Download for free – Iconduck">
            <a:extLst>
              <a:ext uri="{FF2B5EF4-FFF2-40B4-BE49-F238E27FC236}">
                <a16:creationId xmlns:a16="http://schemas.microsoft.com/office/drawing/2014/main" id="{CDF36CAC-8578-D241-B8CB-EE95911E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918" y="2093499"/>
            <a:ext cx="285636" cy="2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6" descr="kubernetes&quot; Icon - Download for free – Iconduck">
            <a:extLst>
              <a:ext uri="{FF2B5EF4-FFF2-40B4-BE49-F238E27FC236}">
                <a16:creationId xmlns:a16="http://schemas.microsoft.com/office/drawing/2014/main" id="{2D2FFE19-4E94-7D46-884D-212EB31D6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938" y="2093499"/>
            <a:ext cx="285636" cy="2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Redis icon - Free download on Iconfinder">
            <a:extLst>
              <a:ext uri="{FF2B5EF4-FFF2-40B4-BE49-F238E27FC236}">
                <a16:creationId xmlns:a16="http://schemas.microsoft.com/office/drawing/2014/main" id="{98E02EB8-5BEB-D54E-8986-676268E25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708" y="2797373"/>
            <a:ext cx="294806" cy="29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kafka icon&quot; Icon - Download for free – Iconduck">
            <a:extLst>
              <a:ext uri="{FF2B5EF4-FFF2-40B4-BE49-F238E27FC236}">
                <a16:creationId xmlns:a16="http://schemas.microsoft.com/office/drawing/2014/main" id="{DB7DEFEB-E3D0-3045-AC66-71FA3808A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919" y="2797373"/>
            <a:ext cx="176967" cy="28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Hub - provectus/kafka-ui: Open-Source Web UI for Apache Kafka Management">
            <a:extLst>
              <a:ext uri="{FF2B5EF4-FFF2-40B4-BE49-F238E27FC236}">
                <a16:creationId xmlns:a16="http://schemas.microsoft.com/office/drawing/2014/main" id="{A3A5D5EF-F500-494B-8DE1-80E4C985D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001" y="2122767"/>
            <a:ext cx="274800" cy="2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opensearch&quot; Icon - Download for free – Iconduck">
            <a:extLst>
              <a:ext uri="{FF2B5EF4-FFF2-40B4-BE49-F238E27FC236}">
                <a16:creationId xmlns:a16="http://schemas.microsoft.com/office/drawing/2014/main" id="{030FCDE2-C087-4C46-ACA1-91EAA1582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452" y="2107305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ache Airflow Review 2024: Pricing, Features, Alternatives">
            <a:extLst>
              <a:ext uri="{FF2B5EF4-FFF2-40B4-BE49-F238E27FC236}">
                <a16:creationId xmlns:a16="http://schemas.microsoft.com/office/drawing/2014/main" id="{9DFD3C2A-6A19-7040-9508-A3A4519A4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829" y="765685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모서리가 둥근 직사각형 18">
            <a:extLst>
              <a:ext uri="{FF2B5EF4-FFF2-40B4-BE49-F238E27FC236}">
                <a16:creationId xmlns:a16="http://schemas.microsoft.com/office/drawing/2014/main" id="{8F70EE50-5C74-8241-BFCB-74FED62BB905}"/>
              </a:ext>
            </a:extLst>
          </p:cNvPr>
          <p:cNvSpPr/>
          <p:nvPr/>
        </p:nvSpPr>
        <p:spPr>
          <a:xfrm>
            <a:off x="7238148" y="205256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StarRocks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CAC53136-754E-B74A-B7CB-CD395C9F79F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83" y="752767"/>
            <a:ext cx="272896" cy="283155"/>
          </a:xfrm>
          <a:prstGeom prst="rect">
            <a:avLst/>
          </a:prstGeom>
        </p:spPr>
      </p:pic>
      <p:sp>
        <p:nvSpPr>
          <p:cNvPr id="167" name="모서리가 둥근 직사각형 18">
            <a:extLst>
              <a:ext uri="{FF2B5EF4-FFF2-40B4-BE49-F238E27FC236}">
                <a16:creationId xmlns:a16="http://schemas.microsoft.com/office/drawing/2014/main" id="{2BA0E452-1B5B-B746-8FD1-FFADF6B5B3FE}"/>
              </a:ext>
            </a:extLst>
          </p:cNvPr>
          <p:cNvSpPr/>
          <p:nvPr/>
        </p:nvSpPr>
        <p:spPr>
          <a:xfrm>
            <a:off x="5537949" y="68944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Apache Ragner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33" name="Picture 36" descr="hive logo">
            <a:extLst>
              <a:ext uri="{FF2B5EF4-FFF2-40B4-BE49-F238E27FC236}">
                <a16:creationId xmlns:a16="http://schemas.microsoft.com/office/drawing/2014/main" id="{C032479B-59D1-E24B-82AC-E7E323E8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605" y="748551"/>
            <a:ext cx="328600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모서리가 둥근 직사각형 18">
            <a:extLst>
              <a:ext uri="{FF2B5EF4-FFF2-40B4-BE49-F238E27FC236}">
                <a16:creationId xmlns:a16="http://schemas.microsoft.com/office/drawing/2014/main" id="{9D4F8C85-E72B-AB45-8FA9-4185BB423585}"/>
              </a:ext>
            </a:extLst>
          </p:cNvPr>
          <p:cNvSpPr/>
          <p:nvPr/>
        </p:nvSpPr>
        <p:spPr>
          <a:xfrm>
            <a:off x="4685382" y="68875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Hive MetaStore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82" name="모서리가 둥근 직사각형 18">
            <a:extLst>
              <a:ext uri="{FF2B5EF4-FFF2-40B4-BE49-F238E27FC236}">
                <a16:creationId xmlns:a16="http://schemas.microsoft.com/office/drawing/2014/main" id="{23A3239E-63BF-6F46-B6DB-ECE144BBA61A}"/>
              </a:ext>
            </a:extLst>
          </p:cNvPr>
          <p:cNvSpPr/>
          <p:nvPr/>
        </p:nvSpPr>
        <p:spPr>
          <a:xfrm>
            <a:off x="6381140" y="68994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Airflow DAG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pic>
        <p:nvPicPr>
          <p:cNvPr id="87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9E6DDFD7-891D-8547-BEE6-51D17A748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25" y="741549"/>
            <a:ext cx="288731" cy="28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Volcano">
            <a:extLst>
              <a:ext uri="{FF2B5EF4-FFF2-40B4-BE49-F238E27FC236}">
                <a16:creationId xmlns:a16="http://schemas.microsoft.com/office/drawing/2014/main" id="{2ECDBCAF-BD54-FE45-949B-664D606F5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339" y="2092504"/>
            <a:ext cx="286559" cy="28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18">
            <a:extLst>
              <a:ext uri="{FF2B5EF4-FFF2-40B4-BE49-F238E27FC236}">
                <a16:creationId xmlns:a16="http://schemas.microsoft.com/office/drawing/2014/main" id="{92AB58E9-BFFB-9E5D-F8A2-52B5AB72A81D}"/>
              </a:ext>
            </a:extLst>
          </p:cNvPr>
          <p:cNvSpPr/>
          <p:nvPr/>
        </p:nvSpPr>
        <p:spPr>
          <a:xfrm>
            <a:off x="150290" y="68875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Strimzi 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4" name="Picture 12" descr="kafka icon&quot; Icon - Download for free – Iconduck">
            <a:extLst>
              <a:ext uri="{FF2B5EF4-FFF2-40B4-BE49-F238E27FC236}">
                <a16:creationId xmlns:a16="http://schemas.microsoft.com/office/drawing/2014/main" id="{13E8C216-3A72-7BD4-31D3-16921A0D6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99" y="750711"/>
            <a:ext cx="176967" cy="28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tarRocks · GitHub">
            <a:extLst>
              <a:ext uri="{FF2B5EF4-FFF2-40B4-BE49-F238E27FC236}">
                <a16:creationId xmlns:a16="http://schemas.microsoft.com/office/drawing/2014/main" id="{ECEA1EF3-3253-93E6-4048-E7F675F20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467" y="2106523"/>
            <a:ext cx="279633" cy="27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18">
            <a:extLst>
              <a:ext uri="{FF2B5EF4-FFF2-40B4-BE49-F238E27FC236}">
                <a16:creationId xmlns:a16="http://schemas.microsoft.com/office/drawing/2014/main" id="{7D79CB37-F71E-594D-8130-A3ADEB5C8329}"/>
              </a:ext>
            </a:extLst>
          </p:cNvPr>
          <p:cNvSpPr/>
          <p:nvPr/>
        </p:nvSpPr>
        <p:spPr>
          <a:xfrm>
            <a:off x="2704903" y="69427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StarRocks</a:t>
            </a:r>
            <a:br>
              <a:rPr lang="en-US" altLang="ko-KR" sz="600"/>
            </a:br>
            <a:r>
              <a:rPr lang="en-US" altLang="ko-KR" sz="600"/>
              <a:t>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" name="Picture 2" descr="StarRocks · GitHub">
            <a:extLst>
              <a:ext uri="{FF2B5EF4-FFF2-40B4-BE49-F238E27FC236}">
                <a16:creationId xmlns:a16="http://schemas.microsoft.com/office/drawing/2014/main" id="{304A8EAC-1B34-820C-AAC9-DFE2A4B55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056" y="705267"/>
            <a:ext cx="279633" cy="27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38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4947E-ED35-400B-A070-F5C82E71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BCA73-BAFB-463B-8961-D3E290BC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3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30FDE-3543-A50C-5A75-CF83CE939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241A34B8-973D-7D13-A9B1-C78BD87F5F3A}"/>
              </a:ext>
            </a:extLst>
          </p:cNvPr>
          <p:cNvSpPr/>
          <p:nvPr/>
        </p:nvSpPr>
        <p:spPr>
          <a:xfrm>
            <a:off x="35496" y="339502"/>
            <a:ext cx="4430066" cy="316835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Master Node</a:t>
            </a:r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8CB853DA-512E-F993-63D7-D9D37752970A}"/>
              </a:ext>
            </a:extLst>
          </p:cNvPr>
          <p:cNvSpPr/>
          <p:nvPr/>
        </p:nvSpPr>
        <p:spPr>
          <a:xfrm>
            <a:off x="1000797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API Server (Static Pod)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BC4601-40BF-F4AF-347C-CDD8FF8C9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50" y="2797373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&quot; Icon - Download for free – Iconduck">
            <a:extLst>
              <a:ext uri="{FF2B5EF4-FFF2-40B4-BE49-F238E27FC236}">
                <a16:creationId xmlns:a16="http://schemas.microsoft.com/office/drawing/2014/main" id="{42C9C63D-2328-5A25-FCC2-AD99D6C8E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9" y="2797373"/>
            <a:ext cx="282445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D93EB341-41EA-A1DF-1CE5-17FC1904E515}"/>
              </a:ext>
            </a:extLst>
          </p:cNvPr>
          <p:cNvSpPr/>
          <p:nvPr/>
        </p:nvSpPr>
        <p:spPr>
          <a:xfrm>
            <a:off x="151710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etcd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50478984-FAE9-1EC4-A081-248A88CF889B}"/>
              </a:ext>
            </a:extLst>
          </p:cNvPr>
          <p:cNvSpPr/>
          <p:nvPr/>
        </p:nvSpPr>
        <p:spPr>
          <a:xfrm>
            <a:off x="1848970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r>
              <a:rPr lang="en-US" altLang="ko-KR" sz="600"/>
              <a:t>K8s Controller Manager </a:t>
            </a:r>
            <a:br>
              <a:rPr lang="en-US" altLang="ko-KR" sz="600"/>
            </a:br>
            <a:r>
              <a:rPr lang="en-US" altLang="ko-KR" sz="600"/>
              <a:t>(Static Pod)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ECA28B9-B87F-4C30-C393-980F1E702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723" y="2799163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732A507B-487A-2EBB-E6BD-EBFA948088EF}"/>
              </a:ext>
            </a:extLst>
          </p:cNvPr>
          <p:cNvSpPr/>
          <p:nvPr/>
        </p:nvSpPr>
        <p:spPr>
          <a:xfrm>
            <a:off x="2697439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Scheduler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A7D4C0AB-4EDE-9AD3-3F9B-97ADACFFD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96" y="2799164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reDNS · GitHub">
            <a:extLst>
              <a:ext uri="{FF2B5EF4-FFF2-40B4-BE49-F238E27FC236}">
                <a16:creationId xmlns:a16="http://schemas.microsoft.com/office/drawing/2014/main" id="{7B2D072E-670E-2E8D-4B5D-B00401A4D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104" y="2797373"/>
            <a:ext cx="282470" cy="28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3FBC0A2A-80B3-A575-216F-DA017D12E729}"/>
              </a:ext>
            </a:extLst>
          </p:cNvPr>
          <p:cNvSpPr/>
          <p:nvPr/>
        </p:nvSpPr>
        <p:spPr>
          <a:xfrm>
            <a:off x="3545908" y="273542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CoreDNS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DAC7BB7C-EC83-82D2-2837-813578B7748B}"/>
              </a:ext>
            </a:extLst>
          </p:cNvPr>
          <p:cNvSpPr/>
          <p:nvPr/>
        </p:nvSpPr>
        <p:spPr>
          <a:xfrm>
            <a:off x="148012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4" name="Picture 22" descr="Apache spark logo - Social media &amp; Logos Icons">
            <a:extLst>
              <a:ext uri="{FF2B5EF4-FFF2-40B4-BE49-F238E27FC236}">
                <a16:creationId xmlns:a16="http://schemas.microsoft.com/office/drawing/2014/main" id="{4798EF02-79B8-2ECA-C69A-C07B173A6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2" y="748550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id="{E1BB1E8A-CCAC-16D9-97AE-A2EB7492642A}"/>
              </a:ext>
            </a:extLst>
          </p:cNvPr>
          <p:cNvSpPr/>
          <p:nvPr/>
        </p:nvSpPr>
        <p:spPr>
          <a:xfrm>
            <a:off x="997528" y="69501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</a:t>
            </a:r>
            <a:r>
              <a:rPr lang="ko-KR" altLang="en-US" sz="600"/>
              <a:t> </a:t>
            </a:r>
            <a:r>
              <a:rPr lang="en-US" altLang="ko-KR" sz="600"/>
              <a:t>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6" name="Picture 24" descr="Material | Apache Flink">
            <a:extLst>
              <a:ext uri="{FF2B5EF4-FFF2-40B4-BE49-F238E27FC236}">
                <a16:creationId xmlns:a16="http://schemas.microsoft.com/office/drawing/2014/main" id="{F8ADA6E6-C435-37A5-A601-F1438EA1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281" y="766422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모서리가 둥근 직사각형 18">
            <a:extLst>
              <a:ext uri="{FF2B5EF4-FFF2-40B4-BE49-F238E27FC236}">
                <a16:creationId xmlns:a16="http://schemas.microsoft.com/office/drawing/2014/main" id="{216079D4-7E06-1B3E-3147-655EEA07BFD4}"/>
              </a:ext>
            </a:extLst>
          </p:cNvPr>
          <p:cNvSpPr/>
          <p:nvPr/>
        </p:nvSpPr>
        <p:spPr>
          <a:xfrm>
            <a:off x="2697439" y="2054278"/>
            <a:ext cx="806272" cy="639660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Volcano</a:t>
            </a:r>
            <a:br>
              <a:rPr lang="en-US" altLang="ko-KR" sz="600"/>
            </a:br>
            <a:r>
              <a:rPr lang="en-US" altLang="ko-KR" sz="600"/>
              <a:t>Scheduler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10" name="Picture 20" descr="MetalLB · GitHub">
            <a:extLst>
              <a:ext uri="{FF2B5EF4-FFF2-40B4-BE49-F238E27FC236}">
                <a16:creationId xmlns:a16="http://schemas.microsoft.com/office/drawing/2014/main" id="{DA037D48-577D-2B3F-3597-5371CD68F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09" y="2111355"/>
            <a:ext cx="282446" cy="2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8">
            <a:extLst>
              <a:ext uri="{FF2B5EF4-FFF2-40B4-BE49-F238E27FC236}">
                <a16:creationId xmlns:a16="http://schemas.microsoft.com/office/drawing/2014/main" id="{C320C5D2-6A9E-1240-4F5D-A8FE0A5DEFD0}"/>
              </a:ext>
            </a:extLst>
          </p:cNvPr>
          <p:cNvSpPr/>
          <p:nvPr/>
        </p:nvSpPr>
        <p:spPr>
          <a:xfrm>
            <a:off x="148012" y="205516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MetalLB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91" name="모서리가 둥근 직사각형 18">
            <a:extLst>
              <a:ext uri="{FF2B5EF4-FFF2-40B4-BE49-F238E27FC236}">
                <a16:creationId xmlns:a16="http://schemas.microsoft.com/office/drawing/2014/main" id="{4D839F84-0D65-DFFC-E131-5F0AD583CBA1}"/>
              </a:ext>
            </a:extLst>
          </p:cNvPr>
          <p:cNvSpPr/>
          <p:nvPr/>
        </p:nvSpPr>
        <p:spPr>
          <a:xfrm>
            <a:off x="3545908" y="205516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Metrics Server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19" name="모서리가 둥근 직사각형 18">
            <a:extLst>
              <a:ext uri="{FF2B5EF4-FFF2-40B4-BE49-F238E27FC236}">
                <a16:creationId xmlns:a16="http://schemas.microsoft.com/office/drawing/2014/main" id="{E40BD2DD-5542-6D76-A290-AF7678AA8CAD}"/>
              </a:ext>
            </a:extLst>
          </p:cNvPr>
          <p:cNvSpPr/>
          <p:nvPr/>
        </p:nvSpPr>
        <p:spPr>
          <a:xfrm>
            <a:off x="148012" y="136914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ArgoCD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484DB4E-0246-BC09-2238-12AD4F73EB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6091" y="1420194"/>
            <a:ext cx="282446" cy="282446"/>
          </a:xfrm>
          <a:prstGeom prst="rect">
            <a:avLst/>
          </a:prstGeom>
        </p:spPr>
      </p:pic>
      <p:sp>
        <p:nvSpPr>
          <p:cNvPr id="81" name="모서리가 둥근 직사각형 18">
            <a:extLst>
              <a:ext uri="{FF2B5EF4-FFF2-40B4-BE49-F238E27FC236}">
                <a16:creationId xmlns:a16="http://schemas.microsoft.com/office/drawing/2014/main" id="{7F96296A-AB57-2BC3-7D1B-700D0969F923}"/>
              </a:ext>
            </a:extLst>
          </p:cNvPr>
          <p:cNvSpPr/>
          <p:nvPr/>
        </p:nvSpPr>
        <p:spPr>
          <a:xfrm>
            <a:off x="1847393" y="137402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Prometheus</a:t>
            </a:r>
          </a:p>
          <a:p>
            <a:pPr algn="ctr"/>
            <a:r>
              <a:rPr lang="en-US" altLang="ko-KR" sz="600"/>
              <a:t>(Deployment/PV)</a:t>
            </a:r>
          </a:p>
        </p:txBody>
      </p:sp>
      <p:sp>
        <p:nvSpPr>
          <p:cNvPr id="83" name="모서리가 둥근 직사각형 18">
            <a:extLst>
              <a:ext uri="{FF2B5EF4-FFF2-40B4-BE49-F238E27FC236}">
                <a16:creationId xmlns:a16="http://schemas.microsoft.com/office/drawing/2014/main" id="{7CEDB258-CAFD-F4C2-5E7C-F06A9B7D70AA}"/>
              </a:ext>
            </a:extLst>
          </p:cNvPr>
          <p:cNvSpPr/>
          <p:nvPr/>
        </p:nvSpPr>
        <p:spPr>
          <a:xfrm>
            <a:off x="2701976" y="137402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Loki</a:t>
            </a:r>
          </a:p>
          <a:p>
            <a:pPr algn="ctr"/>
            <a:r>
              <a:rPr lang="en-US" altLang="ko-KR" sz="600"/>
              <a:t>(StatefulSet/PV)</a:t>
            </a:r>
          </a:p>
        </p:txBody>
      </p:sp>
      <p:sp>
        <p:nvSpPr>
          <p:cNvPr id="89" name="모서리가 둥근 직사각형 18">
            <a:extLst>
              <a:ext uri="{FF2B5EF4-FFF2-40B4-BE49-F238E27FC236}">
                <a16:creationId xmlns:a16="http://schemas.microsoft.com/office/drawing/2014/main" id="{F888AB49-0B80-86CD-BC18-1805E31CFAF1}"/>
              </a:ext>
            </a:extLst>
          </p:cNvPr>
          <p:cNvSpPr/>
          <p:nvPr/>
        </p:nvSpPr>
        <p:spPr>
          <a:xfrm>
            <a:off x="3550444" y="137731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Grafana</a:t>
            </a:r>
          </a:p>
          <a:p>
            <a:pPr algn="ctr"/>
            <a:r>
              <a:rPr lang="en-US" altLang="ko-KR" sz="600"/>
              <a:t>(Deployment/PV)</a:t>
            </a:r>
          </a:p>
        </p:txBody>
      </p:sp>
      <p:pic>
        <p:nvPicPr>
          <p:cNvPr id="96" name="Picture 44" descr="Prometheus&quot; Icon - Download for free – Iconduck">
            <a:extLst>
              <a:ext uri="{FF2B5EF4-FFF2-40B4-BE49-F238E27FC236}">
                <a16:creationId xmlns:a16="http://schemas.microsoft.com/office/drawing/2014/main" id="{47877EB3-9BBC-06AB-044B-1749B71FA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46" y="1438668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6" descr="Grafana Loki">
            <a:extLst>
              <a:ext uri="{FF2B5EF4-FFF2-40B4-BE49-F238E27FC236}">
                <a16:creationId xmlns:a16="http://schemas.microsoft.com/office/drawing/2014/main" id="{75783BBA-7E7D-B9C7-78A9-2C1CDE290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625" y="1445836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0">
            <a:extLst>
              <a:ext uri="{FF2B5EF4-FFF2-40B4-BE49-F238E27FC236}">
                <a16:creationId xmlns:a16="http://schemas.microsoft.com/office/drawing/2014/main" id="{4E0779B2-C453-5550-9256-A95860BCF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897" y="1457199"/>
            <a:ext cx="255846" cy="26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모서리가 둥근 직사각형 18">
            <a:extLst>
              <a:ext uri="{FF2B5EF4-FFF2-40B4-BE49-F238E27FC236}">
                <a16:creationId xmlns:a16="http://schemas.microsoft.com/office/drawing/2014/main" id="{835302A9-A761-0A2E-2C30-636E205954DB}"/>
              </a:ext>
            </a:extLst>
          </p:cNvPr>
          <p:cNvSpPr/>
          <p:nvPr/>
        </p:nvSpPr>
        <p:spPr>
          <a:xfrm>
            <a:off x="1000797" y="205427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NFS Server Provisioner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7" name="모서리가 둥근 직사각형 18">
            <a:extLst>
              <a:ext uri="{FF2B5EF4-FFF2-40B4-BE49-F238E27FC236}">
                <a16:creationId xmlns:a16="http://schemas.microsoft.com/office/drawing/2014/main" id="{4870680C-00C6-647C-2319-AA5A187B2595}"/>
              </a:ext>
            </a:extLst>
          </p:cNvPr>
          <p:cNvSpPr/>
          <p:nvPr/>
        </p:nvSpPr>
        <p:spPr>
          <a:xfrm>
            <a:off x="1847393" y="205427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Cert Manager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8" name="모서리가 둥근 직사각형 18">
            <a:extLst>
              <a:ext uri="{FF2B5EF4-FFF2-40B4-BE49-F238E27FC236}">
                <a16:creationId xmlns:a16="http://schemas.microsoft.com/office/drawing/2014/main" id="{68E4AE6F-13F2-2D34-275B-04B6AE78B3B2}"/>
              </a:ext>
            </a:extLst>
          </p:cNvPr>
          <p:cNvSpPr/>
          <p:nvPr/>
        </p:nvSpPr>
        <p:spPr>
          <a:xfrm>
            <a:off x="1003044" y="136914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KEDA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9" name="모서리가 둥근 직사각형 13">
            <a:extLst>
              <a:ext uri="{FF2B5EF4-FFF2-40B4-BE49-F238E27FC236}">
                <a16:creationId xmlns:a16="http://schemas.microsoft.com/office/drawing/2014/main" id="{8D956A08-0140-963E-EF7C-F65DF9155429}"/>
              </a:ext>
            </a:extLst>
          </p:cNvPr>
          <p:cNvSpPr/>
          <p:nvPr/>
        </p:nvSpPr>
        <p:spPr>
          <a:xfrm>
            <a:off x="4578078" y="339502"/>
            <a:ext cx="4430066" cy="316835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Worker Node</a:t>
            </a:r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115" name="모서리가 둥근 직사각형 13">
            <a:extLst>
              <a:ext uri="{FF2B5EF4-FFF2-40B4-BE49-F238E27FC236}">
                <a16:creationId xmlns:a16="http://schemas.microsoft.com/office/drawing/2014/main" id="{01148888-B40F-A033-F650-E811640AA4DA}"/>
              </a:ext>
            </a:extLst>
          </p:cNvPr>
          <p:cNvSpPr/>
          <p:nvPr/>
        </p:nvSpPr>
        <p:spPr>
          <a:xfrm>
            <a:off x="2508885" y="3812653"/>
            <a:ext cx="3564565" cy="1069378"/>
          </a:xfrm>
          <a:prstGeom prst="roundRect">
            <a:avLst>
              <a:gd name="adj" fmla="val 834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Common Components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120" name="모서리가 둥근 직사각형 18">
            <a:extLst>
              <a:ext uri="{FF2B5EF4-FFF2-40B4-BE49-F238E27FC236}">
                <a16:creationId xmlns:a16="http://schemas.microsoft.com/office/drawing/2014/main" id="{016C3E8C-A290-0183-07CD-CB8FA82817F9}"/>
              </a:ext>
            </a:extLst>
          </p:cNvPr>
          <p:cNvSpPr/>
          <p:nvPr/>
        </p:nvSpPr>
        <p:spPr>
          <a:xfrm>
            <a:off x="3467165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kube-proxy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1" name="Picture 2">
            <a:extLst>
              <a:ext uri="{FF2B5EF4-FFF2-40B4-BE49-F238E27FC236}">
                <a16:creationId xmlns:a16="http://schemas.microsoft.com/office/drawing/2014/main" id="{F20578DD-525A-AFB1-EE77-893F7BDC4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918" y="4198811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모서리가 둥근 직사각형 18">
            <a:extLst>
              <a:ext uri="{FF2B5EF4-FFF2-40B4-BE49-F238E27FC236}">
                <a16:creationId xmlns:a16="http://schemas.microsoft.com/office/drawing/2014/main" id="{76681BB9-0100-319A-CA93-69C613691266}"/>
              </a:ext>
            </a:extLst>
          </p:cNvPr>
          <p:cNvSpPr/>
          <p:nvPr/>
        </p:nvSpPr>
        <p:spPr>
          <a:xfrm>
            <a:off x="4315338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flannel CNI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4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62ECCE1F-F3DD-BFFB-50CA-FCA14664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9" y="4199769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모서리가 둥근 직사각형 18">
            <a:extLst>
              <a:ext uri="{FF2B5EF4-FFF2-40B4-BE49-F238E27FC236}">
                <a16:creationId xmlns:a16="http://schemas.microsoft.com/office/drawing/2014/main" id="{9F41EC0B-C4E0-B0DE-0CA3-C7C26023E536}"/>
              </a:ext>
            </a:extLst>
          </p:cNvPr>
          <p:cNvSpPr/>
          <p:nvPr/>
        </p:nvSpPr>
        <p:spPr>
          <a:xfrm>
            <a:off x="5163807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kubelet</a:t>
            </a:r>
          </a:p>
        </p:txBody>
      </p:sp>
      <p:pic>
        <p:nvPicPr>
          <p:cNvPr id="127" name="Picture 18">
            <a:extLst>
              <a:ext uri="{FF2B5EF4-FFF2-40B4-BE49-F238E27FC236}">
                <a16:creationId xmlns:a16="http://schemas.microsoft.com/office/drawing/2014/main" id="{7CC729AE-686C-9CA0-BB7C-C86314683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963" y="4207269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모서리가 둥근 직사각형 18">
            <a:extLst>
              <a:ext uri="{FF2B5EF4-FFF2-40B4-BE49-F238E27FC236}">
                <a16:creationId xmlns:a16="http://schemas.microsoft.com/office/drawing/2014/main" id="{C2505AE6-E1DC-DACC-25E3-AA7810B719B4}"/>
              </a:ext>
            </a:extLst>
          </p:cNvPr>
          <p:cNvSpPr/>
          <p:nvPr/>
        </p:nvSpPr>
        <p:spPr>
          <a:xfrm>
            <a:off x="2618696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Node Exporter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9" name="Picture 44" descr="Prometheus&quot; Icon - Download for free – Iconduck">
            <a:extLst>
              <a:ext uri="{FF2B5EF4-FFF2-40B4-BE49-F238E27FC236}">
                <a16:creationId xmlns:a16="http://schemas.microsoft.com/office/drawing/2014/main" id="{5ED0A7DF-AF72-DD40-98EC-A09ABD3DB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449" y="4207269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2" descr="Apache spark logo - Social media &amp; Logos Icons">
            <a:extLst>
              <a:ext uri="{FF2B5EF4-FFF2-40B4-BE49-F238E27FC236}">
                <a16:creationId xmlns:a16="http://schemas.microsoft.com/office/drawing/2014/main" id="{50008021-774C-A174-31EF-A6D13AE1B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423" y="1420752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모서리가 둥근 직사각형 18">
            <a:extLst>
              <a:ext uri="{FF2B5EF4-FFF2-40B4-BE49-F238E27FC236}">
                <a16:creationId xmlns:a16="http://schemas.microsoft.com/office/drawing/2014/main" id="{5659F7E7-1530-7C05-651C-77C9710C4111}"/>
              </a:ext>
            </a:extLst>
          </p:cNvPr>
          <p:cNvSpPr/>
          <p:nvPr/>
        </p:nvSpPr>
        <p:spPr>
          <a:xfrm>
            <a:off x="5537949" y="136914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Job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135" name="모서리가 둥근 직사각형 18">
            <a:extLst>
              <a:ext uri="{FF2B5EF4-FFF2-40B4-BE49-F238E27FC236}">
                <a16:creationId xmlns:a16="http://schemas.microsoft.com/office/drawing/2014/main" id="{E68BDBC8-5FDB-56D5-1FF5-983435CFF1C2}"/>
              </a:ext>
            </a:extLst>
          </p:cNvPr>
          <p:cNvSpPr/>
          <p:nvPr/>
        </p:nvSpPr>
        <p:spPr>
          <a:xfrm>
            <a:off x="6386122" y="137564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 Job 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136" name="모서리가 둥근 직사각형 18">
            <a:extLst>
              <a:ext uri="{FF2B5EF4-FFF2-40B4-BE49-F238E27FC236}">
                <a16:creationId xmlns:a16="http://schemas.microsoft.com/office/drawing/2014/main" id="{A96AF207-3406-89CD-C10A-4A3924778B06}"/>
              </a:ext>
            </a:extLst>
          </p:cNvPr>
          <p:cNvSpPr/>
          <p:nvPr/>
        </p:nvSpPr>
        <p:spPr>
          <a:xfrm>
            <a:off x="7234591" y="137564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Trino Job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37" name="Picture 24" descr="Material | Apache Flink">
            <a:extLst>
              <a:ext uri="{FF2B5EF4-FFF2-40B4-BE49-F238E27FC236}">
                <a16:creationId xmlns:a16="http://schemas.microsoft.com/office/drawing/2014/main" id="{89AE4602-C772-AA7F-CCD5-3BFB3E949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427" y="1447050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38" descr="Trino logo - Social media &amp; Logos Icons">
            <a:extLst>
              <a:ext uri="{FF2B5EF4-FFF2-40B4-BE49-F238E27FC236}">
                <a16:creationId xmlns:a16="http://schemas.microsoft.com/office/drawing/2014/main" id="{C1D57A80-D996-0F77-9406-D35C4D2FE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748" y="1447050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모서리가 둥근 직사각형 18">
            <a:extLst>
              <a:ext uri="{FF2B5EF4-FFF2-40B4-BE49-F238E27FC236}">
                <a16:creationId xmlns:a16="http://schemas.microsoft.com/office/drawing/2014/main" id="{AE0A6455-5274-DE11-06BD-D6175AA1DCB3}"/>
              </a:ext>
            </a:extLst>
          </p:cNvPr>
          <p:cNvSpPr/>
          <p:nvPr/>
        </p:nvSpPr>
        <p:spPr>
          <a:xfrm>
            <a:off x="7232758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Dagster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6CC6FA2F-0E4C-7E5A-936A-6DAAB8EA8282}"/>
              </a:ext>
            </a:extLst>
          </p:cNvPr>
          <p:cNvCxnSpPr>
            <a:cxnSpLocks/>
            <a:stCxn id="115" idx="0"/>
            <a:endCxn id="36" idx="2"/>
          </p:cNvCxnSpPr>
          <p:nvPr/>
        </p:nvCxnSpPr>
        <p:spPr>
          <a:xfrm rot="16200000" flipV="1">
            <a:off x="3118450" y="2639934"/>
            <a:ext cx="304799" cy="20406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996A5B51-6EDE-D00D-86FF-4871CABE34FB}"/>
              </a:ext>
            </a:extLst>
          </p:cNvPr>
          <p:cNvCxnSpPr>
            <a:cxnSpLocks/>
            <a:stCxn id="115" idx="0"/>
            <a:endCxn id="109" idx="2"/>
          </p:cNvCxnSpPr>
          <p:nvPr/>
        </p:nvCxnSpPr>
        <p:spPr>
          <a:xfrm rot="5400000" flipH="1" flipV="1">
            <a:off x="5389740" y="2409283"/>
            <a:ext cx="304799" cy="25019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4" descr="MLflow] MLflow Model Registry">
            <a:extLst>
              <a:ext uri="{FF2B5EF4-FFF2-40B4-BE49-F238E27FC236}">
                <a16:creationId xmlns:a16="http://schemas.microsoft.com/office/drawing/2014/main" id="{AE33307E-18F4-3BE5-8E50-926E4B0CB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486" y="755690"/>
            <a:ext cx="696816" cy="26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모서리가 둥근 직사각형 18">
            <a:extLst>
              <a:ext uri="{FF2B5EF4-FFF2-40B4-BE49-F238E27FC236}">
                <a16:creationId xmlns:a16="http://schemas.microsoft.com/office/drawing/2014/main" id="{5850CCC7-1BF2-C9CB-4D43-CB457EA9E1B4}"/>
              </a:ext>
            </a:extLst>
          </p:cNvPr>
          <p:cNvSpPr/>
          <p:nvPr/>
        </p:nvSpPr>
        <p:spPr>
          <a:xfrm>
            <a:off x="8086862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mlflow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45" name="모서리가 둥근 직사각형 18">
            <a:extLst>
              <a:ext uri="{FF2B5EF4-FFF2-40B4-BE49-F238E27FC236}">
                <a16:creationId xmlns:a16="http://schemas.microsoft.com/office/drawing/2014/main" id="{7191AFFF-54A8-BC2C-F135-1598A048B428}"/>
              </a:ext>
            </a:extLst>
          </p:cNvPr>
          <p:cNvSpPr/>
          <p:nvPr/>
        </p:nvSpPr>
        <p:spPr>
          <a:xfrm>
            <a:off x="4685382" y="137546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History Server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46" name="모서리가 둥근 직사각형 18">
            <a:extLst>
              <a:ext uri="{FF2B5EF4-FFF2-40B4-BE49-F238E27FC236}">
                <a16:creationId xmlns:a16="http://schemas.microsoft.com/office/drawing/2014/main" id="{8BBF8F28-8E8E-EAD1-9D9F-B8EEFE5A2DA3}"/>
              </a:ext>
            </a:extLst>
          </p:cNvPr>
          <p:cNvSpPr/>
          <p:nvPr/>
        </p:nvSpPr>
        <p:spPr>
          <a:xfrm>
            <a:off x="4685382" y="273542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MinIO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47" name="모서리가 둥근 직사각형 18">
            <a:extLst>
              <a:ext uri="{FF2B5EF4-FFF2-40B4-BE49-F238E27FC236}">
                <a16:creationId xmlns:a16="http://schemas.microsoft.com/office/drawing/2014/main" id="{CDC4F968-2FB5-8205-9E1B-5608D63572F1}"/>
              </a:ext>
            </a:extLst>
          </p:cNvPr>
          <p:cNvSpPr/>
          <p:nvPr/>
        </p:nvSpPr>
        <p:spPr>
          <a:xfrm>
            <a:off x="6389975" y="273761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PostgreSQL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852906AF-DC1B-31A6-FCA7-8F8D004A6F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000484" y="2754602"/>
            <a:ext cx="163860" cy="331076"/>
          </a:xfrm>
          <a:prstGeom prst="rect">
            <a:avLst/>
          </a:prstGeom>
        </p:spPr>
      </p:pic>
      <p:pic>
        <p:nvPicPr>
          <p:cNvPr id="149" name="Picture 34" descr="PostgreSQL&quot; Icon - Download for free – Iconduck">
            <a:extLst>
              <a:ext uri="{FF2B5EF4-FFF2-40B4-BE49-F238E27FC236}">
                <a16:creationId xmlns:a16="http://schemas.microsoft.com/office/drawing/2014/main" id="{AA98272B-3A21-618D-D11F-730D604D7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046" y="2804721"/>
            <a:ext cx="278851" cy="28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모서리가 둥근 직사각형 18">
            <a:extLst>
              <a:ext uri="{FF2B5EF4-FFF2-40B4-BE49-F238E27FC236}">
                <a16:creationId xmlns:a16="http://schemas.microsoft.com/office/drawing/2014/main" id="{074CFBF6-5816-8E97-DD10-2887DD9888B1}"/>
              </a:ext>
            </a:extLst>
          </p:cNvPr>
          <p:cNvSpPr/>
          <p:nvPr/>
        </p:nvSpPr>
        <p:spPr>
          <a:xfrm>
            <a:off x="7242542" y="273761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Redis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57" name="모서리가 둥근 직사각형 18">
            <a:extLst>
              <a:ext uri="{FF2B5EF4-FFF2-40B4-BE49-F238E27FC236}">
                <a16:creationId xmlns:a16="http://schemas.microsoft.com/office/drawing/2014/main" id="{D12DB9C2-4E83-3FBC-C915-DBB328A90D7C}"/>
              </a:ext>
            </a:extLst>
          </p:cNvPr>
          <p:cNvSpPr/>
          <p:nvPr/>
        </p:nvSpPr>
        <p:spPr>
          <a:xfrm>
            <a:off x="8102010" y="273542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Kafka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58" name="모서리가 둥근 직사각형 18">
            <a:extLst>
              <a:ext uri="{FF2B5EF4-FFF2-40B4-BE49-F238E27FC236}">
                <a16:creationId xmlns:a16="http://schemas.microsoft.com/office/drawing/2014/main" id="{DC8639EE-B8B5-6544-50BA-B345DC534915}"/>
              </a:ext>
            </a:extLst>
          </p:cNvPr>
          <p:cNvSpPr/>
          <p:nvPr/>
        </p:nvSpPr>
        <p:spPr>
          <a:xfrm>
            <a:off x="8094354" y="20508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Kafka UI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59" name="모서리가 둥근 직사각형 18">
            <a:extLst>
              <a:ext uri="{FF2B5EF4-FFF2-40B4-BE49-F238E27FC236}">
                <a16:creationId xmlns:a16="http://schemas.microsoft.com/office/drawing/2014/main" id="{2DDBF277-D217-8CA3-A120-8D068E4690B5}"/>
              </a:ext>
            </a:extLst>
          </p:cNvPr>
          <p:cNvSpPr/>
          <p:nvPr/>
        </p:nvSpPr>
        <p:spPr>
          <a:xfrm>
            <a:off x="6389975" y="20508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OpenSearch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160" name="Picture 22" descr="Apache spark logo - Social media &amp; Logos Icons">
            <a:extLst>
              <a:ext uri="{FF2B5EF4-FFF2-40B4-BE49-F238E27FC236}">
                <a16:creationId xmlns:a16="http://schemas.microsoft.com/office/drawing/2014/main" id="{D4D156AC-2A29-072C-FA81-4BCA6E3D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346" y="1425655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15EA1E1-4BBA-83B2-8891-DD83EF2875F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11" y="1420194"/>
            <a:ext cx="303012" cy="303012"/>
          </a:xfrm>
          <a:prstGeom prst="rect">
            <a:avLst/>
          </a:prstGeom>
        </p:spPr>
      </p:pic>
      <p:pic>
        <p:nvPicPr>
          <p:cNvPr id="21" name="Picture 4" descr="GitHub - cert-manager/cert-manager: Automatically provision ...">
            <a:extLst>
              <a:ext uri="{FF2B5EF4-FFF2-40B4-BE49-F238E27FC236}">
                <a16:creationId xmlns:a16="http://schemas.microsoft.com/office/drawing/2014/main" id="{2023A027-AE43-3D34-0DA7-153579371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984" y="2107305"/>
            <a:ext cx="278929" cy="27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ubernetes&quot; Icon - Download for free – Iconduck">
            <a:extLst>
              <a:ext uri="{FF2B5EF4-FFF2-40B4-BE49-F238E27FC236}">
                <a16:creationId xmlns:a16="http://schemas.microsoft.com/office/drawing/2014/main" id="{719D6BE8-EB07-AB20-D745-F22AF9542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918" y="2093499"/>
            <a:ext cx="285636" cy="2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6" descr="kubernetes&quot; Icon - Download for free – Iconduck">
            <a:extLst>
              <a:ext uri="{FF2B5EF4-FFF2-40B4-BE49-F238E27FC236}">
                <a16:creationId xmlns:a16="http://schemas.microsoft.com/office/drawing/2014/main" id="{BDA26744-4BD4-9D86-C6B7-6D231D811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938" y="2093499"/>
            <a:ext cx="285636" cy="2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Redis icon - Free download on Iconfinder">
            <a:extLst>
              <a:ext uri="{FF2B5EF4-FFF2-40B4-BE49-F238E27FC236}">
                <a16:creationId xmlns:a16="http://schemas.microsoft.com/office/drawing/2014/main" id="{F56EB4F7-E9B1-A0F5-DDB9-78F59F402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708" y="2797373"/>
            <a:ext cx="294806" cy="29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kafka icon&quot; Icon - Download for free – Iconduck">
            <a:extLst>
              <a:ext uri="{FF2B5EF4-FFF2-40B4-BE49-F238E27FC236}">
                <a16:creationId xmlns:a16="http://schemas.microsoft.com/office/drawing/2014/main" id="{48604F7F-31E2-7F86-2408-04B38A0B8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919" y="2797373"/>
            <a:ext cx="176967" cy="28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Hub - provectus/kafka-ui: Open-Source Web UI for Apache Kafka Management">
            <a:extLst>
              <a:ext uri="{FF2B5EF4-FFF2-40B4-BE49-F238E27FC236}">
                <a16:creationId xmlns:a16="http://schemas.microsoft.com/office/drawing/2014/main" id="{F1821026-B384-5539-9E14-5FE6B0E1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001" y="2122767"/>
            <a:ext cx="274800" cy="2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opensearch&quot; Icon - Download for free – Iconduck">
            <a:extLst>
              <a:ext uri="{FF2B5EF4-FFF2-40B4-BE49-F238E27FC236}">
                <a16:creationId xmlns:a16="http://schemas.microsoft.com/office/drawing/2014/main" id="{7ACFFD41-BF7B-9CCD-0BBE-4284B9FD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452" y="2107305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ache Airflow Review 2024: Pricing, Features, Alternatives">
            <a:extLst>
              <a:ext uri="{FF2B5EF4-FFF2-40B4-BE49-F238E27FC236}">
                <a16:creationId xmlns:a16="http://schemas.microsoft.com/office/drawing/2014/main" id="{F0315A39-C155-61AD-46B5-FAF94046A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829" y="765685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모서리가 둥근 직사각형 18">
            <a:extLst>
              <a:ext uri="{FF2B5EF4-FFF2-40B4-BE49-F238E27FC236}">
                <a16:creationId xmlns:a16="http://schemas.microsoft.com/office/drawing/2014/main" id="{A77CADB6-39E1-F58A-27AD-C3AD18F27618}"/>
              </a:ext>
            </a:extLst>
          </p:cNvPr>
          <p:cNvSpPr/>
          <p:nvPr/>
        </p:nvSpPr>
        <p:spPr>
          <a:xfrm>
            <a:off x="7238148" y="205256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ClickHouse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29" name="Picture 28" descr="ClickHouse MySQL Silicon Valley Meetup Wednesday, October 25 at Uber  Engineering with Percona's CTO Vadim Tkachenko">
            <a:extLst>
              <a:ext uri="{FF2B5EF4-FFF2-40B4-BE49-F238E27FC236}">
                <a16:creationId xmlns:a16="http://schemas.microsoft.com/office/drawing/2014/main" id="{E2E08819-09BA-76A9-9CCC-60886D9A8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587" y="2114168"/>
            <a:ext cx="279633" cy="27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10B64CDB-C5E8-4DE5-D2C1-74A6866C944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83" y="752767"/>
            <a:ext cx="272896" cy="283155"/>
          </a:xfrm>
          <a:prstGeom prst="rect">
            <a:avLst/>
          </a:prstGeom>
        </p:spPr>
      </p:pic>
      <p:sp>
        <p:nvSpPr>
          <p:cNvPr id="167" name="모서리가 둥근 직사각형 18">
            <a:extLst>
              <a:ext uri="{FF2B5EF4-FFF2-40B4-BE49-F238E27FC236}">
                <a16:creationId xmlns:a16="http://schemas.microsoft.com/office/drawing/2014/main" id="{E43E08C2-A201-0566-8283-3A13BC9AF18D}"/>
              </a:ext>
            </a:extLst>
          </p:cNvPr>
          <p:cNvSpPr/>
          <p:nvPr/>
        </p:nvSpPr>
        <p:spPr>
          <a:xfrm>
            <a:off x="5537949" y="68944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Apache Ragner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33" name="Picture 36" descr="hive logo">
            <a:extLst>
              <a:ext uri="{FF2B5EF4-FFF2-40B4-BE49-F238E27FC236}">
                <a16:creationId xmlns:a16="http://schemas.microsoft.com/office/drawing/2014/main" id="{C72A9633-097B-7C30-256D-DCD7BC4DD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605" y="748551"/>
            <a:ext cx="328600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모서리가 둥근 직사각형 18">
            <a:extLst>
              <a:ext uri="{FF2B5EF4-FFF2-40B4-BE49-F238E27FC236}">
                <a16:creationId xmlns:a16="http://schemas.microsoft.com/office/drawing/2014/main" id="{2A56EA9B-E43F-8210-FCD9-AB1C427E789E}"/>
              </a:ext>
            </a:extLst>
          </p:cNvPr>
          <p:cNvSpPr/>
          <p:nvPr/>
        </p:nvSpPr>
        <p:spPr>
          <a:xfrm>
            <a:off x="4685382" y="68875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Hive MetaStore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82" name="모서리가 둥근 직사각형 18">
            <a:extLst>
              <a:ext uri="{FF2B5EF4-FFF2-40B4-BE49-F238E27FC236}">
                <a16:creationId xmlns:a16="http://schemas.microsoft.com/office/drawing/2014/main" id="{605A5ADF-7EC1-5272-45CC-1FCF55850B18}"/>
              </a:ext>
            </a:extLst>
          </p:cNvPr>
          <p:cNvSpPr/>
          <p:nvPr/>
        </p:nvSpPr>
        <p:spPr>
          <a:xfrm>
            <a:off x="6381140" y="68994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Airflow DAG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pic>
        <p:nvPicPr>
          <p:cNvPr id="87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FCDE181A-B053-67DC-5F5A-722B14B50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25" y="741549"/>
            <a:ext cx="288731" cy="28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Volcano">
            <a:extLst>
              <a:ext uri="{FF2B5EF4-FFF2-40B4-BE49-F238E27FC236}">
                <a16:creationId xmlns:a16="http://schemas.microsoft.com/office/drawing/2014/main" id="{72CC3517-C6EA-B5A5-8D24-6D694CF6A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339" y="2092504"/>
            <a:ext cx="286559" cy="28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35496" y="339502"/>
            <a:ext cx="4430066" cy="316835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Master Node</a:t>
            </a:r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AE1D5AE2-9ECB-5549-8A3A-7249C06B77A4}"/>
              </a:ext>
            </a:extLst>
          </p:cNvPr>
          <p:cNvSpPr/>
          <p:nvPr/>
        </p:nvSpPr>
        <p:spPr>
          <a:xfrm>
            <a:off x="1000797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API Server (Static Pod)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3F4CC-C8EE-B546-866D-8E2635FF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50" y="2797373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&quot; Icon - Download for free – Iconduck">
            <a:extLst>
              <a:ext uri="{FF2B5EF4-FFF2-40B4-BE49-F238E27FC236}">
                <a16:creationId xmlns:a16="http://schemas.microsoft.com/office/drawing/2014/main" id="{7BA72E56-BF10-5044-BFB1-5DF8EC50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9" y="2797373"/>
            <a:ext cx="282445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42A99349-53BE-A843-8CDB-35FC661C6CF8}"/>
              </a:ext>
            </a:extLst>
          </p:cNvPr>
          <p:cNvSpPr/>
          <p:nvPr/>
        </p:nvSpPr>
        <p:spPr>
          <a:xfrm>
            <a:off x="151710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etcd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F1B07CD8-55FC-8047-A5EA-0A2648F6ECD0}"/>
              </a:ext>
            </a:extLst>
          </p:cNvPr>
          <p:cNvSpPr/>
          <p:nvPr/>
        </p:nvSpPr>
        <p:spPr>
          <a:xfrm>
            <a:off x="1848970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r>
              <a:rPr lang="en-US" altLang="ko-KR" sz="600"/>
              <a:t>K8s Controller Manager </a:t>
            </a:r>
            <a:br>
              <a:rPr lang="en-US" altLang="ko-KR" sz="600"/>
            </a:br>
            <a:r>
              <a:rPr lang="en-US" altLang="ko-KR" sz="600"/>
              <a:t>(Static Pod)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0599F1-5010-1340-92A8-8B9454F6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723" y="2799163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45042237-BF8C-7F4B-A5E9-154A9F532C91}"/>
              </a:ext>
            </a:extLst>
          </p:cNvPr>
          <p:cNvSpPr/>
          <p:nvPr/>
        </p:nvSpPr>
        <p:spPr>
          <a:xfrm>
            <a:off x="2697439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Scheduler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C365EAA3-6DBA-7F49-8B24-3DE5C5B7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96" y="2799164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reDNS · GitHub">
            <a:extLst>
              <a:ext uri="{FF2B5EF4-FFF2-40B4-BE49-F238E27FC236}">
                <a16:creationId xmlns:a16="http://schemas.microsoft.com/office/drawing/2014/main" id="{805372DF-A661-894F-96F7-E79491E7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104" y="2797373"/>
            <a:ext cx="282470" cy="28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8E016F51-2E4A-A94B-AC22-391B081F2A37}"/>
              </a:ext>
            </a:extLst>
          </p:cNvPr>
          <p:cNvSpPr/>
          <p:nvPr/>
        </p:nvSpPr>
        <p:spPr>
          <a:xfrm>
            <a:off x="3545908" y="273542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CoreDNS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31143DEC-4937-E549-83A3-65969A9E6791}"/>
              </a:ext>
            </a:extLst>
          </p:cNvPr>
          <p:cNvSpPr/>
          <p:nvPr/>
        </p:nvSpPr>
        <p:spPr>
          <a:xfrm>
            <a:off x="148012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4" name="Picture 22" descr="Apache spark logo - Social media &amp; Logos Icons">
            <a:extLst>
              <a:ext uri="{FF2B5EF4-FFF2-40B4-BE49-F238E27FC236}">
                <a16:creationId xmlns:a16="http://schemas.microsoft.com/office/drawing/2014/main" id="{CC355E15-06E7-7D41-BE0D-AE4D988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2" y="748550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id="{86A40061-F019-3B49-A777-21D3DA167D6A}"/>
              </a:ext>
            </a:extLst>
          </p:cNvPr>
          <p:cNvSpPr/>
          <p:nvPr/>
        </p:nvSpPr>
        <p:spPr>
          <a:xfrm>
            <a:off x="997528" y="69501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</a:t>
            </a:r>
            <a:r>
              <a:rPr lang="ko-KR" altLang="en-US" sz="600"/>
              <a:t> </a:t>
            </a:r>
            <a:r>
              <a:rPr lang="en-US" altLang="ko-KR" sz="600"/>
              <a:t>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6" name="Picture 24" descr="Material | Apache Flink">
            <a:extLst>
              <a:ext uri="{FF2B5EF4-FFF2-40B4-BE49-F238E27FC236}">
                <a16:creationId xmlns:a16="http://schemas.microsoft.com/office/drawing/2014/main" id="{F4304B16-FE13-9D4A-8045-BD81250A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281" y="766422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모서리가 둥근 직사각형 18">
            <a:extLst>
              <a:ext uri="{FF2B5EF4-FFF2-40B4-BE49-F238E27FC236}">
                <a16:creationId xmlns:a16="http://schemas.microsoft.com/office/drawing/2014/main" id="{5E3655BA-11BB-A94E-AB56-F7A49D3FF2D5}"/>
              </a:ext>
            </a:extLst>
          </p:cNvPr>
          <p:cNvSpPr/>
          <p:nvPr/>
        </p:nvSpPr>
        <p:spPr>
          <a:xfrm>
            <a:off x="2697439" y="2054278"/>
            <a:ext cx="806272" cy="639660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Yunikorn Scheduler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064" name="Picture 40" descr="Welcome to Apache YuniKorn | Apache YuniKorn">
            <a:extLst>
              <a:ext uri="{FF2B5EF4-FFF2-40B4-BE49-F238E27FC236}">
                <a16:creationId xmlns:a16="http://schemas.microsoft.com/office/drawing/2014/main" id="{07082261-5CF8-314F-990B-FBB83CD2A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192" y="2107305"/>
            <a:ext cx="280768" cy="28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0" descr="MetalLB · GitHub">
            <a:extLst>
              <a:ext uri="{FF2B5EF4-FFF2-40B4-BE49-F238E27FC236}">
                <a16:creationId xmlns:a16="http://schemas.microsoft.com/office/drawing/2014/main" id="{0399164F-95C1-DD40-8729-2C675D36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09" y="2111355"/>
            <a:ext cx="282446" cy="2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8">
            <a:extLst>
              <a:ext uri="{FF2B5EF4-FFF2-40B4-BE49-F238E27FC236}">
                <a16:creationId xmlns:a16="http://schemas.microsoft.com/office/drawing/2014/main" id="{2D15331F-4377-FC4E-ADA9-FF03671388CC}"/>
              </a:ext>
            </a:extLst>
          </p:cNvPr>
          <p:cNvSpPr/>
          <p:nvPr/>
        </p:nvSpPr>
        <p:spPr>
          <a:xfrm>
            <a:off x="148012" y="205516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MetalLB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91" name="모서리가 둥근 직사각형 18">
            <a:extLst>
              <a:ext uri="{FF2B5EF4-FFF2-40B4-BE49-F238E27FC236}">
                <a16:creationId xmlns:a16="http://schemas.microsoft.com/office/drawing/2014/main" id="{9FA940DE-3CCC-484D-A15B-360E4E7FD295}"/>
              </a:ext>
            </a:extLst>
          </p:cNvPr>
          <p:cNvSpPr/>
          <p:nvPr/>
        </p:nvSpPr>
        <p:spPr>
          <a:xfrm>
            <a:off x="3545908" y="205516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Metrics Server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19" name="모서리가 둥근 직사각형 18">
            <a:extLst>
              <a:ext uri="{FF2B5EF4-FFF2-40B4-BE49-F238E27FC236}">
                <a16:creationId xmlns:a16="http://schemas.microsoft.com/office/drawing/2014/main" id="{A7AB6985-111C-C244-914D-B12CF63FBBA8}"/>
              </a:ext>
            </a:extLst>
          </p:cNvPr>
          <p:cNvSpPr/>
          <p:nvPr/>
        </p:nvSpPr>
        <p:spPr>
          <a:xfrm>
            <a:off x="148012" y="136914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ArgoCD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D0BA0A0-8209-8A4A-BF39-217437AB1F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66091" y="1420194"/>
            <a:ext cx="282446" cy="282446"/>
          </a:xfrm>
          <a:prstGeom prst="rect">
            <a:avLst/>
          </a:prstGeom>
        </p:spPr>
      </p:pic>
      <p:sp>
        <p:nvSpPr>
          <p:cNvPr id="81" name="모서리가 둥근 직사각형 18">
            <a:extLst>
              <a:ext uri="{FF2B5EF4-FFF2-40B4-BE49-F238E27FC236}">
                <a16:creationId xmlns:a16="http://schemas.microsoft.com/office/drawing/2014/main" id="{68D81CBF-24F0-6849-9DE7-BBA960167548}"/>
              </a:ext>
            </a:extLst>
          </p:cNvPr>
          <p:cNvSpPr/>
          <p:nvPr/>
        </p:nvSpPr>
        <p:spPr>
          <a:xfrm>
            <a:off x="1847393" y="137402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Prometheus</a:t>
            </a:r>
          </a:p>
          <a:p>
            <a:pPr algn="ctr"/>
            <a:r>
              <a:rPr lang="en-US" altLang="ko-KR" sz="600"/>
              <a:t>(Deployment/PV)</a:t>
            </a:r>
          </a:p>
        </p:txBody>
      </p:sp>
      <p:sp>
        <p:nvSpPr>
          <p:cNvPr id="83" name="모서리가 둥근 직사각형 18">
            <a:extLst>
              <a:ext uri="{FF2B5EF4-FFF2-40B4-BE49-F238E27FC236}">
                <a16:creationId xmlns:a16="http://schemas.microsoft.com/office/drawing/2014/main" id="{4426DB97-51C9-8B44-9181-9C3F6EB21138}"/>
              </a:ext>
            </a:extLst>
          </p:cNvPr>
          <p:cNvSpPr/>
          <p:nvPr/>
        </p:nvSpPr>
        <p:spPr>
          <a:xfrm>
            <a:off x="2701976" y="137402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Loki</a:t>
            </a:r>
          </a:p>
          <a:p>
            <a:pPr algn="ctr"/>
            <a:r>
              <a:rPr lang="en-US" altLang="ko-KR" sz="600"/>
              <a:t>(StatefulSet/PV)</a:t>
            </a:r>
          </a:p>
        </p:txBody>
      </p:sp>
      <p:sp>
        <p:nvSpPr>
          <p:cNvPr id="89" name="모서리가 둥근 직사각형 18">
            <a:extLst>
              <a:ext uri="{FF2B5EF4-FFF2-40B4-BE49-F238E27FC236}">
                <a16:creationId xmlns:a16="http://schemas.microsoft.com/office/drawing/2014/main" id="{33B804D4-E7BF-6B49-9257-D01303452944}"/>
              </a:ext>
            </a:extLst>
          </p:cNvPr>
          <p:cNvSpPr/>
          <p:nvPr/>
        </p:nvSpPr>
        <p:spPr>
          <a:xfrm>
            <a:off x="3550444" y="137731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Grafana</a:t>
            </a:r>
          </a:p>
          <a:p>
            <a:pPr algn="ctr"/>
            <a:r>
              <a:rPr lang="en-US" altLang="ko-KR" sz="600"/>
              <a:t>(Deployment/PV)</a:t>
            </a:r>
          </a:p>
        </p:txBody>
      </p:sp>
      <p:pic>
        <p:nvPicPr>
          <p:cNvPr id="96" name="Picture 44" descr="Prometheus&quot; Icon - Download for free – Iconduck">
            <a:extLst>
              <a:ext uri="{FF2B5EF4-FFF2-40B4-BE49-F238E27FC236}">
                <a16:creationId xmlns:a16="http://schemas.microsoft.com/office/drawing/2014/main" id="{BFECCEBD-2B7E-E74C-AD1D-D149D5219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46" y="1438668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6" descr="Grafana Loki">
            <a:extLst>
              <a:ext uri="{FF2B5EF4-FFF2-40B4-BE49-F238E27FC236}">
                <a16:creationId xmlns:a16="http://schemas.microsoft.com/office/drawing/2014/main" id="{36586BFB-D657-1A4D-A424-B2A46AD06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625" y="1445836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0">
            <a:extLst>
              <a:ext uri="{FF2B5EF4-FFF2-40B4-BE49-F238E27FC236}">
                <a16:creationId xmlns:a16="http://schemas.microsoft.com/office/drawing/2014/main" id="{000B0EE9-BE6F-6B42-82CC-9E4137A75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897" y="1457199"/>
            <a:ext cx="255846" cy="26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모서리가 둥근 직사각형 18">
            <a:extLst>
              <a:ext uri="{FF2B5EF4-FFF2-40B4-BE49-F238E27FC236}">
                <a16:creationId xmlns:a16="http://schemas.microsoft.com/office/drawing/2014/main" id="{79573900-C569-4342-A676-BB91F812E7EA}"/>
              </a:ext>
            </a:extLst>
          </p:cNvPr>
          <p:cNvSpPr/>
          <p:nvPr/>
        </p:nvSpPr>
        <p:spPr>
          <a:xfrm>
            <a:off x="1000797" y="205427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NFS Server Provisioner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7" name="모서리가 둥근 직사각형 18">
            <a:extLst>
              <a:ext uri="{FF2B5EF4-FFF2-40B4-BE49-F238E27FC236}">
                <a16:creationId xmlns:a16="http://schemas.microsoft.com/office/drawing/2014/main" id="{0E9C57DB-91EE-7F40-97AC-8A4F1422876F}"/>
              </a:ext>
            </a:extLst>
          </p:cNvPr>
          <p:cNvSpPr/>
          <p:nvPr/>
        </p:nvSpPr>
        <p:spPr>
          <a:xfrm>
            <a:off x="1847393" y="205427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Cert Manager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8" name="모서리가 둥근 직사각형 18">
            <a:extLst>
              <a:ext uri="{FF2B5EF4-FFF2-40B4-BE49-F238E27FC236}">
                <a16:creationId xmlns:a16="http://schemas.microsoft.com/office/drawing/2014/main" id="{25A5F610-B44B-2743-ADA8-80B4516C1141}"/>
              </a:ext>
            </a:extLst>
          </p:cNvPr>
          <p:cNvSpPr/>
          <p:nvPr/>
        </p:nvSpPr>
        <p:spPr>
          <a:xfrm>
            <a:off x="1003044" y="136914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KEDA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9" name="모서리가 둥근 직사각형 13">
            <a:extLst>
              <a:ext uri="{FF2B5EF4-FFF2-40B4-BE49-F238E27FC236}">
                <a16:creationId xmlns:a16="http://schemas.microsoft.com/office/drawing/2014/main" id="{B8AD0368-4744-C44A-BAF1-416A6DD0EC2E}"/>
              </a:ext>
            </a:extLst>
          </p:cNvPr>
          <p:cNvSpPr/>
          <p:nvPr/>
        </p:nvSpPr>
        <p:spPr>
          <a:xfrm>
            <a:off x="4578078" y="339502"/>
            <a:ext cx="4430066" cy="316835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Worker Node</a:t>
            </a:r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115" name="모서리가 둥근 직사각형 13">
            <a:extLst>
              <a:ext uri="{FF2B5EF4-FFF2-40B4-BE49-F238E27FC236}">
                <a16:creationId xmlns:a16="http://schemas.microsoft.com/office/drawing/2014/main" id="{7E27E551-9F16-A146-993B-5F62063F8474}"/>
              </a:ext>
            </a:extLst>
          </p:cNvPr>
          <p:cNvSpPr/>
          <p:nvPr/>
        </p:nvSpPr>
        <p:spPr>
          <a:xfrm>
            <a:off x="2508885" y="3812653"/>
            <a:ext cx="3564565" cy="1069378"/>
          </a:xfrm>
          <a:prstGeom prst="roundRect">
            <a:avLst>
              <a:gd name="adj" fmla="val 834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Common Components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120" name="모서리가 둥근 직사각형 18">
            <a:extLst>
              <a:ext uri="{FF2B5EF4-FFF2-40B4-BE49-F238E27FC236}">
                <a16:creationId xmlns:a16="http://schemas.microsoft.com/office/drawing/2014/main" id="{ADA126A0-8555-C648-8309-29F18EC41F89}"/>
              </a:ext>
            </a:extLst>
          </p:cNvPr>
          <p:cNvSpPr/>
          <p:nvPr/>
        </p:nvSpPr>
        <p:spPr>
          <a:xfrm>
            <a:off x="3467165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kube-proxy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1" name="Picture 2">
            <a:extLst>
              <a:ext uri="{FF2B5EF4-FFF2-40B4-BE49-F238E27FC236}">
                <a16:creationId xmlns:a16="http://schemas.microsoft.com/office/drawing/2014/main" id="{236EA913-3560-4940-9D36-D10FD6A14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918" y="4198811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모서리가 둥근 직사각형 18">
            <a:extLst>
              <a:ext uri="{FF2B5EF4-FFF2-40B4-BE49-F238E27FC236}">
                <a16:creationId xmlns:a16="http://schemas.microsoft.com/office/drawing/2014/main" id="{7B3471C4-D655-2344-93A1-97A2430445E8}"/>
              </a:ext>
            </a:extLst>
          </p:cNvPr>
          <p:cNvSpPr/>
          <p:nvPr/>
        </p:nvSpPr>
        <p:spPr>
          <a:xfrm>
            <a:off x="4315338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flannel CNI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4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0AA20F3B-AE16-D342-BC30-29F797284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9" y="4199769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모서리가 둥근 직사각형 18">
            <a:extLst>
              <a:ext uri="{FF2B5EF4-FFF2-40B4-BE49-F238E27FC236}">
                <a16:creationId xmlns:a16="http://schemas.microsoft.com/office/drawing/2014/main" id="{1F41C714-C2B3-7F4A-A3D0-DA48EB0A5026}"/>
              </a:ext>
            </a:extLst>
          </p:cNvPr>
          <p:cNvSpPr/>
          <p:nvPr/>
        </p:nvSpPr>
        <p:spPr>
          <a:xfrm>
            <a:off x="5163807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kubelet</a:t>
            </a:r>
          </a:p>
        </p:txBody>
      </p:sp>
      <p:pic>
        <p:nvPicPr>
          <p:cNvPr id="127" name="Picture 18">
            <a:extLst>
              <a:ext uri="{FF2B5EF4-FFF2-40B4-BE49-F238E27FC236}">
                <a16:creationId xmlns:a16="http://schemas.microsoft.com/office/drawing/2014/main" id="{CB19F39E-91A2-2D4A-BCA0-00A025C1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963" y="4207269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모서리가 둥근 직사각형 18">
            <a:extLst>
              <a:ext uri="{FF2B5EF4-FFF2-40B4-BE49-F238E27FC236}">
                <a16:creationId xmlns:a16="http://schemas.microsoft.com/office/drawing/2014/main" id="{1725F9F2-1523-BF45-A017-61460271AEA9}"/>
              </a:ext>
            </a:extLst>
          </p:cNvPr>
          <p:cNvSpPr/>
          <p:nvPr/>
        </p:nvSpPr>
        <p:spPr>
          <a:xfrm>
            <a:off x="2618696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Node Exporter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9" name="Picture 44" descr="Prometheus&quot; Icon - Download for free – Iconduck">
            <a:extLst>
              <a:ext uri="{FF2B5EF4-FFF2-40B4-BE49-F238E27FC236}">
                <a16:creationId xmlns:a16="http://schemas.microsoft.com/office/drawing/2014/main" id="{57359BB7-2326-7D41-B959-2A15432A5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449" y="4207269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2" descr="Apache spark logo - Social media &amp; Logos Icons">
            <a:extLst>
              <a:ext uri="{FF2B5EF4-FFF2-40B4-BE49-F238E27FC236}">
                <a16:creationId xmlns:a16="http://schemas.microsoft.com/office/drawing/2014/main" id="{23414F59-28E1-084D-9960-BD6D8054B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423" y="1420752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모서리가 둥근 직사각형 18">
            <a:extLst>
              <a:ext uri="{FF2B5EF4-FFF2-40B4-BE49-F238E27FC236}">
                <a16:creationId xmlns:a16="http://schemas.microsoft.com/office/drawing/2014/main" id="{C0666542-2C1F-0B48-BA62-0CA405AAA46E}"/>
              </a:ext>
            </a:extLst>
          </p:cNvPr>
          <p:cNvSpPr/>
          <p:nvPr/>
        </p:nvSpPr>
        <p:spPr>
          <a:xfrm>
            <a:off x="5537949" y="136914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Job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135" name="모서리가 둥근 직사각형 18">
            <a:extLst>
              <a:ext uri="{FF2B5EF4-FFF2-40B4-BE49-F238E27FC236}">
                <a16:creationId xmlns:a16="http://schemas.microsoft.com/office/drawing/2014/main" id="{BF40E2DC-F00A-604C-832A-D7D08A3F120B}"/>
              </a:ext>
            </a:extLst>
          </p:cNvPr>
          <p:cNvSpPr/>
          <p:nvPr/>
        </p:nvSpPr>
        <p:spPr>
          <a:xfrm>
            <a:off x="6386122" y="137564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 Job 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136" name="모서리가 둥근 직사각형 18">
            <a:extLst>
              <a:ext uri="{FF2B5EF4-FFF2-40B4-BE49-F238E27FC236}">
                <a16:creationId xmlns:a16="http://schemas.microsoft.com/office/drawing/2014/main" id="{D7737023-13AD-B24E-BB5E-875C66D1FE66}"/>
              </a:ext>
            </a:extLst>
          </p:cNvPr>
          <p:cNvSpPr/>
          <p:nvPr/>
        </p:nvSpPr>
        <p:spPr>
          <a:xfrm>
            <a:off x="7234591" y="137564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Trino Job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37" name="Picture 24" descr="Material | Apache Flink">
            <a:extLst>
              <a:ext uri="{FF2B5EF4-FFF2-40B4-BE49-F238E27FC236}">
                <a16:creationId xmlns:a16="http://schemas.microsoft.com/office/drawing/2014/main" id="{B02B4538-CAC1-1444-AFDB-DEDBE51FE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427" y="1447050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38" descr="Trino logo - Social media &amp; Logos Icons">
            <a:extLst>
              <a:ext uri="{FF2B5EF4-FFF2-40B4-BE49-F238E27FC236}">
                <a16:creationId xmlns:a16="http://schemas.microsoft.com/office/drawing/2014/main" id="{559ED40D-96F0-DB45-AA4E-A2F93A311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748" y="1447050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모서리가 둥근 직사각형 18">
            <a:extLst>
              <a:ext uri="{FF2B5EF4-FFF2-40B4-BE49-F238E27FC236}">
                <a16:creationId xmlns:a16="http://schemas.microsoft.com/office/drawing/2014/main" id="{E16EC147-B136-E642-997D-6E19D5CB7463}"/>
              </a:ext>
            </a:extLst>
          </p:cNvPr>
          <p:cNvSpPr/>
          <p:nvPr/>
        </p:nvSpPr>
        <p:spPr>
          <a:xfrm>
            <a:off x="7232758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Dagster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A0AE6980-A838-9D4D-8DE5-FE3742803877}"/>
              </a:ext>
            </a:extLst>
          </p:cNvPr>
          <p:cNvCxnSpPr>
            <a:cxnSpLocks/>
            <a:stCxn id="115" idx="0"/>
            <a:endCxn id="36" idx="2"/>
          </p:cNvCxnSpPr>
          <p:nvPr/>
        </p:nvCxnSpPr>
        <p:spPr>
          <a:xfrm rot="16200000" flipV="1">
            <a:off x="3118450" y="2639934"/>
            <a:ext cx="304799" cy="20406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54C4126A-86C2-224F-8A14-6C65D92B2C36}"/>
              </a:ext>
            </a:extLst>
          </p:cNvPr>
          <p:cNvCxnSpPr>
            <a:cxnSpLocks/>
            <a:stCxn id="115" idx="0"/>
            <a:endCxn id="109" idx="2"/>
          </p:cNvCxnSpPr>
          <p:nvPr/>
        </p:nvCxnSpPr>
        <p:spPr>
          <a:xfrm rot="5400000" flipH="1" flipV="1">
            <a:off x="5389740" y="2409283"/>
            <a:ext cx="304799" cy="25019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4" descr="MLflow] MLflow Model Registry">
            <a:extLst>
              <a:ext uri="{FF2B5EF4-FFF2-40B4-BE49-F238E27FC236}">
                <a16:creationId xmlns:a16="http://schemas.microsoft.com/office/drawing/2014/main" id="{93095D86-6E3E-2A42-9EB5-1FB6CCB0B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486" y="755690"/>
            <a:ext cx="696816" cy="26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모서리가 둥근 직사각형 18">
            <a:extLst>
              <a:ext uri="{FF2B5EF4-FFF2-40B4-BE49-F238E27FC236}">
                <a16:creationId xmlns:a16="http://schemas.microsoft.com/office/drawing/2014/main" id="{E36E4D5B-CD0C-724B-8261-7BDA7049C9FA}"/>
              </a:ext>
            </a:extLst>
          </p:cNvPr>
          <p:cNvSpPr/>
          <p:nvPr/>
        </p:nvSpPr>
        <p:spPr>
          <a:xfrm>
            <a:off x="8086862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mlflow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45" name="모서리가 둥근 직사각형 18">
            <a:extLst>
              <a:ext uri="{FF2B5EF4-FFF2-40B4-BE49-F238E27FC236}">
                <a16:creationId xmlns:a16="http://schemas.microsoft.com/office/drawing/2014/main" id="{CF73E389-DA8A-4E4F-BCF0-31271EDC4CDD}"/>
              </a:ext>
            </a:extLst>
          </p:cNvPr>
          <p:cNvSpPr/>
          <p:nvPr/>
        </p:nvSpPr>
        <p:spPr>
          <a:xfrm>
            <a:off x="4685382" y="137546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History Server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46" name="모서리가 둥근 직사각형 18">
            <a:extLst>
              <a:ext uri="{FF2B5EF4-FFF2-40B4-BE49-F238E27FC236}">
                <a16:creationId xmlns:a16="http://schemas.microsoft.com/office/drawing/2014/main" id="{CB950C64-9E11-EA42-8F9E-813FEDDFCAD9}"/>
              </a:ext>
            </a:extLst>
          </p:cNvPr>
          <p:cNvSpPr/>
          <p:nvPr/>
        </p:nvSpPr>
        <p:spPr>
          <a:xfrm>
            <a:off x="4685382" y="273542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MinIO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47" name="모서리가 둥근 직사각형 18">
            <a:extLst>
              <a:ext uri="{FF2B5EF4-FFF2-40B4-BE49-F238E27FC236}">
                <a16:creationId xmlns:a16="http://schemas.microsoft.com/office/drawing/2014/main" id="{41F65AEB-CA63-5946-B3DD-2B5323C37ADE}"/>
              </a:ext>
            </a:extLst>
          </p:cNvPr>
          <p:cNvSpPr/>
          <p:nvPr/>
        </p:nvSpPr>
        <p:spPr>
          <a:xfrm>
            <a:off x="6389975" y="273761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PostgreSQL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C6FFA427-F1BA-3845-8E39-6759B9ECA1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000484" y="2754602"/>
            <a:ext cx="163860" cy="331076"/>
          </a:xfrm>
          <a:prstGeom prst="rect">
            <a:avLst/>
          </a:prstGeom>
        </p:spPr>
      </p:pic>
      <p:pic>
        <p:nvPicPr>
          <p:cNvPr id="149" name="Picture 34" descr="PostgreSQL&quot; Icon - Download for free – Iconduck">
            <a:extLst>
              <a:ext uri="{FF2B5EF4-FFF2-40B4-BE49-F238E27FC236}">
                <a16:creationId xmlns:a16="http://schemas.microsoft.com/office/drawing/2014/main" id="{8E176263-5327-3240-8778-54F7B0470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046" y="2804721"/>
            <a:ext cx="278851" cy="28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모서리가 둥근 직사각형 18">
            <a:extLst>
              <a:ext uri="{FF2B5EF4-FFF2-40B4-BE49-F238E27FC236}">
                <a16:creationId xmlns:a16="http://schemas.microsoft.com/office/drawing/2014/main" id="{DD13130B-3B8A-434C-84FC-EA929093F12F}"/>
              </a:ext>
            </a:extLst>
          </p:cNvPr>
          <p:cNvSpPr/>
          <p:nvPr/>
        </p:nvSpPr>
        <p:spPr>
          <a:xfrm>
            <a:off x="7242542" y="273761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Redis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57" name="모서리가 둥근 직사각형 18">
            <a:extLst>
              <a:ext uri="{FF2B5EF4-FFF2-40B4-BE49-F238E27FC236}">
                <a16:creationId xmlns:a16="http://schemas.microsoft.com/office/drawing/2014/main" id="{D8BDF3B0-115D-164E-9DDC-36DEFB66BC5B}"/>
              </a:ext>
            </a:extLst>
          </p:cNvPr>
          <p:cNvSpPr/>
          <p:nvPr/>
        </p:nvSpPr>
        <p:spPr>
          <a:xfrm>
            <a:off x="8102010" y="273542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Kafka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58" name="모서리가 둥근 직사각형 18">
            <a:extLst>
              <a:ext uri="{FF2B5EF4-FFF2-40B4-BE49-F238E27FC236}">
                <a16:creationId xmlns:a16="http://schemas.microsoft.com/office/drawing/2014/main" id="{F4B51B63-0888-8045-B96D-2730C0223CB7}"/>
              </a:ext>
            </a:extLst>
          </p:cNvPr>
          <p:cNvSpPr/>
          <p:nvPr/>
        </p:nvSpPr>
        <p:spPr>
          <a:xfrm>
            <a:off x="8094354" y="20508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Kafka UI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59" name="모서리가 둥근 직사각형 18">
            <a:extLst>
              <a:ext uri="{FF2B5EF4-FFF2-40B4-BE49-F238E27FC236}">
                <a16:creationId xmlns:a16="http://schemas.microsoft.com/office/drawing/2014/main" id="{C7AFC77C-E2AC-9244-935F-538D5997720D}"/>
              </a:ext>
            </a:extLst>
          </p:cNvPr>
          <p:cNvSpPr/>
          <p:nvPr/>
        </p:nvSpPr>
        <p:spPr>
          <a:xfrm>
            <a:off x="6389975" y="20508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OpenSearch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160" name="Picture 22" descr="Apache spark logo - Social media &amp; Logos Icons">
            <a:extLst>
              <a:ext uri="{FF2B5EF4-FFF2-40B4-BE49-F238E27FC236}">
                <a16:creationId xmlns:a16="http://schemas.microsoft.com/office/drawing/2014/main" id="{4DDEB44D-57B8-AE44-AC75-DC263B623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346" y="1425655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871343-4432-F546-89CC-841D16B8182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11" y="1420194"/>
            <a:ext cx="303012" cy="303012"/>
          </a:xfrm>
          <a:prstGeom prst="rect">
            <a:avLst/>
          </a:prstGeom>
        </p:spPr>
      </p:pic>
      <p:pic>
        <p:nvPicPr>
          <p:cNvPr id="21" name="Picture 4" descr="GitHub - cert-manager/cert-manager: Automatically provision ...">
            <a:extLst>
              <a:ext uri="{FF2B5EF4-FFF2-40B4-BE49-F238E27FC236}">
                <a16:creationId xmlns:a16="http://schemas.microsoft.com/office/drawing/2014/main" id="{003D385B-6A2F-6B48-821E-4166E3B65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984" y="2107305"/>
            <a:ext cx="278929" cy="27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ubernetes&quot; Icon - Download for free – Iconduck">
            <a:extLst>
              <a:ext uri="{FF2B5EF4-FFF2-40B4-BE49-F238E27FC236}">
                <a16:creationId xmlns:a16="http://schemas.microsoft.com/office/drawing/2014/main" id="{CDF36CAC-8578-D241-B8CB-EE95911E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918" y="2093499"/>
            <a:ext cx="285636" cy="2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6" descr="kubernetes&quot; Icon - Download for free – Iconduck">
            <a:extLst>
              <a:ext uri="{FF2B5EF4-FFF2-40B4-BE49-F238E27FC236}">
                <a16:creationId xmlns:a16="http://schemas.microsoft.com/office/drawing/2014/main" id="{2D2FFE19-4E94-7D46-884D-212EB31D6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938" y="2093499"/>
            <a:ext cx="285636" cy="2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Redis icon - Free download on Iconfinder">
            <a:extLst>
              <a:ext uri="{FF2B5EF4-FFF2-40B4-BE49-F238E27FC236}">
                <a16:creationId xmlns:a16="http://schemas.microsoft.com/office/drawing/2014/main" id="{98E02EB8-5BEB-D54E-8986-676268E25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708" y="2797373"/>
            <a:ext cx="294806" cy="29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kafka icon&quot; Icon - Download for free – Iconduck">
            <a:extLst>
              <a:ext uri="{FF2B5EF4-FFF2-40B4-BE49-F238E27FC236}">
                <a16:creationId xmlns:a16="http://schemas.microsoft.com/office/drawing/2014/main" id="{DB7DEFEB-E3D0-3045-AC66-71FA3808A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919" y="2797373"/>
            <a:ext cx="176967" cy="28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Hub - provectus/kafka-ui: Open-Source Web UI for Apache Kafka Management">
            <a:extLst>
              <a:ext uri="{FF2B5EF4-FFF2-40B4-BE49-F238E27FC236}">
                <a16:creationId xmlns:a16="http://schemas.microsoft.com/office/drawing/2014/main" id="{A3A5D5EF-F500-494B-8DE1-80E4C985D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001" y="2122767"/>
            <a:ext cx="274800" cy="2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opensearch&quot; Icon - Download for free – Iconduck">
            <a:extLst>
              <a:ext uri="{FF2B5EF4-FFF2-40B4-BE49-F238E27FC236}">
                <a16:creationId xmlns:a16="http://schemas.microsoft.com/office/drawing/2014/main" id="{030FCDE2-C087-4C46-ACA1-91EAA1582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452" y="2107305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ache Airflow Review 2024: Pricing, Features, Alternatives">
            <a:extLst>
              <a:ext uri="{FF2B5EF4-FFF2-40B4-BE49-F238E27FC236}">
                <a16:creationId xmlns:a16="http://schemas.microsoft.com/office/drawing/2014/main" id="{9DFD3C2A-6A19-7040-9508-A3A4519A4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829" y="765685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모서리가 둥근 직사각형 18">
            <a:extLst>
              <a:ext uri="{FF2B5EF4-FFF2-40B4-BE49-F238E27FC236}">
                <a16:creationId xmlns:a16="http://schemas.microsoft.com/office/drawing/2014/main" id="{8F70EE50-5C74-8241-BFCB-74FED62BB905}"/>
              </a:ext>
            </a:extLst>
          </p:cNvPr>
          <p:cNvSpPr/>
          <p:nvPr/>
        </p:nvSpPr>
        <p:spPr>
          <a:xfrm>
            <a:off x="7238148" y="205256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ClickHouse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29" name="Picture 28" descr="ClickHouse MySQL Silicon Valley Meetup Wednesday, October 25 at Uber  Engineering with Percona's CTO Vadim Tkachenko">
            <a:extLst>
              <a:ext uri="{FF2B5EF4-FFF2-40B4-BE49-F238E27FC236}">
                <a16:creationId xmlns:a16="http://schemas.microsoft.com/office/drawing/2014/main" id="{879AA688-769E-5042-809B-264CC2AF2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587" y="2114168"/>
            <a:ext cx="279633" cy="27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CAC53136-754E-B74A-B7CB-CD395C9F79F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83" y="752767"/>
            <a:ext cx="272896" cy="283155"/>
          </a:xfrm>
          <a:prstGeom prst="rect">
            <a:avLst/>
          </a:prstGeom>
        </p:spPr>
      </p:pic>
      <p:sp>
        <p:nvSpPr>
          <p:cNvPr id="167" name="모서리가 둥근 직사각형 18">
            <a:extLst>
              <a:ext uri="{FF2B5EF4-FFF2-40B4-BE49-F238E27FC236}">
                <a16:creationId xmlns:a16="http://schemas.microsoft.com/office/drawing/2014/main" id="{2BA0E452-1B5B-B746-8FD1-FFADF6B5B3FE}"/>
              </a:ext>
            </a:extLst>
          </p:cNvPr>
          <p:cNvSpPr/>
          <p:nvPr/>
        </p:nvSpPr>
        <p:spPr>
          <a:xfrm>
            <a:off x="5537949" y="68944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Apache Ragner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33" name="Picture 36" descr="hive logo">
            <a:extLst>
              <a:ext uri="{FF2B5EF4-FFF2-40B4-BE49-F238E27FC236}">
                <a16:creationId xmlns:a16="http://schemas.microsoft.com/office/drawing/2014/main" id="{C032479B-59D1-E24B-82AC-E7E323E8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605" y="748551"/>
            <a:ext cx="328600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모서리가 둥근 직사각형 18">
            <a:extLst>
              <a:ext uri="{FF2B5EF4-FFF2-40B4-BE49-F238E27FC236}">
                <a16:creationId xmlns:a16="http://schemas.microsoft.com/office/drawing/2014/main" id="{9D4F8C85-E72B-AB45-8FA9-4185BB423585}"/>
              </a:ext>
            </a:extLst>
          </p:cNvPr>
          <p:cNvSpPr/>
          <p:nvPr/>
        </p:nvSpPr>
        <p:spPr>
          <a:xfrm>
            <a:off x="4685382" y="68875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Hive MetaStore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82" name="모서리가 둥근 직사각형 18">
            <a:extLst>
              <a:ext uri="{FF2B5EF4-FFF2-40B4-BE49-F238E27FC236}">
                <a16:creationId xmlns:a16="http://schemas.microsoft.com/office/drawing/2014/main" id="{23A3239E-63BF-6F46-B6DB-ECE144BBA61A}"/>
              </a:ext>
            </a:extLst>
          </p:cNvPr>
          <p:cNvSpPr/>
          <p:nvPr/>
        </p:nvSpPr>
        <p:spPr>
          <a:xfrm>
            <a:off x="6381140" y="68994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Airflow DAG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pic>
        <p:nvPicPr>
          <p:cNvPr id="87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9E6DDFD7-891D-8547-BEE6-51D17A748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25" y="741549"/>
            <a:ext cx="288731" cy="28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92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모서리가 둥근 직사각형 13">
            <a:extLst>
              <a:ext uri="{FF2B5EF4-FFF2-40B4-BE49-F238E27FC236}">
                <a16:creationId xmlns:a16="http://schemas.microsoft.com/office/drawing/2014/main" id="{62B64DFB-3DB6-9C46-A05B-1577A999BF8D}"/>
              </a:ext>
            </a:extLst>
          </p:cNvPr>
          <p:cNvSpPr/>
          <p:nvPr/>
        </p:nvSpPr>
        <p:spPr>
          <a:xfrm>
            <a:off x="6084168" y="2931790"/>
            <a:ext cx="2708632" cy="1738660"/>
          </a:xfrm>
          <a:prstGeom prst="roundRect">
            <a:avLst>
              <a:gd name="adj" fmla="val 586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Common Components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pic>
        <p:nvPicPr>
          <p:cNvPr id="1060" name="Picture 36" descr="Jupyter logo - Social media &amp; Logos Icons">
            <a:extLst>
              <a:ext uri="{FF2B5EF4-FFF2-40B4-BE49-F238E27FC236}">
                <a16:creationId xmlns:a16="http://schemas.microsoft.com/office/drawing/2014/main" id="{0E70C818-692B-084A-B230-E6D1D489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658" y="645185"/>
            <a:ext cx="269713" cy="26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354852" y="266317"/>
            <a:ext cx="4443769" cy="2421075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Master Node / Raspberry Pi 5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AE1D5AE2-9ECB-5549-8A3A-7249C06B77A4}"/>
              </a:ext>
            </a:extLst>
          </p:cNvPr>
          <p:cNvSpPr/>
          <p:nvPr/>
        </p:nvSpPr>
        <p:spPr>
          <a:xfrm>
            <a:off x="1320154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API Server (Static Pod)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3F4CC-C8EE-B546-866D-8E2635FF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907" y="1322571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&quot; Icon - Download for free – Iconduck">
            <a:extLst>
              <a:ext uri="{FF2B5EF4-FFF2-40B4-BE49-F238E27FC236}">
                <a16:creationId xmlns:a16="http://schemas.microsoft.com/office/drawing/2014/main" id="{7BA72E56-BF10-5044-BFB1-5DF8EC50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6" y="1322571"/>
            <a:ext cx="282445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42A99349-53BE-A843-8CDB-35FC661C6CF8}"/>
              </a:ext>
            </a:extLst>
          </p:cNvPr>
          <p:cNvSpPr/>
          <p:nvPr/>
        </p:nvSpPr>
        <p:spPr>
          <a:xfrm>
            <a:off x="471067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etcd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F1B07CD8-55FC-8047-A5EA-0A2648F6ECD0}"/>
              </a:ext>
            </a:extLst>
          </p:cNvPr>
          <p:cNvSpPr/>
          <p:nvPr/>
        </p:nvSpPr>
        <p:spPr>
          <a:xfrm>
            <a:off x="2168327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Controller Manager </a:t>
            </a:r>
            <a:br>
              <a:rPr lang="en-US" altLang="ko-KR" sz="600"/>
            </a:br>
            <a:r>
              <a:rPr lang="en-US" altLang="ko-KR" sz="600"/>
              <a:t>(Static Pod)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0599F1-5010-1340-92A8-8B9454F6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080" y="1268053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45042237-BF8C-7F4B-A5E9-154A9F532C91}"/>
              </a:ext>
            </a:extLst>
          </p:cNvPr>
          <p:cNvSpPr/>
          <p:nvPr/>
        </p:nvSpPr>
        <p:spPr>
          <a:xfrm>
            <a:off x="3016796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Scheduler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C365EAA3-6DBA-7F49-8B24-3DE5C5B7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953" y="1324362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reDNS · GitHub">
            <a:extLst>
              <a:ext uri="{FF2B5EF4-FFF2-40B4-BE49-F238E27FC236}">
                <a16:creationId xmlns:a16="http://schemas.microsoft.com/office/drawing/2014/main" id="{805372DF-A661-894F-96F7-E79491E7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62" y="2013669"/>
            <a:ext cx="282470" cy="28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8E016F51-2E4A-A94B-AC22-391B081F2A37}"/>
              </a:ext>
            </a:extLst>
          </p:cNvPr>
          <p:cNvSpPr/>
          <p:nvPr/>
        </p:nvSpPr>
        <p:spPr>
          <a:xfrm>
            <a:off x="466766" y="196217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CoreDNS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90CE8989-369B-9B44-B4E3-BC3699BDE80B}"/>
              </a:ext>
            </a:extLst>
          </p:cNvPr>
          <p:cNvSpPr/>
          <p:nvPr/>
        </p:nvSpPr>
        <p:spPr>
          <a:xfrm>
            <a:off x="471067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Airflow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41" name="모서리가 둥근 직사각형 13">
            <a:extLst>
              <a:ext uri="{FF2B5EF4-FFF2-40B4-BE49-F238E27FC236}">
                <a16:creationId xmlns:a16="http://schemas.microsoft.com/office/drawing/2014/main" id="{85379192-34E2-5B48-959B-1D0E42D0D731}"/>
              </a:ext>
            </a:extLst>
          </p:cNvPr>
          <p:cNvSpPr/>
          <p:nvPr/>
        </p:nvSpPr>
        <p:spPr>
          <a:xfrm>
            <a:off x="5026804" y="266317"/>
            <a:ext cx="3619163" cy="2421075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Compute Node Group / Raspberry Pi 5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pic>
        <p:nvPicPr>
          <p:cNvPr id="1046" name="Picture 22" descr="Apache spark logo - Social media &amp; Logos Icons">
            <a:extLst>
              <a:ext uri="{FF2B5EF4-FFF2-40B4-BE49-F238E27FC236}">
                <a16:creationId xmlns:a16="http://schemas.microsoft.com/office/drawing/2014/main" id="{BC5978BE-9966-5C4A-980A-C9BB6C33D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585" y="628768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모서리가 둥근 직사각형 18">
            <a:extLst>
              <a:ext uri="{FF2B5EF4-FFF2-40B4-BE49-F238E27FC236}">
                <a16:creationId xmlns:a16="http://schemas.microsoft.com/office/drawing/2014/main" id="{F3B3D456-45F7-804E-94A8-10357204A27C}"/>
              </a:ext>
            </a:extLst>
          </p:cNvPr>
          <p:cNvSpPr/>
          <p:nvPr/>
        </p:nvSpPr>
        <p:spPr>
          <a:xfrm>
            <a:off x="6007111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Job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51" name="모서리가 둥근 직사각형 18">
            <a:extLst>
              <a:ext uri="{FF2B5EF4-FFF2-40B4-BE49-F238E27FC236}">
                <a16:creationId xmlns:a16="http://schemas.microsoft.com/office/drawing/2014/main" id="{F12A1458-BCFB-7943-8EC4-AE9A4684BA27}"/>
              </a:ext>
            </a:extLst>
          </p:cNvPr>
          <p:cNvSpPr/>
          <p:nvPr/>
        </p:nvSpPr>
        <p:spPr>
          <a:xfrm>
            <a:off x="6855284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 Job 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53" name="모서리가 둥근 직사각형 18">
            <a:extLst>
              <a:ext uri="{FF2B5EF4-FFF2-40B4-BE49-F238E27FC236}">
                <a16:creationId xmlns:a16="http://schemas.microsoft.com/office/drawing/2014/main" id="{6C643C7B-9C25-5748-B5A5-897D456C81F6}"/>
              </a:ext>
            </a:extLst>
          </p:cNvPr>
          <p:cNvSpPr/>
          <p:nvPr/>
        </p:nvSpPr>
        <p:spPr>
          <a:xfrm>
            <a:off x="7703753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Trino Job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pic>
        <p:nvPicPr>
          <p:cNvPr id="1048" name="Picture 24" descr="Material | Apache Flink">
            <a:extLst>
              <a:ext uri="{FF2B5EF4-FFF2-40B4-BE49-F238E27FC236}">
                <a16:creationId xmlns:a16="http://schemas.microsoft.com/office/drawing/2014/main" id="{D7AB964B-7704-0D48-8E24-B3E65600D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74" y="648571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31143DEC-4937-E549-83A3-65969A9E6791}"/>
              </a:ext>
            </a:extLst>
          </p:cNvPr>
          <p:cNvSpPr/>
          <p:nvPr/>
        </p:nvSpPr>
        <p:spPr>
          <a:xfrm>
            <a:off x="1320584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61" name="모서리가 둥근 직사각형 13">
            <a:extLst>
              <a:ext uri="{FF2B5EF4-FFF2-40B4-BE49-F238E27FC236}">
                <a16:creationId xmlns:a16="http://schemas.microsoft.com/office/drawing/2014/main" id="{CA2E3AFD-DD41-3240-86F7-CD8292400974}"/>
              </a:ext>
            </a:extLst>
          </p:cNvPr>
          <p:cNvSpPr/>
          <p:nvPr/>
        </p:nvSpPr>
        <p:spPr>
          <a:xfrm>
            <a:off x="255646" y="2931789"/>
            <a:ext cx="2750639" cy="1738661"/>
          </a:xfrm>
          <a:prstGeom prst="roundRect">
            <a:avLst>
              <a:gd name="adj" fmla="val 544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Storage Node Group / Raspberry Pi 5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971BD72A-9856-894B-9EAD-E2CD3FB84FD6}"/>
              </a:ext>
            </a:extLst>
          </p:cNvPr>
          <p:cNvSpPr/>
          <p:nvPr/>
        </p:nvSpPr>
        <p:spPr>
          <a:xfrm>
            <a:off x="6178352" y="393104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kube-proxy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BD9740D6-F6D7-2F43-AFB8-860B5088C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105" y="3987230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모서리가 둥근 직사각형 18">
            <a:extLst>
              <a:ext uri="{FF2B5EF4-FFF2-40B4-BE49-F238E27FC236}">
                <a16:creationId xmlns:a16="http://schemas.microsoft.com/office/drawing/2014/main" id="{740D7517-C03A-7644-96EE-2234A14D412D}"/>
              </a:ext>
            </a:extLst>
          </p:cNvPr>
          <p:cNvSpPr/>
          <p:nvPr/>
        </p:nvSpPr>
        <p:spPr>
          <a:xfrm>
            <a:off x="7026525" y="393104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flannel CNI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68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6F4AED6A-6264-7141-A73C-8D926DC9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176" y="3988188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모서리가 둥근 직사각형 18">
            <a:extLst>
              <a:ext uri="{FF2B5EF4-FFF2-40B4-BE49-F238E27FC236}">
                <a16:creationId xmlns:a16="http://schemas.microsoft.com/office/drawing/2014/main" id="{95F2CEC8-A8D2-4247-998E-274D0DBCB041}"/>
              </a:ext>
            </a:extLst>
          </p:cNvPr>
          <p:cNvSpPr/>
          <p:nvPr/>
        </p:nvSpPr>
        <p:spPr>
          <a:xfrm>
            <a:off x="7874994" y="393104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kubelet</a:t>
            </a:r>
          </a:p>
        </p:txBody>
      </p:sp>
      <p:pic>
        <p:nvPicPr>
          <p:cNvPr id="70" name="Picture 18">
            <a:extLst>
              <a:ext uri="{FF2B5EF4-FFF2-40B4-BE49-F238E27FC236}">
                <a16:creationId xmlns:a16="http://schemas.microsoft.com/office/drawing/2014/main" id="{8ED831F4-4895-1348-89B0-E1FBB7047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150" y="3995688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모서리가 둥근 직사각형 18">
            <a:extLst>
              <a:ext uri="{FF2B5EF4-FFF2-40B4-BE49-F238E27FC236}">
                <a16:creationId xmlns:a16="http://schemas.microsoft.com/office/drawing/2014/main" id="{13CBCA93-FCFA-6F4C-894F-73FCA398E3DB}"/>
              </a:ext>
            </a:extLst>
          </p:cNvPr>
          <p:cNvSpPr/>
          <p:nvPr/>
        </p:nvSpPr>
        <p:spPr>
          <a:xfrm>
            <a:off x="362478" y="393478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Longhorn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sp>
        <p:nvSpPr>
          <p:cNvPr id="73" name="모서리가 둥근 직사각형 18">
            <a:extLst>
              <a:ext uri="{FF2B5EF4-FFF2-40B4-BE49-F238E27FC236}">
                <a16:creationId xmlns:a16="http://schemas.microsoft.com/office/drawing/2014/main" id="{61ED76F2-AC43-F84E-B606-1637E67867E8}"/>
              </a:ext>
            </a:extLst>
          </p:cNvPr>
          <p:cNvSpPr/>
          <p:nvPr/>
        </p:nvSpPr>
        <p:spPr>
          <a:xfrm>
            <a:off x="1210652" y="393478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MinIO</a:t>
            </a:r>
          </a:p>
          <a:p>
            <a:pPr algn="ctr"/>
            <a:r>
              <a:rPr lang="en-US" altLang="ko-KR" sz="600"/>
              <a:t>(StatefulSet)</a:t>
            </a:r>
          </a:p>
        </p:txBody>
      </p:sp>
      <p:sp>
        <p:nvSpPr>
          <p:cNvPr id="74" name="모서리가 둥근 직사각형 18">
            <a:extLst>
              <a:ext uri="{FF2B5EF4-FFF2-40B4-BE49-F238E27FC236}">
                <a16:creationId xmlns:a16="http://schemas.microsoft.com/office/drawing/2014/main" id="{A56B4048-E589-8B4D-9202-30D4A115EE2D}"/>
              </a:ext>
            </a:extLst>
          </p:cNvPr>
          <p:cNvSpPr/>
          <p:nvPr/>
        </p:nvSpPr>
        <p:spPr>
          <a:xfrm>
            <a:off x="367560" y="322890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PostgreSQL</a:t>
            </a:r>
          </a:p>
          <a:p>
            <a:pPr algn="ctr"/>
            <a:r>
              <a:rPr lang="en-US" altLang="ko-KR" sz="600"/>
              <a:t>(StatefulSet)</a:t>
            </a:r>
          </a:p>
        </p:txBody>
      </p:sp>
      <p:pic>
        <p:nvPicPr>
          <p:cNvPr id="1052" name="Picture 28" descr="Longhorn">
            <a:extLst>
              <a:ext uri="{FF2B5EF4-FFF2-40B4-BE49-F238E27FC236}">
                <a16:creationId xmlns:a16="http://schemas.microsoft.com/office/drawing/2014/main" id="{9711295B-B0A3-6A47-9ECE-B7C2AA64A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31" y="4006187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AF94A0A-4A15-2E42-B450-C2D5D8A01F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25754" y="3953963"/>
            <a:ext cx="163860" cy="331076"/>
          </a:xfrm>
          <a:prstGeom prst="rect">
            <a:avLst/>
          </a:prstGeom>
        </p:spPr>
      </p:pic>
      <p:pic>
        <p:nvPicPr>
          <p:cNvPr id="1058" name="Picture 34" descr="PostgreSQL&quot; Icon - Download for free – Iconduck">
            <a:extLst>
              <a:ext uri="{FF2B5EF4-FFF2-40B4-BE49-F238E27FC236}">
                <a16:creationId xmlns:a16="http://schemas.microsoft.com/office/drawing/2014/main" id="{619B0C92-DA95-804E-BFEA-AA6678FB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31" y="3296012"/>
            <a:ext cx="278851" cy="28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모서리가 둥근 직사각형 18">
            <a:extLst>
              <a:ext uri="{FF2B5EF4-FFF2-40B4-BE49-F238E27FC236}">
                <a16:creationId xmlns:a16="http://schemas.microsoft.com/office/drawing/2014/main" id="{739F5551-47EC-5B46-83D7-785860EEB5EB}"/>
              </a:ext>
            </a:extLst>
          </p:cNvPr>
          <p:cNvSpPr/>
          <p:nvPr/>
        </p:nvSpPr>
        <p:spPr>
          <a:xfrm>
            <a:off x="1220948" y="322890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Jupyter Notebook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pic>
        <p:nvPicPr>
          <p:cNvPr id="84" name="Picture 22" descr="Apache spark logo - Social media &amp; Logos Icons">
            <a:extLst>
              <a:ext uri="{FF2B5EF4-FFF2-40B4-BE49-F238E27FC236}">
                <a16:creationId xmlns:a16="http://schemas.microsoft.com/office/drawing/2014/main" id="{CC355E15-06E7-7D41-BE0D-AE4D988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44" y="633351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id="{86A40061-F019-3B49-A777-21D3DA167D6A}"/>
              </a:ext>
            </a:extLst>
          </p:cNvPr>
          <p:cNvSpPr/>
          <p:nvPr/>
        </p:nvSpPr>
        <p:spPr>
          <a:xfrm>
            <a:off x="2170100" y="579816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</a:t>
            </a:r>
            <a:r>
              <a:rPr lang="ko-KR" altLang="en-US" sz="600"/>
              <a:t> </a:t>
            </a:r>
            <a:r>
              <a:rPr lang="en-US" altLang="ko-KR" sz="600"/>
              <a:t>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6" name="Picture 24" descr="Material | Apache Flink">
            <a:extLst>
              <a:ext uri="{FF2B5EF4-FFF2-40B4-BE49-F238E27FC236}">
                <a16:creationId xmlns:a16="http://schemas.microsoft.com/office/drawing/2014/main" id="{F4304B16-FE13-9D4A-8045-BD81250A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853" y="651223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모서리가 둥근 직사각형 18">
            <a:extLst>
              <a:ext uri="{FF2B5EF4-FFF2-40B4-BE49-F238E27FC236}">
                <a16:creationId xmlns:a16="http://schemas.microsoft.com/office/drawing/2014/main" id="{88E563A4-A4CF-A246-BBB1-BFF2D8C6DBD1}"/>
              </a:ext>
            </a:extLst>
          </p:cNvPr>
          <p:cNvSpPr/>
          <p:nvPr/>
        </p:nvSpPr>
        <p:spPr>
          <a:xfrm>
            <a:off x="3016796" y="579816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Trino</a:t>
            </a:r>
            <a:r>
              <a:rPr lang="ko-KR" altLang="en-US" sz="600"/>
              <a:t> </a:t>
            </a:r>
            <a:r>
              <a:rPr lang="en-US" altLang="ko-KR" sz="600"/>
              <a:t>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062" name="Picture 38" descr="Trino logo - Social media &amp; Logos Icons">
            <a:extLst>
              <a:ext uri="{FF2B5EF4-FFF2-40B4-BE49-F238E27FC236}">
                <a16:creationId xmlns:a16="http://schemas.microsoft.com/office/drawing/2014/main" id="{EC242B5E-BA60-A044-A2FC-485B94EE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953" y="653928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8" descr="Trino logo - Social media &amp; Logos Icons">
            <a:extLst>
              <a:ext uri="{FF2B5EF4-FFF2-40B4-BE49-F238E27FC236}">
                <a16:creationId xmlns:a16="http://schemas.microsoft.com/office/drawing/2014/main" id="{54A1E360-A79D-5248-8840-A71266BB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910" y="648571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모서리가 둥근 직사각형 18">
            <a:extLst>
              <a:ext uri="{FF2B5EF4-FFF2-40B4-BE49-F238E27FC236}">
                <a16:creationId xmlns:a16="http://schemas.microsoft.com/office/drawing/2014/main" id="{62A0F259-94D9-3545-905E-29F514D75475}"/>
              </a:ext>
            </a:extLst>
          </p:cNvPr>
          <p:cNvSpPr/>
          <p:nvPr/>
        </p:nvSpPr>
        <p:spPr>
          <a:xfrm>
            <a:off x="5152040" y="19637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Prometheus</a:t>
            </a:r>
          </a:p>
          <a:p>
            <a:pPr algn="ctr"/>
            <a:r>
              <a:rPr lang="en-US" altLang="ko-KR" sz="600"/>
              <a:t>(StatefulSet)</a:t>
            </a:r>
          </a:p>
        </p:txBody>
      </p:sp>
      <p:sp>
        <p:nvSpPr>
          <p:cNvPr id="94" name="모서리가 둥근 직사각형 18">
            <a:extLst>
              <a:ext uri="{FF2B5EF4-FFF2-40B4-BE49-F238E27FC236}">
                <a16:creationId xmlns:a16="http://schemas.microsoft.com/office/drawing/2014/main" id="{EB2EF2A2-D4C9-6D4D-92B6-864E499CAB35}"/>
              </a:ext>
            </a:extLst>
          </p:cNvPr>
          <p:cNvSpPr/>
          <p:nvPr/>
        </p:nvSpPr>
        <p:spPr>
          <a:xfrm>
            <a:off x="6000214" y="19637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Loki</a:t>
            </a:r>
          </a:p>
          <a:p>
            <a:pPr algn="ctr"/>
            <a:r>
              <a:rPr lang="en-US" altLang="ko-KR" sz="600"/>
              <a:t>(StatefulSet)</a:t>
            </a:r>
          </a:p>
        </p:txBody>
      </p:sp>
      <p:sp>
        <p:nvSpPr>
          <p:cNvPr id="95" name="모서리가 둥근 직사각형 18">
            <a:extLst>
              <a:ext uri="{FF2B5EF4-FFF2-40B4-BE49-F238E27FC236}">
                <a16:creationId xmlns:a16="http://schemas.microsoft.com/office/drawing/2014/main" id="{0BCFB281-E0FF-DE4F-82B4-B2190D9CAD41}"/>
              </a:ext>
            </a:extLst>
          </p:cNvPr>
          <p:cNvSpPr/>
          <p:nvPr/>
        </p:nvSpPr>
        <p:spPr>
          <a:xfrm>
            <a:off x="6848682" y="19637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Grafana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98" name="모서리가 둥근 직사각형 18">
            <a:extLst>
              <a:ext uri="{FF2B5EF4-FFF2-40B4-BE49-F238E27FC236}">
                <a16:creationId xmlns:a16="http://schemas.microsoft.com/office/drawing/2014/main" id="{93472584-024A-4740-B882-12C78E06F787}"/>
              </a:ext>
            </a:extLst>
          </p:cNvPr>
          <p:cNvSpPr/>
          <p:nvPr/>
        </p:nvSpPr>
        <p:spPr>
          <a:xfrm>
            <a:off x="3871379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Juypter Hub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00" name="Picture 36" descr="Jupyter logo - Social media &amp; Logos Icons">
            <a:extLst>
              <a:ext uri="{FF2B5EF4-FFF2-40B4-BE49-F238E27FC236}">
                <a16:creationId xmlns:a16="http://schemas.microsoft.com/office/drawing/2014/main" id="{9EFC23FD-2FA8-D449-96E4-FDF1C0BE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227" y="3239406"/>
            <a:ext cx="269713" cy="26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모서리가 둥근 직사각형 13">
            <a:extLst>
              <a:ext uri="{FF2B5EF4-FFF2-40B4-BE49-F238E27FC236}">
                <a16:creationId xmlns:a16="http://schemas.microsoft.com/office/drawing/2014/main" id="{23BDB28B-08BF-6D43-93ED-7AAA067CC2F2}"/>
              </a:ext>
            </a:extLst>
          </p:cNvPr>
          <p:cNvSpPr/>
          <p:nvPr/>
        </p:nvSpPr>
        <p:spPr>
          <a:xfrm>
            <a:off x="3166798" y="2931790"/>
            <a:ext cx="2750639" cy="1738660"/>
          </a:xfrm>
          <a:prstGeom prst="roundRect">
            <a:avLst>
              <a:gd name="adj" fmla="val 586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GPU Node Group / Jetson Nano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102" name="모서리가 둥근 직사각형 18">
            <a:extLst>
              <a:ext uri="{FF2B5EF4-FFF2-40B4-BE49-F238E27FC236}">
                <a16:creationId xmlns:a16="http://schemas.microsoft.com/office/drawing/2014/main" id="{5E3655BA-11BB-A94E-AB56-F7A49D3FF2D5}"/>
              </a:ext>
            </a:extLst>
          </p:cNvPr>
          <p:cNvSpPr/>
          <p:nvPr/>
        </p:nvSpPr>
        <p:spPr>
          <a:xfrm>
            <a:off x="2166898" y="19613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Yunikorn Scheduler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064" name="Picture 40" descr="Welcome to Apache YuniKorn | Apache YuniKorn">
            <a:extLst>
              <a:ext uri="{FF2B5EF4-FFF2-40B4-BE49-F238E27FC236}">
                <a16:creationId xmlns:a16="http://schemas.microsoft.com/office/drawing/2014/main" id="{07082261-5CF8-314F-990B-FBB83CD2A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651" y="1961310"/>
            <a:ext cx="280768" cy="28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0" descr="MetalLB · GitHub">
            <a:extLst>
              <a:ext uri="{FF2B5EF4-FFF2-40B4-BE49-F238E27FC236}">
                <a16:creationId xmlns:a16="http://schemas.microsoft.com/office/drawing/2014/main" id="{0399164F-95C1-DD40-8729-2C675D36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22" y="2017497"/>
            <a:ext cx="282446" cy="2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8">
            <a:extLst>
              <a:ext uri="{FF2B5EF4-FFF2-40B4-BE49-F238E27FC236}">
                <a16:creationId xmlns:a16="http://schemas.microsoft.com/office/drawing/2014/main" id="{2D15331F-4377-FC4E-ADA9-FF03671388CC}"/>
              </a:ext>
            </a:extLst>
          </p:cNvPr>
          <p:cNvSpPr/>
          <p:nvPr/>
        </p:nvSpPr>
        <p:spPr>
          <a:xfrm>
            <a:off x="1318725" y="19613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MetalLB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066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EA381EC3-155A-A14D-8583-C97C999D8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61" y="638578"/>
            <a:ext cx="288589" cy="28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모서리가 둥근 직사각형 18">
            <a:extLst>
              <a:ext uri="{FF2B5EF4-FFF2-40B4-BE49-F238E27FC236}">
                <a16:creationId xmlns:a16="http://schemas.microsoft.com/office/drawing/2014/main" id="{1A45757C-7DA4-6F4C-B96B-4DFDD131DD00}"/>
              </a:ext>
            </a:extLst>
          </p:cNvPr>
          <p:cNvSpPr/>
          <p:nvPr/>
        </p:nvSpPr>
        <p:spPr>
          <a:xfrm>
            <a:off x="5154544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Airflow DAG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pic>
        <p:nvPicPr>
          <p:cNvPr id="114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A411A939-E808-284B-8E77-BC1A392C8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29" y="628768"/>
            <a:ext cx="288731" cy="28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Prometheus&quot; Icon - Download for free – Iconduck">
            <a:extLst>
              <a:ext uri="{FF2B5EF4-FFF2-40B4-BE49-F238E27FC236}">
                <a16:creationId xmlns:a16="http://schemas.microsoft.com/office/drawing/2014/main" id="{6CB1BBC7-CC16-B24F-B12A-357607DB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793" y="2028354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Grafana Loki">
            <a:extLst>
              <a:ext uri="{FF2B5EF4-FFF2-40B4-BE49-F238E27FC236}">
                <a16:creationId xmlns:a16="http://schemas.microsoft.com/office/drawing/2014/main" id="{AE05B06D-3286-5240-802D-C3487DD71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863" y="2035522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CB241AC3-0F7F-A441-B77C-352F4FB9D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135" y="2043590"/>
            <a:ext cx="255846" cy="26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시리즈 | pytorch - 지피티야 나 대신 논문써줘">
            <a:extLst>
              <a:ext uri="{FF2B5EF4-FFF2-40B4-BE49-F238E27FC236}">
                <a16:creationId xmlns:a16="http://schemas.microsoft.com/office/drawing/2014/main" id="{783759C7-A410-4F42-96CA-92E199EC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911" y="3294735"/>
            <a:ext cx="283155" cy="28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모서리가 둥근 직사각형 18">
            <a:extLst>
              <a:ext uri="{FF2B5EF4-FFF2-40B4-BE49-F238E27FC236}">
                <a16:creationId xmlns:a16="http://schemas.microsoft.com/office/drawing/2014/main" id="{739D3BE4-8C53-CC46-ADBF-FBB1346D7C1D}"/>
              </a:ext>
            </a:extLst>
          </p:cNvPr>
          <p:cNvSpPr/>
          <p:nvPr/>
        </p:nvSpPr>
        <p:spPr>
          <a:xfrm>
            <a:off x="3260352" y="322763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PyTroch App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31" name="모서리가 둥근 직사각형 18">
            <a:extLst>
              <a:ext uri="{FF2B5EF4-FFF2-40B4-BE49-F238E27FC236}">
                <a16:creationId xmlns:a16="http://schemas.microsoft.com/office/drawing/2014/main" id="{51BC1EC2-2E1D-724D-9B88-1CC88905A895}"/>
              </a:ext>
            </a:extLst>
          </p:cNvPr>
          <p:cNvSpPr/>
          <p:nvPr/>
        </p:nvSpPr>
        <p:spPr>
          <a:xfrm>
            <a:off x="3258460" y="393211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Nvidia Plugin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078" name="Picture 54" descr="엔비디아 - 무료 심벌 마크개 아이콘">
            <a:extLst>
              <a:ext uri="{FF2B5EF4-FFF2-40B4-BE49-F238E27FC236}">
                <a16:creationId xmlns:a16="http://schemas.microsoft.com/office/drawing/2014/main" id="{40FF65FC-8506-F641-BD5B-F3B6E6861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75" y="4009226"/>
            <a:ext cx="287525" cy="2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모서리가 둥근 직사각형 18">
            <a:extLst>
              <a:ext uri="{FF2B5EF4-FFF2-40B4-BE49-F238E27FC236}">
                <a16:creationId xmlns:a16="http://schemas.microsoft.com/office/drawing/2014/main" id="{F12D2EC0-8364-8844-B96D-8FF10AB75657}"/>
              </a:ext>
            </a:extLst>
          </p:cNvPr>
          <p:cNvSpPr/>
          <p:nvPr/>
        </p:nvSpPr>
        <p:spPr>
          <a:xfrm>
            <a:off x="4105659" y="393713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Nvidia DCGM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34" name="Picture 54" descr="엔비디아 - 무료 심벌 마크개 아이콘">
            <a:extLst>
              <a:ext uri="{FF2B5EF4-FFF2-40B4-BE49-F238E27FC236}">
                <a16:creationId xmlns:a16="http://schemas.microsoft.com/office/drawing/2014/main" id="{901400A5-D017-7048-AF63-B2F50358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574" y="4014251"/>
            <a:ext cx="287525" cy="2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essie on Kubernetes - Project Nessie: Transactional Catalog ...">
            <a:extLst>
              <a:ext uri="{FF2B5EF4-FFF2-40B4-BE49-F238E27FC236}">
                <a16:creationId xmlns:a16="http://schemas.microsoft.com/office/drawing/2014/main" id="{ACE28A01-F728-2A47-AF75-A280F4650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869" y="1333489"/>
            <a:ext cx="283155" cy="28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모서리가 둥근 직사각형 18">
            <a:extLst>
              <a:ext uri="{FF2B5EF4-FFF2-40B4-BE49-F238E27FC236}">
                <a16:creationId xmlns:a16="http://schemas.microsoft.com/office/drawing/2014/main" id="{7F46894C-3BF1-7A48-BDCB-C527200FD368}"/>
              </a:ext>
            </a:extLst>
          </p:cNvPr>
          <p:cNvSpPr/>
          <p:nvPr/>
        </p:nvSpPr>
        <p:spPr>
          <a:xfrm>
            <a:off x="5157399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Nessie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91" name="모서리가 둥근 직사각형 18">
            <a:extLst>
              <a:ext uri="{FF2B5EF4-FFF2-40B4-BE49-F238E27FC236}">
                <a16:creationId xmlns:a16="http://schemas.microsoft.com/office/drawing/2014/main" id="{9FA940DE-3CCC-484D-A15B-360E4E7FD295}"/>
              </a:ext>
            </a:extLst>
          </p:cNvPr>
          <p:cNvSpPr/>
          <p:nvPr/>
        </p:nvSpPr>
        <p:spPr>
          <a:xfrm>
            <a:off x="3871379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Metric Server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92" name="Picture 10">
            <a:extLst>
              <a:ext uri="{FF2B5EF4-FFF2-40B4-BE49-F238E27FC236}">
                <a16:creationId xmlns:a16="http://schemas.microsoft.com/office/drawing/2014/main" id="{DEB4E2A9-0572-654D-915F-C08444CB7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535" y="1324362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18">
            <a:extLst>
              <a:ext uri="{FF2B5EF4-FFF2-40B4-BE49-F238E27FC236}">
                <a16:creationId xmlns:a16="http://schemas.microsoft.com/office/drawing/2014/main" id="{C1E1D391-5A8D-DA47-910A-B86C8FDE36FE}"/>
              </a:ext>
            </a:extLst>
          </p:cNvPr>
          <p:cNvSpPr/>
          <p:nvPr/>
        </p:nvSpPr>
        <p:spPr>
          <a:xfrm>
            <a:off x="6178352" y="322763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Node Exporter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99" name="Picture 44" descr="Prometheus&quot; Icon - Download for free – Iconduck">
            <a:extLst>
              <a:ext uri="{FF2B5EF4-FFF2-40B4-BE49-F238E27FC236}">
                <a16:creationId xmlns:a16="http://schemas.microsoft.com/office/drawing/2014/main" id="{DE17FFB0-7969-1C4C-8FB9-B69672BB0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105" y="3292275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MLflow] MLflow Model Registry">
            <a:extLst>
              <a:ext uri="{FF2B5EF4-FFF2-40B4-BE49-F238E27FC236}">
                <a16:creationId xmlns:a16="http://schemas.microsoft.com/office/drawing/2014/main" id="{C4DBB887-4FDF-4841-AE09-19E9D3648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38" y="1329712"/>
            <a:ext cx="696816" cy="26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모서리가 둥근 직사각형 18">
            <a:extLst>
              <a:ext uri="{FF2B5EF4-FFF2-40B4-BE49-F238E27FC236}">
                <a16:creationId xmlns:a16="http://schemas.microsoft.com/office/drawing/2014/main" id="{92F8BD19-4C0F-224C-B297-A02B35225FFD}"/>
              </a:ext>
            </a:extLst>
          </p:cNvPr>
          <p:cNvSpPr/>
          <p:nvPr/>
        </p:nvSpPr>
        <p:spPr>
          <a:xfrm>
            <a:off x="6000214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mlflow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D14752F8-E1A0-444A-8287-4AEDEFE280A7}"/>
              </a:ext>
            </a:extLst>
          </p:cNvPr>
          <p:cNvCxnSpPr>
            <a:cxnSpLocks/>
            <a:stCxn id="112" idx="0"/>
            <a:endCxn id="36" idx="2"/>
          </p:cNvCxnSpPr>
          <p:nvPr/>
        </p:nvCxnSpPr>
        <p:spPr>
          <a:xfrm rot="16200000" flipV="1">
            <a:off x="4885412" y="378717"/>
            <a:ext cx="244398" cy="48617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C5CF4AA7-26CE-6A48-969E-DE253CC94847}"/>
              </a:ext>
            </a:extLst>
          </p:cNvPr>
          <p:cNvCxnSpPr>
            <a:cxnSpLocks/>
            <a:stCxn id="112" idx="0"/>
            <a:endCxn id="41" idx="2"/>
          </p:cNvCxnSpPr>
          <p:nvPr/>
        </p:nvCxnSpPr>
        <p:spPr>
          <a:xfrm rot="16200000" flipV="1">
            <a:off x="7015236" y="2508542"/>
            <a:ext cx="244398" cy="6020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1EC4BE91-07B4-274D-9C53-D1011C6A69FA}"/>
              </a:ext>
            </a:extLst>
          </p:cNvPr>
          <p:cNvCxnSpPr>
            <a:cxnSpLocks/>
            <a:stCxn id="112" idx="2"/>
            <a:endCxn id="61" idx="2"/>
          </p:cNvCxnSpPr>
          <p:nvPr/>
        </p:nvCxnSpPr>
        <p:spPr>
          <a:xfrm rot="5400000">
            <a:off x="4534725" y="1766691"/>
            <a:ext cx="12700" cy="580751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BE4EAC0-C118-9D45-89A1-A99C90C960F8}"/>
              </a:ext>
            </a:extLst>
          </p:cNvPr>
          <p:cNvCxnSpPr>
            <a:cxnSpLocks/>
            <a:stCxn id="112" idx="2"/>
            <a:endCxn id="101" idx="2"/>
          </p:cNvCxnSpPr>
          <p:nvPr/>
        </p:nvCxnSpPr>
        <p:spPr>
          <a:xfrm rot="5400000">
            <a:off x="5990301" y="3222267"/>
            <a:ext cx="12700" cy="2896366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18">
            <a:extLst>
              <a:ext uri="{FF2B5EF4-FFF2-40B4-BE49-F238E27FC236}">
                <a16:creationId xmlns:a16="http://schemas.microsoft.com/office/drawing/2014/main" id="{A7AB6985-111C-C244-914D-B12CF63FBBA8}"/>
              </a:ext>
            </a:extLst>
          </p:cNvPr>
          <p:cNvSpPr/>
          <p:nvPr/>
        </p:nvSpPr>
        <p:spPr>
          <a:xfrm>
            <a:off x="3016796" y="19613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KEDA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D0BA0A0-8209-8A4A-BF39-217437AB1FC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283956" y="2012355"/>
            <a:ext cx="282446" cy="2824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A92B70D-49DF-934B-8B70-F3E7D55BF9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972" y="1329712"/>
            <a:ext cx="272896" cy="283155"/>
          </a:xfrm>
          <a:prstGeom prst="rect">
            <a:avLst/>
          </a:prstGeom>
        </p:spPr>
      </p:pic>
      <p:sp>
        <p:nvSpPr>
          <p:cNvPr id="123" name="모서리가 둥근 직사각형 18">
            <a:extLst>
              <a:ext uri="{FF2B5EF4-FFF2-40B4-BE49-F238E27FC236}">
                <a16:creationId xmlns:a16="http://schemas.microsoft.com/office/drawing/2014/main" id="{881B14A0-837C-D344-BF05-8EEF0D429EE5}"/>
              </a:ext>
            </a:extLst>
          </p:cNvPr>
          <p:cNvSpPr/>
          <p:nvPr/>
        </p:nvSpPr>
        <p:spPr>
          <a:xfrm>
            <a:off x="6852538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Apache Ragner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</p:spTree>
    <p:extLst>
      <p:ext uri="{BB962C8B-B14F-4D97-AF65-F5344CB8AC3E}">
        <p14:creationId xmlns:p14="http://schemas.microsoft.com/office/powerpoint/2010/main" val="407290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107504" y="2211710"/>
            <a:ext cx="1944216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Master Node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dp-master.local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192.168.1.71</a:t>
            </a:r>
          </a:p>
        </p:txBody>
      </p:sp>
      <p:sp>
        <p:nvSpPr>
          <p:cNvPr id="67" name="모서리가 둥근 직사각형 13">
            <a:extLst>
              <a:ext uri="{FF2B5EF4-FFF2-40B4-BE49-F238E27FC236}">
                <a16:creationId xmlns:a16="http://schemas.microsoft.com/office/drawing/2014/main" id="{5C0EC2F2-3E8D-494C-8731-A878FE3504DF}"/>
              </a:ext>
            </a:extLst>
          </p:cNvPr>
          <p:cNvSpPr/>
          <p:nvPr/>
        </p:nvSpPr>
        <p:spPr>
          <a:xfrm>
            <a:off x="2267744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dp-compute-01.local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192.168.1.72</a:t>
            </a:r>
            <a:endParaRPr lang="en-US" altLang="ko-KR" sz="1200"/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66FEC80C-0A55-7143-AB39-488E91413BDC}"/>
              </a:ext>
            </a:extLst>
          </p:cNvPr>
          <p:cNvSpPr/>
          <p:nvPr/>
        </p:nvSpPr>
        <p:spPr>
          <a:xfrm>
            <a:off x="2267744" y="3075805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dp-compute-02.local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192.168.1.73</a:t>
            </a:r>
            <a:endParaRPr lang="en-US" altLang="ko-KR" sz="1200"/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A492CEAB-62B2-5940-A2C6-45C1FE4BB4FD}"/>
              </a:ext>
            </a:extLst>
          </p:cNvPr>
          <p:cNvSpPr/>
          <p:nvPr/>
        </p:nvSpPr>
        <p:spPr>
          <a:xfrm>
            <a:off x="4535996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dp-storage-01.local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256 GB</a:t>
            </a:r>
          </a:p>
          <a:p>
            <a:r>
              <a:rPr lang="en-US" altLang="ko-KR" sz="900"/>
              <a:t>Network : 192.168.1.74</a:t>
            </a:r>
          </a:p>
        </p:txBody>
      </p:sp>
      <p:sp>
        <p:nvSpPr>
          <p:cNvPr id="70" name="모서리가 둥근 직사각형 13">
            <a:extLst>
              <a:ext uri="{FF2B5EF4-FFF2-40B4-BE49-F238E27FC236}">
                <a16:creationId xmlns:a16="http://schemas.microsoft.com/office/drawing/2014/main" id="{C33B4E92-7E75-3C4D-B8D9-8E4126704F6C}"/>
              </a:ext>
            </a:extLst>
          </p:cNvPr>
          <p:cNvSpPr/>
          <p:nvPr/>
        </p:nvSpPr>
        <p:spPr>
          <a:xfrm>
            <a:off x="4535996" y="3075806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 Node 02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dp-storage-02.local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256 GB</a:t>
            </a:r>
          </a:p>
          <a:p>
            <a:r>
              <a:rPr lang="en-US" altLang="ko-KR" sz="900"/>
              <a:t>Network : 192.168.1.75</a:t>
            </a:r>
            <a:endParaRPr lang="en-US" altLang="ko-KR" sz="1200"/>
          </a:p>
        </p:txBody>
      </p:sp>
      <p:sp>
        <p:nvSpPr>
          <p:cNvPr id="71" name="모서리가 둥근 직사각형 13">
            <a:extLst>
              <a:ext uri="{FF2B5EF4-FFF2-40B4-BE49-F238E27FC236}">
                <a16:creationId xmlns:a16="http://schemas.microsoft.com/office/drawing/2014/main" id="{E583ED3B-3C15-504D-B5CE-8BF3AAD96044}"/>
              </a:ext>
            </a:extLst>
          </p:cNvPr>
          <p:cNvSpPr/>
          <p:nvPr/>
        </p:nvSpPr>
        <p:spPr>
          <a:xfrm>
            <a:off x="6804248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 Node 01</a:t>
            </a:r>
            <a:br>
              <a:rPr lang="en-US" altLang="ko-KR" sz="1200" b="1"/>
            </a:br>
            <a:r>
              <a:rPr lang="en-US" altLang="ko-KR" sz="1200" b="1"/>
              <a:t>/ Jetson Nano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dp-gpu-01.local</a:t>
            </a:r>
          </a:p>
          <a:p>
            <a:r>
              <a:rPr lang="en-US" altLang="ko-KR" sz="900"/>
              <a:t>OS : NVIDIA L4T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4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192.168.1.76</a:t>
            </a:r>
          </a:p>
        </p:txBody>
      </p:sp>
      <p:sp>
        <p:nvSpPr>
          <p:cNvPr id="72" name="모서리가 둥근 직사각형 13">
            <a:extLst>
              <a:ext uri="{FF2B5EF4-FFF2-40B4-BE49-F238E27FC236}">
                <a16:creationId xmlns:a16="http://schemas.microsoft.com/office/drawing/2014/main" id="{F9F9F9B3-8E5C-3240-A2BF-AF1DEFE3B352}"/>
              </a:ext>
            </a:extLst>
          </p:cNvPr>
          <p:cNvSpPr/>
          <p:nvPr/>
        </p:nvSpPr>
        <p:spPr>
          <a:xfrm>
            <a:off x="6804248" y="3075806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 Node 02</a:t>
            </a:r>
            <a:br>
              <a:rPr lang="en-US" altLang="ko-KR" sz="1200" b="1"/>
            </a:br>
            <a:r>
              <a:rPr lang="en-US" altLang="ko-KR" sz="1200" b="1"/>
              <a:t>/ Jetson Nano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dp-gpu-02.local</a:t>
            </a:r>
          </a:p>
          <a:p>
            <a:r>
              <a:rPr lang="en-US" altLang="ko-KR" sz="900"/>
              <a:t>OS : NVIDIA L4T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4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192.168.1.77</a:t>
            </a:r>
          </a:p>
        </p:txBody>
      </p:sp>
      <p:sp>
        <p:nvSpPr>
          <p:cNvPr id="73" name="모서리가 둥근 직사각형 13">
            <a:extLst>
              <a:ext uri="{FF2B5EF4-FFF2-40B4-BE49-F238E27FC236}">
                <a16:creationId xmlns:a16="http://schemas.microsoft.com/office/drawing/2014/main" id="{A3E2F71F-5221-CA47-B8BE-EE9FDA29D668}"/>
              </a:ext>
            </a:extLst>
          </p:cNvPr>
          <p:cNvSpPr/>
          <p:nvPr/>
        </p:nvSpPr>
        <p:spPr>
          <a:xfrm>
            <a:off x="2212314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  <p:sp>
        <p:nvSpPr>
          <p:cNvPr id="74" name="모서리가 둥근 직사각형 13">
            <a:extLst>
              <a:ext uri="{FF2B5EF4-FFF2-40B4-BE49-F238E27FC236}">
                <a16:creationId xmlns:a16="http://schemas.microsoft.com/office/drawing/2014/main" id="{35FAB8B5-D8A7-DE47-B8AB-8A7D6D0D6B39}"/>
              </a:ext>
            </a:extLst>
          </p:cNvPr>
          <p:cNvSpPr/>
          <p:nvPr/>
        </p:nvSpPr>
        <p:spPr>
          <a:xfrm>
            <a:off x="4480566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  <p:sp>
        <p:nvSpPr>
          <p:cNvPr id="75" name="모서리가 둥근 직사각형 13">
            <a:extLst>
              <a:ext uri="{FF2B5EF4-FFF2-40B4-BE49-F238E27FC236}">
                <a16:creationId xmlns:a16="http://schemas.microsoft.com/office/drawing/2014/main" id="{DC82091A-6D3C-E745-8487-A425E1856359}"/>
              </a:ext>
            </a:extLst>
          </p:cNvPr>
          <p:cNvSpPr/>
          <p:nvPr/>
        </p:nvSpPr>
        <p:spPr>
          <a:xfrm>
            <a:off x="6748818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258118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107504" y="2211710"/>
            <a:ext cx="1944216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Master Node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dp-master.local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192.168.1.71</a:t>
            </a:r>
          </a:p>
        </p:txBody>
      </p:sp>
      <p:sp>
        <p:nvSpPr>
          <p:cNvPr id="67" name="모서리가 둥근 직사각형 13">
            <a:extLst>
              <a:ext uri="{FF2B5EF4-FFF2-40B4-BE49-F238E27FC236}">
                <a16:creationId xmlns:a16="http://schemas.microsoft.com/office/drawing/2014/main" id="{5C0EC2F2-3E8D-494C-8731-A878FE3504DF}"/>
              </a:ext>
            </a:extLst>
          </p:cNvPr>
          <p:cNvSpPr/>
          <p:nvPr/>
        </p:nvSpPr>
        <p:spPr>
          <a:xfrm>
            <a:off x="2267744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dp-compute-01.local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192.168.1.72</a:t>
            </a:r>
            <a:endParaRPr lang="en-US" altLang="ko-KR" sz="1200"/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66FEC80C-0A55-7143-AB39-488E91413BDC}"/>
              </a:ext>
            </a:extLst>
          </p:cNvPr>
          <p:cNvSpPr/>
          <p:nvPr/>
        </p:nvSpPr>
        <p:spPr>
          <a:xfrm>
            <a:off x="2267744" y="3075805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dp-compute-02.local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192.168.1.73</a:t>
            </a:r>
            <a:endParaRPr lang="en-US" altLang="ko-KR" sz="1200"/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A492CEAB-62B2-5940-A2C6-45C1FE4BB4FD}"/>
              </a:ext>
            </a:extLst>
          </p:cNvPr>
          <p:cNvSpPr/>
          <p:nvPr/>
        </p:nvSpPr>
        <p:spPr>
          <a:xfrm>
            <a:off x="4535996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dp-storage-01.local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256 GB</a:t>
            </a:r>
          </a:p>
          <a:p>
            <a:r>
              <a:rPr lang="en-US" altLang="ko-KR" sz="900"/>
              <a:t>Network : 192.168.1.74</a:t>
            </a:r>
          </a:p>
        </p:txBody>
      </p:sp>
      <p:sp>
        <p:nvSpPr>
          <p:cNvPr id="70" name="모서리가 둥근 직사각형 13">
            <a:extLst>
              <a:ext uri="{FF2B5EF4-FFF2-40B4-BE49-F238E27FC236}">
                <a16:creationId xmlns:a16="http://schemas.microsoft.com/office/drawing/2014/main" id="{C33B4E92-7E75-3C4D-B8D9-8E4126704F6C}"/>
              </a:ext>
            </a:extLst>
          </p:cNvPr>
          <p:cNvSpPr/>
          <p:nvPr/>
        </p:nvSpPr>
        <p:spPr>
          <a:xfrm>
            <a:off x="4535996" y="3075806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 Node 02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dp-storage-02.local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256 GB</a:t>
            </a:r>
          </a:p>
          <a:p>
            <a:r>
              <a:rPr lang="en-US" altLang="ko-KR" sz="900"/>
              <a:t>Network : 192.168.1.75</a:t>
            </a:r>
            <a:endParaRPr lang="en-US" altLang="ko-KR" sz="1200"/>
          </a:p>
        </p:txBody>
      </p:sp>
      <p:sp>
        <p:nvSpPr>
          <p:cNvPr id="71" name="모서리가 둥근 직사각형 13">
            <a:extLst>
              <a:ext uri="{FF2B5EF4-FFF2-40B4-BE49-F238E27FC236}">
                <a16:creationId xmlns:a16="http://schemas.microsoft.com/office/drawing/2014/main" id="{E583ED3B-3C15-504D-B5CE-8BF3AAD96044}"/>
              </a:ext>
            </a:extLst>
          </p:cNvPr>
          <p:cNvSpPr/>
          <p:nvPr/>
        </p:nvSpPr>
        <p:spPr>
          <a:xfrm>
            <a:off x="6804248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 Node 01</a:t>
            </a:r>
            <a:br>
              <a:rPr lang="en-US" altLang="ko-KR" sz="1200" b="1"/>
            </a:br>
            <a:r>
              <a:rPr lang="en-US" altLang="ko-KR" sz="1200" b="1"/>
              <a:t>/ Jetson Nano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dp-gpu-01.local</a:t>
            </a:r>
          </a:p>
          <a:p>
            <a:r>
              <a:rPr lang="en-US" altLang="ko-KR" sz="900"/>
              <a:t>OS : NVIDIA L4T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4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192.168.1.76</a:t>
            </a:r>
          </a:p>
        </p:txBody>
      </p:sp>
      <p:sp>
        <p:nvSpPr>
          <p:cNvPr id="72" name="모서리가 둥근 직사각형 13">
            <a:extLst>
              <a:ext uri="{FF2B5EF4-FFF2-40B4-BE49-F238E27FC236}">
                <a16:creationId xmlns:a16="http://schemas.microsoft.com/office/drawing/2014/main" id="{F9F9F9B3-8E5C-3240-A2BF-AF1DEFE3B352}"/>
              </a:ext>
            </a:extLst>
          </p:cNvPr>
          <p:cNvSpPr/>
          <p:nvPr/>
        </p:nvSpPr>
        <p:spPr>
          <a:xfrm>
            <a:off x="6804248" y="3075806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 Node 02</a:t>
            </a:r>
            <a:br>
              <a:rPr lang="en-US" altLang="ko-KR" sz="1200" b="1"/>
            </a:br>
            <a:r>
              <a:rPr lang="en-US" altLang="ko-KR" sz="1200" b="1"/>
              <a:t>/ Jetson Nano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dp-gpu-02.local</a:t>
            </a:r>
          </a:p>
          <a:p>
            <a:r>
              <a:rPr lang="en-US" altLang="ko-KR" sz="900"/>
              <a:t>OS : NVIDIA L4T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4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192.168.1.77</a:t>
            </a:r>
          </a:p>
        </p:txBody>
      </p:sp>
      <p:sp>
        <p:nvSpPr>
          <p:cNvPr id="73" name="모서리가 둥근 직사각형 13">
            <a:extLst>
              <a:ext uri="{FF2B5EF4-FFF2-40B4-BE49-F238E27FC236}">
                <a16:creationId xmlns:a16="http://schemas.microsoft.com/office/drawing/2014/main" id="{A3E2F71F-5221-CA47-B8BE-EE9FDA29D668}"/>
              </a:ext>
            </a:extLst>
          </p:cNvPr>
          <p:cNvSpPr/>
          <p:nvPr/>
        </p:nvSpPr>
        <p:spPr>
          <a:xfrm>
            <a:off x="2212314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  <p:sp>
        <p:nvSpPr>
          <p:cNvPr id="74" name="모서리가 둥근 직사각형 13">
            <a:extLst>
              <a:ext uri="{FF2B5EF4-FFF2-40B4-BE49-F238E27FC236}">
                <a16:creationId xmlns:a16="http://schemas.microsoft.com/office/drawing/2014/main" id="{35FAB8B5-D8A7-DE47-B8AB-8A7D6D0D6B39}"/>
              </a:ext>
            </a:extLst>
          </p:cNvPr>
          <p:cNvSpPr/>
          <p:nvPr/>
        </p:nvSpPr>
        <p:spPr>
          <a:xfrm>
            <a:off x="4480566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  <p:sp>
        <p:nvSpPr>
          <p:cNvPr id="75" name="모서리가 둥근 직사각형 13">
            <a:extLst>
              <a:ext uri="{FF2B5EF4-FFF2-40B4-BE49-F238E27FC236}">
                <a16:creationId xmlns:a16="http://schemas.microsoft.com/office/drawing/2014/main" id="{DC82091A-6D3C-E745-8487-A425E1856359}"/>
              </a:ext>
            </a:extLst>
          </p:cNvPr>
          <p:cNvSpPr/>
          <p:nvPr/>
        </p:nvSpPr>
        <p:spPr>
          <a:xfrm>
            <a:off x="6748818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  <p:sp>
        <p:nvSpPr>
          <p:cNvPr id="12" name="모서리가 둥근 직사각형 13">
            <a:extLst>
              <a:ext uri="{FF2B5EF4-FFF2-40B4-BE49-F238E27FC236}">
                <a16:creationId xmlns:a16="http://schemas.microsoft.com/office/drawing/2014/main" id="{9C74BED4-01EF-AA43-86E5-F8C0FE7B8747}"/>
              </a:ext>
            </a:extLst>
          </p:cNvPr>
          <p:cNvSpPr/>
          <p:nvPr/>
        </p:nvSpPr>
        <p:spPr>
          <a:xfrm>
            <a:off x="107504" y="267495"/>
            <a:ext cx="1944216" cy="720080"/>
          </a:xfrm>
          <a:prstGeom prst="roundRect">
            <a:avLst>
              <a:gd name="adj" fmla="val 875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MetalLB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Network : 192.168.1.81 ~ 192.168.1.89</a:t>
            </a:r>
          </a:p>
        </p:txBody>
      </p:sp>
    </p:spTree>
    <p:extLst>
      <p:ext uri="{BB962C8B-B14F-4D97-AF65-F5344CB8AC3E}">
        <p14:creationId xmlns:p14="http://schemas.microsoft.com/office/powerpoint/2010/main" val="154083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Picture 36" descr="Jupyter logo - Social media &amp; Logos Icons">
            <a:extLst>
              <a:ext uri="{FF2B5EF4-FFF2-40B4-BE49-F238E27FC236}">
                <a16:creationId xmlns:a16="http://schemas.microsoft.com/office/drawing/2014/main" id="{0E70C818-692B-084A-B230-E6D1D489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659" y="525799"/>
            <a:ext cx="289227" cy="2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181012" y="119519"/>
            <a:ext cx="4765288" cy="265353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Master Node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AE1D5AE2-9ECB-5549-8A3A-7249C06B77A4}"/>
              </a:ext>
            </a:extLst>
          </p:cNvPr>
          <p:cNvSpPr/>
          <p:nvPr/>
        </p:nvSpPr>
        <p:spPr>
          <a:xfrm>
            <a:off x="1216156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API Server (Static Pod)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3F4CC-C8EE-B546-866D-8E2635FF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920" y="1333283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&quot; Icon - Download for free – Iconduck">
            <a:extLst>
              <a:ext uri="{FF2B5EF4-FFF2-40B4-BE49-F238E27FC236}">
                <a16:creationId xmlns:a16="http://schemas.microsoft.com/office/drawing/2014/main" id="{7BA72E56-BF10-5044-BFB1-5DF8EC50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0" y="1333283"/>
            <a:ext cx="3028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42A99349-53BE-A843-8CDB-35FC661C6CF8}"/>
              </a:ext>
            </a:extLst>
          </p:cNvPr>
          <p:cNvSpPr/>
          <p:nvPr/>
        </p:nvSpPr>
        <p:spPr>
          <a:xfrm>
            <a:off x="305635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etcd</a:t>
            </a:r>
          </a:p>
          <a:p>
            <a:pPr algn="ctr"/>
            <a:r>
              <a:rPr lang="en-US" altLang="ko-KR" sz="700"/>
              <a:t>(Static Pod)</a:t>
            </a: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F1B07CD8-55FC-8047-A5EA-0A2648F6ECD0}"/>
              </a:ext>
            </a:extLst>
          </p:cNvPr>
          <p:cNvSpPr/>
          <p:nvPr/>
        </p:nvSpPr>
        <p:spPr>
          <a:xfrm>
            <a:off x="2125697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Controller Manager </a:t>
            </a:r>
            <a:br>
              <a:rPr lang="en-US" altLang="ko-KR" sz="700"/>
            </a:br>
            <a:r>
              <a:rPr lang="en-US" altLang="ko-KR" sz="700"/>
              <a:t>(Static Pod)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0599F1-5010-1340-92A8-8B9454F6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461" y="1274821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45042237-BF8C-7F4B-A5E9-154A9F532C91}"/>
              </a:ext>
            </a:extLst>
          </p:cNvPr>
          <p:cNvSpPr/>
          <p:nvPr/>
        </p:nvSpPr>
        <p:spPr>
          <a:xfrm>
            <a:off x="3035555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Scheduler</a:t>
            </a:r>
          </a:p>
          <a:p>
            <a:pPr algn="ctr"/>
            <a:r>
              <a:rPr lang="en-US" altLang="ko-KR" sz="700"/>
              <a:t>(Static Pod)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C365EAA3-6DBA-7F49-8B24-3DE5C5B7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35" y="133520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reDNS · GitHub">
            <a:extLst>
              <a:ext uri="{FF2B5EF4-FFF2-40B4-BE49-F238E27FC236}">
                <a16:creationId xmlns:a16="http://schemas.microsoft.com/office/drawing/2014/main" id="{805372DF-A661-894F-96F7-E79491E7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5" y="2074384"/>
            <a:ext cx="302907" cy="3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8E016F51-2E4A-A94B-AC22-391B081F2A37}"/>
              </a:ext>
            </a:extLst>
          </p:cNvPr>
          <p:cNvSpPr/>
          <p:nvPr/>
        </p:nvSpPr>
        <p:spPr>
          <a:xfrm>
            <a:off x="305635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CoreDNS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26" name="모서리가 둥근 직사각형 18">
            <a:extLst>
              <a:ext uri="{FF2B5EF4-FFF2-40B4-BE49-F238E27FC236}">
                <a16:creationId xmlns:a16="http://schemas.microsoft.com/office/drawing/2014/main" id="{4A05A860-FC76-F148-B556-A4BCF6EB11A3}"/>
              </a:ext>
            </a:extLst>
          </p:cNvPr>
          <p:cNvSpPr/>
          <p:nvPr/>
        </p:nvSpPr>
        <p:spPr>
          <a:xfrm>
            <a:off x="2129655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50C57A2C-BA2D-104E-8319-C2484695A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9" y="207941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모서리가 둥근 직사각형 18">
            <a:extLst>
              <a:ext uri="{FF2B5EF4-FFF2-40B4-BE49-F238E27FC236}">
                <a16:creationId xmlns:a16="http://schemas.microsoft.com/office/drawing/2014/main" id="{B0BF92FA-3EB1-6941-A5A4-4092C047243A}"/>
              </a:ext>
            </a:extLst>
          </p:cNvPr>
          <p:cNvSpPr/>
          <p:nvPr/>
        </p:nvSpPr>
        <p:spPr>
          <a:xfrm>
            <a:off x="3039196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40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AA1FB3BA-308F-774D-9D5D-4FD245C9F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416" y="208044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모서리가 둥근 직사각형 18">
            <a:extLst>
              <a:ext uri="{FF2B5EF4-FFF2-40B4-BE49-F238E27FC236}">
                <a16:creationId xmlns:a16="http://schemas.microsoft.com/office/drawing/2014/main" id="{A7206B7C-55E3-EB44-BA92-2B30D51FCFB3}"/>
              </a:ext>
            </a:extLst>
          </p:cNvPr>
          <p:cNvSpPr/>
          <p:nvPr/>
        </p:nvSpPr>
        <p:spPr>
          <a:xfrm>
            <a:off x="3954751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8AFA03B7-065D-3A44-8367-6F61AFAF9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31" y="208848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90CE8989-369B-9B44-B4E3-BC3699BDE80B}"/>
              </a:ext>
            </a:extLst>
          </p:cNvPr>
          <p:cNvSpPr/>
          <p:nvPr/>
        </p:nvSpPr>
        <p:spPr>
          <a:xfrm>
            <a:off x="305635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Airflow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41" name="모서리가 둥근 직사각형 13">
            <a:extLst>
              <a:ext uri="{FF2B5EF4-FFF2-40B4-BE49-F238E27FC236}">
                <a16:creationId xmlns:a16="http://schemas.microsoft.com/office/drawing/2014/main" id="{85379192-34E2-5B48-959B-1D0E42D0D731}"/>
              </a:ext>
            </a:extLst>
          </p:cNvPr>
          <p:cNvSpPr/>
          <p:nvPr/>
        </p:nvSpPr>
        <p:spPr>
          <a:xfrm>
            <a:off x="5109845" y="119519"/>
            <a:ext cx="3881020" cy="265353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Compute Node Group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3EC14917-5D4B-B041-8853-EC1EDA0B13DD}"/>
              </a:ext>
            </a:extLst>
          </p:cNvPr>
          <p:cNvSpPr/>
          <p:nvPr/>
        </p:nvSpPr>
        <p:spPr>
          <a:xfrm>
            <a:off x="6155227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F34433E6-51E0-894B-947F-7301A1262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991" y="207941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모서리가 둥근 직사각형 18">
            <a:extLst>
              <a:ext uri="{FF2B5EF4-FFF2-40B4-BE49-F238E27FC236}">
                <a16:creationId xmlns:a16="http://schemas.microsoft.com/office/drawing/2014/main" id="{C14C47DD-43F9-AD46-BA80-4008771899F9}"/>
              </a:ext>
            </a:extLst>
          </p:cNvPr>
          <p:cNvSpPr/>
          <p:nvPr/>
        </p:nvSpPr>
        <p:spPr>
          <a:xfrm>
            <a:off x="7064768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45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055E0A23-B604-BF4C-8C05-9885A931B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988" y="208044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E5E8103D-BF13-FF4F-B453-A373523404D4}"/>
              </a:ext>
            </a:extLst>
          </p:cNvPr>
          <p:cNvSpPr/>
          <p:nvPr/>
        </p:nvSpPr>
        <p:spPr>
          <a:xfrm>
            <a:off x="7974626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47" name="Picture 18">
            <a:extLst>
              <a:ext uri="{FF2B5EF4-FFF2-40B4-BE49-F238E27FC236}">
                <a16:creationId xmlns:a16="http://schemas.microsoft.com/office/drawing/2014/main" id="{27FEF4AA-D624-0744-B864-697B312F9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605" y="208848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pache spark logo - Social media &amp; Logos Icons">
            <a:extLst>
              <a:ext uri="{FF2B5EF4-FFF2-40B4-BE49-F238E27FC236}">
                <a16:creationId xmlns:a16="http://schemas.microsoft.com/office/drawing/2014/main" id="{BC5978BE-9966-5C4A-980A-C9BB6C33D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38" y="508194"/>
            <a:ext cx="306832" cy="30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모서리가 둥근 직사각형 18">
            <a:extLst>
              <a:ext uri="{FF2B5EF4-FFF2-40B4-BE49-F238E27FC236}">
                <a16:creationId xmlns:a16="http://schemas.microsoft.com/office/drawing/2014/main" id="{F3B3D456-45F7-804E-94A8-10357204A27C}"/>
              </a:ext>
            </a:extLst>
          </p:cNvPr>
          <p:cNvSpPr/>
          <p:nvPr/>
        </p:nvSpPr>
        <p:spPr>
          <a:xfrm>
            <a:off x="6161079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Spark Job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sp>
        <p:nvSpPr>
          <p:cNvPr id="51" name="모서리가 둥근 직사각형 18">
            <a:extLst>
              <a:ext uri="{FF2B5EF4-FFF2-40B4-BE49-F238E27FC236}">
                <a16:creationId xmlns:a16="http://schemas.microsoft.com/office/drawing/2014/main" id="{F12A1458-BCFB-7943-8EC4-AE9A4684BA27}"/>
              </a:ext>
            </a:extLst>
          </p:cNvPr>
          <p:cNvSpPr/>
          <p:nvPr/>
        </p:nvSpPr>
        <p:spPr>
          <a:xfrm>
            <a:off x="7070620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Flink Job 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sp>
        <p:nvSpPr>
          <p:cNvPr id="53" name="모서리가 둥근 직사각형 18">
            <a:extLst>
              <a:ext uri="{FF2B5EF4-FFF2-40B4-BE49-F238E27FC236}">
                <a16:creationId xmlns:a16="http://schemas.microsoft.com/office/drawing/2014/main" id="{6C643C7B-9C25-5748-B5A5-897D456C81F6}"/>
              </a:ext>
            </a:extLst>
          </p:cNvPr>
          <p:cNvSpPr/>
          <p:nvPr/>
        </p:nvSpPr>
        <p:spPr>
          <a:xfrm>
            <a:off x="7980478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Trino Job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1048" name="Picture 24" descr="Material | Apache Flink">
            <a:extLst>
              <a:ext uri="{FF2B5EF4-FFF2-40B4-BE49-F238E27FC236}">
                <a16:creationId xmlns:a16="http://schemas.microsoft.com/office/drawing/2014/main" id="{D7AB964B-7704-0D48-8E24-B3E65600D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383" y="529430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31143DEC-4937-E549-83A3-65969A9E6791}"/>
              </a:ext>
            </a:extLst>
          </p:cNvPr>
          <p:cNvSpPr/>
          <p:nvPr/>
        </p:nvSpPr>
        <p:spPr>
          <a:xfrm>
            <a:off x="1216617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Spark 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61" name="모서리가 둥근 직사각형 13">
            <a:extLst>
              <a:ext uri="{FF2B5EF4-FFF2-40B4-BE49-F238E27FC236}">
                <a16:creationId xmlns:a16="http://schemas.microsoft.com/office/drawing/2014/main" id="{CA2E3AFD-DD41-3240-86F7-CD8292400974}"/>
              </a:ext>
            </a:extLst>
          </p:cNvPr>
          <p:cNvSpPr/>
          <p:nvPr/>
        </p:nvSpPr>
        <p:spPr>
          <a:xfrm>
            <a:off x="207036" y="2905396"/>
            <a:ext cx="4739264" cy="189860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Storage Node Group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971BD72A-9856-894B-9EAD-E2CD3FB84FD6}"/>
              </a:ext>
            </a:extLst>
          </p:cNvPr>
          <p:cNvSpPr/>
          <p:nvPr/>
        </p:nvSpPr>
        <p:spPr>
          <a:xfrm>
            <a:off x="2141545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BD9740D6-F6D7-2F43-AFB8-860B5088C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309" y="410159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모서리가 둥근 직사각형 18">
            <a:extLst>
              <a:ext uri="{FF2B5EF4-FFF2-40B4-BE49-F238E27FC236}">
                <a16:creationId xmlns:a16="http://schemas.microsoft.com/office/drawing/2014/main" id="{740D7517-C03A-7644-96EE-2234A14D412D}"/>
              </a:ext>
            </a:extLst>
          </p:cNvPr>
          <p:cNvSpPr/>
          <p:nvPr/>
        </p:nvSpPr>
        <p:spPr>
          <a:xfrm>
            <a:off x="3051086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68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6F4AED6A-6264-7141-A73C-8D926DC9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306" y="410262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모서리가 둥근 직사각형 18">
            <a:extLst>
              <a:ext uri="{FF2B5EF4-FFF2-40B4-BE49-F238E27FC236}">
                <a16:creationId xmlns:a16="http://schemas.microsoft.com/office/drawing/2014/main" id="{95F2CEC8-A8D2-4247-998E-274D0DBCB041}"/>
              </a:ext>
            </a:extLst>
          </p:cNvPr>
          <p:cNvSpPr/>
          <p:nvPr/>
        </p:nvSpPr>
        <p:spPr>
          <a:xfrm>
            <a:off x="3960944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70" name="Picture 18">
            <a:extLst>
              <a:ext uri="{FF2B5EF4-FFF2-40B4-BE49-F238E27FC236}">
                <a16:creationId xmlns:a16="http://schemas.microsoft.com/office/drawing/2014/main" id="{8ED831F4-4895-1348-89B0-E1FBB7047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923" y="411066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모서리가 둥근 직사각형 18">
            <a:extLst>
              <a:ext uri="{FF2B5EF4-FFF2-40B4-BE49-F238E27FC236}">
                <a16:creationId xmlns:a16="http://schemas.microsoft.com/office/drawing/2014/main" id="{13CBCA93-FCFA-6F4C-894F-73FCA398E3DB}"/>
              </a:ext>
            </a:extLst>
          </p:cNvPr>
          <p:cNvSpPr/>
          <p:nvPr/>
        </p:nvSpPr>
        <p:spPr>
          <a:xfrm>
            <a:off x="322146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Longhorn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sp>
        <p:nvSpPr>
          <p:cNvPr id="73" name="모서리가 둥근 직사각형 18">
            <a:extLst>
              <a:ext uri="{FF2B5EF4-FFF2-40B4-BE49-F238E27FC236}">
                <a16:creationId xmlns:a16="http://schemas.microsoft.com/office/drawing/2014/main" id="{61ED76F2-AC43-F84E-B606-1637E67867E8}"/>
              </a:ext>
            </a:extLst>
          </p:cNvPr>
          <p:cNvSpPr/>
          <p:nvPr/>
        </p:nvSpPr>
        <p:spPr>
          <a:xfrm>
            <a:off x="1231687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MinIO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74" name="모서리가 둥근 직사각형 18">
            <a:extLst>
              <a:ext uri="{FF2B5EF4-FFF2-40B4-BE49-F238E27FC236}">
                <a16:creationId xmlns:a16="http://schemas.microsoft.com/office/drawing/2014/main" id="{A56B4048-E589-8B4D-9202-30D4A115EE2D}"/>
              </a:ext>
            </a:extLst>
          </p:cNvPr>
          <p:cNvSpPr/>
          <p:nvPr/>
        </p:nvSpPr>
        <p:spPr>
          <a:xfrm>
            <a:off x="2141545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PostgreSQL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pic>
        <p:nvPicPr>
          <p:cNvPr id="1052" name="Picture 28" descr="Longhorn">
            <a:extLst>
              <a:ext uri="{FF2B5EF4-FFF2-40B4-BE49-F238E27FC236}">
                <a16:creationId xmlns:a16="http://schemas.microsoft.com/office/drawing/2014/main" id="{9711295B-B0A3-6A47-9ECE-B7C2AA64A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10" y="3300585"/>
            <a:ext cx="299027" cy="29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AF94A0A-4A15-2E42-B450-C2D5D8A01F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69588" y="3244582"/>
            <a:ext cx="175716" cy="355030"/>
          </a:xfrm>
          <a:prstGeom prst="rect">
            <a:avLst/>
          </a:prstGeom>
        </p:spPr>
      </p:pic>
      <p:pic>
        <p:nvPicPr>
          <p:cNvPr id="1058" name="Picture 34" descr="PostgreSQL&quot; Icon - Download for free – Iconduck">
            <a:extLst>
              <a:ext uri="{FF2B5EF4-FFF2-40B4-BE49-F238E27FC236}">
                <a16:creationId xmlns:a16="http://schemas.microsoft.com/office/drawing/2014/main" id="{619B0C92-DA95-804E-BFEA-AA6678FB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78" y="3295970"/>
            <a:ext cx="299027" cy="30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모서리가 둥근 직사각형 18">
            <a:extLst>
              <a:ext uri="{FF2B5EF4-FFF2-40B4-BE49-F238E27FC236}">
                <a16:creationId xmlns:a16="http://schemas.microsoft.com/office/drawing/2014/main" id="{739F5551-47EC-5B46-83D7-785860EEB5EB}"/>
              </a:ext>
            </a:extLst>
          </p:cNvPr>
          <p:cNvSpPr/>
          <p:nvPr/>
        </p:nvSpPr>
        <p:spPr>
          <a:xfrm>
            <a:off x="3960944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Jupyter Notebook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84" name="Picture 22" descr="Apache spark logo - Social media &amp; Logos Icons">
            <a:extLst>
              <a:ext uri="{FF2B5EF4-FFF2-40B4-BE49-F238E27FC236}">
                <a16:creationId xmlns:a16="http://schemas.microsoft.com/office/drawing/2014/main" id="{CC355E15-06E7-7D41-BE0D-AE4D988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169" y="513109"/>
            <a:ext cx="306832" cy="30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id="{86A40061-F019-3B49-A777-21D3DA167D6A}"/>
              </a:ext>
            </a:extLst>
          </p:cNvPr>
          <p:cNvSpPr/>
          <p:nvPr/>
        </p:nvSpPr>
        <p:spPr>
          <a:xfrm>
            <a:off x="2127598" y="455701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Flink</a:t>
            </a:r>
            <a:r>
              <a:rPr lang="ko-KR" altLang="en-US" sz="700"/>
              <a:t> </a:t>
            </a:r>
            <a:r>
              <a:rPr lang="en-US" altLang="ko-KR" sz="700"/>
              <a:t>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86" name="Picture 24" descr="Material | Apache Flink">
            <a:extLst>
              <a:ext uri="{FF2B5EF4-FFF2-40B4-BE49-F238E27FC236}">
                <a16:creationId xmlns:a16="http://schemas.microsoft.com/office/drawing/2014/main" id="{F4304B16-FE13-9D4A-8045-BD81250A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62" y="532274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모서리가 둥근 직사각형 18">
            <a:extLst>
              <a:ext uri="{FF2B5EF4-FFF2-40B4-BE49-F238E27FC236}">
                <a16:creationId xmlns:a16="http://schemas.microsoft.com/office/drawing/2014/main" id="{88E563A4-A4CF-A246-BBB1-BFF2D8C6DBD1}"/>
              </a:ext>
            </a:extLst>
          </p:cNvPr>
          <p:cNvSpPr/>
          <p:nvPr/>
        </p:nvSpPr>
        <p:spPr>
          <a:xfrm>
            <a:off x="3035555" y="455701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Trino</a:t>
            </a:r>
            <a:r>
              <a:rPr lang="ko-KR" altLang="en-US" sz="700"/>
              <a:t> </a:t>
            </a:r>
            <a:r>
              <a:rPr lang="en-US" altLang="ko-KR" sz="700"/>
              <a:t>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2" name="Picture 38" descr="Trino logo - Social media &amp; Logos Icons">
            <a:extLst>
              <a:ext uri="{FF2B5EF4-FFF2-40B4-BE49-F238E27FC236}">
                <a16:creationId xmlns:a16="http://schemas.microsoft.com/office/drawing/2014/main" id="{EC242B5E-BA60-A044-A2FC-485B94EE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35" y="535175"/>
            <a:ext cx="301080" cy="30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8" descr="Trino logo - Social media &amp; Logos Icons">
            <a:extLst>
              <a:ext uri="{FF2B5EF4-FFF2-40B4-BE49-F238E27FC236}">
                <a16:creationId xmlns:a16="http://schemas.microsoft.com/office/drawing/2014/main" id="{54A1E360-A79D-5248-8840-A71266BB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458" y="529430"/>
            <a:ext cx="301080" cy="30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모서리가 둥근 직사각형 18">
            <a:extLst>
              <a:ext uri="{FF2B5EF4-FFF2-40B4-BE49-F238E27FC236}">
                <a16:creationId xmlns:a16="http://schemas.microsoft.com/office/drawing/2014/main" id="{62A0F259-94D9-3545-905E-29F514D75475}"/>
              </a:ext>
            </a:extLst>
          </p:cNvPr>
          <p:cNvSpPr/>
          <p:nvPr/>
        </p:nvSpPr>
        <p:spPr>
          <a:xfrm>
            <a:off x="5244142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Prometheus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94" name="모서리가 둥근 직사각형 18">
            <a:extLst>
              <a:ext uri="{FF2B5EF4-FFF2-40B4-BE49-F238E27FC236}">
                <a16:creationId xmlns:a16="http://schemas.microsoft.com/office/drawing/2014/main" id="{EB2EF2A2-D4C9-6D4D-92B6-864E499CAB35}"/>
              </a:ext>
            </a:extLst>
          </p:cNvPr>
          <p:cNvSpPr/>
          <p:nvPr/>
        </p:nvSpPr>
        <p:spPr>
          <a:xfrm>
            <a:off x="6153683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Loki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95" name="모서리가 둥근 직사각형 18">
            <a:extLst>
              <a:ext uri="{FF2B5EF4-FFF2-40B4-BE49-F238E27FC236}">
                <a16:creationId xmlns:a16="http://schemas.microsoft.com/office/drawing/2014/main" id="{0BCFB281-E0FF-DE4F-82B4-B2190D9CAD41}"/>
              </a:ext>
            </a:extLst>
          </p:cNvPr>
          <p:cNvSpPr/>
          <p:nvPr/>
        </p:nvSpPr>
        <p:spPr>
          <a:xfrm>
            <a:off x="7063541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Grafana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98" name="모서리가 둥근 직사각형 18">
            <a:extLst>
              <a:ext uri="{FF2B5EF4-FFF2-40B4-BE49-F238E27FC236}">
                <a16:creationId xmlns:a16="http://schemas.microsoft.com/office/drawing/2014/main" id="{93472584-024A-4740-B882-12C78E06F787}"/>
              </a:ext>
            </a:extLst>
          </p:cNvPr>
          <p:cNvSpPr/>
          <p:nvPr/>
        </p:nvSpPr>
        <p:spPr>
          <a:xfrm>
            <a:off x="3951969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Juypter Hub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0" name="Picture 36" descr="Jupyter logo - Social media &amp; Logos Icons">
            <a:extLst>
              <a:ext uri="{FF2B5EF4-FFF2-40B4-BE49-F238E27FC236}">
                <a16:creationId xmlns:a16="http://schemas.microsoft.com/office/drawing/2014/main" id="{9EFC23FD-2FA8-D449-96E4-FDF1C0BE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34" y="3235269"/>
            <a:ext cx="289227" cy="2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모서리가 둥근 직사각형 13">
            <a:extLst>
              <a:ext uri="{FF2B5EF4-FFF2-40B4-BE49-F238E27FC236}">
                <a16:creationId xmlns:a16="http://schemas.microsoft.com/office/drawing/2014/main" id="{23BDB28B-08BF-6D43-93ED-7AAA067CC2F2}"/>
              </a:ext>
            </a:extLst>
          </p:cNvPr>
          <p:cNvSpPr/>
          <p:nvPr/>
        </p:nvSpPr>
        <p:spPr>
          <a:xfrm>
            <a:off x="5986360" y="2905396"/>
            <a:ext cx="2949655" cy="189860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GPU Node Group / Jetson Nano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102" name="모서리가 둥근 직사각형 18">
            <a:extLst>
              <a:ext uri="{FF2B5EF4-FFF2-40B4-BE49-F238E27FC236}">
                <a16:creationId xmlns:a16="http://schemas.microsoft.com/office/drawing/2014/main" id="{5E3655BA-11BB-A94E-AB56-F7A49D3FF2D5}"/>
              </a:ext>
            </a:extLst>
          </p:cNvPr>
          <p:cNvSpPr/>
          <p:nvPr/>
        </p:nvSpPr>
        <p:spPr>
          <a:xfrm>
            <a:off x="3951968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Yunikorn Scheduler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4" name="Picture 40" descr="Welcome to Apache YuniKorn | Apache YuniKorn">
            <a:extLst>
              <a:ext uri="{FF2B5EF4-FFF2-40B4-BE49-F238E27FC236}">
                <a16:creationId xmlns:a16="http://schemas.microsoft.com/office/drawing/2014/main" id="{07082261-5CF8-314F-990B-FBB83CD2A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31" y="1273032"/>
            <a:ext cx="301082" cy="30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모서리가 둥근 직사각형 18">
            <a:extLst>
              <a:ext uri="{FF2B5EF4-FFF2-40B4-BE49-F238E27FC236}">
                <a16:creationId xmlns:a16="http://schemas.microsoft.com/office/drawing/2014/main" id="{7862C26B-803F-574B-9F25-92CF07994AAB}"/>
              </a:ext>
            </a:extLst>
          </p:cNvPr>
          <p:cNvSpPr/>
          <p:nvPr/>
        </p:nvSpPr>
        <p:spPr>
          <a:xfrm>
            <a:off x="6122767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5" name="Picture 2">
            <a:extLst>
              <a:ext uri="{FF2B5EF4-FFF2-40B4-BE49-F238E27FC236}">
                <a16:creationId xmlns:a16="http://schemas.microsoft.com/office/drawing/2014/main" id="{7A840DFB-B8B7-0249-8CC1-0E9A463AC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31" y="410022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모서리가 둥근 직사각형 18">
            <a:extLst>
              <a:ext uri="{FF2B5EF4-FFF2-40B4-BE49-F238E27FC236}">
                <a16:creationId xmlns:a16="http://schemas.microsoft.com/office/drawing/2014/main" id="{C7703148-9A41-B445-8BA3-B92813BCAD0C}"/>
              </a:ext>
            </a:extLst>
          </p:cNvPr>
          <p:cNvSpPr/>
          <p:nvPr/>
        </p:nvSpPr>
        <p:spPr>
          <a:xfrm>
            <a:off x="7032308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7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56EE90AD-6214-6D42-A5E7-3DF2AA420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528" y="410125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모서리가 둥근 직사각형 18">
            <a:extLst>
              <a:ext uri="{FF2B5EF4-FFF2-40B4-BE49-F238E27FC236}">
                <a16:creationId xmlns:a16="http://schemas.microsoft.com/office/drawing/2014/main" id="{BBD367CF-C749-814C-BB4E-4B809494E670}"/>
              </a:ext>
            </a:extLst>
          </p:cNvPr>
          <p:cNvSpPr/>
          <p:nvPr/>
        </p:nvSpPr>
        <p:spPr>
          <a:xfrm>
            <a:off x="7942166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109" name="Picture 18">
            <a:extLst>
              <a:ext uri="{FF2B5EF4-FFF2-40B4-BE49-F238E27FC236}">
                <a16:creationId xmlns:a16="http://schemas.microsoft.com/office/drawing/2014/main" id="{2DAE1BCA-275F-9141-9635-58FB21610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45" y="410929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0" descr="MetalLB · GitHub">
            <a:extLst>
              <a:ext uri="{FF2B5EF4-FFF2-40B4-BE49-F238E27FC236}">
                <a16:creationId xmlns:a16="http://schemas.microsoft.com/office/drawing/2014/main" id="{0399164F-95C1-DD40-8729-2C675D36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86" y="2078489"/>
            <a:ext cx="302882" cy="30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8">
            <a:extLst>
              <a:ext uri="{FF2B5EF4-FFF2-40B4-BE49-F238E27FC236}">
                <a16:creationId xmlns:a16="http://schemas.microsoft.com/office/drawing/2014/main" id="{2D15331F-4377-FC4E-ADA9-FF03671388CC}"/>
              </a:ext>
            </a:extLst>
          </p:cNvPr>
          <p:cNvSpPr/>
          <p:nvPr/>
        </p:nvSpPr>
        <p:spPr>
          <a:xfrm>
            <a:off x="1219236" y="201823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MetalLB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6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EA381EC3-155A-A14D-8583-C97C999D8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93" y="518714"/>
            <a:ext cx="309469" cy="30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모서리가 둥근 직사각형 18">
            <a:extLst>
              <a:ext uri="{FF2B5EF4-FFF2-40B4-BE49-F238E27FC236}">
                <a16:creationId xmlns:a16="http://schemas.microsoft.com/office/drawing/2014/main" id="{1A45757C-7DA4-6F4C-B96B-4DFDD131DD00}"/>
              </a:ext>
            </a:extLst>
          </p:cNvPr>
          <p:cNvSpPr/>
          <p:nvPr/>
        </p:nvSpPr>
        <p:spPr>
          <a:xfrm>
            <a:off x="5246827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Airflow DAG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114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A411A939-E808-284B-8E77-BC1A392C8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365" y="508194"/>
            <a:ext cx="309621" cy="30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Prometheus&quot; Icon - Download for free – Iconduck">
            <a:extLst>
              <a:ext uri="{FF2B5EF4-FFF2-40B4-BE49-F238E27FC236}">
                <a16:creationId xmlns:a16="http://schemas.microsoft.com/office/drawing/2014/main" id="{6CB1BBC7-CC16-B24F-B12A-357607DB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906" y="1262501"/>
            <a:ext cx="301081" cy="30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Grafana Loki">
            <a:extLst>
              <a:ext uri="{FF2B5EF4-FFF2-40B4-BE49-F238E27FC236}">
                <a16:creationId xmlns:a16="http://schemas.microsoft.com/office/drawing/2014/main" id="{AE05B06D-3286-5240-802D-C3487DD71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02" y="1270188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utoShape 48">
            <a:extLst>
              <a:ext uri="{FF2B5EF4-FFF2-40B4-BE49-F238E27FC236}">
                <a16:creationId xmlns:a16="http://schemas.microsoft.com/office/drawing/2014/main" id="{268F047A-D166-D84A-88C8-9EF7776F5A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70153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pic>
        <p:nvPicPr>
          <p:cNvPr id="1074" name="Picture 50">
            <a:extLst>
              <a:ext uri="{FF2B5EF4-FFF2-40B4-BE49-F238E27FC236}">
                <a16:creationId xmlns:a16="http://schemas.microsoft.com/office/drawing/2014/main" id="{CB241AC3-0F7F-A441-B77C-352F4FB9D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910" y="1278840"/>
            <a:ext cx="274357" cy="28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시리즈 | pytorch - 지피티야 나 대신 논문써줘">
            <a:extLst>
              <a:ext uri="{FF2B5EF4-FFF2-40B4-BE49-F238E27FC236}">
                <a16:creationId xmlns:a16="http://schemas.microsoft.com/office/drawing/2014/main" id="{783759C7-A410-4F42-96CA-92E199EC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233" y="3294601"/>
            <a:ext cx="303642" cy="30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모서리가 둥근 직사각형 18">
            <a:extLst>
              <a:ext uri="{FF2B5EF4-FFF2-40B4-BE49-F238E27FC236}">
                <a16:creationId xmlns:a16="http://schemas.microsoft.com/office/drawing/2014/main" id="{739D3BE4-8C53-CC46-ADBF-FBB1346D7C1D}"/>
              </a:ext>
            </a:extLst>
          </p:cNvPr>
          <p:cNvSpPr/>
          <p:nvPr/>
        </p:nvSpPr>
        <p:spPr>
          <a:xfrm>
            <a:off x="6108750" y="322264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PyTroch App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131" name="모서리가 둥근 직사각형 18">
            <a:extLst>
              <a:ext uri="{FF2B5EF4-FFF2-40B4-BE49-F238E27FC236}">
                <a16:creationId xmlns:a16="http://schemas.microsoft.com/office/drawing/2014/main" id="{51BC1EC2-2E1D-724D-9B88-1CC88905A895}"/>
              </a:ext>
            </a:extLst>
          </p:cNvPr>
          <p:cNvSpPr/>
          <p:nvPr/>
        </p:nvSpPr>
        <p:spPr>
          <a:xfrm>
            <a:off x="7037256" y="329597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Nvidia Plugin</a:t>
            </a:r>
          </a:p>
          <a:p>
            <a:pPr algn="ctr"/>
            <a:r>
              <a:rPr lang="en-US" altLang="ko-KR" sz="700"/>
              <a:t>(DaemonSet</a:t>
            </a:r>
          </a:p>
        </p:txBody>
      </p:sp>
      <p:pic>
        <p:nvPicPr>
          <p:cNvPr id="1078" name="Picture 54" descr="엔비디아 - 무료 심벌 마크개 아이콘">
            <a:extLst>
              <a:ext uri="{FF2B5EF4-FFF2-40B4-BE49-F238E27FC236}">
                <a16:creationId xmlns:a16="http://schemas.microsoft.com/office/drawing/2014/main" id="{40FF65FC-8506-F641-BD5B-F3B6E6861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049" y="3378665"/>
            <a:ext cx="308328" cy="30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모서리가 둥근 직사각형 18">
            <a:extLst>
              <a:ext uri="{FF2B5EF4-FFF2-40B4-BE49-F238E27FC236}">
                <a16:creationId xmlns:a16="http://schemas.microsoft.com/office/drawing/2014/main" id="{F12D2EC0-8364-8844-B96D-8FF10AB75657}"/>
              </a:ext>
            </a:extLst>
          </p:cNvPr>
          <p:cNvSpPr/>
          <p:nvPr/>
        </p:nvSpPr>
        <p:spPr>
          <a:xfrm>
            <a:off x="7945752" y="3301358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Nvidia DCGM</a:t>
            </a:r>
          </a:p>
          <a:p>
            <a:pPr algn="ctr"/>
            <a:r>
              <a:rPr lang="en-US" altLang="ko-KR" sz="700"/>
              <a:t>(DaemonSet</a:t>
            </a:r>
          </a:p>
        </p:txBody>
      </p:sp>
      <p:pic>
        <p:nvPicPr>
          <p:cNvPr id="134" name="Picture 54" descr="엔비디아 - 무료 심벌 마크개 아이콘">
            <a:extLst>
              <a:ext uri="{FF2B5EF4-FFF2-40B4-BE49-F238E27FC236}">
                <a16:creationId xmlns:a16="http://schemas.microsoft.com/office/drawing/2014/main" id="{901400A5-D017-7048-AF63-B2F50358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545" y="3384053"/>
            <a:ext cx="308328" cy="30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essie on Kubernetes - Project Nessie: Transactional Catalog ...">
            <a:extLst>
              <a:ext uri="{FF2B5EF4-FFF2-40B4-BE49-F238E27FC236}">
                <a16:creationId xmlns:a16="http://schemas.microsoft.com/office/drawing/2014/main" id="{ACE28A01-F728-2A47-AF75-A280F4650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679" y="3295971"/>
            <a:ext cx="303642" cy="30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모서리가 둥근 직사각형 18">
            <a:extLst>
              <a:ext uri="{FF2B5EF4-FFF2-40B4-BE49-F238E27FC236}">
                <a16:creationId xmlns:a16="http://schemas.microsoft.com/office/drawing/2014/main" id="{7F46894C-3BF1-7A48-BDCB-C527200FD368}"/>
              </a:ext>
            </a:extLst>
          </p:cNvPr>
          <p:cNvSpPr/>
          <p:nvPr/>
        </p:nvSpPr>
        <p:spPr>
          <a:xfrm>
            <a:off x="3051086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Nessie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</p:spTree>
    <p:extLst>
      <p:ext uri="{BB962C8B-B14F-4D97-AF65-F5344CB8AC3E}">
        <p14:creationId xmlns:p14="http://schemas.microsoft.com/office/powerpoint/2010/main" val="368310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52119</TotalTime>
  <Words>1864</Words>
  <Application>Microsoft Macintosh PowerPoint</Application>
  <PresentationFormat>On-screen Show (16:9)</PresentationFormat>
  <Paragraphs>781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5570</cp:revision>
  <dcterms:created xsi:type="dcterms:W3CDTF">2006-10-05T04:04:58Z</dcterms:created>
  <dcterms:modified xsi:type="dcterms:W3CDTF">2025-10-19T06:01:40Z</dcterms:modified>
</cp:coreProperties>
</file>