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416" r:id="rId2"/>
    <p:sldId id="396" r:id="rId3"/>
    <p:sldId id="413" r:id="rId4"/>
    <p:sldId id="415" r:id="rId5"/>
  </p:sldIdLst>
  <p:sldSz cx="9144000" cy="5143500" type="screen16x9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16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B301B821-A1FF-4177-AEE7-76D212191A09}" styleName="보통 스타일 1 - 강조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BC89EF96-8CEA-46FF-86C4-4CE0E7609802}" styleName="밝은 스타일 3 - 강조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16DA210-FB5B-4158-B5E0-FEB733F419BA}" styleName="밝은 스타일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43" autoAdjust="0"/>
    <p:restoredTop sz="89760" autoAdjust="0"/>
  </p:normalViewPr>
  <p:slideViewPr>
    <p:cSldViewPr>
      <p:cViewPr>
        <p:scale>
          <a:sx n="213" d="100"/>
          <a:sy n="213" d="100"/>
        </p:scale>
        <p:origin x="168" y="1048"/>
      </p:cViewPr>
      <p:guideLst>
        <p:guide orient="horz" pos="2160"/>
        <p:guide pos="2880"/>
        <p:guide orient="horz" pos="16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D5550B-26C4-49A9-A5BA-636EF7BE6CE9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5DFA43-8D57-47FB-BC46-057616015C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3502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F2D585-D0CA-F14B-143E-8011EF5B76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E1110C02-56AD-FFC3-B0A1-FBF3D2EB706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D993C7AF-D4DD-910D-3300-CFBE3C1527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E6A6232-E39C-0AFE-3D9E-900B09C1D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91573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53013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A5DFA43-8D57-47FB-BC46-057616015C3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1804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1597820"/>
            <a:ext cx="7772400" cy="1102519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05980"/>
            <a:ext cx="2057400" cy="43886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05980"/>
            <a:ext cx="6019800" cy="43886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8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8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3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04789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3" y="1076327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3600451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4025504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2025. 10. 25.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4767264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4767264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jpe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0.png"/><Relationship Id="rId18" Type="http://schemas.openxmlformats.org/officeDocument/2006/relationships/image" Target="../media/image24.png"/><Relationship Id="rId26" Type="http://schemas.openxmlformats.org/officeDocument/2006/relationships/image" Target="../media/image2.png"/><Relationship Id="rId3" Type="http://schemas.openxmlformats.org/officeDocument/2006/relationships/image" Target="../media/image11.png"/><Relationship Id="rId21" Type="http://schemas.openxmlformats.org/officeDocument/2006/relationships/image" Target="../media/image1.png"/><Relationship Id="rId34" Type="http://schemas.openxmlformats.org/officeDocument/2006/relationships/image" Target="../media/image10.png"/><Relationship Id="rId7" Type="http://schemas.openxmlformats.org/officeDocument/2006/relationships/image" Target="../media/image15.png"/><Relationship Id="rId12" Type="http://schemas.openxmlformats.org/officeDocument/2006/relationships/image" Target="../media/image19.png"/><Relationship Id="rId17" Type="http://schemas.openxmlformats.org/officeDocument/2006/relationships/image" Target="../media/image3.png"/><Relationship Id="rId25" Type="http://schemas.openxmlformats.org/officeDocument/2006/relationships/image" Target="../media/image28.png"/><Relationship Id="rId33" Type="http://schemas.openxmlformats.org/officeDocument/2006/relationships/image" Target="../media/image33.png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23.png"/><Relationship Id="rId20" Type="http://schemas.openxmlformats.org/officeDocument/2006/relationships/image" Target="../media/image6.svg"/><Relationship Id="rId29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11" Type="http://schemas.openxmlformats.org/officeDocument/2006/relationships/image" Target="../media/image18.png"/><Relationship Id="rId24" Type="http://schemas.openxmlformats.org/officeDocument/2006/relationships/image" Target="../media/image27.png"/><Relationship Id="rId32" Type="http://schemas.openxmlformats.org/officeDocument/2006/relationships/image" Target="../media/image8.jpeg"/><Relationship Id="rId5" Type="http://schemas.openxmlformats.org/officeDocument/2006/relationships/image" Target="../media/image13.png"/><Relationship Id="rId15" Type="http://schemas.openxmlformats.org/officeDocument/2006/relationships/image" Target="../media/image22.png"/><Relationship Id="rId23" Type="http://schemas.openxmlformats.org/officeDocument/2006/relationships/image" Target="../media/image26.png"/><Relationship Id="rId28" Type="http://schemas.openxmlformats.org/officeDocument/2006/relationships/image" Target="../media/image30.png"/><Relationship Id="rId10" Type="http://schemas.openxmlformats.org/officeDocument/2006/relationships/image" Target="../media/image17.png"/><Relationship Id="rId19" Type="http://schemas.openxmlformats.org/officeDocument/2006/relationships/image" Target="../media/image5.png"/><Relationship Id="rId31" Type="http://schemas.openxmlformats.org/officeDocument/2006/relationships/image" Target="../media/image32.png"/><Relationship Id="rId4" Type="http://schemas.openxmlformats.org/officeDocument/2006/relationships/image" Target="../media/image12.png"/><Relationship Id="rId9" Type="http://schemas.openxmlformats.org/officeDocument/2006/relationships/image" Target="../media/image16.png"/><Relationship Id="rId14" Type="http://schemas.openxmlformats.org/officeDocument/2006/relationships/image" Target="../media/image21.png"/><Relationship Id="rId22" Type="http://schemas.openxmlformats.org/officeDocument/2006/relationships/image" Target="../media/image25.png"/><Relationship Id="rId27" Type="http://schemas.openxmlformats.org/officeDocument/2006/relationships/image" Target="../media/image29.png"/><Relationship Id="rId30" Type="http://schemas.openxmlformats.org/officeDocument/2006/relationships/image" Target="../media/image31.png"/><Relationship Id="rId8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B7B0F-BF68-07D3-4C3B-21FE8505A4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모서리가 둥근 직사각형 18">
            <a:extLst>
              <a:ext uri="{FF2B5EF4-FFF2-40B4-BE49-F238E27FC236}">
                <a16:creationId xmlns:a16="http://schemas.microsoft.com/office/drawing/2014/main" id="{42694F74-82F9-63DB-81EC-5EF5D75B9B1B}"/>
              </a:ext>
            </a:extLst>
          </p:cNvPr>
          <p:cNvSpPr/>
          <p:nvPr/>
        </p:nvSpPr>
        <p:spPr>
          <a:xfrm>
            <a:off x="1187624" y="1852730"/>
            <a:ext cx="1656184" cy="2249945"/>
          </a:xfrm>
          <a:prstGeom prst="roundRect">
            <a:avLst>
              <a:gd name="adj" fmla="val 664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/>
              <a:t>PostgreSQL</a:t>
            </a:r>
          </a:p>
        </p:txBody>
      </p:sp>
      <p:pic>
        <p:nvPicPr>
          <p:cNvPr id="4" name="Picture 34" descr="PostgreSQL&quot; Icon - Download for free – Iconduck">
            <a:extLst>
              <a:ext uri="{FF2B5EF4-FFF2-40B4-BE49-F238E27FC236}">
                <a16:creationId xmlns:a16="http://schemas.microsoft.com/office/drawing/2014/main" id="{D5B7B61E-7040-5216-A9DE-8F293BD2BD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7686" y="3780344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모서리가 둥근 직사각형 18">
            <a:extLst>
              <a:ext uri="{FF2B5EF4-FFF2-40B4-BE49-F238E27FC236}">
                <a16:creationId xmlns:a16="http://schemas.microsoft.com/office/drawing/2014/main" id="{8ECC49A6-7D2F-8336-68A8-7470DBC9D3B3}"/>
              </a:ext>
            </a:extLst>
          </p:cNvPr>
          <p:cNvSpPr/>
          <p:nvPr/>
        </p:nvSpPr>
        <p:spPr>
          <a:xfrm>
            <a:off x="1311347" y="1924738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kafka_connect_src</a:t>
            </a:r>
          </a:p>
          <a:p>
            <a:pPr algn="ctr"/>
            <a:r>
              <a:rPr lang="en-US" altLang="ko-KR" sz="900"/>
              <a:t>Database</a:t>
            </a:r>
          </a:p>
        </p:txBody>
      </p:sp>
      <p:sp>
        <p:nvSpPr>
          <p:cNvPr id="7" name="모서리가 둥근 직사각형 18">
            <a:extLst>
              <a:ext uri="{FF2B5EF4-FFF2-40B4-BE49-F238E27FC236}">
                <a16:creationId xmlns:a16="http://schemas.microsoft.com/office/drawing/2014/main" id="{EF6F9969-A438-B04A-3319-5C34D75C4D76}"/>
              </a:ext>
            </a:extLst>
          </p:cNvPr>
          <p:cNvSpPr/>
          <p:nvPr/>
        </p:nvSpPr>
        <p:spPr>
          <a:xfrm>
            <a:off x="1309895" y="2852541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900" b="1"/>
              <a:t>kafka_connect_dst</a:t>
            </a:r>
          </a:p>
          <a:p>
            <a:pPr algn="ctr"/>
            <a:r>
              <a:rPr lang="en-US" altLang="ko-KR" sz="900"/>
              <a:t>Database</a:t>
            </a:r>
          </a:p>
        </p:txBody>
      </p:sp>
      <p:sp>
        <p:nvSpPr>
          <p:cNvPr id="8" name="모서리가 둥근 직사각형 18">
            <a:extLst>
              <a:ext uri="{FF2B5EF4-FFF2-40B4-BE49-F238E27FC236}">
                <a16:creationId xmlns:a16="http://schemas.microsoft.com/office/drawing/2014/main" id="{899B022E-DF66-E020-A679-6E469202BC14}"/>
              </a:ext>
            </a:extLst>
          </p:cNvPr>
          <p:cNvSpPr/>
          <p:nvPr/>
        </p:nvSpPr>
        <p:spPr>
          <a:xfrm>
            <a:off x="1592249" y="2011480"/>
            <a:ext cx="849839" cy="333175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en-US" altLang="ko-KR" sz="900"/>
              <a:t>Table</a:t>
            </a:r>
          </a:p>
        </p:txBody>
      </p:sp>
      <p:sp>
        <p:nvSpPr>
          <p:cNvPr id="9" name="모서리가 둥근 직사각형 18">
            <a:extLst>
              <a:ext uri="{FF2B5EF4-FFF2-40B4-BE49-F238E27FC236}">
                <a16:creationId xmlns:a16="http://schemas.microsoft.com/office/drawing/2014/main" id="{F2709BC5-8CE8-884E-0053-D814DF7B0182}"/>
              </a:ext>
            </a:extLst>
          </p:cNvPr>
          <p:cNvSpPr/>
          <p:nvPr/>
        </p:nvSpPr>
        <p:spPr>
          <a:xfrm>
            <a:off x="1590797" y="2939283"/>
            <a:ext cx="849839" cy="333175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User </a:t>
            </a:r>
            <a:r>
              <a:rPr lang="en-US" altLang="ko-KR" sz="900"/>
              <a:t>Table</a:t>
            </a:r>
          </a:p>
        </p:txBody>
      </p:sp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16769304-9F80-DAB7-4750-A05781AA4809}"/>
              </a:ext>
            </a:extLst>
          </p:cNvPr>
          <p:cNvSpPr/>
          <p:nvPr/>
        </p:nvSpPr>
        <p:spPr>
          <a:xfrm>
            <a:off x="3635896" y="1851670"/>
            <a:ext cx="1656184" cy="2249945"/>
          </a:xfrm>
          <a:prstGeom prst="roundRect">
            <a:avLst>
              <a:gd name="adj" fmla="val 664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/>
              <a:t>Kafka Connect</a:t>
            </a:r>
          </a:p>
        </p:txBody>
      </p:sp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13F23948-6FF9-8580-AC0B-232D0FCB44E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67944" y="3780344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6" name="모서리가 둥근 직사각형 18">
            <a:extLst>
              <a:ext uri="{FF2B5EF4-FFF2-40B4-BE49-F238E27FC236}">
                <a16:creationId xmlns:a16="http://schemas.microsoft.com/office/drawing/2014/main" id="{D2E850FD-2DED-FBDB-DE29-13536FF60A1C}"/>
              </a:ext>
            </a:extLst>
          </p:cNvPr>
          <p:cNvSpPr/>
          <p:nvPr/>
        </p:nvSpPr>
        <p:spPr>
          <a:xfrm>
            <a:off x="3758165" y="1924737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postgresql-src-connector</a:t>
            </a:r>
            <a:endParaRPr lang="en-US" altLang="ko-KR" sz="900"/>
          </a:p>
          <a:p>
            <a:pPr algn="ctr"/>
            <a:r>
              <a:rPr lang="en-US" altLang="ko-KR" sz="900"/>
              <a:t>Kafka Source</a:t>
            </a:r>
          </a:p>
          <a:p>
            <a:pPr algn="ctr"/>
            <a:r>
              <a:rPr lang="en-US" altLang="ko-KR" sz="900"/>
              <a:t>Connector</a:t>
            </a:r>
          </a:p>
        </p:txBody>
      </p:sp>
      <p:sp>
        <p:nvSpPr>
          <p:cNvPr id="27" name="모서리가 둥근 직사각형 18">
            <a:extLst>
              <a:ext uri="{FF2B5EF4-FFF2-40B4-BE49-F238E27FC236}">
                <a16:creationId xmlns:a16="http://schemas.microsoft.com/office/drawing/2014/main" id="{3788B75E-4C30-AE3C-C8BF-FDE9B11A420D}"/>
              </a:ext>
            </a:extLst>
          </p:cNvPr>
          <p:cNvSpPr/>
          <p:nvPr/>
        </p:nvSpPr>
        <p:spPr>
          <a:xfrm>
            <a:off x="3758165" y="2852541"/>
            <a:ext cx="1411645" cy="81022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postgresql-dst-connector</a:t>
            </a:r>
            <a:endParaRPr lang="en-US" altLang="ko-KR" sz="900"/>
          </a:p>
          <a:p>
            <a:pPr algn="ctr"/>
            <a:r>
              <a:rPr lang="en-US" altLang="ko-KR" sz="900"/>
              <a:t>Kafka Sink</a:t>
            </a:r>
          </a:p>
          <a:p>
            <a:pPr algn="ctr"/>
            <a:r>
              <a:rPr lang="en-US" altLang="ko-KR" sz="900"/>
              <a:t>Connector</a:t>
            </a:r>
          </a:p>
        </p:txBody>
      </p:sp>
      <p:sp>
        <p:nvSpPr>
          <p:cNvPr id="28" name="모서리가 둥근 직사각형 18">
            <a:extLst>
              <a:ext uri="{FF2B5EF4-FFF2-40B4-BE49-F238E27FC236}">
                <a16:creationId xmlns:a16="http://schemas.microsoft.com/office/drawing/2014/main" id="{F2ED092F-ACC2-2100-9293-543116AAA04A}"/>
              </a:ext>
            </a:extLst>
          </p:cNvPr>
          <p:cNvSpPr/>
          <p:nvPr/>
        </p:nvSpPr>
        <p:spPr>
          <a:xfrm>
            <a:off x="6084168" y="1851669"/>
            <a:ext cx="1872208" cy="2520281"/>
          </a:xfrm>
          <a:prstGeom prst="roundRect">
            <a:avLst>
              <a:gd name="adj" fmla="val 664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1000"/>
              <a:t>Kafka</a:t>
            </a:r>
          </a:p>
        </p:txBody>
      </p:sp>
      <p:pic>
        <p:nvPicPr>
          <p:cNvPr id="29" name="Picture 12" descr="kafka icon&quot; Icon - Download for free – Iconduck">
            <a:extLst>
              <a:ext uri="{FF2B5EF4-FFF2-40B4-BE49-F238E27FC236}">
                <a16:creationId xmlns:a16="http://schemas.microsoft.com/office/drawing/2014/main" id="{A08BF677-9AFB-B6A5-F1E6-1BC6B78727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39347" y="4011541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0" name="모서리가 둥근 직사각형 18">
            <a:extLst>
              <a:ext uri="{FF2B5EF4-FFF2-40B4-BE49-F238E27FC236}">
                <a16:creationId xmlns:a16="http://schemas.microsoft.com/office/drawing/2014/main" id="{02D3FEE0-6F34-08B2-9CBC-DB5F0C08C865}"/>
              </a:ext>
            </a:extLst>
          </p:cNvPr>
          <p:cNvSpPr/>
          <p:nvPr/>
        </p:nvSpPr>
        <p:spPr>
          <a:xfrm>
            <a:off x="6206437" y="1924737"/>
            <a:ext cx="1626216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postgresql-users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FDB942D4-9647-BB66-E2F8-9ECB9E425E98}"/>
              </a:ext>
            </a:extLst>
          </p:cNvPr>
          <p:cNvCxnSpPr>
            <a:cxnSpLocks/>
            <a:stCxn id="8" idx="3"/>
            <a:endCxn id="26" idx="1"/>
          </p:cNvCxnSpPr>
          <p:nvPr/>
        </p:nvCxnSpPr>
        <p:spPr>
          <a:xfrm>
            <a:off x="2442088" y="2178068"/>
            <a:ext cx="1316077" cy="151784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>
            <a:extLst>
              <a:ext uri="{FF2B5EF4-FFF2-40B4-BE49-F238E27FC236}">
                <a16:creationId xmlns:a16="http://schemas.microsoft.com/office/drawing/2014/main" id="{40484DF2-8F4A-944B-1E0A-5395B6380566}"/>
              </a:ext>
            </a:extLst>
          </p:cNvPr>
          <p:cNvCxnSpPr>
            <a:cxnSpLocks/>
            <a:stCxn id="26" idx="3"/>
            <a:endCxn id="30" idx="0"/>
          </p:cNvCxnSpPr>
          <p:nvPr/>
        </p:nvCxnSpPr>
        <p:spPr>
          <a:xfrm flipV="1">
            <a:off x="5169810" y="1924737"/>
            <a:ext cx="1849735" cy="405115"/>
          </a:xfrm>
          <a:prstGeom prst="bentConnector4">
            <a:avLst>
              <a:gd name="adj1" fmla="val 18575"/>
              <a:gd name="adj2" fmla="val 156428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41">
            <a:extLst>
              <a:ext uri="{FF2B5EF4-FFF2-40B4-BE49-F238E27FC236}">
                <a16:creationId xmlns:a16="http://schemas.microsoft.com/office/drawing/2014/main" id="{89D68E9C-8E88-392E-C22F-0F1F176034E9}"/>
              </a:ext>
            </a:extLst>
          </p:cNvPr>
          <p:cNvCxnSpPr>
            <a:cxnSpLocks/>
            <a:stCxn id="30" idx="1"/>
            <a:endCxn id="27" idx="3"/>
          </p:cNvCxnSpPr>
          <p:nvPr/>
        </p:nvCxnSpPr>
        <p:spPr>
          <a:xfrm rot="10800000" flipV="1">
            <a:off x="5169811" y="2133980"/>
            <a:ext cx="1036627" cy="112367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>
            <a:extLst>
              <a:ext uri="{FF2B5EF4-FFF2-40B4-BE49-F238E27FC236}">
                <a16:creationId xmlns:a16="http://schemas.microsoft.com/office/drawing/2014/main" id="{95ED7B88-82EC-EC67-F5BE-4728E6559685}"/>
              </a:ext>
            </a:extLst>
          </p:cNvPr>
          <p:cNvCxnSpPr>
            <a:cxnSpLocks/>
            <a:stCxn id="27" idx="1"/>
            <a:endCxn id="9" idx="3"/>
          </p:cNvCxnSpPr>
          <p:nvPr/>
        </p:nvCxnSpPr>
        <p:spPr>
          <a:xfrm rot="10800000">
            <a:off x="2440637" y="3105872"/>
            <a:ext cx="1317529" cy="151785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모서리가 둥근 직사각형 18">
            <a:extLst>
              <a:ext uri="{FF2B5EF4-FFF2-40B4-BE49-F238E27FC236}">
                <a16:creationId xmlns:a16="http://schemas.microsoft.com/office/drawing/2014/main" id="{AC17B257-0D98-5E5A-283F-E368FFA598C0}"/>
              </a:ext>
            </a:extLst>
          </p:cNvPr>
          <p:cNvSpPr/>
          <p:nvPr/>
        </p:nvSpPr>
        <p:spPr>
          <a:xfrm>
            <a:off x="6206436" y="2439259"/>
            <a:ext cx="1626217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connect-cluster-configs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sp>
        <p:nvSpPr>
          <p:cNvPr id="55" name="모서리가 둥근 직사각형 18">
            <a:extLst>
              <a:ext uri="{FF2B5EF4-FFF2-40B4-BE49-F238E27FC236}">
                <a16:creationId xmlns:a16="http://schemas.microsoft.com/office/drawing/2014/main" id="{D609EC1E-3EA0-BB64-6F8E-C2C111B22CCC}"/>
              </a:ext>
            </a:extLst>
          </p:cNvPr>
          <p:cNvSpPr/>
          <p:nvPr/>
        </p:nvSpPr>
        <p:spPr>
          <a:xfrm>
            <a:off x="6212786" y="2953782"/>
            <a:ext cx="1626217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connect-cluster-offsets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sp>
        <p:nvSpPr>
          <p:cNvPr id="58" name="모서리가 둥근 직사각형 18">
            <a:extLst>
              <a:ext uri="{FF2B5EF4-FFF2-40B4-BE49-F238E27FC236}">
                <a16:creationId xmlns:a16="http://schemas.microsoft.com/office/drawing/2014/main" id="{19144FCC-E0CC-AC42-9391-D4788B8CFD0A}"/>
              </a:ext>
            </a:extLst>
          </p:cNvPr>
          <p:cNvSpPr/>
          <p:nvPr/>
        </p:nvSpPr>
        <p:spPr>
          <a:xfrm>
            <a:off x="6212786" y="3468304"/>
            <a:ext cx="1626217" cy="418488"/>
          </a:xfrm>
          <a:prstGeom prst="roundRect">
            <a:avLst>
              <a:gd name="adj" fmla="val 2020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connect-cluster-status</a:t>
            </a:r>
          </a:p>
          <a:p>
            <a:pPr algn="ctr"/>
            <a:r>
              <a:rPr lang="en-US" altLang="ko-KR" sz="900"/>
              <a:t>Topic</a:t>
            </a:r>
          </a:p>
        </p:txBody>
      </p:sp>
      <p:cxnSp>
        <p:nvCxnSpPr>
          <p:cNvPr id="70" name="Elbow Connector 69">
            <a:extLst>
              <a:ext uri="{FF2B5EF4-FFF2-40B4-BE49-F238E27FC236}">
                <a16:creationId xmlns:a16="http://schemas.microsoft.com/office/drawing/2014/main" id="{A8FD89F4-9699-9708-D9AB-A63680F3BDED}"/>
              </a:ext>
            </a:extLst>
          </p:cNvPr>
          <p:cNvCxnSpPr>
            <a:cxnSpLocks/>
            <a:stCxn id="12" idx="2"/>
            <a:endCxn id="112" idx="2"/>
          </p:cNvCxnSpPr>
          <p:nvPr/>
        </p:nvCxnSpPr>
        <p:spPr>
          <a:xfrm rot="5400000" flipH="1" flipV="1">
            <a:off x="5662149" y="2744220"/>
            <a:ext cx="159233" cy="2555557"/>
          </a:xfrm>
          <a:prstGeom prst="bentConnector3">
            <a:avLst>
              <a:gd name="adj1" fmla="val -97764"/>
            </a:avLst>
          </a:prstGeom>
          <a:ln w="127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모서리가 둥근 직사각형 18">
            <a:extLst>
              <a:ext uri="{FF2B5EF4-FFF2-40B4-BE49-F238E27FC236}">
                <a16:creationId xmlns:a16="http://schemas.microsoft.com/office/drawing/2014/main" id="{16ED8D8A-CF09-476A-81B3-CC34FA1B48DE}"/>
              </a:ext>
            </a:extLst>
          </p:cNvPr>
          <p:cNvSpPr/>
          <p:nvPr/>
        </p:nvSpPr>
        <p:spPr>
          <a:xfrm>
            <a:off x="3758170" y="714309"/>
            <a:ext cx="1411634" cy="776019"/>
          </a:xfrm>
          <a:prstGeom prst="roundRect">
            <a:avLst>
              <a:gd name="adj" fmla="val 15414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r>
              <a:rPr lang="en-US" altLang="ko-KR" sz="1000"/>
              <a:t>Strimzi Cluster </a:t>
            </a:r>
          </a:p>
          <a:p>
            <a:pPr algn="ctr"/>
            <a:r>
              <a:rPr lang="en-US" altLang="ko-KR" sz="1000"/>
              <a:t>Operator</a:t>
            </a:r>
          </a:p>
        </p:txBody>
      </p:sp>
      <p:pic>
        <p:nvPicPr>
          <p:cNvPr id="79" name="Picture 12" descr="kafka icon&quot; Icon - Download for free – Iconduck">
            <a:extLst>
              <a:ext uri="{FF2B5EF4-FFF2-40B4-BE49-F238E27FC236}">
                <a16:creationId xmlns:a16="http://schemas.microsoft.com/office/drawing/2014/main" id="{4B39612B-28CA-E93B-49B2-92FF6003D3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5503" y="79814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1" name="Elbow Connector 80">
            <a:extLst>
              <a:ext uri="{FF2B5EF4-FFF2-40B4-BE49-F238E27FC236}">
                <a16:creationId xmlns:a16="http://schemas.microsoft.com/office/drawing/2014/main" id="{D2BD8AB7-397B-6BF7-3B78-50EA4A50201C}"/>
              </a:ext>
            </a:extLst>
          </p:cNvPr>
          <p:cNvCxnSpPr>
            <a:cxnSpLocks/>
          </p:cNvCxnSpPr>
          <p:nvPr/>
        </p:nvCxnSpPr>
        <p:spPr>
          <a:xfrm rot="16200000" flipH="1">
            <a:off x="3765006" y="1671000"/>
            <a:ext cx="361342" cy="1"/>
          </a:xfrm>
          <a:prstGeom prst="bentConnector3">
            <a:avLst>
              <a:gd name="adj1" fmla="val 51613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88">
            <a:extLst>
              <a:ext uri="{FF2B5EF4-FFF2-40B4-BE49-F238E27FC236}">
                <a16:creationId xmlns:a16="http://schemas.microsoft.com/office/drawing/2014/main" id="{278416B9-1078-96B5-91A4-88C68CDCD3B8}"/>
              </a:ext>
            </a:extLst>
          </p:cNvPr>
          <p:cNvCxnSpPr>
            <a:cxnSpLocks/>
            <a:stCxn id="77" idx="3"/>
          </p:cNvCxnSpPr>
          <p:nvPr/>
        </p:nvCxnSpPr>
        <p:spPr>
          <a:xfrm>
            <a:off x="5169804" y="1102319"/>
            <a:ext cx="2370155" cy="749350"/>
          </a:xfrm>
          <a:prstGeom prst="bentConnector3">
            <a:avLst>
              <a:gd name="adj1" fmla="val 9994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Elbow Connector 96">
            <a:extLst>
              <a:ext uri="{FF2B5EF4-FFF2-40B4-BE49-F238E27FC236}">
                <a16:creationId xmlns:a16="http://schemas.microsoft.com/office/drawing/2014/main" id="{E3B99982-AB74-4BD3-A18B-CC909B56A730}"/>
              </a:ext>
            </a:extLst>
          </p:cNvPr>
          <p:cNvCxnSpPr>
            <a:cxnSpLocks/>
            <a:stCxn id="77" idx="2"/>
            <a:endCxn id="26" idx="0"/>
          </p:cNvCxnSpPr>
          <p:nvPr/>
        </p:nvCxnSpPr>
        <p:spPr>
          <a:xfrm rot="16200000" flipH="1">
            <a:off x="4246783" y="1707531"/>
            <a:ext cx="434409" cy="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Elbow Connector 100">
            <a:extLst>
              <a:ext uri="{FF2B5EF4-FFF2-40B4-BE49-F238E27FC236}">
                <a16:creationId xmlns:a16="http://schemas.microsoft.com/office/drawing/2014/main" id="{E9033C12-3306-2D72-3E61-EE264AB24EF8}"/>
              </a:ext>
            </a:extLst>
          </p:cNvPr>
          <p:cNvCxnSpPr>
            <a:cxnSpLocks/>
          </p:cNvCxnSpPr>
          <p:nvPr/>
        </p:nvCxnSpPr>
        <p:spPr>
          <a:xfrm rot="16200000" flipH="1">
            <a:off x="4301192" y="2171433"/>
            <a:ext cx="1362213" cy="1"/>
          </a:xfrm>
          <a:prstGeom prst="bentConnector3">
            <a:avLst>
              <a:gd name="adj1" fmla="val 50000"/>
            </a:avLst>
          </a:prstGeom>
          <a:ln w="12700">
            <a:solidFill>
              <a:srgbClr val="C0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모서리가 둥근 직사각형 18">
            <a:extLst>
              <a:ext uri="{FF2B5EF4-FFF2-40B4-BE49-F238E27FC236}">
                <a16:creationId xmlns:a16="http://schemas.microsoft.com/office/drawing/2014/main" id="{7D9687A7-04A8-B3E1-2B2C-B168B65A213C}"/>
              </a:ext>
            </a:extLst>
          </p:cNvPr>
          <p:cNvSpPr/>
          <p:nvPr/>
        </p:nvSpPr>
        <p:spPr>
          <a:xfrm>
            <a:off x="6148151" y="2399011"/>
            <a:ext cx="1742787" cy="1543371"/>
          </a:xfrm>
          <a:prstGeom prst="roundRect">
            <a:avLst>
              <a:gd name="adj" fmla="val 5274"/>
            </a:avLst>
          </a:prstGeom>
          <a:noFill/>
          <a:ln w="12700">
            <a:solidFill>
              <a:schemeClr val="accent1"/>
            </a:solidFill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altLang="ko-KR" sz="800"/>
          </a:p>
        </p:txBody>
      </p:sp>
    </p:spTree>
    <p:extLst>
      <p:ext uri="{BB962C8B-B14F-4D97-AF65-F5344CB8AC3E}">
        <p14:creationId xmlns:p14="http://schemas.microsoft.com/office/powerpoint/2010/main" val="1246637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A4947E-ED35-400B-A070-F5C82E717E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65BCA73-BAFB-463B-8961-D3E290BC14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69384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38" descr="Trino logo - Social media &amp; Logos Icons">
            <a:extLst>
              <a:ext uri="{FF2B5EF4-FFF2-40B4-BE49-F238E27FC236}">
                <a16:creationId xmlns:a16="http://schemas.microsoft.com/office/drawing/2014/main" id="{61853499-68AF-D144-B99C-2574665302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3847" y="4321089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5039A755-8169-0546-82F9-BCC9E44E4C91}"/>
              </a:ext>
            </a:extLst>
          </p:cNvPr>
          <p:cNvSpPr/>
          <p:nvPr/>
        </p:nvSpPr>
        <p:spPr>
          <a:xfrm>
            <a:off x="1726620" y="65273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Dagster</a:t>
            </a:r>
          </a:p>
        </p:txBody>
      </p:sp>
      <p:pic>
        <p:nvPicPr>
          <p:cNvPr id="15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34702B05-11F4-E742-B421-9827A40C46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5246" y="129961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" name="모서리가 둥근 직사각형 18">
            <a:extLst>
              <a:ext uri="{FF2B5EF4-FFF2-40B4-BE49-F238E27FC236}">
                <a16:creationId xmlns:a16="http://schemas.microsoft.com/office/drawing/2014/main" id="{EFDA4160-84E4-BF4A-8400-36AD097EBA3C}"/>
              </a:ext>
            </a:extLst>
          </p:cNvPr>
          <p:cNvSpPr/>
          <p:nvPr/>
        </p:nvSpPr>
        <p:spPr>
          <a:xfrm>
            <a:off x="2292665" y="771550"/>
            <a:ext cx="6671823" cy="4083608"/>
          </a:xfrm>
          <a:prstGeom prst="roundRect">
            <a:avLst>
              <a:gd name="adj" fmla="val 288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r"/>
            <a:r>
              <a:rPr lang="en-US" altLang="ko-KR" sz="800"/>
              <a:t>MinIO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04009843-9F70-A544-AAC4-8C41C40BD54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316416" y="843360"/>
            <a:ext cx="163860" cy="331076"/>
          </a:xfrm>
          <a:prstGeom prst="rect">
            <a:avLst/>
          </a:prstGeom>
        </p:spPr>
      </p:pic>
      <p:pic>
        <p:nvPicPr>
          <p:cNvPr id="1026" name="Picture 2" descr="DBeaver - 위키백과, 우리 모두의 백과사전">
            <a:extLst>
              <a:ext uri="{FF2B5EF4-FFF2-40B4-BE49-F238E27FC236}">
                <a16:creationId xmlns:a16="http://schemas.microsoft.com/office/drawing/2014/main" id="{B05CCE8D-B91D-9541-BF24-126C30637E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3262" y="4321166"/>
            <a:ext cx="295986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모서리가 둥근 직사각형 18">
            <a:extLst>
              <a:ext uri="{FF2B5EF4-FFF2-40B4-BE49-F238E27FC236}">
                <a16:creationId xmlns:a16="http://schemas.microsoft.com/office/drawing/2014/main" id="{A79FFADD-E465-9441-89CD-9AF86DA28A61}"/>
              </a:ext>
            </a:extLst>
          </p:cNvPr>
          <p:cNvSpPr/>
          <p:nvPr/>
        </p:nvSpPr>
        <p:spPr>
          <a:xfrm>
            <a:off x="1216178" y="4264691"/>
            <a:ext cx="881769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Trino</a:t>
            </a:r>
          </a:p>
        </p:txBody>
      </p:sp>
      <p:pic>
        <p:nvPicPr>
          <p:cNvPr id="10" name="Picture 36" descr="hive logo">
            <a:extLst>
              <a:ext uri="{FF2B5EF4-FFF2-40B4-BE49-F238E27FC236}">
                <a16:creationId xmlns:a16="http://schemas.microsoft.com/office/drawing/2014/main" id="{FB3165EF-ED12-0C47-8A41-D8BA43F39E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0803" y="3626515"/>
            <a:ext cx="383367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모서리가 둥근 직사각형 18">
            <a:extLst>
              <a:ext uri="{FF2B5EF4-FFF2-40B4-BE49-F238E27FC236}">
                <a16:creationId xmlns:a16="http://schemas.microsoft.com/office/drawing/2014/main" id="{04E5D2CF-F2CF-D04B-B215-3C970B7024F1}"/>
              </a:ext>
            </a:extLst>
          </p:cNvPr>
          <p:cNvSpPr/>
          <p:nvPr/>
        </p:nvSpPr>
        <p:spPr>
          <a:xfrm>
            <a:off x="130126" y="955267"/>
            <a:ext cx="1967821" cy="3024331"/>
          </a:xfrm>
          <a:prstGeom prst="roundRect">
            <a:avLst>
              <a:gd name="adj" fmla="val 5842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r"/>
            <a:r>
              <a:rPr lang="en-US" altLang="ko-KR" sz="900"/>
              <a:t>Hive MetaStore</a:t>
            </a:r>
          </a:p>
        </p:txBody>
      </p:sp>
      <p:sp>
        <p:nvSpPr>
          <p:cNvPr id="19" name="모서리가 둥근 직사각형 18">
            <a:extLst>
              <a:ext uri="{FF2B5EF4-FFF2-40B4-BE49-F238E27FC236}">
                <a16:creationId xmlns:a16="http://schemas.microsoft.com/office/drawing/2014/main" id="{2DF0A121-2C11-6C41-AE02-AC26262A23B3}"/>
              </a:ext>
            </a:extLst>
          </p:cNvPr>
          <p:cNvSpPr/>
          <p:nvPr/>
        </p:nvSpPr>
        <p:spPr>
          <a:xfrm>
            <a:off x="264872" y="1061677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southkorea_daily_csv</a:t>
            </a:r>
            <a:endParaRPr lang="en-US" altLang="ko-KR" sz="900"/>
          </a:p>
        </p:txBody>
      </p:sp>
      <p:sp>
        <p:nvSpPr>
          <p:cNvPr id="20" name="모서리가 둥근 직사각형 18">
            <a:extLst>
              <a:ext uri="{FF2B5EF4-FFF2-40B4-BE49-F238E27FC236}">
                <a16:creationId xmlns:a16="http://schemas.microsoft.com/office/drawing/2014/main" id="{1151AF1F-CC1D-DC47-9432-DE4B55349BBC}"/>
              </a:ext>
            </a:extLst>
          </p:cNvPr>
          <p:cNvSpPr/>
          <p:nvPr/>
        </p:nvSpPr>
        <p:spPr>
          <a:xfrm>
            <a:off x="264872" y="1586574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southkorea_daily_parquet</a:t>
            </a:r>
            <a:endParaRPr lang="en-US" altLang="ko-KR" sz="900"/>
          </a:p>
        </p:txBody>
      </p:sp>
      <p:sp>
        <p:nvSpPr>
          <p:cNvPr id="21" name="모서리가 둥근 직사각형 18">
            <a:extLst>
              <a:ext uri="{FF2B5EF4-FFF2-40B4-BE49-F238E27FC236}">
                <a16:creationId xmlns:a16="http://schemas.microsoft.com/office/drawing/2014/main" id="{108D7904-ABE6-EA46-B056-739EB4E30580}"/>
              </a:ext>
            </a:extLst>
          </p:cNvPr>
          <p:cNvSpPr/>
          <p:nvPr/>
        </p:nvSpPr>
        <p:spPr>
          <a:xfrm>
            <a:off x="273509" y="2111471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</a:t>
            </a:r>
            <a:br>
              <a:rPr lang="en-US" altLang="ko-KR" sz="900" b="1"/>
            </a:br>
            <a:r>
              <a:rPr lang="en-US" altLang="ko-KR" sz="900" b="1"/>
              <a:t>iceberg_parquet</a:t>
            </a:r>
            <a:endParaRPr lang="en-US" altLang="ko-KR" sz="900"/>
          </a:p>
        </p:txBody>
      </p:sp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5C9CAC7F-A115-844D-ACD6-D9571D7811CF}"/>
              </a:ext>
            </a:extLst>
          </p:cNvPr>
          <p:cNvSpPr/>
          <p:nvPr/>
        </p:nvSpPr>
        <p:spPr>
          <a:xfrm>
            <a:off x="2388371" y="843360"/>
            <a:ext cx="3042666" cy="102595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southkorea_daily_csv</a:t>
            </a:r>
            <a:endParaRPr lang="en-US" altLang="ko-KR" sz="900"/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/weather/southkorea/daily-csv/year=2025/month=1/day=1/data.csv</a:t>
            </a:r>
          </a:p>
          <a:p>
            <a:r>
              <a:rPr lang="en-US" altLang="ko-KR" sz="800"/>
              <a:t>/weather/southkorea/daily-csv/year=2025/month=1/day=2/data.csv</a:t>
            </a:r>
          </a:p>
          <a:p>
            <a:r>
              <a:rPr lang="en-US" altLang="ko-KR" sz="800"/>
              <a:t>…</a:t>
            </a:r>
          </a:p>
        </p:txBody>
      </p:sp>
      <p:sp>
        <p:nvSpPr>
          <p:cNvPr id="23" name="모서리가 둥근 직사각형 18">
            <a:extLst>
              <a:ext uri="{FF2B5EF4-FFF2-40B4-BE49-F238E27FC236}">
                <a16:creationId xmlns:a16="http://schemas.microsoft.com/office/drawing/2014/main" id="{4899AF0A-C895-7A4C-BE38-FE6178985938}"/>
              </a:ext>
            </a:extLst>
          </p:cNvPr>
          <p:cNvSpPr/>
          <p:nvPr/>
        </p:nvSpPr>
        <p:spPr>
          <a:xfrm>
            <a:off x="2388371" y="2236230"/>
            <a:ext cx="3042666" cy="1025954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southkorea_daily_parquet</a:t>
            </a:r>
            <a:endParaRPr lang="en-US" altLang="ko-KR" sz="900"/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/weather/southkorea/daily-parquet/year=2025/month=1/day=1/data.parquet</a:t>
            </a:r>
          </a:p>
          <a:p>
            <a:r>
              <a:rPr lang="en-US" altLang="ko-KR" sz="800"/>
              <a:t>/weather/southkorea/daily-parquet/year=2025/month=1/day=2/data.parquet</a:t>
            </a:r>
          </a:p>
          <a:p>
            <a:r>
              <a:rPr lang="en-US" altLang="ko-KR" sz="800"/>
              <a:t>…</a:t>
            </a:r>
          </a:p>
        </p:txBody>
      </p:sp>
      <p:sp>
        <p:nvSpPr>
          <p:cNvPr id="24" name="모서리가 둥근 직사각형 18">
            <a:extLst>
              <a:ext uri="{FF2B5EF4-FFF2-40B4-BE49-F238E27FC236}">
                <a16:creationId xmlns:a16="http://schemas.microsoft.com/office/drawing/2014/main" id="{92411FAD-670A-4242-A7E2-806F7355F1CE}"/>
              </a:ext>
            </a:extLst>
          </p:cNvPr>
          <p:cNvSpPr/>
          <p:nvPr/>
        </p:nvSpPr>
        <p:spPr>
          <a:xfrm>
            <a:off x="2388371" y="3654452"/>
            <a:ext cx="3042666" cy="1108002"/>
          </a:xfrm>
          <a:prstGeom prst="roundRect">
            <a:avLst>
              <a:gd name="adj" fmla="val 751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southkorea_daily_iceberg_parquet</a:t>
            </a:r>
            <a:endParaRPr lang="en-US" altLang="ko-KR" sz="900"/>
          </a:p>
          <a:p>
            <a:pPr algn="ctr"/>
            <a:endParaRPr lang="en-US" altLang="ko-KR" sz="800"/>
          </a:p>
          <a:p>
            <a:r>
              <a:rPr lang="en-US" altLang="ko-KR" sz="800"/>
              <a:t>/weather/southkorea/hourly-iceberg-parquet/metadata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…</a:t>
            </a:r>
          </a:p>
        </p:txBody>
      </p:sp>
      <p:cxnSp>
        <p:nvCxnSpPr>
          <p:cNvPr id="56" name="Elbow Connector 55">
            <a:extLst>
              <a:ext uri="{FF2B5EF4-FFF2-40B4-BE49-F238E27FC236}">
                <a16:creationId xmlns:a16="http://schemas.microsoft.com/office/drawing/2014/main" id="{E29B6844-FE14-204B-B9AE-064CAEB81195}"/>
              </a:ext>
            </a:extLst>
          </p:cNvPr>
          <p:cNvCxnSpPr>
            <a:cxnSpLocks/>
            <a:stCxn id="18" idx="0"/>
            <a:endCxn id="11" idx="2"/>
          </p:cNvCxnSpPr>
          <p:nvPr/>
        </p:nvCxnSpPr>
        <p:spPr>
          <a:xfrm rot="16200000" flipV="1">
            <a:off x="1243004" y="3850632"/>
            <a:ext cx="285093" cy="543026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모서리가 둥근 직사각형 18">
            <a:extLst>
              <a:ext uri="{FF2B5EF4-FFF2-40B4-BE49-F238E27FC236}">
                <a16:creationId xmlns:a16="http://schemas.microsoft.com/office/drawing/2014/main" id="{FA346DF1-E04B-BB44-8060-C1904E527CCE}"/>
              </a:ext>
            </a:extLst>
          </p:cNvPr>
          <p:cNvSpPr/>
          <p:nvPr/>
        </p:nvSpPr>
        <p:spPr>
          <a:xfrm>
            <a:off x="128136" y="4264691"/>
            <a:ext cx="881769" cy="59046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DBeaver</a:t>
            </a:r>
          </a:p>
        </p:txBody>
      </p:sp>
      <p:cxnSp>
        <p:nvCxnSpPr>
          <p:cNvPr id="61" name="Elbow Connector 60">
            <a:extLst>
              <a:ext uri="{FF2B5EF4-FFF2-40B4-BE49-F238E27FC236}">
                <a16:creationId xmlns:a16="http://schemas.microsoft.com/office/drawing/2014/main" id="{5B003716-D0D4-6546-928C-3D73513B3426}"/>
              </a:ext>
            </a:extLst>
          </p:cNvPr>
          <p:cNvCxnSpPr>
            <a:cxnSpLocks/>
            <a:stCxn id="18" idx="2"/>
            <a:endCxn id="16" idx="2"/>
          </p:cNvCxnSpPr>
          <p:nvPr/>
        </p:nvCxnSpPr>
        <p:spPr>
          <a:xfrm rot="5400000" flipH="1" flipV="1">
            <a:off x="3642819" y="2869402"/>
            <a:ext cx="1" cy="3971514"/>
          </a:xfrm>
          <a:prstGeom prst="bentConnector3">
            <a:avLst>
              <a:gd name="adj1" fmla="val -2286000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9" name="Straight Arrow Connector 1038">
            <a:extLst>
              <a:ext uri="{FF2B5EF4-FFF2-40B4-BE49-F238E27FC236}">
                <a16:creationId xmlns:a16="http://schemas.microsoft.com/office/drawing/2014/main" id="{7FCB6572-58F5-9147-9EB0-B5E1DCD01B43}"/>
              </a:ext>
            </a:extLst>
          </p:cNvPr>
          <p:cNvCxnSpPr>
            <a:cxnSpLocks/>
            <a:stCxn id="60" idx="3"/>
            <a:endCxn id="18" idx="1"/>
          </p:cNvCxnSpPr>
          <p:nvPr/>
        </p:nvCxnSpPr>
        <p:spPr>
          <a:xfrm>
            <a:off x="1009905" y="4559925"/>
            <a:ext cx="206273" cy="0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1C3B0F75-992B-1A40-B25E-C4E84CF3135C}"/>
              </a:ext>
            </a:extLst>
          </p:cNvPr>
          <p:cNvSpPr/>
          <p:nvPr/>
        </p:nvSpPr>
        <p:spPr>
          <a:xfrm>
            <a:off x="5702322" y="2869088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A78B91E-96C2-FB41-A864-EB083C67BE23}"/>
              </a:ext>
            </a:extLst>
          </p:cNvPr>
          <p:cNvSpPr/>
          <p:nvPr/>
        </p:nvSpPr>
        <p:spPr>
          <a:xfrm>
            <a:off x="5708567" y="1788967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sp>
        <p:nvSpPr>
          <p:cNvPr id="57" name="모서리가 둥근 직사각형 18">
            <a:extLst>
              <a:ext uri="{FF2B5EF4-FFF2-40B4-BE49-F238E27FC236}">
                <a16:creationId xmlns:a16="http://schemas.microsoft.com/office/drawing/2014/main" id="{4D59A419-2F09-C24C-B8D3-2E7A796DA80D}"/>
              </a:ext>
            </a:extLst>
          </p:cNvPr>
          <p:cNvSpPr/>
          <p:nvPr/>
        </p:nvSpPr>
        <p:spPr>
          <a:xfrm>
            <a:off x="5826781" y="3649254"/>
            <a:ext cx="3042666" cy="1108002"/>
          </a:xfrm>
          <a:prstGeom prst="roundRect">
            <a:avLst>
              <a:gd name="adj" fmla="val 7519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>
                <a:solidFill>
                  <a:schemeClr val="tx1"/>
                </a:solidFill>
              </a:rPr>
              <a:t>southkorea_daily_average_iceberg_parquet</a:t>
            </a:r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/weather/southkorea/hourly-iceberg-parquet/metadata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/weather/southkorea/hourly-iceberg-parquet/data/year=2025/month=1/day=1/[random].parquet</a:t>
            </a:r>
          </a:p>
          <a:p>
            <a:r>
              <a:rPr lang="en-US" altLang="ko-KR" sz="800"/>
              <a:t>…</a:t>
            </a:r>
          </a:p>
        </p:txBody>
      </p:sp>
      <p:sp>
        <p:nvSpPr>
          <p:cNvPr id="62" name="모서리가 둥근 직사각형 18">
            <a:extLst>
              <a:ext uri="{FF2B5EF4-FFF2-40B4-BE49-F238E27FC236}">
                <a16:creationId xmlns:a16="http://schemas.microsoft.com/office/drawing/2014/main" id="{42333EFA-1790-0E40-9E90-94F0E58EDE7C}"/>
              </a:ext>
            </a:extLst>
          </p:cNvPr>
          <p:cNvSpPr/>
          <p:nvPr/>
        </p:nvSpPr>
        <p:spPr>
          <a:xfrm>
            <a:off x="273509" y="2639527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southkorea_daily_average_</a:t>
            </a:r>
            <a:br>
              <a:rPr lang="en-US" altLang="ko-KR" sz="900" b="1"/>
            </a:br>
            <a:r>
              <a:rPr lang="en-US" altLang="ko-KR" sz="900" b="1"/>
              <a:t>parquet</a:t>
            </a:r>
            <a:endParaRPr lang="en-US" altLang="ko-KR" sz="900"/>
          </a:p>
        </p:txBody>
      </p:sp>
      <p:sp>
        <p:nvSpPr>
          <p:cNvPr id="63" name="모서리가 둥근 직사각형 18">
            <a:extLst>
              <a:ext uri="{FF2B5EF4-FFF2-40B4-BE49-F238E27FC236}">
                <a16:creationId xmlns:a16="http://schemas.microsoft.com/office/drawing/2014/main" id="{EC891A4F-5A27-7B46-A3A5-4AB49B52826A}"/>
              </a:ext>
            </a:extLst>
          </p:cNvPr>
          <p:cNvSpPr/>
          <p:nvPr/>
        </p:nvSpPr>
        <p:spPr>
          <a:xfrm>
            <a:off x="264872" y="3165124"/>
            <a:ext cx="1671386" cy="418488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sz="900" b="1"/>
              <a:t>southkorea_daily_average_</a:t>
            </a:r>
            <a:br>
              <a:rPr lang="en-US" altLang="ko-KR" sz="900" b="1"/>
            </a:br>
            <a:r>
              <a:rPr lang="en-US" altLang="ko-KR" sz="900" b="1"/>
              <a:t>iceberg_parquet</a:t>
            </a:r>
            <a:endParaRPr lang="en-US" altLang="ko-KR" sz="900"/>
          </a:p>
        </p:txBody>
      </p:sp>
      <p:sp>
        <p:nvSpPr>
          <p:cNvPr id="78" name="모서리가 둥근 직사각형 18">
            <a:extLst>
              <a:ext uri="{FF2B5EF4-FFF2-40B4-BE49-F238E27FC236}">
                <a16:creationId xmlns:a16="http://schemas.microsoft.com/office/drawing/2014/main" id="{414C3CFC-7B67-8C4C-9A0A-C302EFBC1B5A}"/>
              </a:ext>
            </a:extLst>
          </p:cNvPr>
          <p:cNvSpPr/>
          <p:nvPr/>
        </p:nvSpPr>
        <p:spPr>
          <a:xfrm>
            <a:off x="5826781" y="1714365"/>
            <a:ext cx="3042666" cy="1547528"/>
          </a:xfrm>
          <a:prstGeom prst="roundRect">
            <a:avLst>
              <a:gd name="adj" fmla="val 6206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southkorea_daily_average_parquet</a:t>
            </a:r>
            <a:endParaRPr lang="en-US" altLang="ko-KR" sz="900"/>
          </a:p>
          <a:p>
            <a:pPr algn="ctr"/>
            <a:endParaRPr lang="en-US" altLang="ko-KR" sz="900"/>
          </a:p>
          <a:p>
            <a:r>
              <a:rPr lang="en-US" altLang="ko-KR" sz="800"/>
              <a:t>/weather/southkorea/daily-parquet/year=2025/month=1/day=1/_SUCCESS</a:t>
            </a:r>
          </a:p>
          <a:p>
            <a:r>
              <a:rPr lang="en-US" altLang="ko-KR" sz="800"/>
              <a:t>/weather/southkorea/daily-parquet/year=2025/month=1/day=1/part-[random].parquet</a:t>
            </a:r>
          </a:p>
          <a:p>
            <a:r>
              <a:rPr lang="en-US" altLang="ko-KR" sz="800"/>
              <a:t>/weather/southkorea/daily-parquet/year=2025/month=1/day=2/_SUCCESS</a:t>
            </a:r>
          </a:p>
          <a:p>
            <a:r>
              <a:rPr lang="en-US" altLang="ko-KR" sz="800"/>
              <a:t>/weather/southkorea/daily-parquet/year=2025/month=1/day=2/part-[random].parquet</a:t>
            </a:r>
          </a:p>
          <a:p>
            <a:r>
              <a:rPr lang="en-US" altLang="ko-KR" sz="800"/>
              <a:t>…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DE3A78D1-8DD1-C14E-9C4D-E98CEE7E3725}"/>
              </a:ext>
            </a:extLst>
          </p:cNvPr>
          <p:cNvCxnSpPr>
            <a:cxnSpLocks/>
            <a:stCxn id="22" idx="2"/>
            <a:endCxn id="23" idx="0"/>
          </p:cNvCxnSpPr>
          <p:nvPr/>
        </p:nvCxnSpPr>
        <p:spPr>
          <a:xfrm>
            <a:off x="3909704" y="1869314"/>
            <a:ext cx="0" cy="366916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Straight Arrow Connector 82">
            <a:extLst>
              <a:ext uri="{FF2B5EF4-FFF2-40B4-BE49-F238E27FC236}">
                <a16:creationId xmlns:a16="http://schemas.microsoft.com/office/drawing/2014/main" id="{871AE41A-3C06-8C40-AEAB-F98DE54044E9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3909704" y="3262184"/>
            <a:ext cx="0" cy="39226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Elbow Connector 86">
            <a:extLst>
              <a:ext uri="{FF2B5EF4-FFF2-40B4-BE49-F238E27FC236}">
                <a16:creationId xmlns:a16="http://schemas.microsoft.com/office/drawing/2014/main" id="{6788DDFC-5105-EC45-BFEF-A71568FAF338}"/>
              </a:ext>
            </a:extLst>
          </p:cNvPr>
          <p:cNvCxnSpPr>
            <a:cxnSpLocks/>
            <a:stCxn id="14" idx="2"/>
            <a:endCxn id="88" idx="2"/>
          </p:cNvCxnSpPr>
          <p:nvPr/>
        </p:nvCxnSpPr>
        <p:spPr>
          <a:xfrm rot="16200000" flipH="1">
            <a:off x="1661518" y="1193056"/>
            <a:ext cx="2780139" cy="171383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Oval 87">
            <a:extLst>
              <a:ext uri="{FF2B5EF4-FFF2-40B4-BE49-F238E27FC236}">
                <a16:creationId xmlns:a16="http://schemas.microsoft.com/office/drawing/2014/main" id="{A5413B9A-E48D-E24B-9692-D5B0BEDAE137}"/>
              </a:ext>
            </a:extLst>
          </p:cNvPr>
          <p:cNvSpPr/>
          <p:nvPr/>
        </p:nvSpPr>
        <p:spPr>
          <a:xfrm>
            <a:off x="3908502" y="3404037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92" name="Elbow Connector 91">
            <a:extLst>
              <a:ext uri="{FF2B5EF4-FFF2-40B4-BE49-F238E27FC236}">
                <a16:creationId xmlns:a16="http://schemas.microsoft.com/office/drawing/2014/main" id="{4CBEB446-C6E2-5F44-8895-90BDDB27B489}"/>
              </a:ext>
            </a:extLst>
          </p:cNvPr>
          <p:cNvCxnSpPr>
            <a:cxnSpLocks/>
            <a:stCxn id="14" idx="2"/>
            <a:endCxn id="95" idx="2"/>
          </p:cNvCxnSpPr>
          <p:nvPr/>
        </p:nvCxnSpPr>
        <p:spPr>
          <a:xfrm rot="16200000" flipH="1">
            <a:off x="2367486" y="487088"/>
            <a:ext cx="1368202" cy="171383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5" name="Oval 94">
            <a:extLst>
              <a:ext uri="{FF2B5EF4-FFF2-40B4-BE49-F238E27FC236}">
                <a16:creationId xmlns:a16="http://schemas.microsoft.com/office/drawing/2014/main" id="{927C1296-6759-E94A-944E-6EA698783EBC}"/>
              </a:ext>
            </a:extLst>
          </p:cNvPr>
          <p:cNvSpPr/>
          <p:nvPr/>
        </p:nvSpPr>
        <p:spPr>
          <a:xfrm>
            <a:off x="3908502" y="1992100"/>
            <a:ext cx="72008" cy="72008"/>
          </a:xfrm>
          <a:prstGeom prst="ellipse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R"/>
          </a:p>
        </p:txBody>
      </p:sp>
      <p:cxnSp>
        <p:nvCxnSpPr>
          <p:cNvPr id="99" name="Elbow Connector 98">
            <a:extLst>
              <a:ext uri="{FF2B5EF4-FFF2-40B4-BE49-F238E27FC236}">
                <a16:creationId xmlns:a16="http://schemas.microsoft.com/office/drawing/2014/main" id="{12655E52-ABC2-C047-AB67-875C4409BFC6}"/>
              </a:ext>
            </a:extLst>
          </p:cNvPr>
          <p:cNvCxnSpPr>
            <a:cxnSpLocks/>
            <a:stCxn id="23" idx="3"/>
            <a:endCxn id="78" idx="1"/>
          </p:cNvCxnSpPr>
          <p:nvPr/>
        </p:nvCxnSpPr>
        <p:spPr>
          <a:xfrm flipV="1">
            <a:off x="5431037" y="2488129"/>
            <a:ext cx="395744" cy="261078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846BF4C6-94EB-F643-9B69-02EC29DAEBEF}"/>
              </a:ext>
            </a:extLst>
          </p:cNvPr>
          <p:cNvCxnSpPr>
            <a:cxnSpLocks/>
            <a:stCxn id="24" idx="3"/>
            <a:endCxn id="57" idx="1"/>
          </p:cNvCxnSpPr>
          <p:nvPr/>
        </p:nvCxnSpPr>
        <p:spPr>
          <a:xfrm flipV="1">
            <a:off x="5431037" y="4203255"/>
            <a:ext cx="395744" cy="5198"/>
          </a:xfrm>
          <a:prstGeom prst="straightConnector1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9" name="Picture 22" descr="Apache spark logo - Social media &amp; Logos Icons">
            <a:extLst>
              <a:ext uri="{FF2B5EF4-FFF2-40B4-BE49-F238E27FC236}">
                <a16:creationId xmlns:a16="http://schemas.microsoft.com/office/drawing/2014/main" id="{76693E57-2B5F-D44C-985F-665F569485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9920" y="12632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9C0736FC-C22C-3145-B3C5-9A783DF46C9B}"/>
              </a:ext>
            </a:extLst>
          </p:cNvPr>
          <p:cNvSpPr/>
          <p:nvPr/>
        </p:nvSpPr>
        <p:spPr>
          <a:xfrm>
            <a:off x="4494933" y="62034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Spark Job</a:t>
            </a:r>
          </a:p>
        </p:txBody>
      </p:sp>
      <p:pic>
        <p:nvPicPr>
          <p:cNvPr id="129" name="Picture 22" descr="Apache spark logo - Social media &amp; Logos Icons">
            <a:extLst>
              <a:ext uri="{FF2B5EF4-FFF2-40B4-BE49-F238E27FC236}">
                <a16:creationId xmlns:a16="http://schemas.microsoft.com/office/drawing/2014/main" id="{7557667C-E9D3-0B48-B492-76A126EED9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17267" y="72391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0" name="모서리가 둥근 직사각형 18">
            <a:extLst>
              <a:ext uri="{FF2B5EF4-FFF2-40B4-BE49-F238E27FC236}">
                <a16:creationId xmlns:a16="http://schemas.microsoft.com/office/drawing/2014/main" id="{7A171FE4-2CA7-1E4C-A397-27576BA677ED}"/>
              </a:ext>
            </a:extLst>
          </p:cNvPr>
          <p:cNvSpPr/>
          <p:nvPr/>
        </p:nvSpPr>
        <p:spPr>
          <a:xfrm>
            <a:off x="7092280" y="62034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Spark History</a:t>
            </a:r>
          </a:p>
          <a:p>
            <a:pPr algn="ctr"/>
            <a:r>
              <a:rPr lang="en-US" altLang="ko-KR" sz="800"/>
              <a:t>Server</a:t>
            </a:r>
          </a:p>
        </p:txBody>
      </p:sp>
      <p:sp>
        <p:nvSpPr>
          <p:cNvPr id="131" name="모서리가 둥근 직사각형 18">
            <a:extLst>
              <a:ext uri="{FF2B5EF4-FFF2-40B4-BE49-F238E27FC236}">
                <a16:creationId xmlns:a16="http://schemas.microsoft.com/office/drawing/2014/main" id="{C59D0673-AF2D-2D4D-AFB0-19076C2C497D}"/>
              </a:ext>
            </a:extLst>
          </p:cNvPr>
          <p:cNvSpPr/>
          <p:nvPr/>
        </p:nvSpPr>
        <p:spPr>
          <a:xfrm>
            <a:off x="5824484" y="843360"/>
            <a:ext cx="2203900" cy="751124"/>
          </a:xfrm>
          <a:prstGeom prst="roundRect">
            <a:avLst>
              <a:gd name="adj" fmla="val 11141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900" b="1"/>
              <a:t>Spark Log</a:t>
            </a:r>
            <a:endParaRPr lang="en-US" altLang="ko-KR" sz="900"/>
          </a:p>
          <a:p>
            <a:endParaRPr lang="en-US" altLang="ko-KR" sz="800"/>
          </a:p>
          <a:p>
            <a:r>
              <a:rPr lang="en-US" altLang="ko-KR" sz="800"/>
              <a:t>/spark/logs/spark-[random]</a:t>
            </a:r>
          </a:p>
          <a:p>
            <a:r>
              <a:rPr lang="en-US" altLang="ko-KR" sz="800"/>
              <a:t>…</a:t>
            </a:r>
          </a:p>
          <a:p>
            <a:endParaRPr lang="en-US" altLang="ko-KR" sz="800"/>
          </a:p>
        </p:txBody>
      </p:sp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FB08C07A-8AEC-DC49-9E64-7EEA8DD0ECEC}"/>
              </a:ext>
            </a:extLst>
          </p:cNvPr>
          <p:cNvSpPr/>
          <p:nvPr/>
        </p:nvSpPr>
        <p:spPr>
          <a:xfrm>
            <a:off x="3110776" y="61206"/>
            <a:ext cx="936104" cy="594629"/>
          </a:xfrm>
          <a:prstGeom prst="roundRect">
            <a:avLst>
              <a:gd name="adj" fmla="val 14970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800"/>
              <a:t>Volcano</a:t>
            </a:r>
          </a:p>
          <a:p>
            <a:pPr algn="ctr"/>
            <a:r>
              <a:rPr lang="en-US" altLang="ko-KR" sz="800"/>
              <a:t>Scheduler</a:t>
            </a:r>
          </a:p>
        </p:txBody>
      </p:sp>
      <p:pic>
        <p:nvPicPr>
          <p:cNvPr id="134" name="Picture 2" descr="Volcano">
            <a:extLst>
              <a:ext uri="{FF2B5EF4-FFF2-40B4-BE49-F238E27FC236}">
                <a16:creationId xmlns:a16="http://schemas.microsoft.com/office/drawing/2014/main" id="{59DD59C4-D004-AB4C-8D42-1476677560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35548" y="76028"/>
            <a:ext cx="286559" cy="2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35" name="Straight Arrow Connector 134">
            <a:extLst>
              <a:ext uri="{FF2B5EF4-FFF2-40B4-BE49-F238E27FC236}">
                <a16:creationId xmlns:a16="http://schemas.microsoft.com/office/drawing/2014/main" id="{B302176B-334F-8A45-8C5D-13D183418852}"/>
              </a:ext>
            </a:extLst>
          </p:cNvPr>
          <p:cNvCxnSpPr>
            <a:cxnSpLocks/>
            <a:stCxn id="132" idx="3"/>
            <a:endCxn id="122" idx="1"/>
          </p:cNvCxnSpPr>
          <p:nvPr/>
        </p:nvCxnSpPr>
        <p:spPr>
          <a:xfrm>
            <a:off x="4046880" y="358521"/>
            <a:ext cx="448053" cy="828"/>
          </a:xfrm>
          <a:prstGeom prst="straightConnector1">
            <a:avLst/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Elbow Connector 137">
            <a:extLst>
              <a:ext uri="{FF2B5EF4-FFF2-40B4-BE49-F238E27FC236}">
                <a16:creationId xmlns:a16="http://schemas.microsoft.com/office/drawing/2014/main" id="{2F9BFD68-100C-9C4F-90AC-3BE9072C811F}"/>
              </a:ext>
            </a:extLst>
          </p:cNvPr>
          <p:cNvCxnSpPr>
            <a:cxnSpLocks/>
            <a:stCxn id="122" idx="3"/>
            <a:endCxn id="131" idx="0"/>
          </p:cNvCxnSpPr>
          <p:nvPr/>
        </p:nvCxnSpPr>
        <p:spPr>
          <a:xfrm>
            <a:off x="5431037" y="359349"/>
            <a:ext cx="1495397" cy="484011"/>
          </a:xfrm>
          <a:prstGeom prst="bentConnector2">
            <a:avLst/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17978947-01EF-A343-90C8-341D1399BEA9}"/>
              </a:ext>
            </a:extLst>
          </p:cNvPr>
          <p:cNvCxnSpPr>
            <a:cxnSpLocks/>
            <a:stCxn id="131" idx="3"/>
            <a:endCxn id="130" idx="3"/>
          </p:cNvCxnSpPr>
          <p:nvPr/>
        </p:nvCxnSpPr>
        <p:spPr>
          <a:xfrm flipV="1">
            <a:off x="8028384" y="359349"/>
            <a:ext cx="12700" cy="859573"/>
          </a:xfrm>
          <a:prstGeom prst="bentConnector3">
            <a:avLst>
              <a:gd name="adj1" fmla="val 1800000"/>
            </a:avLst>
          </a:prstGeom>
          <a:ln w="12700">
            <a:solidFill>
              <a:schemeClr val="tx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Elbow Connector 158">
            <a:extLst>
              <a:ext uri="{FF2B5EF4-FFF2-40B4-BE49-F238E27FC236}">
                <a16:creationId xmlns:a16="http://schemas.microsoft.com/office/drawing/2014/main" id="{277680A6-25E9-834A-9AA3-A3089C0F724F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5431037" y="359349"/>
            <a:ext cx="197540" cy="2128780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Elbow Connector 170">
            <a:extLst>
              <a:ext uri="{FF2B5EF4-FFF2-40B4-BE49-F238E27FC236}">
                <a16:creationId xmlns:a16="http://schemas.microsoft.com/office/drawing/2014/main" id="{9EF5C442-3583-994B-AA97-E5CE85A41B6D}"/>
              </a:ext>
            </a:extLst>
          </p:cNvPr>
          <p:cNvCxnSpPr>
            <a:cxnSpLocks/>
            <a:stCxn id="122" idx="3"/>
          </p:cNvCxnSpPr>
          <p:nvPr/>
        </p:nvCxnSpPr>
        <p:spPr>
          <a:xfrm>
            <a:off x="5431037" y="359349"/>
            <a:ext cx="197540" cy="3843906"/>
          </a:xfrm>
          <a:prstGeom prst="bentConnector2">
            <a:avLst/>
          </a:prstGeom>
          <a:ln w="1270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71591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모서리가 둥근 직사각형 13">
            <a:extLst>
              <a:ext uri="{FF2B5EF4-FFF2-40B4-BE49-F238E27FC236}">
                <a16:creationId xmlns:a16="http://schemas.microsoft.com/office/drawing/2014/main" id="{BCA3531E-27BD-DD46-B0EB-B2F59CB06521}"/>
              </a:ext>
            </a:extLst>
          </p:cNvPr>
          <p:cNvSpPr/>
          <p:nvPr/>
        </p:nvSpPr>
        <p:spPr>
          <a:xfrm>
            <a:off x="35496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Master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38" name="모서리가 둥근 직사각형 18">
            <a:extLst>
              <a:ext uri="{FF2B5EF4-FFF2-40B4-BE49-F238E27FC236}">
                <a16:creationId xmlns:a16="http://schemas.microsoft.com/office/drawing/2014/main" id="{AE1D5AE2-9ECB-5549-8A3A-7249C06B77A4}"/>
              </a:ext>
            </a:extLst>
          </p:cNvPr>
          <p:cNvSpPr/>
          <p:nvPr/>
        </p:nvSpPr>
        <p:spPr>
          <a:xfrm>
            <a:off x="1000797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API Server (Static Pod)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683F4CC-C8EE-B546-866D-8E2635FF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3550" y="279737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etcd&quot; Icon - Download for free – Iconduck">
            <a:extLst>
              <a:ext uri="{FF2B5EF4-FFF2-40B4-BE49-F238E27FC236}">
                <a16:creationId xmlns:a16="http://schemas.microsoft.com/office/drawing/2014/main" id="{7BA72E56-BF10-5044-BFB1-5DF8EC50D4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929" y="2797373"/>
            <a:ext cx="282445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모서리가 둥근 직사각형 18">
            <a:extLst>
              <a:ext uri="{FF2B5EF4-FFF2-40B4-BE49-F238E27FC236}">
                <a16:creationId xmlns:a16="http://schemas.microsoft.com/office/drawing/2014/main" id="{42A99349-53BE-A843-8CDB-35FC661C6CF8}"/>
              </a:ext>
            </a:extLst>
          </p:cNvPr>
          <p:cNvSpPr/>
          <p:nvPr/>
        </p:nvSpPr>
        <p:spPr>
          <a:xfrm>
            <a:off x="15171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etcd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sp>
        <p:nvSpPr>
          <p:cNvPr id="14" name="모서리가 둥근 직사각형 18">
            <a:extLst>
              <a:ext uri="{FF2B5EF4-FFF2-40B4-BE49-F238E27FC236}">
                <a16:creationId xmlns:a16="http://schemas.microsoft.com/office/drawing/2014/main" id="{F1B07CD8-55FC-8047-A5EA-0A2648F6ECD0}"/>
              </a:ext>
            </a:extLst>
          </p:cNvPr>
          <p:cNvSpPr/>
          <p:nvPr/>
        </p:nvSpPr>
        <p:spPr>
          <a:xfrm>
            <a:off x="1848970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r>
              <a:rPr lang="en-US" altLang="ko-KR" sz="600"/>
              <a:t>K8s Controller Manager </a:t>
            </a:r>
            <a:br>
              <a:rPr lang="en-US" altLang="ko-KR" sz="600"/>
            </a:br>
            <a:r>
              <a:rPr lang="en-US" altLang="ko-KR" sz="600"/>
              <a:t>(Static Pod)</a:t>
            </a:r>
          </a:p>
        </p:txBody>
      </p:sp>
      <p:pic>
        <p:nvPicPr>
          <p:cNvPr id="1032" name="Picture 8">
            <a:extLst>
              <a:ext uri="{FF2B5EF4-FFF2-40B4-BE49-F238E27FC236}">
                <a16:creationId xmlns:a16="http://schemas.microsoft.com/office/drawing/2014/main" id="{C10599F1-5010-1340-92A8-8B9454F6295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723" y="2799163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모서리가 둥근 직사각형 18">
            <a:extLst>
              <a:ext uri="{FF2B5EF4-FFF2-40B4-BE49-F238E27FC236}">
                <a16:creationId xmlns:a16="http://schemas.microsoft.com/office/drawing/2014/main" id="{45042237-BF8C-7F4B-A5E9-154A9F532C91}"/>
              </a:ext>
            </a:extLst>
          </p:cNvPr>
          <p:cNvSpPr/>
          <p:nvPr/>
        </p:nvSpPr>
        <p:spPr>
          <a:xfrm>
            <a:off x="2697439" y="274118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K8s Scheduler</a:t>
            </a:r>
          </a:p>
          <a:p>
            <a:pPr algn="ctr"/>
            <a:r>
              <a:rPr lang="en-US" altLang="ko-KR" sz="600"/>
              <a:t>(Static Pod)</a:t>
            </a:r>
          </a:p>
        </p:txBody>
      </p:sp>
      <p:pic>
        <p:nvPicPr>
          <p:cNvPr id="18" name="Picture 10">
            <a:extLst>
              <a:ext uri="{FF2B5EF4-FFF2-40B4-BE49-F238E27FC236}">
                <a16:creationId xmlns:a16="http://schemas.microsoft.com/office/drawing/2014/main" id="{C365EAA3-6DBA-7F49-8B24-3DE5C5B7CE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7596" y="2799164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CoreDNS · GitHub">
            <a:extLst>
              <a:ext uri="{FF2B5EF4-FFF2-40B4-BE49-F238E27FC236}">
                <a16:creationId xmlns:a16="http://schemas.microsoft.com/office/drawing/2014/main" id="{805372DF-A661-894F-96F7-E79491E7C8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5104" y="2797373"/>
            <a:ext cx="282470" cy="2824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모서리가 둥근 직사각형 18">
            <a:extLst>
              <a:ext uri="{FF2B5EF4-FFF2-40B4-BE49-F238E27FC236}">
                <a16:creationId xmlns:a16="http://schemas.microsoft.com/office/drawing/2014/main" id="{8E016F51-2E4A-A94B-AC22-391B081F2A37}"/>
              </a:ext>
            </a:extLst>
          </p:cNvPr>
          <p:cNvSpPr/>
          <p:nvPr/>
        </p:nvSpPr>
        <p:spPr>
          <a:xfrm>
            <a:off x="3545908" y="2735421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CoreDNS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59" name="모서리가 둥근 직사각형 18">
            <a:extLst>
              <a:ext uri="{FF2B5EF4-FFF2-40B4-BE49-F238E27FC236}">
                <a16:creationId xmlns:a16="http://schemas.microsoft.com/office/drawing/2014/main" id="{31143DEC-4937-E549-83A3-65969A9E6791}"/>
              </a:ext>
            </a:extLst>
          </p:cNvPr>
          <p:cNvSpPr/>
          <p:nvPr/>
        </p:nvSpPr>
        <p:spPr>
          <a:xfrm>
            <a:off x="14801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4" name="Picture 22" descr="Apache spark logo - Social media &amp; Logos Icons">
            <a:extLst>
              <a:ext uri="{FF2B5EF4-FFF2-40B4-BE49-F238E27FC236}">
                <a16:creationId xmlns:a16="http://schemas.microsoft.com/office/drawing/2014/main" id="{CC355E15-06E7-7D41-BE0D-AE4D9881242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4972" y="748550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5" name="모서리가 둥근 직사각형 18">
            <a:extLst>
              <a:ext uri="{FF2B5EF4-FFF2-40B4-BE49-F238E27FC236}">
                <a16:creationId xmlns:a16="http://schemas.microsoft.com/office/drawing/2014/main" id="{86A40061-F019-3B49-A777-21D3DA167D6A}"/>
              </a:ext>
            </a:extLst>
          </p:cNvPr>
          <p:cNvSpPr/>
          <p:nvPr/>
        </p:nvSpPr>
        <p:spPr>
          <a:xfrm>
            <a:off x="997528" y="69501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</a:t>
            </a:r>
            <a:r>
              <a:rPr lang="ko-KR" altLang="en-US" sz="600"/>
              <a:t> </a:t>
            </a:r>
            <a:r>
              <a:rPr lang="en-US" altLang="ko-KR" sz="600"/>
              <a:t>Operator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86" name="Picture 24" descr="Material | Apache Flink">
            <a:extLst>
              <a:ext uri="{FF2B5EF4-FFF2-40B4-BE49-F238E27FC236}">
                <a16:creationId xmlns:a16="http://schemas.microsoft.com/office/drawing/2014/main" id="{F4304B16-FE13-9D4A-8045-BD81250AAD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60281" y="766422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" name="모서리가 둥근 직사각형 18">
            <a:extLst>
              <a:ext uri="{FF2B5EF4-FFF2-40B4-BE49-F238E27FC236}">
                <a16:creationId xmlns:a16="http://schemas.microsoft.com/office/drawing/2014/main" id="{5E3655BA-11BB-A94E-AB56-F7A49D3FF2D5}"/>
              </a:ext>
            </a:extLst>
          </p:cNvPr>
          <p:cNvSpPr/>
          <p:nvPr/>
        </p:nvSpPr>
        <p:spPr>
          <a:xfrm>
            <a:off x="2697439" y="2054278"/>
            <a:ext cx="806272" cy="639660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Volcano</a:t>
            </a:r>
            <a:br>
              <a:rPr lang="en-US" altLang="ko-KR" sz="600"/>
            </a:br>
            <a:r>
              <a:rPr lang="en-US" altLang="ko-KR" sz="600"/>
              <a:t>Scheduler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10" name="Picture 20" descr="MetalLB · GitHub">
            <a:extLst>
              <a:ext uri="{FF2B5EF4-FFF2-40B4-BE49-F238E27FC236}">
                <a16:creationId xmlns:a16="http://schemas.microsoft.com/office/drawing/2014/main" id="{0399164F-95C1-DD40-8729-2C675D3611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7209" y="2111355"/>
            <a:ext cx="282446" cy="282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1" name="모서리가 둥근 직사각형 18">
            <a:extLst>
              <a:ext uri="{FF2B5EF4-FFF2-40B4-BE49-F238E27FC236}">
                <a16:creationId xmlns:a16="http://schemas.microsoft.com/office/drawing/2014/main" id="{2D15331F-4377-FC4E-ADA9-FF03671388CC}"/>
              </a:ext>
            </a:extLst>
          </p:cNvPr>
          <p:cNvSpPr/>
          <p:nvPr/>
        </p:nvSpPr>
        <p:spPr>
          <a:xfrm>
            <a:off x="148012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MetalLB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91" name="모서리가 둥근 직사각형 18">
            <a:extLst>
              <a:ext uri="{FF2B5EF4-FFF2-40B4-BE49-F238E27FC236}">
                <a16:creationId xmlns:a16="http://schemas.microsoft.com/office/drawing/2014/main" id="{9FA940DE-3CCC-484D-A15B-360E4E7FD295}"/>
              </a:ext>
            </a:extLst>
          </p:cNvPr>
          <p:cNvSpPr/>
          <p:nvPr/>
        </p:nvSpPr>
        <p:spPr>
          <a:xfrm>
            <a:off x="3545908" y="205516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Metrics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19" name="모서리가 둥근 직사각형 18">
            <a:extLst>
              <a:ext uri="{FF2B5EF4-FFF2-40B4-BE49-F238E27FC236}">
                <a16:creationId xmlns:a16="http://schemas.microsoft.com/office/drawing/2014/main" id="{A7AB6985-111C-C244-914D-B12CF63FBBA8}"/>
              </a:ext>
            </a:extLst>
          </p:cNvPr>
          <p:cNvSpPr/>
          <p:nvPr/>
        </p:nvSpPr>
        <p:spPr>
          <a:xfrm>
            <a:off x="148012" y="136914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ArgoCD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D0BA0A0-8209-8A4A-BF39-217437AB1FC6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266091" y="1420194"/>
            <a:ext cx="282446" cy="282446"/>
          </a:xfrm>
          <a:prstGeom prst="rect">
            <a:avLst/>
          </a:prstGeom>
        </p:spPr>
      </p:pic>
      <p:sp>
        <p:nvSpPr>
          <p:cNvPr id="81" name="모서리가 둥근 직사각형 18">
            <a:extLst>
              <a:ext uri="{FF2B5EF4-FFF2-40B4-BE49-F238E27FC236}">
                <a16:creationId xmlns:a16="http://schemas.microsoft.com/office/drawing/2014/main" id="{68D81CBF-24F0-6849-9DE7-BBA960167548}"/>
              </a:ext>
            </a:extLst>
          </p:cNvPr>
          <p:cNvSpPr/>
          <p:nvPr/>
        </p:nvSpPr>
        <p:spPr>
          <a:xfrm>
            <a:off x="1847393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Prometheus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sp>
        <p:nvSpPr>
          <p:cNvPr id="83" name="모서리가 둥근 직사각형 18">
            <a:extLst>
              <a:ext uri="{FF2B5EF4-FFF2-40B4-BE49-F238E27FC236}">
                <a16:creationId xmlns:a16="http://schemas.microsoft.com/office/drawing/2014/main" id="{4426DB97-51C9-8B44-9181-9C3F6EB21138}"/>
              </a:ext>
            </a:extLst>
          </p:cNvPr>
          <p:cNvSpPr/>
          <p:nvPr/>
        </p:nvSpPr>
        <p:spPr>
          <a:xfrm>
            <a:off x="2701976" y="1374024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Loki</a:t>
            </a:r>
          </a:p>
          <a:p>
            <a:pPr algn="ctr"/>
            <a:r>
              <a:rPr lang="en-US" altLang="ko-KR" sz="600"/>
              <a:t>(StatefulSet/PV)</a:t>
            </a:r>
          </a:p>
        </p:txBody>
      </p:sp>
      <p:sp>
        <p:nvSpPr>
          <p:cNvPr id="89" name="모서리가 둥근 직사각형 18">
            <a:extLst>
              <a:ext uri="{FF2B5EF4-FFF2-40B4-BE49-F238E27FC236}">
                <a16:creationId xmlns:a16="http://schemas.microsoft.com/office/drawing/2014/main" id="{33B804D4-E7BF-6B49-9257-D01303452944}"/>
              </a:ext>
            </a:extLst>
          </p:cNvPr>
          <p:cNvSpPr/>
          <p:nvPr/>
        </p:nvSpPr>
        <p:spPr>
          <a:xfrm>
            <a:off x="3550444" y="137731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Grafana</a:t>
            </a:r>
          </a:p>
          <a:p>
            <a:pPr algn="ctr"/>
            <a:r>
              <a:rPr lang="en-US" altLang="ko-KR" sz="600"/>
              <a:t>(Deployment/PV)</a:t>
            </a:r>
          </a:p>
        </p:txBody>
      </p:sp>
      <p:pic>
        <p:nvPicPr>
          <p:cNvPr id="96" name="Picture 44" descr="Prometheus&quot; Icon - Download for free – Iconduck">
            <a:extLst>
              <a:ext uri="{FF2B5EF4-FFF2-40B4-BE49-F238E27FC236}">
                <a16:creationId xmlns:a16="http://schemas.microsoft.com/office/drawing/2014/main" id="{BFECCEBD-2B7E-E74C-AD1D-D149D5219E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0146" y="1438668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" name="Picture 46" descr="Grafana Loki">
            <a:extLst>
              <a:ext uri="{FF2B5EF4-FFF2-40B4-BE49-F238E27FC236}">
                <a16:creationId xmlns:a16="http://schemas.microsoft.com/office/drawing/2014/main" id="{36586BFB-D657-1A4D-A424-B2A46AD069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8625" y="1445836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" name="Picture 50">
            <a:extLst>
              <a:ext uri="{FF2B5EF4-FFF2-40B4-BE49-F238E27FC236}">
                <a16:creationId xmlns:a16="http://schemas.microsoft.com/office/drawing/2014/main" id="{000B0EE9-BE6F-6B42-82CC-9E4137A759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1897" y="1457199"/>
            <a:ext cx="255846" cy="2660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6" name="모서리가 둥근 직사각형 18">
            <a:extLst>
              <a:ext uri="{FF2B5EF4-FFF2-40B4-BE49-F238E27FC236}">
                <a16:creationId xmlns:a16="http://schemas.microsoft.com/office/drawing/2014/main" id="{79573900-C569-4342-A676-BB91F812E7EA}"/>
              </a:ext>
            </a:extLst>
          </p:cNvPr>
          <p:cNvSpPr/>
          <p:nvPr/>
        </p:nvSpPr>
        <p:spPr>
          <a:xfrm>
            <a:off x="1000797" y="205427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NFS Server Provisioner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7" name="모서리가 둥근 직사각형 18">
            <a:extLst>
              <a:ext uri="{FF2B5EF4-FFF2-40B4-BE49-F238E27FC236}">
                <a16:creationId xmlns:a16="http://schemas.microsoft.com/office/drawing/2014/main" id="{0E9C57DB-91EE-7F40-97AC-8A4F1422876F}"/>
              </a:ext>
            </a:extLst>
          </p:cNvPr>
          <p:cNvSpPr/>
          <p:nvPr/>
        </p:nvSpPr>
        <p:spPr>
          <a:xfrm>
            <a:off x="1847393" y="205427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Cert Manager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8" name="모서리가 둥근 직사각형 18">
            <a:extLst>
              <a:ext uri="{FF2B5EF4-FFF2-40B4-BE49-F238E27FC236}">
                <a16:creationId xmlns:a16="http://schemas.microsoft.com/office/drawing/2014/main" id="{25A5F610-B44B-2743-ADA8-80B4516C1141}"/>
              </a:ext>
            </a:extLst>
          </p:cNvPr>
          <p:cNvSpPr/>
          <p:nvPr/>
        </p:nvSpPr>
        <p:spPr>
          <a:xfrm>
            <a:off x="1003044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KEDA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09" name="모서리가 둥근 직사각형 13">
            <a:extLst>
              <a:ext uri="{FF2B5EF4-FFF2-40B4-BE49-F238E27FC236}">
                <a16:creationId xmlns:a16="http://schemas.microsoft.com/office/drawing/2014/main" id="{B8AD0368-4744-C44A-BAF1-416A6DD0EC2E}"/>
              </a:ext>
            </a:extLst>
          </p:cNvPr>
          <p:cNvSpPr/>
          <p:nvPr/>
        </p:nvSpPr>
        <p:spPr>
          <a:xfrm>
            <a:off x="4578078" y="339502"/>
            <a:ext cx="4430066" cy="3168352"/>
          </a:xfrm>
          <a:prstGeom prst="roundRect">
            <a:avLst>
              <a:gd name="adj" fmla="val 3505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Worker Node</a:t>
            </a:r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15" name="모서리가 둥근 직사각형 13">
            <a:extLst>
              <a:ext uri="{FF2B5EF4-FFF2-40B4-BE49-F238E27FC236}">
                <a16:creationId xmlns:a16="http://schemas.microsoft.com/office/drawing/2014/main" id="{7E27E551-9F16-A146-993B-5F62063F8474}"/>
              </a:ext>
            </a:extLst>
          </p:cNvPr>
          <p:cNvSpPr/>
          <p:nvPr/>
        </p:nvSpPr>
        <p:spPr>
          <a:xfrm>
            <a:off x="2508885" y="3812653"/>
            <a:ext cx="3564565" cy="1069378"/>
          </a:xfrm>
          <a:prstGeom prst="roundRect">
            <a:avLst>
              <a:gd name="adj" fmla="val 8343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altLang="ko-KR" sz="1050" b="1"/>
              <a:t>Common Components</a:t>
            </a:r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pPr algn="ctr"/>
            <a:endParaRPr lang="en-US" altLang="ko-KR" sz="1000"/>
          </a:p>
          <a:p>
            <a:endParaRPr lang="en-US" altLang="ko-KR" sz="1000"/>
          </a:p>
          <a:p>
            <a:endParaRPr lang="en-US" altLang="ko-KR" sz="1000"/>
          </a:p>
        </p:txBody>
      </p:sp>
      <p:sp>
        <p:nvSpPr>
          <p:cNvPr id="120" name="모서리가 둥근 직사각형 18">
            <a:extLst>
              <a:ext uri="{FF2B5EF4-FFF2-40B4-BE49-F238E27FC236}">
                <a16:creationId xmlns:a16="http://schemas.microsoft.com/office/drawing/2014/main" id="{ADA126A0-8555-C648-8309-29F18EC41F89}"/>
              </a:ext>
            </a:extLst>
          </p:cNvPr>
          <p:cNvSpPr/>
          <p:nvPr/>
        </p:nvSpPr>
        <p:spPr>
          <a:xfrm>
            <a:off x="3467165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kube-proxy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1" name="Picture 2">
            <a:extLst>
              <a:ext uri="{FF2B5EF4-FFF2-40B4-BE49-F238E27FC236}">
                <a16:creationId xmlns:a16="http://schemas.microsoft.com/office/drawing/2014/main" id="{236EA913-3560-4940-9D36-D10FD6A141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9918" y="4198811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2" name="모서리가 둥근 직사각형 18">
            <a:extLst>
              <a:ext uri="{FF2B5EF4-FFF2-40B4-BE49-F238E27FC236}">
                <a16:creationId xmlns:a16="http://schemas.microsoft.com/office/drawing/2014/main" id="{7B3471C4-D655-2344-93A1-97A2430445E8}"/>
              </a:ext>
            </a:extLst>
          </p:cNvPr>
          <p:cNvSpPr/>
          <p:nvPr/>
        </p:nvSpPr>
        <p:spPr>
          <a:xfrm>
            <a:off x="4315338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flannel CNI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4" name="Picture 16" descr="GitHub - flannel-io/flannel: flannel is a network fabric for containers,  designed for Kubernetes">
            <a:extLst>
              <a:ext uri="{FF2B5EF4-FFF2-40B4-BE49-F238E27FC236}">
                <a16:creationId xmlns:a16="http://schemas.microsoft.com/office/drawing/2014/main" id="{0AA20F3B-AE16-D342-BC30-29F7972843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89" y="4199769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5" name="모서리가 둥근 직사각형 18">
            <a:extLst>
              <a:ext uri="{FF2B5EF4-FFF2-40B4-BE49-F238E27FC236}">
                <a16:creationId xmlns:a16="http://schemas.microsoft.com/office/drawing/2014/main" id="{1F41C714-C2B3-7F4A-A3D0-DA48EB0A5026}"/>
              </a:ext>
            </a:extLst>
          </p:cNvPr>
          <p:cNvSpPr/>
          <p:nvPr/>
        </p:nvSpPr>
        <p:spPr>
          <a:xfrm>
            <a:off x="5163807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kubelet</a:t>
            </a:r>
          </a:p>
        </p:txBody>
      </p:sp>
      <p:pic>
        <p:nvPicPr>
          <p:cNvPr id="127" name="Picture 18">
            <a:extLst>
              <a:ext uri="{FF2B5EF4-FFF2-40B4-BE49-F238E27FC236}">
                <a16:creationId xmlns:a16="http://schemas.microsoft.com/office/drawing/2014/main" id="{CB19F39E-91A2-2D4A-BCA0-00A025C1BDD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3963" y="4207269"/>
            <a:ext cx="280767" cy="273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8" name="모서리가 둥근 직사각형 18">
            <a:extLst>
              <a:ext uri="{FF2B5EF4-FFF2-40B4-BE49-F238E27FC236}">
                <a16:creationId xmlns:a16="http://schemas.microsoft.com/office/drawing/2014/main" id="{1725F9F2-1523-BF45-A017-61460271AEA9}"/>
              </a:ext>
            </a:extLst>
          </p:cNvPr>
          <p:cNvSpPr/>
          <p:nvPr/>
        </p:nvSpPr>
        <p:spPr>
          <a:xfrm>
            <a:off x="2618696" y="414262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Node Exporter</a:t>
            </a:r>
          </a:p>
          <a:p>
            <a:pPr algn="ctr"/>
            <a:r>
              <a:rPr lang="en-US" altLang="ko-KR" sz="600"/>
              <a:t>(DaemonSet)</a:t>
            </a:r>
          </a:p>
        </p:txBody>
      </p:sp>
      <p:pic>
        <p:nvPicPr>
          <p:cNvPr id="129" name="Picture 44" descr="Prometheus&quot; Icon - Download for free – Iconduck">
            <a:extLst>
              <a:ext uri="{FF2B5EF4-FFF2-40B4-BE49-F238E27FC236}">
                <a16:creationId xmlns:a16="http://schemas.microsoft.com/office/drawing/2014/main" id="{57359BB7-2326-7D41-B959-2A15432A5D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81449" y="4207269"/>
            <a:ext cx="280767" cy="2812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0" name="Picture 22" descr="Apache spark logo - Social media &amp; Logos Icons">
            <a:extLst>
              <a:ext uri="{FF2B5EF4-FFF2-40B4-BE49-F238E27FC236}">
                <a16:creationId xmlns:a16="http://schemas.microsoft.com/office/drawing/2014/main" id="{23414F59-28E1-084D-9960-BD6D8054BA0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93423" y="1420752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2" name="모서리가 둥근 직사각형 18">
            <a:extLst>
              <a:ext uri="{FF2B5EF4-FFF2-40B4-BE49-F238E27FC236}">
                <a16:creationId xmlns:a16="http://schemas.microsoft.com/office/drawing/2014/main" id="{C0666542-2C1F-0B48-BA62-0CA405AAA46E}"/>
              </a:ext>
            </a:extLst>
          </p:cNvPr>
          <p:cNvSpPr/>
          <p:nvPr/>
        </p:nvSpPr>
        <p:spPr>
          <a:xfrm>
            <a:off x="5537949" y="136914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Job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5" name="모서리가 둥근 직사각형 18">
            <a:extLst>
              <a:ext uri="{FF2B5EF4-FFF2-40B4-BE49-F238E27FC236}">
                <a16:creationId xmlns:a16="http://schemas.microsoft.com/office/drawing/2014/main" id="{BF40E2DC-F00A-604C-832A-D7D08A3F120B}"/>
              </a:ext>
            </a:extLst>
          </p:cNvPr>
          <p:cNvSpPr/>
          <p:nvPr/>
        </p:nvSpPr>
        <p:spPr>
          <a:xfrm>
            <a:off x="6386122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Flink Job 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sp>
        <p:nvSpPr>
          <p:cNvPr id="136" name="모서리가 둥근 직사각형 18">
            <a:extLst>
              <a:ext uri="{FF2B5EF4-FFF2-40B4-BE49-F238E27FC236}">
                <a16:creationId xmlns:a16="http://schemas.microsoft.com/office/drawing/2014/main" id="{D7737023-13AD-B24E-BB5E-875C66D1FE66}"/>
              </a:ext>
            </a:extLst>
          </p:cNvPr>
          <p:cNvSpPr/>
          <p:nvPr/>
        </p:nvSpPr>
        <p:spPr>
          <a:xfrm>
            <a:off x="7234591" y="137564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Trino Job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137" name="Picture 24" descr="Material | Apache Flink">
            <a:extLst>
              <a:ext uri="{FF2B5EF4-FFF2-40B4-BE49-F238E27FC236}">
                <a16:creationId xmlns:a16="http://schemas.microsoft.com/office/drawing/2014/main" id="{B02B4538-CAC1-1444-AFDB-DEDBE51FEEF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9427" y="1447050"/>
            <a:ext cx="280767" cy="2807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8" name="Picture 38" descr="Trino logo - Social media &amp; Logos Icons">
            <a:extLst>
              <a:ext uri="{FF2B5EF4-FFF2-40B4-BE49-F238E27FC236}">
                <a16:creationId xmlns:a16="http://schemas.microsoft.com/office/drawing/2014/main" id="{559ED40D-96F0-DB45-AA4E-A2F93A3117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748" y="1447050"/>
            <a:ext cx="280766" cy="2807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9" name="모서리가 둥근 직사각형 18">
            <a:extLst>
              <a:ext uri="{FF2B5EF4-FFF2-40B4-BE49-F238E27FC236}">
                <a16:creationId xmlns:a16="http://schemas.microsoft.com/office/drawing/2014/main" id="{E16EC147-B136-E642-997D-6E19D5CB7463}"/>
              </a:ext>
            </a:extLst>
          </p:cNvPr>
          <p:cNvSpPr/>
          <p:nvPr/>
        </p:nvSpPr>
        <p:spPr>
          <a:xfrm>
            <a:off x="7232758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Dagster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cxnSp>
        <p:nvCxnSpPr>
          <p:cNvPr id="141" name="Elbow Connector 140">
            <a:extLst>
              <a:ext uri="{FF2B5EF4-FFF2-40B4-BE49-F238E27FC236}">
                <a16:creationId xmlns:a16="http://schemas.microsoft.com/office/drawing/2014/main" id="{A0AE6980-A838-9D4D-8DE5-FE3742803877}"/>
              </a:ext>
            </a:extLst>
          </p:cNvPr>
          <p:cNvCxnSpPr>
            <a:cxnSpLocks/>
            <a:stCxn id="115" idx="0"/>
            <a:endCxn id="36" idx="2"/>
          </p:cNvCxnSpPr>
          <p:nvPr/>
        </p:nvCxnSpPr>
        <p:spPr>
          <a:xfrm rot="16200000" flipV="1">
            <a:off x="3118450" y="2639934"/>
            <a:ext cx="304799" cy="2040639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Elbow Connector 141">
            <a:extLst>
              <a:ext uri="{FF2B5EF4-FFF2-40B4-BE49-F238E27FC236}">
                <a16:creationId xmlns:a16="http://schemas.microsoft.com/office/drawing/2014/main" id="{54C4126A-86C2-224F-8A14-6C65D92B2C36}"/>
              </a:ext>
            </a:extLst>
          </p:cNvPr>
          <p:cNvCxnSpPr>
            <a:cxnSpLocks/>
            <a:stCxn id="115" idx="0"/>
            <a:endCxn id="109" idx="2"/>
          </p:cNvCxnSpPr>
          <p:nvPr/>
        </p:nvCxnSpPr>
        <p:spPr>
          <a:xfrm rot="5400000" flipH="1" flipV="1">
            <a:off x="5389740" y="2409283"/>
            <a:ext cx="304799" cy="2501943"/>
          </a:xfrm>
          <a:prstGeom prst="bentConnector3">
            <a:avLst>
              <a:gd name="adj1" fmla="val 50000"/>
            </a:avLst>
          </a:prstGeom>
          <a:ln w="127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3" name="Picture 4" descr="MLflow] MLflow Model Registry">
            <a:extLst>
              <a:ext uri="{FF2B5EF4-FFF2-40B4-BE49-F238E27FC236}">
                <a16:creationId xmlns:a16="http://schemas.microsoft.com/office/drawing/2014/main" id="{93095D86-6E3E-2A42-9EB5-1FB6CCB0B8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8486" y="755690"/>
            <a:ext cx="696816" cy="2685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44" name="모서리가 둥근 직사각형 18">
            <a:extLst>
              <a:ext uri="{FF2B5EF4-FFF2-40B4-BE49-F238E27FC236}">
                <a16:creationId xmlns:a16="http://schemas.microsoft.com/office/drawing/2014/main" id="{E36E4D5B-CD0C-724B-8261-7BDA7049C9FA}"/>
              </a:ext>
            </a:extLst>
          </p:cNvPr>
          <p:cNvSpPr/>
          <p:nvPr/>
        </p:nvSpPr>
        <p:spPr>
          <a:xfrm>
            <a:off x="8086862" y="692363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mlflow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5" name="모서리가 둥근 직사각형 18">
            <a:extLst>
              <a:ext uri="{FF2B5EF4-FFF2-40B4-BE49-F238E27FC236}">
                <a16:creationId xmlns:a16="http://schemas.microsoft.com/office/drawing/2014/main" id="{CF73E389-DA8A-4E4F-BCF0-31271EDC4CDD}"/>
              </a:ext>
            </a:extLst>
          </p:cNvPr>
          <p:cNvSpPr/>
          <p:nvPr/>
        </p:nvSpPr>
        <p:spPr>
          <a:xfrm>
            <a:off x="4685382" y="1375467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Spark History Server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46" name="모서리가 둥근 직사각형 18">
            <a:extLst>
              <a:ext uri="{FF2B5EF4-FFF2-40B4-BE49-F238E27FC236}">
                <a16:creationId xmlns:a16="http://schemas.microsoft.com/office/drawing/2014/main" id="{CB950C64-9E11-EA42-8F9E-813FEDDFCAD9}"/>
              </a:ext>
            </a:extLst>
          </p:cNvPr>
          <p:cNvSpPr/>
          <p:nvPr/>
        </p:nvSpPr>
        <p:spPr>
          <a:xfrm>
            <a:off x="4685382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MinIO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47" name="모서리가 둥근 직사각형 18">
            <a:extLst>
              <a:ext uri="{FF2B5EF4-FFF2-40B4-BE49-F238E27FC236}">
                <a16:creationId xmlns:a16="http://schemas.microsoft.com/office/drawing/2014/main" id="{41F65AEB-CA63-5946-B3DD-2B5323C37ADE}"/>
              </a:ext>
            </a:extLst>
          </p:cNvPr>
          <p:cNvSpPr/>
          <p:nvPr/>
        </p:nvSpPr>
        <p:spPr>
          <a:xfrm>
            <a:off x="6389975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PostgreSQL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48" name="Graphic 147">
            <a:extLst>
              <a:ext uri="{FF2B5EF4-FFF2-40B4-BE49-F238E27FC236}">
                <a16:creationId xmlns:a16="http://schemas.microsoft.com/office/drawing/2014/main" id="{C6FFA427-F1BA-3845-8E39-6759B9ECA1CD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0"/>
              </a:ext>
            </a:extLst>
          </a:blip>
          <a:stretch>
            <a:fillRect/>
          </a:stretch>
        </p:blipFill>
        <p:spPr>
          <a:xfrm>
            <a:off x="5000484" y="2754602"/>
            <a:ext cx="163860" cy="331076"/>
          </a:xfrm>
          <a:prstGeom prst="rect">
            <a:avLst/>
          </a:prstGeom>
        </p:spPr>
      </p:pic>
      <p:pic>
        <p:nvPicPr>
          <p:cNvPr id="149" name="Picture 34" descr="PostgreSQL&quot; Icon - Download for free – Iconduck">
            <a:extLst>
              <a:ext uri="{FF2B5EF4-FFF2-40B4-BE49-F238E27FC236}">
                <a16:creationId xmlns:a16="http://schemas.microsoft.com/office/drawing/2014/main" id="{8E176263-5327-3240-8778-54F7B0470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2046" y="2804721"/>
            <a:ext cx="278851" cy="287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6" name="모서리가 둥근 직사각형 18">
            <a:extLst>
              <a:ext uri="{FF2B5EF4-FFF2-40B4-BE49-F238E27FC236}">
                <a16:creationId xmlns:a16="http://schemas.microsoft.com/office/drawing/2014/main" id="{DD13130B-3B8A-434C-84FC-EA929093F12F}"/>
              </a:ext>
            </a:extLst>
          </p:cNvPr>
          <p:cNvSpPr/>
          <p:nvPr/>
        </p:nvSpPr>
        <p:spPr>
          <a:xfrm>
            <a:off x="7242542" y="273761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Redis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7" name="모서리가 둥근 직사각형 18">
            <a:extLst>
              <a:ext uri="{FF2B5EF4-FFF2-40B4-BE49-F238E27FC236}">
                <a16:creationId xmlns:a16="http://schemas.microsoft.com/office/drawing/2014/main" id="{D8BDF3B0-115D-164E-9DDC-36DEFB66BC5B}"/>
              </a:ext>
            </a:extLst>
          </p:cNvPr>
          <p:cNvSpPr/>
          <p:nvPr/>
        </p:nvSpPr>
        <p:spPr>
          <a:xfrm>
            <a:off x="8102010" y="273542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sp>
        <p:nvSpPr>
          <p:cNvPr id="158" name="모서리가 둥근 직사각형 18">
            <a:extLst>
              <a:ext uri="{FF2B5EF4-FFF2-40B4-BE49-F238E27FC236}">
                <a16:creationId xmlns:a16="http://schemas.microsoft.com/office/drawing/2014/main" id="{F4B51B63-0888-8045-B96D-2730C0223CB7}"/>
              </a:ext>
            </a:extLst>
          </p:cNvPr>
          <p:cNvSpPr/>
          <p:nvPr/>
        </p:nvSpPr>
        <p:spPr>
          <a:xfrm>
            <a:off x="8094354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Kafka UI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159" name="모서리가 둥근 직사각형 18">
            <a:extLst>
              <a:ext uri="{FF2B5EF4-FFF2-40B4-BE49-F238E27FC236}">
                <a16:creationId xmlns:a16="http://schemas.microsoft.com/office/drawing/2014/main" id="{C7AFC77C-E2AC-9244-935F-538D5997720D}"/>
              </a:ext>
            </a:extLst>
          </p:cNvPr>
          <p:cNvSpPr/>
          <p:nvPr/>
        </p:nvSpPr>
        <p:spPr>
          <a:xfrm>
            <a:off x="6389975" y="205081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OpenSearch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160" name="Picture 22" descr="Apache spark logo - Social media &amp; Logos Icons">
            <a:extLst>
              <a:ext uri="{FF2B5EF4-FFF2-40B4-BE49-F238E27FC236}">
                <a16:creationId xmlns:a16="http://schemas.microsoft.com/office/drawing/2014/main" id="{4DDEB44D-57B8-AE44-AC75-DC263B6235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49346" y="1425655"/>
            <a:ext cx="286130" cy="28613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19">
            <a:extLst>
              <a:ext uri="{FF2B5EF4-FFF2-40B4-BE49-F238E27FC236}">
                <a16:creationId xmlns:a16="http://schemas.microsoft.com/office/drawing/2014/main" id="{A3871343-4432-F546-89CC-841D16B81827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711" y="1420194"/>
            <a:ext cx="303012" cy="303012"/>
          </a:xfrm>
          <a:prstGeom prst="rect">
            <a:avLst/>
          </a:prstGeom>
        </p:spPr>
      </p:pic>
      <p:pic>
        <p:nvPicPr>
          <p:cNvPr id="21" name="Picture 4" descr="GitHub - cert-manager/cert-manager: Automatically provision ...">
            <a:extLst>
              <a:ext uri="{FF2B5EF4-FFF2-40B4-BE49-F238E27FC236}">
                <a16:creationId xmlns:a16="http://schemas.microsoft.com/office/drawing/2014/main" id="{003D385B-6A2F-6B48-821E-4166E3B653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1984" y="2107305"/>
            <a:ext cx="278929" cy="27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kubernetes&quot; Icon - Download for free – Iconduck">
            <a:extLst>
              <a:ext uri="{FF2B5EF4-FFF2-40B4-BE49-F238E27FC236}">
                <a16:creationId xmlns:a16="http://schemas.microsoft.com/office/drawing/2014/main" id="{CDF36CAC-8578-D241-B8CB-EE95911E367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691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1" name="Picture 6" descr="kubernetes&quot; Icon - Download for free – Iconduck">
            <a:extLst>
              <a:ext uri="{FF2B5EF4-FFF2-40B4-BE49-F238E27FC236}">
                <a16:creationId xmlns:a16="http://schemas.microsoft.com/office/drawing/2014/main" id="{2D2FFE19-4E94-7D46-884D-212EB31D6A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01938" y="2093499"/>
            <a:ext cx="285636" cy="278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8" descr="Redis icon - Free download on Iconfinder">
            <a:extLst>
              <a:ext uri="{FF2B5EF4-FFF2-40B4-BE49-F238E27FC236}">
                <a16:creationId xmlns:a16="http://schemas.microsoft.com/office/drawing/2014/main" id="{98E02EB8-5BEB-D54E-8986-676268E25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2708" y="2797373"/>
            <a:ext cx="294806" cy="294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12" descr="kafka icon&quot; Icon - Download for free – Iconduck">
            <a:extLst>
              <a:ext uri="{FF2B5EF4-FFF2-40B4-BE49-F238E27FC236}">
                <a16:creationId xmlns:a16="http://schemas.microsoft.com/office/drawing/2014/main" id="{DB7DEFEB-E3D0-3045-AC66-71FA3808A35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25919" y="2797373"/>
            <a:ext cx="176967" cy="2851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GitHub - provectus/kafka-ui: Open-Source Web UI for Apache Kafka Management">
            <a:extLst>
              <a:ext uri="{FF2B5EF4-FFF2-40B4-BE49-F238E27FC236}">
                <a16:creationId xmlns:a16="http://schemas.microsoft.com/office/drawing/2014/main" id="{A3A5D5EF-F500-494B-8DE1-80E4C985D2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55001" y="2122767"/>
            <a:ext cx="274800" cy="2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opensearch&quot; Icon - Download for free – Iconduck">
            <a:extLst>
              <a:ext uri="{FF2B5EF4-FFF2-40B4-BE49-F238E27FC236}">
                <a16:creationId xmlns:a16="http://schemas.microsoft.com/office/drawing/2014/main" id="{030FCDE2-C087-4C46-ACA1-91EAA15820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54452" y="210730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Apache Airflow Review 2024: Pricing, Features, Alternatives">
            <a:extLst>
              <a:ext uri="{FF2B5EF4-FFF2-40B4-BE49-F238E27FC236}">
                <a16:creationId xmlns:a16="http://schemas.microsoft.com/office/drawing/2014/main" id="{9DFD3C2A-6A19-7040-9508-A3A4519A4F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94829" y="765685"/>
            <a:ext cx="278851" cy="278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2" name="모서리가 둥근 직사각형 18">
            <a:extLst>
              <a:ext uri="{FF2B5EF4-FFF2-40B4-BE49-F238E27FC236}">
                <a16:creationId xmlns:a16="http://schemas.microsoft.com/office/drawing/2014/main" id="{8F70EE50-5C74-8241-BFCB-74FED62BB905}"/>
              </a:ext>
            </a:extLst>
          </p:cNvPr>
          <p:cNvSpPr/>
          <p:nvPr/>
        </p:nvSpPr>
        <p:spPr>
          <a:xfrm>
            <a:off x="7238148" y="2052569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ClickHouse</a:t>
            </a:r>
          </a:p>
          <a:p>
            <a:pPr algn="ctr"/>
            <a:r>
              <a:rPr lang="en-US" altLang="ko-KR" sz="600"/>
              <a:t>(StatefulSet/PVC)</a:t>
            </a:r>
          </a:p>
        </p:txBody>
      </p:sp>
      <p:pic>
        <p:nvPicPr>
          <p:cNvPr id="29" name="Picture 28" descr="ClickHouse MySQL Silicon Valley Meetup Wednesday, October 25 at Uber  Engineering with Percona's CTO Vadim Tkachenko">
            <a:extLst>
              <a:ext uri="{FF2B5EF4-FFF2-40B4-BE49-F238E27FC236}">
                <a16:creationId xmlns:a16="http://schemas.microsoft.com/office/drawing/2014/main" id="{879AA688-769E-5042-809B-264CC2AF269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22587" y="2114168"/>
            <a:ext cx="279633" cy="2796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66" name="Picture 165">
            <a:extLst>
              <a:ext uri="{FF2B5EF4-FFF2-40B4-BE49-F238E27FC236}">
                <a16:creationId xmlns:a16="http://schemas.microsoft.com/office/drawing/2014/main" id="{CAC53136-754E-B74A-B7CB-CD395C9F79FC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7383" y="752767"/>
            <a:ext cx="272896" cy="283155"/>
          </a:xfrm>
          <a:prstGeom prst="rect">
            <a:avLst/>
          </a:prstGeom>
        </p:spPr>
      </p:pic>
      <p:sp>
        <p:nvSpPr>
          <p:cNvPr id="167" name="모서리가 둥근 직사각형 18">
            <a:extLst>
              <a:ext uri="{FF2B5EF4-FFF2-40B4-BE49-F238E27FC236}">
                <a16:creationId xmlns:a16="http://schemas.microsoft.com/office/drawing/2014/main" id="{2BA0E452-1B5B-B746-8FD1-FFADF6B5B3FE}"/>
              </a:ext>
            </a:extLst>
          </p:cNvPr>
          <p:cNvSpPr/>
          <p:nvPr/>
        </p:nvSpPr>
        <p:spPr>
          <a:xfrm>
            <a:off x="5537949" y="689440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Apache Ragner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pic>
        <p:nvPicPr>
          <p:cNvPr id="33" name="Picture 36" descr="hive logo">
            <a:extLst>
              <a:ext uri="{FF2B5EF4-FFF2-40B4-BE49-F238E27FC236}">
                <a16:creationId xmlns:a16="http://schemas.microsoft.com/office/drawing/2014/main" id="{C032479B-59D1-E24B-82AC-E7E323E829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17605" y="748551"/>
            <a:ext cx="328600" cy="2959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68" name="모서리가 둥근 직사각형 18">
            <a:extLst>
              <a:ext uri="{FF2B5EF4-FFF2-40B4-BE49-F238E27FC236}">
                <a16:creationId xmlns:a16="http://schemas.microsoft.com/office/drawing/2014/main" id="{9D4F8C85-E72B-AB45-8FA9-4185BB423585}"/>
              </a:ext>
            </a:extLst>
          </p:cNvPr>
          <p:cNvSpPr/>
          <p:nvPr/>
        </p:nvSpPr>
        <p:spPr>
          <a:xfrm>
            <a:off x="4685382" y="688758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Hive MetaStore</a:t>
            </a:r>
          </a:p>
          <a:p>
            <a:pPr algn="ctr"/>
            <a:r>
              <a:rPr lang="en-US" altLang="ko-KR" sz="600"/>
              <a:t>(Deployment)</a:t>
            </a:r>
          </a:p>
        </p:txBody>
      </p:sp>
      <p:sp>
        <p:nvSpPr>
          <p:cNvPr id="82" name="모서리가 둥근 직사각형 18">
            <a:extLst>
              <a:ext uri="{FF2B5EF4-FFF2-40B4-BE49-F238E27FC236}">
                <a16:creationId xmlns:a16="http://schemas.microsoft.com/office/drawing/2014/main" id="{23A3239E-63BF-6F46-B6DB-ECE144BBA61A}"/>
              </a:ext>
            </a:extLst>
          </p:cNvPr>
          <p:cNvSpPr/>
          <p:nvPr/>
        </p:nvSpPr>
        <p:spPr>
          <a:xfrm>
            <a:off x="6381140" y="689945"/>
            <a:ext cx="806272" cy="638769"/>
          </a:xfrm>
          <a:prstGeom prst="roundRect">
            <a:avLst>
              <a:gd name="adj" fmla="val 11578"/>
            </a:avLst>
          </a:prstGeom>
          <a:noFill/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altLang="ko-KR" sz="600"/>
              <a:t>Airflow DAG</a:t>
            </a:r>
          </a:p>
          <a:p>
            <a:pPr algn="ctr"/>
            <a:r>
              <a:rPr lang="en-US" altLang="ko-KR" sz="600"/>
              <a:t>(Operator)</a:t>
            </a:r>
          </a:p>
        </p:txBody>
      </p:sp>
      <p:pic>
        <p:nvPicPr>
          <p:cNvPr id="87" name="Picture 42" descr="Airflow] Connection 연결시 [Test] 버튼 비활성화된 경우 해결하는 방법">
            <a:extLst>
              <a:ext uri="{FF2B5EF4-FFF2-40B4-BE49-F238E27FC236}">
                <a16:creationId xmlns:a16="http://schemas.microsoft.com/office/drawing/2014/main" id="{9E6DDFD7-891D-8547-BEE6-51D17A7485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3425" y="741549"/>
            <a:ext cx="288731" cy="2887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olcano">
            <a:extLst>
              <a:ext uri="{FF2B5EF4-FFF2-40B4-BE49-F238E27FC236}">
                <a16:creationId xmlns:a16="http://schemas.microsoft.com/office/drawing/2014/main" id="{2ECDBCAF-BD54-FE45-949B-664D606F5D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53339" y="2092504"/>
            <a:ext cx="286559" cy="2865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33806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52869</TotalTime>
  <Words>627</Words>
  <Application>Microsoft Macintosh PowerPoint</Application>
  <PresentationFormat>On-screen Show (16:9)</PresentationFormat>
  <Paragraphs>177</Paragraphs>
  <Slides>4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정섭 신</cp:lastModifiedBy>
  <cp:revision>5670</cp:revision>
  <dcterms:created xsi:type="dcterms:W3CDTF">2006-10-05T04:04:58Z</dcterms:created>
  <dcterms:modified xsi:type="dcterms:W3CDTF">2025-10-25T16:19:28Z</dcterms:modified>
</cp:coreProperties>
</file>