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03" r:id="rId2"/>
    <p:sldId id="404" r:id="rId3"/>
    <p:sldId id="396" r:id="rId4"/>
    <p:sldId id="407" r:id="rId5"/>
    <p:sldId id="406" r:id="rId6"/>
    <p:sldId id="405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 autoAdjust="0"/>
    <p:restoredTop sz="89760" autoAdjust="0"/>
  </p:normalViewPr>
  <p:slideViewPr>
    <p:cSldViewPr>
      <p:cViewPr varScale="1">
        <p:scale>
          <a:sx n="215" d="100"/>
          <a:sy n="215" d="100"/>
        </p:scale>
        <p:origin x="208" y="1024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99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64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440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99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2024. 12. 22.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8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10" Type="http://schemas.openxmlformats.org/officeDocument/2006/relationships/image" Target="../media/image10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07504" y="2211710"/>
            <a:ext cx="1944216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Master Node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dp-master.local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267744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192.168.1.72</a:t>
            </a:r>
            <a:endParaRPr lang="en-US" altLang="ko-KR" sz="120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267744" y="3075805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192.168.1.73</a:t>
            </a:r>
            <a:endParaRPr lang="en-US" altLang="ko-KR" sz="1200"/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535996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192.168.1.74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535996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02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192.168.1.75</a:t>
            </a:r>
            <a:endParaRPr lang="en-US" altLang="ko-KR" sz="1200"/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804248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01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dp-gpu-01.local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192.168.1.76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804248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02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dp-gpu-02.local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12314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4" name="모서리가 둥근 직사각형 13">
            <a:extLst>
              <a:ext uri="{FF2B5EF4-FFF2-40B4-BE49-F238E27FC236}">
                <a16:creationId xmlns:a16="http://schemas.microsoft.com/office/drawing/2014/main" id="{35FAB8B5-D8A7-DE47-B8AB-8A7D6D0D6B39}"/>
              </a:ext>
            </a:extLst>
          </p:cNvPr>
          <p:cNvSpPr/>
          <p:nvPr/>
        </p:nvSpPr>
        <p:spPr>
          <a:xfrm>
            <a:off x="4480566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5" name="모서리가 둥근 직사각형 13">
            <a:extLst>
              <a:ext uri="{FF2B5EF4-FFF2-40B4-BE49-F238E27FC236}">
                <a16:creationId xmlns:a16="http://schemas.microsoft.com/office/drawing/2014/main" id="{DC82091A-6D3C-E745-8487-A425E1856359}"/>
              </a:ext>
            </a:extLst>
          </p:cNvPr>
          <p:cNvSpPr/>
          <p:nvPr/>
        </p:nvSpPr>
        <p:spPr>
          <a:xfrm>
            <a:off x="6748818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258118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모서리가 둥근 직사각형 13">
            <a:extLst>
              <a:ext uri="{FF2B5EF4-FFF2-40B4-BE49-F238E27FC236}">
                <a16:creationId xmlns:a16="http://schemas.microsoft.com/office/drawing/2014/main" id="{62B64DFB-3DB6-9C46-A05B-1577A999BF8D}"/>
              </a:ext>
            </a:extLst>
          </p:cNvPr>
          <p:cNvSpPr/>
          <p:nvPr/>
        </p:nvSpPr>
        <p:spPr>
          <a:xfrm>
            <a:off x="6084168" y="2931790"/>
            <a:ext cx="2708632" cy="1738660"/>
          </a:xfrm>
          <a:prstGeom prst="roundRect">
            <a:avLst>
              <a:gd name="adj" fmla="val 586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658" y="645185"/>
            <a:ext cx="269713" cy="2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852" y="266317"/>
            <a:ext cx="4443769" cy="2421075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320154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2907" y="132257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86" y="1322571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471067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68327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080" y="126805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16796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953" y="1324362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62" y="2013669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466766" y="196217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471067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026804" y="266317"/>
            <a:ext cx="3619163" cy="2421075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Compute Node Group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2585" y="628768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007111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685528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703753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74" y="648571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32058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55646" y="2931789"/>
            <a:ext cx="2750639" cy="1738661"/>
          </a:xfrm>
          <a:prstGeom prst="roundRect">
            <a:avLst>
              <a:gd name="adj" fmla="val 544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Storage Node Group / Raspberry Pi 5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6178352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05" y="3987230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7026525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3176" y="3988188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7874994" y="393104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5150" y="3995688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62478" y="393478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Longhorn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10652" y="393478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367560" y="322890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31" y="4006187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25754" y="3953963"/>
            <a:ext cx="163860" cy="331076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31" y="3296012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1220948" y="322890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Jupyter Notebook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544" y="633351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70100" y="579816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853" y="651223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16796" y="579816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953" y="653928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910" y="648571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152040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000214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6848682" y="19637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871379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Juypter Hub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227" y="3239406"/>
            <a:ext cx="269713" cy="26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3166798" y="2931790"/>
            <a:ext cx="2750639" cy="1738660"/>
          </a:xfrm>
          <a:prstGeom prst="roundRect">
            <a:avLst>
              <a:gd name="adj" fmla="val 586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GPU Node Group / Jetson Nano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166898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Yunikorn 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9651" y="1961310"/>
            <a:ext cx="280768" cy="2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7922" y="2017497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318725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161" y="638578"/>
            <a:ext cx="288589" cy="288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154544" y="57716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6829" y="628768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793" y="2028354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63" y="20355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0135" y="2043590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911" y="3294735"/>
            <a:ext cx="283155" cy="28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3260352" y="322763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PyTroch App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3258460" y="393211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Nvidia Plugin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75" y="4009226"/>
            <a:ext cx="287525" cy="2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4105659" y="393713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Nvidia DCGM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574" y="4014251"/>
            <a:ext cx="287525" cy="28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869" y="1333489"/>
            <a:ext cx="283155" cy="28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5157399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Nessie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871379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92" name="Picture 10">
            <a:extLst>
              <a:ext uri="{FF2B5EF4-FFF2-40B4-BE49-F238E27FC236}">
                <a16:creationId xmlns:a16="http://schemas.microsoft.com/office/drawing/2014/main" id="{DEB4E2A9-0572-654D-915F-C08444CB7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535" y="1324362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모서리가 둥근 직사각형 18">
            <a:extLst>
              <a:ext uri="{FF2B5EF4-FFF2-40B4-BE49-F238E27FC236}">
                <a16:creationId xmlns:a16="http://schemas.microsoft.com/office/drawing/2014/main" id="{C1E1D391-5A8D-DA47-910A-B86C8FDE36FE}"/>
              </a:ext>
            </a:extLst>
          </p:cNvPr>
          <p:cNvSpPr/>
          <p:nvPr/>
        </p:nvSpPr>
        <p:spPr>
          <a:xfrm>
            <a:off x="6178352" y="322763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99" name="Picture 44" descr="Prometheus&quot; Icon - Download for free – Iconduck">
            <a:extLst>
              <a:ext uri="{FF2B5EF4-FFF2-40B4-BE49-F238E27FC236}">
                <a16:creationId xmlns:a16="http://schemas.microsoft.com/office/drawing/2014/main" id="{DE17FFB0-7969-1C4C-8FB9-B69672BB08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05" y="3292275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Lflow] MLflow Model Registry">
            <a:extLst>
              <a:ext uri="{FF2B5EF4-FFF2-40B4-BE49-F238E27FC236}">
                <a16:creationId xmlns:a16="http://schemas.microsoft.com/office/drawing/2014/main" id="{C4DBB887-4FDF-4841-AE09-19E9D3648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1838" y="1329712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모서리가 둥근 직사각형 18">
            <a:extLst>
              <a:ext uri="{FF2B5EF4-FFF2-40B4-BE49-F238E27FC236}">
                <a16:creationId xmlns:a16="http://schemas.microsoft.com/office/drawing/2014/main" id="{92F8BD19-4C0F-224C-B297-A02B35225FFD}"/>
              </a:ext>
            </a:extLst>
          </p:cNvPr>
          <p:cNvSpPr/>
          <p:nvPr/>
        </p:nvSpPr>
        <p:spPr>
          <a:xfrm>
            <a:off x="6000214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D14752F8-E1A0-444A-8287-4AEDEFE280A7}"/>
              </a:ext>
            </a:extLst>
          </p:cNvPr>
          <p:cNvCxnSpPr>
            <a:cxnSpLocks/>
            <a:stCxn id="112" idx="0"/>
            <a:endCxn id="36" idx="2"/>
          </p:cNvCxnSpPr>
          <p:nvPr/>
        </p:nvCxnSpPr>
        <p:spPr>
          <a:xfrm rot="16200000" flipV="1">
            <a:off x="4885412" y="378717"/>
            <a:ext cx="244398" cy="486174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Elbow Connector 115">
            <a:extLst>
              <a:ext uri="{FF2B5EF4-FFF2-40B4-BE49-F238E27FC236}">
                <a16:creationId xmlns:a16="http://schemas.microsoft.com/office/drawing/2014/main" id="{C5CF4AA7-26CE-6A48-969E-DE253CC94847}"/>
              </a:ext>
            </a:extLst>
          </p:cNvPr>
          <p:cNvCxnSpPr>
            <a:cxnSpLocks/>
            <a:stCxn id="112" idx="0"/>
            <a:endCxn id="41" idx="2"/>
          </p:cNvCxnSpPr>
          <p:nvPr/>
        </p:nvCxnSpPr>
        <p:spPr>
          <a:xfrm rot="16200000" flipV="1">
            <a:off x="7015236" y="2508542"/>
            <a:ext cx="244398" cy="60209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1EC4BE91-07B4-274D-9C53-D1011C6A69FA}"/>
              </a:ext>
            </a:extLst>
          </p:cNvPr>
          <p:cNvCxnSpPr>
            <a:cxnSpLocks/>
            <a:stCxn id="112" idx="2"/>
            <a:endCxn id="61" idx="2"/>
          </p:cNvCxnSpPr>
          <p:nvPr/>
        </p:nvCxnSpPr>
        <p:spPr>
          <a:xfrm rot="5400000">
            <a:off x="4534725" y="1766691"/>
            <a:ext cx="12700" cy="580751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1BE4EAC0-C118-9D45-89A1-A99C90C960F8}"/>
              </a:ext>
            </a:extLst>
          </p:cNvPr>
          <p:cNvCxnSpPr>
            <a:cxnSpLocks/>
            <a:stCxn id="112" idx="2"/>
            <a:endCxn id="101" idx="2"/>
          </p:cNvCxnSpPr>
          <p:nvPr/>
        </p:nvCxnSpPr>
        <p:spPr>
          <a:xfrm rot="5400000">
            <a:off x="5990301" y="3222267"/>
            <a:ext cx="12700" cy="2896366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3016796" y="19613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283956" y="2012355"/>
            <a:ext cx="282446" cy="28244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A92B70D-49DF-934B-8B70-F3E7D55BF92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972" y="1329712"/>
            <a:ext cx="272896" cy="283155"/>
          </a:xfrm>
          <a:prstGeom prst="rect">
            <a:avLst/>
          </a:prstGeom>
        </p:spPr>
      </p:pic>
      <p:sp>
        <p:nvSpPr>
          <p:cNvPr id="123" name="모서리가 둥근 직사각형 18">
            <a:extLst>
              <a:ext uri="{FF2B5EF4-FFF2-40B4-BE49-F238E27FC236}">
                <a16:creationId xmlns:a16="http://schemas.microsoft.com/office/drawing/2014/main" id="{881B14A0-837C-D344-BF05-8EEF0D429EE5}"/>
              </a:ext>
            </a:extLst>
          </p:cNvPr>
          <p:cNvSpPr/>
          <p:nvPr/>
        </p:nvSpPr>
        <p:spPr>
          <a:xfrm>
            <a:off x="6852538" y="126638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240792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07504" y="2211710"/>
            <a:ext cx="1944216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Master Node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dp-master.local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267744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192.168.1.72</a:t>
            </a:r>
            <a:endParaRPr lang="en-US" altLang="ko-KR" sz="1200"/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267744" y="3075805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dp-compute-02.local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192.168.1.73</a:t>
            </a:r>
            <a:endParaRPr lang="en-US" altLang="ko-KR" sz="1200"/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535996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01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dp-storage-01.local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192.168.1.74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535996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 Node 02</a:t>
            </a:r>
            <a:br>
              <a:rPr lang="en-US" altLang="ko-KR" sz="1200" b="1"/>
            </a:br>
            <a:r>
              <a:rPr lang="en-US" altLang="ko-KR" sz="1200" b="1"/>
              <a:t>/ Raspberry Pi 5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dp-storage-02.local</a:t>
            </a:r>
          </a:p>
          <a:p>
            <a:r>
              <a:rPr lang="en-US" altLang="ko-KR" sz="900"/>
              <a:t>OS : Ubuntu Server 24.04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8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256 GB</a:t>
            </a:r>
          </a:p>
          <a:p>
            <a:r>
              <a:rPr lang="en-US" altLang="ko-KR" sz="900"/>
              <a:t>Network : 192.168.1.75</a:t>
            </a:r>
            <a:endParaRPr lang="en-US" altLang="ko-KR" sz="1200"/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804248" y="1364457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01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dp-gpu-01.local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192.168.1.76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804248" y="3075806"/>
            <a:ext cx="2088232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 Node 02</a:t>
            </a:r>
            <a:br>
              <a:rPr lang="en-US" altLang="ko-KR" sz="1200" b="1"/>
            </a:br>
            <a:r>
              <a:rPr lang="en-US" altLang="ko-KR" sz="1200" b="1"/>
              <a:t>/ Jetson Nano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Hostname : dp-gpu-02.local</a:t>
            </a:r>
          </a:p>
          <a:p>
            <a:r>
              <a:rPr lang="en-US" altLang="ko-KR" sz="900"/>
              <a:t>OS : NVIDIA L4T</a:t>
            </a:r>
          </a:p>
          <a:p>
            <a:r>
              <a:rPr lang="en-US" altLang="ko-KR" sz="900"/>
              <a:t>CPU : 4 Core</a:t>
            </a:r>
            <a:br>
              <a:rPr lang="en-US" altLang="ko-KR" sz="900"/>
            </a:br>
            <a:r>
              <a:rPr lang="en-US" altLang="ko-KR" sz="900"/>
              <a:t>Memory : 4</a:t>
            </a:r>
            <a:r>
              <a:rPr lang="ko-KR" altLang="en-US" sz="900"/>
              <a:t> </a:t>
            </a:r>
            <a:r>
              <a:rPr lang="en-US" altLang="ko-KR" sz="900"/>
              <a:t>GB</a:t>
            </a:r>
          </a:p>
          <a:p>
            <a:r>
              <a:rPr lang="en-US" altLang="ko-KR" sz="900"/>
              <a:t>Storage : 64 GB</a:t>
            </a:r>
          </a:p>
          <a:p>
            <a:r>
              <a:rPr lang="en-US" altLang="ko-KR" sz="9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12314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Compute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4" name="모서리가 둥근 직사각형 13">
            <a:extLst>
              <a:ext uri="{FF2B5EF4-FFF2-40B4-BE49-F238E27FC236}">
                <a16:creationId xmlns:a16="http://schemas.microsoft.com/office/drawing/2014/main" id="{35FAB8B5-D8A7-DE47-B8AB-8A7D6D0D6B39}"/>
              </a:ext>
            </a:extLst>
          </p:cNvPr>
          <p:cNvSpPr/>
          <p:nvPr/>
        </p:nvSpPr>
        <p:spPr>
          <a:xfrm>
            <a:off x="4480566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Storage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75" name="모서리가 둥근 직사각형 13">
            <a:extLst>
              <a:ext uri="{FF2B5EF4-FFF2-40B4-BE49-F238E27FC236}">
                <a16:creationId xmlns:a16="http://schemas.microsoft.com/office/drawing/2014/main" id="{DC82091A-6D3C-E745-8487-A425E1856359}"/>
              </a:ext>
            </a:extLst>
          </p:cNvPr>
          <p:cNvSpPr/>
          <p:nvPr/>
        </p:nvSpPr>
        <p:spPr>
          <a:xfrm>
            <a:off x="6748818" y="716384"/>
            <a:ext cx="2199092" cy="3930679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GPU</a:t>
            </a:r>
            <a:br>
              <a:rPr lang="en-US" altLang="ko-KR" sz="1200" b="1"/>
            </a:br>
            <a:r>
              <a:rPr lang="en-US" altLang="ko-KR" sz="1200" b="1"/>
              <a:t>Node Group</a:t>
            </a:r>
            <a:endParaRPr lang="en-US" altLang="ko-KR" sz="1100"/>
          </a:p>
        </p:txBody>
      </p:sp>
      <p:sp>
        <p:nvSpPr>
          <p:cNvPr id="12" name="모서리가 둥근 직사각형 13">
            <a:extLst>
              <a:ext uri="{FF2B5EF4-FFF2-40B4-BE49-F238E27FC236}">
                <a16:creationId xmlns:a16="http://schemas.microsoft.com/office/drawing/2014/main" id="{9C74BED4-01EF-AA43-86E5-F8C0FE7B8747}"/>
              </a:ext>
            </a:extLst>
          </p:cNvPr>
          <p:cNvSpPr/>
          <p:nvPr/>
        </p:nvSpPr>
        <p:spPr>
          <a:xfrm>
            <a:off x="107504" y="267495"/>
            <a:ext cx="1944216" cy="720080"/>
          </a:xfrm>
          <a:prstGeom prst="roundRect">
            <a:avLst>
              <a:gd name="adj" fmla="val 875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MetalLB</a:t>
            </a:r>
          </a:p>
          <a:p>
            <a:pPr algn="ctr"/>
            <a:endParaRPr lang="en-US" altLang="ko-KR" sz="1200"/>
          </a:p>
          <a:p>
            <a:r>
              <a:rPr lang="en-US" altLang="ko-KR" sz="900"/>
              <a:t>Network : 192.168.1.81 ~ 192.168.1.89</a:t>
            </a:r>
          </a:p>
        </p:txBody>
      </p:sp>
    </p:spTree>
    <p:extLst>
      <p:ext uri="{BB962C8B-B14F-4D97-AF65-F5344CB8AC3E}">
        <p14:creationId xmlns:p14="http://schemas.microsoft.com/office/powerpoint/2010/main" val="1540833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59" y="52579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81012" y="119519"/>
            <a:ext cx="4765288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Master Node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216156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20" y="1333283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0" y="1333283"/>
            <a:ext cx="3028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30563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etcd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25697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Controller Manager </a:t>
            </a:r>
            <a:br>
              <a:rPr lang="en-US" altLang="ko-KR" sz="700"/>
            </a:br>
            <a:r>
              <a:rPr lang="en-US" altLang="ko-KR" sz="7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61" y="1274821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3555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Scheduler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133520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5" y="2074384"/>
            <a:ext cx="302907" cy="3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0563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CoreDNS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4A05A860-FC76-F148-B556-A4BCF6EB11A3}"/>
              </a:ext>
            </a:extLst>
          </p:cNvPr>
          <p:cNvSpPr/>
          <p:nvPr/>
        </p:nvSpPr>
        <p:spPr>
          <a:xfrm>
            <a:off x="212965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0C57A2C-BA2D-104E-8319-C2484695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9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B0BF92FA-3EB1-6941-A5A4-4092C047243A}"/>
              </a:ext>
            </a:extLst>
          </p:cNvPr>
          <p:cNvSpPr/>
          <p:nvPr/>
        </p:nvSpPr>
        <p:spPr>
          <a:xfrm>
            <a:off x="303919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40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AA1FB3BA-308F-774D-9D5D-4FD245C9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6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A7206B7C-55E3-EB44-BA92-2B30D51FCFB3}"/>
              </a:ext>
            </a:extLst>
          </p:cNvPr>
          <p:cNvSpPr/>
          <p:nvPr/>
        </p:nvSpPr>
        <p:spPr>
          <a:xfrm>
            <a:off x="3954751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8AFA03B7-065D-3A44-8367-6F61AFAF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305635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109845" y="119519"/>
            <a:ext cx="3881020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Compute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3EC14917-5D4B-B041-8853-EC1EDA0B13DD}"/>
              </a:ext>
            </a:extLst>
          </p:cNvPr>
          <p:cNvSpPr/>
          <p:nvPr/>
        </p:nvSpPr>
        <p:spPr>
          <a:xfrm>
            <a:off x="6155227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F34433E6-51E0-894B-947F-7301A126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91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직사각형 18">
            <a:extLst>
              <a:ext uri="{FF2B5EF4-FFF2-40B4-BE49-F238E27FC236}">
                <a16:creationId xmlns:a16="http://schemas.microsoft.com/office/drawing/2014/main" id="{C14C47DD-43F9-AD46-BA80-4008771899F9}"/>
              </a:ext>
            </a:extLst>
          </p:cNvPr>
          <p:cNvSpPr/>
          <p:nvPr/>
        </p:nvSpPr>
        <p:spPr>
          <a:xfrm>
            <a:off x="7064768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5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55E0A23-B604-BF4C-8C05-9885A931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88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E5E8103D-BF13-FF4F-B453-A373523404D4}"/>
              </a:ext>
            </a:extLst>
          </p:cNvPr>
          <p:cNvSpPr/>
          <p:nvPr/>
        </p:nvSpPr>
        <p:spPr>
          <a:xfrm>
            <a:off x="797462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47" name="Picture 18">
            <a:extLst>
              <a:ext uri="{FF2B5EF4-FFF2-40B4-BE49-F238E27FC236}">
                <a16:creationId xmlns:a16="http://schemas.microsoft.com/office/drawing/2014/main" id="{27FEF4AA-D624-0744-B864-697B312F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05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8" y="508194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16107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7070620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 Job 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980478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383" y="529430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21661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07036" y="2905396"/>
            <a:ext cx="4739264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Storage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2141545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09" y="41015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3051086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06" y="410262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3960944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23" y="411066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2214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Longhorn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31687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MinIO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2141545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PostgreSQL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0" y="3300585"/>
            <a:ext cx="299027" cy="2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69588" y="3244582"/>
            <a:ext cx="175716" cy="355030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78" y="3295970"/>
            <a:ext cx="299027" cy="30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3960944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Jupyter Notebook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69" y="513109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27598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62" y="532274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35555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535175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58" y="529430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244142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Prometheus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153683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Loki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7063541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Grafana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95196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Juypter Hub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34" y="323526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5986360" y="2905396"/>
            <a:ext cx="2949655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GPU Node Group / Jetson Nano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3951968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Yunikorn Scheduler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1273032"/>
            <a:ext cx="301082" cy="3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모서리가 둥근 직사각형 18">
            <a:extLst>
              <a:ext uri="{FF2B5EF4-FFF2-40B4-BE49-F238E27FC236}">
                <a16:creationId xmlns:a16="http://schemas.microsoft.com/office/drawing/2014/main" id="{7862C26B-803F-574B-9F25-92CF07994AAB}"/>
              </a:ext>
            </a:extLst>
          </p:cNvPr>
          <p:cNvSpPr/>
          <p:nvPr/>
        </p:nvSpPr>
        <p:spPr>
          <a:xfrm>
            <a:off x="6122767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7A840DFB-B8B7-0249-8CC1-0E9A463A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31" y="410022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C7703148-9A41-B445-8BA3-B92813BCAD0C}"/>
              </a:ext>
            </a:extLst>
          </p:cNvPr>
          <p:cNvSpPr/>
          <p:nvPr/>
        </p:nvSpPr>
        <p:spPr>
          <a:xfrm>
            <a:off x="7032308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7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56EE90AD-6214-6D42-A5E7-3DF2AA42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528" y="410125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BBD367CF-C749-814C-BB4E-4B809494E670}"/>
              </a:ext>
            </a:extLst>
          </p:cNvPr>
          <p:cNvSpPr/>
          <p:nvPr/>
        </p:nvSpPr>
        <p:spPr>
          <a:xfrm>
            <a:off x="7942166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9" name="Picture 18">
            <a:extLst>
              <a:ext uri="{FF2B5EF4-FFF2-40B4-BE49-F238E27FC236}">
                <a16:creationId xmlns:a16="http://schemas.microsoft.com/office/drawing/2014/main" id="{2DAE1BCA-275F-9141-9635-58FB2161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45" y="41092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86" y="2078489"/>
            <a:ext cx="302882" cy="3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219236" y="201823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MetalLB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3" y="518714"/>
            <a:ext cx="309469" cy="3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24682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 DAG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65" y="508194"/>
            <a:ext cx="309621" cy="3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06" y="1262501"/>
            <a:ext cx="301081" cy="30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2" y="1270188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48">
            <a:extLst>
              <a:ext uri="{FF2B5EF4-FFF2-40B4-BE49-F238E27FC236}">
                <a16:creationId xmlns:a16="http://schemas.microsoft.com/office/drawing/2014/main" id="{268F047A-D166-D84A-88C8-9EF7776F5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0153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10" y="1278840"/>
            <a:ext cx="274357" cy="2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233" y="329460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6108750" y="322264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PyTroch App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7037256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Plugin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49" y="3378665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7945752" y="3301358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DCGM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45" y="3384053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79" y="329597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305108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Nessie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368310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0" name="Picture 36" descr="Jupyter logo - Social media &amp; Logos Icons">
            <a:extLst>
              <a:ext uri="{FF2B5EF4-FFF2-40B4-BE49-F238E27FC236}">
                <a16:creationId xmlns:a16="http://schemas.microsoft.com/office/drawing/2014/main" id="{0E70C818-692B-084A-B230-E6D1D4894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659" y="52579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181012" y="119519"/>
            <a:ext cx="4765288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Master Node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216156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920" y="1333283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10" y="1333283"/>
            <a:ext cx="3028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30563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etcd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2125697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Controller Manager </a:t>
            </a:r>
            <a:br>
              <a:rPr lang="en-US" altLang="ko-KR" sz="700"/>
            </a:br>
            <a:r>
              <a:rPr lang="en-US" altLang="ko-KR" sz="7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461" y="1274821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3035555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K8s Scheduler</a:t>
            </a:r>
          </a:p>
          <a:p>
            <a:pPr algn="ctr"/>
            <a:r>
              <a:rPr lang="en-US" altLang="ko-KR" sz="7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133520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5" y="2074384"/>
            <a:ext cx="302907" cy="30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0563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CoreDNS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4A05A860-FC76-F148-B556-A4BCF6EB11A3}"/>
              </a:ext>
            </a:extLst>
          </p:cNvPr>
          <p:cNvSpPr/>
          <p:nvPr/>
        </p:nvSpPr>
        <p:spPr>
          <a:xfrm>
            <a:off x="2129655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50C57A2C-BA2D-104E-8319-C2484695A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9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B0BF92FA-3EB1-6941-A5A4-4092C047243A}"/>
              </a:ext>
            </a:extLst>
          </p:cNvPr>
          <p:cNvSpPr/>
          <p:nvPr/>
        </p:nvSpPr>
        <p:spPr>
          <a:xfrm>
            <a:off x="303919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40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AA1FB3BA-308F-774D-9D5D-4FD245C9F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416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모서리가 둥근 직사각형 18">
            <a:extLst>
              <a:ext uri="{FF2B5EF4-FFF2-40B4-BE49-F238E27FC236}">
                <a16:creationId xmlns:a16="http://schemas.microsoft.com/office/drawing/2014/main" id="{A7206B7C-55E3-EB44-BA92-2B30D51FCFB3}"/>
              </a:ext>
            </a:extLst>
          </p:cNvPr>
          <p:cNvSpPr/>
          <p:nvPr/>
        </p:nvSpPr>
        <p:spPr>
          <a:xfrm>
            <a:off x="3954751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8AFA03B7-065D-3A44-8367-6F61AFAF9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모서리가 둥근 직사각형 18">
            <a:extLst>
              <a:ext uri="{FF2B5EF4-FFF2-40B4-BE49-F238E27FC236}">
                <a16:creationId xmlns:a16="http://schemas.microsoft.com/office/drawing/2014/main" id="{90CE8989-369B-9B44-B4E3-BC3699BDE80B}"/>
              </a:ext>
            </a:extLst>
          </p:cNvPr>
          <p:cNvSpPr/>
          <p:nvPr/>
        </p:nvSpPr>
        <p:spPr>
          <a:xfrm>
            <a:off x="305635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41" name="모서리가 둥근 직사각형 13">
            <a:extLst>
              <a:ext uri="{FF2B5EF4-FFF2-40B4-BE49-F238E27FC236}">
                <a16:creationId xmlns:a16="http://schemas.microsoft.com/office/drawing/2014/main" id="{85379192-34E2-5B48-959B-1D0E42D0D731}"/>
              </a:ext>
            </a:extLst>
          </p:cNvPr>
          <p:cNvSpPr/>
          <p:nvPr/>
        </p:nvSpPr>
        <p:spPr>
          <a:xfrm>
            <a:off x="5109845" y="119519"/>
            <a:ext cx="3881020" cy="265353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Compute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42" name="모서리가 둥근 직사각형 18">
            <a:extLst>
              <a:ext uri="{FF2B5EF4-FFF2-40B4-BE49-F238E27FC236}">
                <a16:creationId xmlns:a16="http://schemas.microsoft.com/office/drawing/2014/main" id="{3EC14917-5D4B-B041-8853-EC1EDA0B13DD}"/>
              </a:ext>
            </a:extLst>
          </p:cNvPr>
          <p:cNvSpPr/>
          <p:nvPr/>
        </p:nvSpPr>
        <p:spPr>
          <a:xfrm>
            <a:off x="6155227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F34433E6-51E0-894B-947F-7301A1262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91" y="207941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모서리가 둥근 직사각형 18">
            <a:extLst>
              <a:ext uri="{FF2B5EF4-FFF2-40B4-BE49-F238E27FC236}">
                <a16:creationId xmlns:a16="http://schemas.microsoft.com/office/drawing/2014/main" id="{C14C47DD-43F9-AD46-BA80-4008771899F9}"/>
              </a:ext>
            </a:extLst>
          </p:cNvPr>
          <p:cNvSpPr/>
          <p:nvPr/>
        </p:nvSpPr>
        <p:spPr>
          <a:xfrm>
            <a:off x="7064768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45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55E0A23-B604-BF4C-8C05-9885A931B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88" y="208044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모서리가 둥근 직사각형 18">
            <a:extLst>
              <a:ext uri="{FF2B5EF4-FFF2-40B4-BE49-F238E27FC236}">
                <a16:creationId xmlns:a16="http://schemas.microsoft.com/office/drawing/2014/main" id="{E5E8103D-BF13-FF4F-B453-A373523404D4}"/>
              </a:ext>
            </a:extLst>
          </p:cNvPr>
          <p:cNvSpPr/>
          <p:nvPr/>
        </p:nvSpPr>
        <p:spPr>
          <a:xfrm>
            <a:off x="7974626" y="201916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47" name="Picture 18">
            <a:extLst>
              <a:ext uri="{FF2B5EF4-FFF2-40B4-BE49-F238E27FC236}">
                <a16:creationId xmlns:a16="http://schemas.microsoft.com/office/drawing/2014/main" id="{27FEF4AA-D624-0744-B864-697B312F9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605" y="208848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pache spark logo - Social media &amp; Logos Icons">
            <a:extLst>
              <a:ext uri="{FF2B5EF4-FFF2-40B4-BE49-F238E27FC236}">
                <a16:creationId xmlns:a16="http://schemas.microsoft.com/office/drawing/2014/main" id="{BC5978BE-9966-5C4A-980A-C9BB6C33D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38" y="508194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모서리가 둥근 직사각형 18">
            <a:extLst>
              <a:ext uri="{FF2B5EF4-FFF2-40B4-BE49-F238E27FC236}">
                <a16:creationId xmlns:a16="http://schemas.microsoft.com/office/drawing/2014/main" id="{F3B3D456-45F7-804E-94A8-10357204A27C}"/>
              </a:ext>
            </a:extLst>
          </p:cNvPr>
          <p:cNvSpPr/>
          <p:nvPr/>
        </p:nvSpPr>
        <p:spPr>
          <a:xfrm>
            <a:off x="616107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1" name="모서리가 둥근 직사각형 18">
            <a:extLst>
              <a:ext uri="{FF2B5EF4-FFF2-40B4-BE49-F238E27FC236}">
                <a16:creationId xmlns:a16="http://schemas.microsoft.com/office/drawing/2014/main" id="{F12A1458-BCFB-7943-8EC4-AE9A4684BA27}"/>
              </a:ext>
            </a:extLst>
          </p:cNvPr>
          <p:cNvSpPr/>
          <p:nvPr/>
        </p:nvSpPr>
        <p:spPr>
          <a:xfrm>
            <a:off x="7070620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 Job 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sp>
        <p:nvSpPr>
          <p:cNvPr id="53" name="모서리가 둥근 직사각형 18">
            <a:extLst>
              <a:ext uri="{FF2B5EF4-FFF2-40B4-BE49-F238E27FC236}">
                <a16:creationId xmlns:a16="http://schemas.microsoft.com/office/drawing/2014/main" id="{6C643C7B-9C25-5748-B5A5-897D456C81F6}"/>
              </a:ext>
            </a:extLst>
          </p:cNvPr>
          <p:cNvSpPr/>
          <p:nvPr/>
        </p:nvSpPr>
        <p:spPr>
          <a:xfrm>
            <a:off x="7980478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 Job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048" name="Picture 24" descr="Material | Apache Flink">
            <a:extLst>
              <a:ext uri="{FF2B5EF4-FFF2-40B4-BE49-F238E27FC236}">
                <a16:creationId xmlns:a16="http://schemas.microsoft.com/office/drawing/2014/main" id="{D7AB964B-7704-0D48-8E24-B3E65600D1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383" y="529430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21661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Spark 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61" name="모서리가 둥근 직사각형 13">
            <a:extLst>
              <a:ext uri="{FF2B5EF4-FFF2-40B4-BE49-F238E27FC236}">
                <a16:creationId xmlns:a16="http://schemas.microsoft.com/office/drawing/2014/main" id="{CA2E3AFD-DD41-3240-86F7-CD8292400974}"/>
              </a:ext>
            </a:extLst>
          </p:cNvPr>
          <p:cNvSpPr/>
          <p:nvPr/>
        </p:nvSpPr>
        <p:spPr>
          <a:xfrm>
            <a:off x="207036" y="2905396"/>
            <a:ext cx="4739264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Storage Node Group / Raspberry Pi 5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64" name="모서리가 둥근 직사각형 18">
            <a:extLst>
              <a:ext uri="{FF2B5EF4-FFF2-40B4-BE49-F238E27FC236}">
                <a16:creationId xmlns:a16="http://schemas.microsoft.com/office/drawing/2014/main" id="{971BD72A-9856-894B-9EAD-E2CD3FB84FD6}"/>
              </a:ext>
            </a:extLst>
          </p:cNvPr>
          <p:cNvSpPr/>
          <p:nvPr/>
        </p:nvSpPr>
        <p:spPr>
          <a:xfrm>
            <a:off x="2141545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5" name="Picture 2">
            <a:extLst>
              <a:ext uri="{FF2B5EF4-FFF2-40B4-BE49-F238E27FC236}">
                <a16:creationId xmlns:a16="http://schemas.microsoft.com/office/drawing/2014/main" id="{BD9740D6-F6D7-2F43-AFB8-860B5088C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3309" y="41015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모서리가 둥근 직사각형 18">
            <a:extLst>
              <a:ext uri="{FF2B5EF4-FFF2-40B4-BE49-F238E27FC236}">
                <a16:creationId xmlns:a16="http://schemas.microsoft.com/office/drawing/2014/main" id="{740D7517-C03A-7644-96EE-2234A14D412D}"/>
              </a:ext>
            </a:extLst>
          </p:cNvPr>
          <p:cNvSpPr/>
          <p:nvPr/>
        </p:nvSpPr>
        <p:spPr>
          <a:xfrm>
            <a:off x="3051086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68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6F4AED6A-6264-7141-A73C-8D926DC98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306" y="410262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9" name="모서리가 둥근 직사각형 18">
            <a:extLst>
              <a:ext uri="{FF2B5EF4-FFF2-40B4-BE49-F238E27FC236}">
                <a16:creationId xmlns:a16="http://schemas.microsoft.com/office/drawing/2014/main" id="{95F2CEC8-A8D2-4247-998E-274D0DBCB041}"/>
              </a:ext>
            </a:extLst>
          </p:cNvPr>
          <p:cNvSpPr/>
          <p:nvPr/>
        </p:nvSpPr>
        <p:spPr>
          <a:xfrm>
            <a:off x="3960944" y="404134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70" name="Picture 18">
            <a:extLst>
              <a:ext uri="{FF2B5EF4-FFF2-40B4-BE49-F238E27FC236}">
                <a16:creationId xmlns:a16="http://schemas.microsoft.com/office/drawing/2014/main" id="{8ED831F4-4895-1348-89B0-E1FBB7047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923" y="411066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모서리가 둥근 직사각형 18">
            <a:extLst>
              <a:ext uri="{FF2B5EF4-FFF2-40B4-BE49-F238E27FC236}">
                <a16:creationId xmlns:a16="http://schemas.microsoft.com/office/drawing/2014/main" id="{13CBCA93-FCFA-6F4C-894F-73FCA398E3DB}"/>
              </a:ext>
            </a:extLst>
          </p:cNvPr>
          <p:cNvSpPr/>
          <p:nvPr/>
        </p:nvSpPr>
        <p:spPr>
          <a:xfrm>
            <a:off x="32214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Longhorn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sp>
        <p:nvSpPr>
          <p:cNvPr id="73" name="모서리가 둥근 직사각형 18">
            <a:extLst>
              <a:ext uri="{FF2B5EF4-FFF2-40B4-BE49-F238E27FC236}">
                <a16:creationId xmlns:a16="http://schemas.microsoft.com/office/drawing/2014/main" id="{61ED76F2-AC43-F84E-B606-1637E67867E8}"/>
              </a:ext>
            </a:extLst>
          </p:cNvPr>
          <p:cNvSpPr/>
          <p:nvPr/>
        </p:nvSpPr>
        <p:spPr>
          <a:xfrm>
            <a:off x="1231687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MinIO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74" name="모서리가 둥근 직사각형 18">
            <a:extLst>
              <a:ext uri="{FF2B5EF4-FFF2-40B4-BE49-F238E27FC236}">
                <a16:creationId xmlns:a16="http://schemas.microsoft.com/office/drawing/2014/main" id="{A56B4048-E589-8B4D-9202-30D4A115EE2D}"/>
              </a:ext>
            </a:extLst>
          </p:cNvPr>
          <p:cNvSpPr/>
          <p:nvPr/>
        </p:nvSpPr>
        <p:spPr>
          <a:xfrm>
            <a:off x="2141545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PostgreSQL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pic>
        <p:nvPicPr>
          <p:cNvPr id="1052" name="Picture 28" descr="Longhorn">
            <a:extLst>
              <a:ext uri="{FF2B5EF4-FFF2-40B4-BE49-F238E27FC236}">
                <a16:creationId xmlns:a16="http://schemas.microsoft.com/office/drawing/2014/main" id="{9711295B-B0A3-6A47-9ECE-B7C2AA64A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10" y="3300585"/>
            <a:ext cx="299027" cy="29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2AF94A0A-4A15-2E42-B450-C2D5D8A01FB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69588" y="3244582"/>
            <a:ext cx="175716" cy="355030"/>
          </a:xfrm>
          <a:prstGeom prst="rect">
            <a:avLst/>
          </a:prstGeom>
        </p:spPr>
      </p:pic>
      <p:pic>
        <p:nvPicPr>
          <p:cNvPr id="1058" name="Picture 34" descr="PostgreSQL&quot; Icon - Download for free – Iconduck">
            <a:extLst>
              <a:ext uri="{FF2B5EF4-FFF2-40B4-BE49-F238E27FC236}">
                <a16:creationId xmlns:a16="http://schemas.microsoft.com/office/drawing/2014/main" id="{619B0C92-DA95-804E-BFEA-AA6678FBD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78" y="3295970"/>
            <a:ext cx="299027" cy="30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739F5551-47EC-5B46-83D7-785860EEB5EB}"/>
              </a:ext>
            </a:extLst>
          </p:cNvPr>
          <p:cNvSpPr/>
          <p:nvPr/>
        </p:nvSpPr>
        <p:spPr>
          <a:xfrm>
            <a:off x="3960944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Jupyter Notebook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169" y="513109"/>
            <a:ext cx="306832" cy="30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2127598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Flink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362" y="532274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모서리가 둥근 직사각형 18">
            <a:extLst>
              <a:ext uri="{FF2B5EF4-FFF2-40B4-BE49-F238E27FC236}">
                <a16:creationId xmlns:a16="http://schemas.microsoft.com/office/drawing/2014/main" id="{88E563A4-A4CF-A246-BBB1-BFF2D8C6DBD1}"/>
              </a:ext>
            </a:extLst>
          </p:cNvPr>
          <p:cNvSpPr/>
          <p:nvPr/>
        </p:nvSpPr>
        <p:spPr>
          <a:xfrm>
            <a:off x="3035555" y="455701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Trino</a:t>
            </a:r>
            <a:r>
              <a:rPr lang="ko-KR" altLang="en-US" sz="700"/>
              <a:t> </a:t>
            </a:r>
            <a:r>
              <a:rPr lang="en-US" altLang="ko-KR" sz="700"/>
              <a:t>Operator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2" name="Picture 38" descr="Trino logo - Social media &amp; Logos Icons">
            <a:extLst>
              <a:ext uri="{FF2B5EF4-FFF2-40B4-BE49-F238E27FC236}">
                <a16:creationId xmlns:a16="http://schemas.microsoft.com/office/drawing/2014/main" id="{EC242B5E-BA60-A044-A2FC-485B94EE6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535" y="535175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38" descr="Trino logo - Social media &amp; Logos Icons">
            <a:extLst>
              <a:ext uri="{FF2B5EF4-FFF2-40B4-BE49-F238E27FC236}">
                <a16:creationId xmlns:a16="http://schemas.microsoft.com/office/drawing/2014/main" id="{54A1E360-A79D-5248-8840-A71266BBC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9458" y="529430"/>
            <a:ext cx="301080" cy="30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모서리가 둥근 직사각형 18">
            <a:extLst>
              <a:ext uri="{FF2B5EF4-FFF2-40B4-BE49-F238E27FC236}">
                <a16:creationId xmlns:a16="http://schemas.microsoft.com/office/drawing/2014/main" id="{62A0F259-94D9-3545-905E-29F514D75475}"/>
              </a:ext>
            </a:extLst>
          </p:cNvPr>
          <p:cNvSpPr/>
          <p:nvPr/>
        </p:nvSpPr>
        <p:spPr>
          <a:xfrm>
            <a:off x="5244142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Prometheus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4" name="모서리가 둥근 직사각형 18">
            <a:extLst>
              <a:ext uri="{FF2B5EF4-FFF2-40B4-BE49-F238E27FC236}">
                <a16:creationId xmlns:a16="http://schemas.microsoft.com/office/drawing/2014/main" id="{EB2EF2A2-D4C9-6D4D-92B6-864E499CAB35}"/>
              </a:ext>
            </a:extLst>
          </p:cNvPr>
          <p:cNvSpPr/>
          <p:nvPr/>
        </p:nvSpPr>
        <p:spPr>
          <a:xfrm>
            <a:off x="6153683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Loki</a:t>
            </a:r>
          </a:p>
          <a:p>
            <a:pPr algn="ctr"/>
            <a:r>
              <a:rPr lang="en-US" altLang="ko-KR" sz="700"/>
              <a:t>(StatefulSet)</a:t>
            </a:r>
          </a:p>
        </p:txBody>
      </p:sp>
      <p:sp>
        <p:nvSpPr>
          <p:cNvPr id="95" name="모서리가 둥근 직사각형 18">
            <a:extLst>
              <a:ext uri="{FF2B5EF4-FFF2-40B4-BE49-F238E27FC236}">
                <a16:creationId xmlns:a16="http://schemas.microsoft.com/office/drawing/2014/main" id="{0BCFB281-E0FF-DE4F-82B4-B2190D9CAD41}"/>
              </a:ext>
            </a:extLst>
          </p:cNvPr>
          <p:cNvSpPr/>
          <p:nvPr/>
        </p:nvSpPr>
        <p:spPr>
          <a:xfrm>
            <a:off x="7063541" y="119318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Grafana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98" name="모서리가 둥근 직사각형 18">
            <a:extLst>
              <a:ext uri="{FF2B5EF4-FFF2-40B4-BE49-F238E27FC236}">
                <a16:creationId xmlns:a16="http://schemas.microsoft.com/office/drawing/2014/main" id="{93472584-024A-4740-B882-12C78E06F787}"/>
              </a:ext>
            </a:extLst>
          </p:cNvPr>
          <p:cNvSpPr/>
          <p:nvPr/>
        </p:nvSpPr>
        <p:spPr>
          <a:xfrm>
            <a:off x="3951969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Juypter Hub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0" name="Picture 36" descr="Jupyter logo - Social media &amp; Logos Icons">
            <a:extLst>
              <a:ext uri="{FF2B5EF4-FFF2-40B4-BE49-F238E27FC236}">
                <a16:creationId xmlns:a16="http://schemas.microsoft.com/office/drawing/2014/main" id="{9EFC23FD-2FA8-D449-96E4-FDF1C0BE1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634" y="3235269"/>
            <a:ext cx="289227" cy="2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모서리가 둥근 직사각형 13">
            <a:extLst>
              <a:ext uri="{FF2B5EF4-FFF2-40B4-BE49-F238E27FC236}">
                <a16:creationId xmlns:a16="http://schemas.microsoft.com/office/drawing/2014/main" id="{23BDB28B-08BF-6D43-93ED-7AAA067CC2F2}"/>
              </a:ext>
            </a:extLst>
          </p:cNvPr>
          <p:cNvSpPr/>
          <p:nvPr/>
        </p:nvSpPr>
        <p:spPr>
          <a:xfrm>
            <a:off x="5986360" y="2905396"/>
            <a:ext cx="2949655" cy="189860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100" b="1"/>
              <a:t>GPU Node Group / Jetson Nano</a:t>
            </a:r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pPr algn="ctr"/>
            <a:endParaRPr lang="en-US" altLang="ko-KR" sz="1050"/>
          </a:p>
          <a:p>
            <a:endParaRPr lang="en-US" altLang="ko-KR" sz="1050"/>
          </a:p>
          <a:p>
            <a:endParaRPr lang="en-US" altLang="ko-KR" sz="1050"/>
          </a:p>
        </p:txBody>
      </p:sp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3951968" y="127303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Yunikorn Scheduler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731" y="1273032"/>
            <a:ext cx="301082" cy="30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" name="모서리가 둥근 직사각형 18">
            <a:extLst>
              <a:ext uri="{FF2B5EF4-FFF2-40B4-BE49-F238E27FC236}">
                <a16:creationId xmlns:a16="http://schemas.microsoft.com/office/drawing/2014/main" id="{7862C26B-803F-574B-9F25-92CF07994AAB}"/>
              </a:ext>
            </a:extLst>
          </p:cNvPr>
          <p:cNvSpPr/>
          <p:nvPr/>
        </p:nvSpPr>
        <p:spPr>
          <a:xfrm>
            <a:off x="6122767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kube-proxy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5" name="Picture 2">
            <a:extLst>
              <a:ext uri="{FF2B5EF4-FFF2-40B4-BE49-F238E27FC236}">
                <a16:creationId xmlns:a16="http://schemas.microsoft.com/office/drawing/2014/main" id="{7A840DFB-B8B7-0249-8CC1-0E9A463AC9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31" y="410022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C7703148-9A41-B445-8BA3-B92813BCAD0C}"/>
              </a:ext>
            </a:extLst>
          </p:cNvPr>
          <p:cNvSpPr/>
          <p:nvPr/>
        </p:nvSpPr>
        <p:spPr>
          <a:xfrm>
            <a:off x="7032308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flannel CNI</a:t>
            </a:r>
          </a:p>
          <a:p>
            <a:pPr algn="ctr"/>
            <a:r>
              <a:rPr lang="en-US" altLang="ko-KR" sz="700"/>
              <a:t>(DaemonSet)</a:t>
            </a:r>
          </a:p>
        </p:txBody>
      </p:sp>
      <p:pic>
        <p:nvPicPr>
          <p:cNvPr id="107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56EE90AD-6214-6D42-A5E7-3DF2AA420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528" y="4101251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BBD367CF-C749-814C-BB4E-4B809494E670}"/>
              </a:ext>
            </a:extLst>
          </p:cNvPr>
          <p:cNvSpPr/>
          <p:nvPr/>
        </p:nvSpPr>
        <p:spPr>
          <a:xfrm>
            <a:off x="7942166" y="4039973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kubelet</a:t>
            </a:r>
          </a:p>
        </p:txBody>
      </p:sp>
      <p:pic>
        <p:nvPicPr>
          <p:cNvPr id="109" name="Picture 18">
            <a:extLst>
              <a:ext uri="{FF2B5EF4-FFF2-40B4-BE49-F238E27FC236}">
                <a16:creationId xmlns:a16="http://schemas.microsoft.com/office/drawing/2014/main" id="{2DAE1BCA-275F-9141-9635-58FB21610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45" y="4109294"/>
            <a:ext cx="301081" cy="29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186" y="2078489"/>
            <a:ext cx="302882" cy="302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219236" y="201823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MetalLB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pic>
        <p:nvPicPr>
          <p:cNvPr id="1066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EA381EC3-155A-A14D-8583-C97C999D8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93" y="518714"/>
            <a:ext cx="309469" cy="309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모서리가 둥근 직사각형 18">
            <a:extLst>
              <a:ext uri="{FF2B5EF4-FFF2-40B4-BE49-F238E27FC236}">
                <a16:creationId xmlns:a16="http://schemas.microsoft.com/office/drawing/2014/main" id="{1A45757C-7DA4-6F4C-B96B-4DFDD131DD00}"/>
              </a:ext>
            </a:extLst>
          </p:cNvPr>
          <p:cNvSpPr/>
          <p:nvPr/>
        </p:nvSpPr>
        <p:spPr>
          <a:xfrm>
            <a:off x="5246827" y="452857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Airflow DAG</a:t>
            </a:r>
          </a:p>
          <a:p>
            <a:pPr algn="ctr"/>
            <a:r>
              <a:rPr lang="en-US" altLang="ko-KR" sz="700"/>
              <a:t>(Operator)</a:t>
            </a:r>
          </a:p>
        </p:txBody>
      </p:sp>
      <p:pic>
        <p:nvPicPr>
          <p:cNvPr id="114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A411A939-E808-284B-8E77-BC1A392C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7365" y="508194"/>
            <a:ext cx="309621" cy="30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Prometheus&quot; Icon - Download for free – Iconduck">
            <a:extLst>
              <a:ext uri="{FF2B5EF4-FFF2-40B4-BE49-F238E27FC236}">
                <a16:creationId xmlns:a16="http://schemas.microsoft.com/office/drawing/2014/main" id="{6CB1BBC7-CC16-B24F-B12A-357607DB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906" y="1262501"/>
            <a:ext cx="301081" cy="30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Grafana Loki">
            <a:extLst>
              <a:ext uri="{FF2B5EF4-FFF2-40B4-BE49-F238E27FC236}">
                <a16:creationId xmlns:a16="http://schemas.microsoft.com/office/drawing/2014/main" id="{AE05B06D-3286-5240-802D-C3487DD71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902" y="1270188"/>
            <a:ext cx="301081" cy="3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AutoShape 48">
            <a:extLst>
              <a:ext uri="{FF2B5EF4-FFF2-40B4-BE49-F238E27FC236}">
                <a16:creationId xmlns:a16="http://schemas.microsoft.com/office/drawing/2014/main" id="{268F047A-D166-D84A-88C8-9EF7776F5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370153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KR"/>
          </a:p>
        </p:txBody>
      </p:sp>
      <p:pic>
        <p:nvPicPr>
          <p:cNvPr id="1074" name="Picture 50">
            <a:extLst>
              <a:ext uri="{FF2B5EF4-FFF2-40B4-BE49-F238E27FC236}">
                <a16:creationId xmlns:a16="http://schemas.microsoft.com/office/drawing/2014/main" id="{CB241AC3-0F7F-A441-B77C-352F4FB9D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3910" y="1278840"/>
            <a:ext cx="274357" cy="28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시리즈 | pytorch - 지피티야 나 대신 논문써줘">
            <a:extLst>
              <a:ext uri="{FF2B5EF4-FFF2-40B4-BE49-F238E27FC236}">
                <a16:creationId xmlns:a16="http://schemas.microsoft.com/office/drawing/2014/main" id="{783759C7-A410-4F42-96CA-92E199EC8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304" y="3367929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모서리가 둥근 직사각형 18">
            <a:extLst>
              <a:ext uri="{FF2B5EF4-FFF2-40B4-BE49-F238E27FC236}">
                <a16:creationId xmlns:a16="http://schemas.microsoft.com/office/drawing/2014/main" id="{739D3BE4-8C53-CC46-ADBF-FBB1346D7C1D}"/>
              </a:ext>
            </a:extLst>
          </p:cNvPr>
          <p:cNvSpPr/>
          <p:nvPr/>
        </p:nvSpPr>
        <p:spPr>
          <a:xfrm>
            <a:off x="6118821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PyTroch App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51BC1EC2-2E1D-724D-9B88-1CC88905A895}"/>
              </a:ext>
            </a:extLst>
          </p:cNvPr>
          <p:cNvSpPr/>
          <p:nvPr/>
        </p:nvSpPr>
        <p:spPr>
          <a:xfrm>
            <a:off x="7037256" y="3295970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Plugin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078" name="Picture 54" descr="엔비디아 - 무료 심벌 마크개 아이콘">
            <a:extLst>
              <a:ext uri="{FF2B5EF4-FFF2-40B4-BE49-F238E27FC236}">
                <a16:creationId xmlns:a16="http://schemas.microsoft.com/office/drawing/2014/main" id="{40FF65FC-8506-F641-BD5B-F3B6E6861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049" y="3378665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3" name="모서리가 둥근 직사각형 18">
            <a:extLst>
              <a:ext uri="{FF2B5EF4-FFF2-40B4-BE49-F238E27FC236}">
                <a16:creationId xmlns:a16="http://schemas.microsoft.com/office/drawing/2014/main" id="{F12D2EC0-8364-8844-B96D-8FF10AB75657}"/>
              </a:ext>
            </a:extLst>
          </p:cNvPr>
          <p:cNvSpPr/>
          <p:nvPr/>
        </p:nvSpPr>
        <p:spPr>
          <a:xfrm>
            <a:off x="7945752" y="3301358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Nvidia DCGM</a:t>
            </a:r>
          </a:p>
          <a:p>
            <a:pPr algn="ctr"/>
            <a:r>
              <a:rPr lang="en-US" altLang="ko-KR" sz="700"/>
              <a:t>(DaemonSet</a:t>
            </a:r>
          </a:p>
        </p:txBody>
      </p:sp>
      <p:pic>
        <p:nvPicPr>
          <p:cNvPr id="134" name="Picture 54" descr="엔비디아 - 무료 심벌 마크개 아이콘">
            <a:extLst>
              <a:ext uri="{FF2B5EF4-FFF2-40B4-BE49-F238E27FC236}">
                <a16:creationId xmlns:a16="http://schemas.microsoft.com/office/drawing/2014/main" id="{901400A5-D017-7048-AF63-B2F503586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545" y="3384053"/>
            <a:ext cx="308328" cy="30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essie on Kubernetes - Project Nessie: Transactional Catalog ...">
            <a:extLst>
              <a:ext uri="{FF2B5EF4-FFF2-40B4-BE49-F238E27FC236}">
                <a16:creationId xmlns:a16="http://schemas.microsoft.com/office/drawing/2014/main" id="{ACE28A01-F728-2A47-AF75-A280F465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679" y="3295971"/>
            <a:ext cx="303642" cy="30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모서리가 둥근 직사각형 18">
            <a:extLst>
              <a:ext uri="{FF2B5EF4-FFF2-40B4-BE49-F238E27FC236}">
                <a16:creationId xmlns:a16="http://schemas.microsoft.com/office/drawing/2014/main" id="{7F46894C-3BF1-7A48-BDCB-C527200FD368}"/>
              </a:ext>
            </a:extLst>
          </p:cNvPr>
          <p:cNvSpPr/>
          <p:nvPr/>
        </p:nvSpPr>
        <p:spPr>
          <a:xfrm>
            <a:off x="3051086" y="3224012"/>
            <a:ext cx="864608" cy="684986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700"/>
              <a:t>Nessie</a:t>
            </a:r>
          </a:p>
          <a:p>
            <a:pPr algn="ctr"/>
            <a:r>
              <a:rPr lang="en-US" altLang="ko-KR" sz="700"/>
              <a:t>(Deployment)</a:t>
            </a:r>
          </a:p>
        </p:txBody>
      </p:sp>
    </p:spTree>
    <p:extLst>
      <p:ext uri="{BB962C8B-B14F-4D97-AF65-F5344CB8AC3E}">
        <p14:creationId xmlns:p14="http://schemas.microsoft.com/office/powerpoint/2010/main" val="1057123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51520</TotalTime>
  <Words>1083</Words>
  <Application>Microsoft Macintosh PowerPoint</Application>
  <PresentationFormat>On-screen Show (16:9)</PresentationFormat>
  <Paragraphs>440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5494</cp:revision>
  <dcterms:created xsi:type="dcterms:W3CDTF">2006-10-05T04:04:58Z</dcterms:created>
  <dcterms:modified xsi:type="dcterms:W3CDTF">2024-12-22T14:03:39Z</dcterms:modified>
</cp:coreProperties>
</file>