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75" r:id="rId2"/>
    <p:sldId id="380" r:id="rId3"/>
    <p:sldId id="365" r:id="rId4"/>
    <p:sldId id="381" r:id="rId5"/>
    <p:sldId id="379" r:id="rId6"/>
    <p:sldId id="378" r:id="rId7"/>
    <p:sldId id="377" r:id="rId8"/>
    <p:sldId id="376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08" autoAdjust="0"/>
    <p:restoredTop sz="88720" autoAdjust="0"/>
  </p:normalViewPr>
  <p:slideViewPr>
    <p:cSldViewPr>
      <p:cViewPr varScale="1">
        <p:scale>
          <a:sx n="209" d="100"/>
          <a:sy n="209" d="100"/>
        </p:scale>
        <p:origin x="192" y="1056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2024. 12. 27.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906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890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516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089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002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222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39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2024. 12. 27.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2024. 12. 27.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2024. 12. 27.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2024. 12. 27.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2024. 12. 27.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2024. 12. 27.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2024. 12. 27.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7" y="2544447"/>
            <a:ext cx="60256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Container</a:t>
            </a:r>
            <a:endParaRPr lang="ko-KR" altLang="en-US" sz="10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899592" y="3550690"/>
            <a:ext cx="68407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905315" y="3562015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sp>
        <p:nvSpPr>
          <p:cNvPr id="9" name="사각형: 둥근 모서리 36">
            <a:extLst>
              <a:ext uri="{FF2B5EF4-FFF2-40B4-BE49-F238E27FC236}">
                <a16:creationId xmlns:a16="http://schemas.microsoft.com/office/drawing/2014/main" id="{A1C7F864-2614-BF4D-A2F9-B92AD700B407}"/>
              </a:ext>
            </a:extLst>
          </p:cNvPr>
          <p:cNvSpPr/>
          <p:nvPr/>
        </p:nvSpPr>
        <p:spPr>
          <a:xfrm>
            <a:off x="2398345" y="3052293"/>
            <a:ext cx="31817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Container preStop Hook</a:t>
            </a:r>
            <a:endParaRPr lang="ko-KR" altLang="en-US" sz="1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</p:cNvCxnSpPr>
          <p:nvPr/>
        </p:nvCxnSpPr>
        <p:spPr>
          <a:xfrm flipV="1">
            <a:off x="2184856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C01842-CE18-A642-A9E4-165CE4B9538C}"/>
              </a:ext>
            </a:extLst>
          </p:cNvPr>
          <p:cNvCxnSpPr>
            <a:cxnSpLocks/>
          </p:cNvCxnSpPr>
          <p:nvPr/>
        </p:nvCxnSpPr>
        <p:spPr>
          <a:xfrm flipV="1">
            <a:off x="5787824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0EB0EB-1E08-2540-8A4C-E6B2642BCCB0}"/>
              </a:ext>
            </a:extLst>
          </p:cNvPr>
          <p:cNvSpPr txBox="1"/>
          <p:nvPr/>
        </p:nvSpPr>
        <p:spPr>
          <a:xfrm>
            <a:off x="5225498" y="3765572"/>
            <a:ext cx="11304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4. k</a:t>
            </a:r>
            <a:r>
              <a:rPr lang="en-KR" sz="1000"/>
              <a:t>ubelet</a:t>
            </a:r>
          </a:p>
          <a:p>
            <a:pPr algn="ctr"/>
            <a:r>
              <a:rPr lang="en-KR" sz="1000"/>
              <a:t>sends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9BD624-A81C-9E49-AB95-E74B99288A26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7141282" y="3556346"/>
            <a:ext cx="1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F112B48-D3BF-8D48-A879-7AEA2A0E4700}"/>
              </a:ext>
            </a:extLst>
          </p:cNvPr>
          <p:cNvSpPr txBox="1"/>
          <p:nvPr/>
        </p:nvSpPr>
        <p:spPr>
          <a:xfrm>
            <a:off x="6624954" y="3765572"/>
            <a:ext cx="10326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5. k</a:t>
            </a:r>
            <a:r>
              <a:rPr lang="en-KR" sz="1000"/>
              <a:t>ubelet</a:t>
            </a:r>
          </a:p>
          <a:p>
            <a:pPr algn="ctr"/>
            <a:r>
              <a:rPr lang="en-KR" sz="1000"/>
              <a:t>sends</a:t>
            </a:r>
            <a:r>
              <a:rPr lang="ko-KR" altLang="en-US" sz="1000"/>
              <a:t> </a:t>
            </a:r>
            <a:r>
              <a:rPr lang="en-KR" sz="1000"/>
              <a:t>SIGKILL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41CF7A-CD35-C248-9EF0-1A11F17CBA0B}"/>
              </a:ext>
            </a:extLst>
          </p:cNvPr>
          <p:cNvCxnSpPr>
            <a:cxnSpLocks/>
          </p:cNvCxnSpPr>
          <p:nvPr/>
        </p:nvCxnSpPr>
        <p:spPr>
          <a:xfrm>
            <a:off x="2184607" y="627534"/>
            <a:ext cx="0" cy="29344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17CA82-1C03-074A-951B-6CF6E23AFE51}"/>
              </a:ext>
            </a:extLst>
          </p:cNvPr>
          <p:cNvCxnSpPr>
            <a:cxnSpLocks/>
          </p:cNvCxnSpPr>
          <p:nvPr/>
        </p:nvCxnSpPr>
        <p:spPr>
          <a:xfrm>
            <a:off x="5787824" y="2326554"/>
            <a:ext cx="0" cy="12354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DE437C-A728-B844-8431-22C3EB034C3E}"/>
              </a:ext>
            </a:extLst>
          </p:cNvPr>
          <p:cNvCxnSpPr>
            <a:cxnSpLocks/>
          </p:cNvCxnSpPr>
          <p:nvPr/>
        </p:nvCxnSpPr>
        <p:spPr>
          <a:xfrm>
            <a:off x="7141282" y="627534"/>
            <a:ext cx="0" cy="29344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C902DB5-E286-0345-8212-03AF3E37BA66}"/>
              </a:ext>
            </a:extLst>
          </p:cNvPr>
          <p:cNvCxnSpPr>
            <a:cxnSpLocks/>
          </p:cNvCxnSpPr>
          <p:nvPr/>
        </p:nvCxnSpPr>
        <p:spPr>
          <a:xfrm>
            <a:off x="2398346" y="2326554"/>
            <a:ext cx="0" cy="12241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874EDB-25C5-6941-BD18-67AA9E05F05C}"/>
              </a:ext>
            </a:extLst>
          </p:cNvPr>
          <p:cNvCxnSpPr>
            <a:cxnSpLocks/>
          </p:cNvCxnSpPr>
          <p:nvPr/>
        </p:nvCxnSpPr>
        <p:spPr>
          <a:xfrm flipH="1">
            <a:off x="2184359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36">
            <a:extLst>
              <a:ext uri="{FF2B5EF4-FFF2-40B4-BE49-F238E27FC236}">
                <a16:creationId xmlns:a16="http://schemas.microsoft.com/office/drawing/2014/main" id="{2FC01194-2E2F-524E-849B-1872473B4AB9}"/>
              </a:ext>
            </a:extLst>
          </p:cNvPr>
          <p:cNvSpPr/>
          <p:nvPr/>
        </p:nvSpPr>
        <p:spPr>
          <a:xfrm>
            <a:off x="1234852" y="1688144"/>
            <a:ext cx="1824979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tx2"/>
                </a:solidFill>
              </a:rPr>
              <a:t>(K8s API Server </a:t>
            </a:r>
            <a:r>
              <a:rPr lang="en-US" altLang="ko-KR" sz="800">
                <a:solidFill>
                  <a:schemeClr val="tx2"/>
                </a:solidFill>
                <a:sym typeface="Wingdings" pitchFamily="2" charset="2"/>
              </a:rPr>
              <a:t> kubelet) </a:t>
            </a:r>
            <a:endParaRPr lang="ko-KR" altLang="en-US" sz="800">
              <a:solidFill>
                <a:schemeClr val="tx2"/>
              </a:solidFill>
            </a:endParaRPr>
          </a:p>
        </p:txBody>
      </p:sp>
      <p:sp>
        <p:nvSpPr>
          <p:cNvPr id="59" name="사각형: 둥근 모서리 36">
            <a:extLst>
              <a:ext uri="{FF2B5EF4-FFF2-40B4-BE49-F238E27FC236}">
                <a16:creationId xmlns:a16="http://schemas.microsoft.com/office/drawing/2014/main" id="{D44E83F9-5EC4-694E-9EB7-EE4CAAD2D7E6}"/>
              </a:ext>
            </a:extLst>
          </p:cNvPr>
          <p:cNvSpPr/>
          <p:nvPr/>
        </p:nvSpPr>
        <p:spPr>
          <a:xfrm>
            <a:off x="3059832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 Time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33A689-1427-ED4D-B764-E2688CB38835}"/>
              </a:ext>
            </a:extLst>
          </p:cNvPr>
          <p:cNvCxnSpPr>
            <a:cxnSpLocks/>
          </p:cNvCxnSpPr>
          <p:nvPr/>
        </p:nvCxnSpPr>
        <p:spPr>
          <a:xfrm flipH="1">
            <a:off x="2398348" y="1982320"/>
            <a:ext cx="1649216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9563B5-A050-6D47-930A-72147218A9F0}"/>
              </a:ext>
            </a:extLst>
          </p:cNvPr>
          <p:cNvCxnSpPr>
            <a:cxnSpLocks/>
          </p:cNvCxnSpPr>
          <p:nvPr/>
        </p:nvCxnSpPr>
        <p:spPr>
          <a:xfrm flipH="1" flipV="1">
            <a:off x="1228590" y="1982320"/>
            <a:ext cx="967156" cy="344236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D8FD36-BA7B-1C43-8024-41C61DEACF5A}"/>
              </a:ext>
            </a:extLst>
          </p:cNvPr>
          <p:cNvSpPr txBox="1"/>
          <p:nvPr/>
        </p:nvSpPr>
        <p:spPr>
          <a:xfrm>
            <a:off x="1732629" y="2028977"/>
            <a:ext cx="112883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preStop Hook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2B02E8-FE1B-E841-A5A9-003F5BA25D07}"/>
              </a:ext>
            </a:extLst>
          </p:cNvPr>
          <p:cNvCxnSpPr>
            <a:cxnSpLocks/>
          </p:cNvCxnSpPr>
          <p:nvPr/>
        </p:nvCxnSpPr>
        <p:spPr>
          <a:xfrm>
            <a:off x="4663069" y="1479926"/>
            <a:ext cx="0" cy="20707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7257EB5-9562-FB48-8629-301D1361D17C}"/>
              </a:ext>
            </a:extLst>
          </p:cNvPr>
          <p:cNvSpPr txBox="1"/>
          <p:nvPr/>
        </p:nvSpPr>
        <p:spPr>
          <a:xfrm>
            <a:off x="3898058" y="3765572"/>
            <a:ext cx="15215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3. kube-proxy removes</a:t>
            </a:r>
          </a:p>
          <a:p>
            <a:pPr algn="ctr"/>
            <a:r>
              <a:rPr lang="en-US" sz="1000"/>
              <a:t>forwarding rules for </a:t>
            </a:r>
          </a:p>
          <a:p>
            <a:pPr algn="ctr"/>
            <a:r>
              <a:rPr lang="en-US" sz="1000"/>
              <a:t>the deleted pod 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1C9DFB-879F-4449-8299-A6363C7C5171}"/>
              </a:ext>
            </a:extLst>
          </p:cNvPr>
          <p:cNvCxnSpPr>
            <a:cxnSpLocks/>
          </p:cNvCxnSpPr>
          <p:nvPr/>
        </p:nvCxnSpPr>
        <p:spPr>
          <a:xfrm flipV="1">
            <a:off x="4666048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E03C6B-4CDA-BB42-BB86-B9DB7D0B068B}"/>
              </a:ext>
            </a:extLst>
          </p:cNvPr>
          <p:cNvCxnSpPr>
            <a:cxnSpLocks/>
          </p:cNvCxnSpPr>
          <p:nvPr/>
        </p:nvCxnSpPr>
        <p:spPr>
          <a:xfrm flipH="1">
            <a:off x="2184360" y="1479926"/>
            <a:ext cx="247870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36">
            <a:extLst>
              <a:ext uri="{FF2B5EF4-FFF2-40B4-BE49-F238E27FC236}">
                <a16:creationId xmlns:a16="http://schemas.microsoft.com/office/drawing/2014/main" id="{F22B39D0-1538-0F45-9D68-388D836FB71C}"/>
              </a:ext>
            </a:extLst>
          </p:cNvPr>
          <p:cNvSpPr/>
          <p:nvPr/>
        </p:nvSpPr>
        <p:spPr>
          <a:xfrm>
            <a:off x="2783213" y="908508"/>
            <a:ext cx="1423760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Endpoint Slice Controller</a:t>
            </a:r>
            <a:br>
              <a:rPr lang="en-US" altLang="ko-KR" sz="800">
                <a:solidFill>
                  <a:schemeClr val="accent2"/>
                </a:solidFill>
              </a:rPr>
            </a:br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8" name="사각형: 둥근 모서리 36">
            <a:extLst>
              <a:ext uri="{FF2B5EF4-FFF2-40B4-BE49-F238E27FC236}">
                <a16:creationId xmlns:a16="http://schemas.microsoft.com/office/drawing/2014/main" id="{5E58F502-2544-8B42-9BCB-3670587FE911}"/>
              </a:ext>
            </a:extLst>
          </p:cNvPr>
          <p:cNvSpPr/>
          <p:nvPr/>
        </p:nvSpPr>
        <p:spPr>
          <a:xfrm>
            <a:off x="7207346" y="908508"/>
            <a:ext cx="941784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kube-proxy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9" name="사각형: 둥근 모서리 36">
            <a:extLst>
              <a:ext uri="{FF2B5EF4-FFF2-40B4-BE49-F238E27FC236}">
                <a16:creationId xmlns:a16="http://schemas.microsoft.com/office/drawing/2014/main" id="{0DDCFB2E-438E-F84A-9A4C-88C52EECD6B7}"/>
              </a:ext>
            </a:extLst>
          </p:cNvPr>
          <p:cNvSpPr/>
          <p:nvPr/>
        </p:nvSpPr>
        <p:spPr>
          <a:xfrm>
            <a:off x="4206973" y="908508"/>
            <a:ext cx="3000373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(Endpoint Slice Controller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</a:t>
            </a:r>
            <a:r>
              <a:rPr lang="en-US" altLang="ko-KR" sz="800">
                <a:solidFill>
                  <a:schemeClr val="accent2"/>
                </a:solidFill>
              </a:rPr>
              <a:t>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kube-proxy)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4822DF-4B24-D448-92F0-85512728D326}"/>
              </a:ext>
            </a:extLst>
          </p:cNvPr>
          <p:cNvCxnSpPr>
            <a:cxnSpLocks/>
          </p:cNvCxnSpPr>
          <p:nvPr/>
        </p:nvCxnSpPr>
        <p:spPr>
          <a:xfrm flipH="1" flipV="1">
            <a:off x="536574" y="1202684"/>
            <a:ext cx="1647786" cy="277243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5EFB21E-3A59-1844-A5F9-2CEA238BC4A0}"/>
              </a:ext>
            </a:extLst>
          </p:cNvPr>
          <p:cNvCxnSpPr>
            <a:cxnSpLocks/>
          </p:cNvCxnSpPr>
          <p:nvPr/>
        </p:nvCxnSpPr>
        <p:spPr>
          <a:xfrm flipH="1">
            <a:off x="4658838" y="1202684"/>
            <a:ext cx="3490292" cy="265918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85EB01-1D8F-5140-BE44-BBD28A468F89}"/>
              </a:ext>
            </a:extLst>
          </p:cNvPr>
          <p:cNvSpPr txBox="1"/>
          <p:nvPr/>
        </p:nvSpPr>
        <p:spPr>
          <a:xfrm>
            <a:off x="2825000" y="1247845"/>
            <a:ext cx="119295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chemeClr val="accent2"/>
                </a:solidFill>
              </a:rPr>
              <a:t>Endpoint Slice Delay</a:t>
            </a:r>
            <a:endParaRPr lang="en-KR" sz="800" b="1">
              <a:solidFill>
                <a:schemeClr val="accent2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00D6047-7178-3749-8D4D-EA977D011F2B}"/>
              </a:ext>
            </a:extLst>
          </p:cNvPr>
          <p:cNvCxnSpPr>
            <a:cxnSpLocks/>
          </p:cNvCxnSpPr>
          <p:nvPr/>
        </p:nvCxnSpPr>
        <p:spPr>
          <a:xfrm>
            <a:off x="5580100" y="2326554"/>
            <a:ext cx="0" cy="10857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C0C880A-2115-F249-ADE0-4CCFEE5CC290}"/>
              </a:ext>
            </a:extLst>
          </p:cNvPr>
          <p:cNvCxnSpPr>
            <a:cxnSpLocks/>
          </p:cNvCxnSpPr>
          <p:nvPr/>
        </p:nvCxnSpPr>
        <p:spPr>
          <a:xfrm flipH="1">
            <a:off x="5580100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36">
            <a:extLst>
              <a:ext uri="{FF2B5EF4-FFF2-40B4-BE49-F238E27FC236}">
                <a16:creationId xmlns:a16="http://schemas.microsoft.com/office/drawing/2014/main" id="{5BDBFF7D-F2FC-AA4E-9B93-706E8BFF49FE}"/>
              </a:ext>
            </a:extLst>
          </p:cNvPr>
          <p:cNvSpPr/>
          <p:nvPr/>
        </p:nvSpPr>
        <p:spPr>
          <a:xfrm>
            <a:off x="5202743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 Time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CA99836-C966-3E42-838A-348DC8DD9944}"/>
              </a:ext>
            </a:extLst>
          </p:cNvPr>
          <p:cNvCxnSpPr>
            <a:cxnSpLocks/>
          </p:cNvCxnSpPr>
          <p:nvPr/>
        </p:nvCxnSpPr>
        <p:spPr>
          <a:xfrm flipH="1">
            <a:off x="5822455" y="1982320"/>
            <a:ext cx="377034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B1A714-D8E5-4446-AB7E-E46A8C77B052}"/>
              </a:ext>
            </a:extLst>
          </p:cNvPr>
          <p:cNvCxnSpPr>
            <a:cxnSpLocks/>
          </p:cNvCxnSpPr>
          <p:nvPr/>
        </p:nvCxnSpPr>
        <p:spPr>
          <a:xfrm flipH="1" flipV="1">
            <a:off x="5206949" y="1982320"/>
            <a:ext cx="373151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761F852-80F0-C44E-B58D-60469B5ED0D9}"/>
              </a:ext>
            </a:extLst>
          </p:cNvPr>
          <p:cNvSpPr txBox="1"/>
          <p:nvPr/>
        </p:nvSpPr>
        <p:spPr>
          <a:xfrm>
            <a:off x="5077261" y="2030605"/>
            <a:ext cx="1218603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SIGTERM Signal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26BEBB5-3FFD-9E46-8F0E-ACE0D938C438}"/>
              </a:ext>
            </a:extLst>
          </p:cNvPr>
          <p:cNvCxnSpPr>
            <a:cxnSpLocks/>
          </p:cNvCxnSpPr>
          <p:nvPr/>
        </p:nvCxnSpPr>
        <p:spPr>
          <a:xfrm flipH="1">
            <a:off x="2184359" y="627534"/>
            <a:ext cx="4956915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A42EC24-C9B2-4947-8687-9FCD38697C7D}"/>
              </a:ext>
            </a:extLst>
          </p:cNvPr>
          <p:cNvSpPr txBox="1"/>
          <p:nvPr/>
        </p:nvSpPr>
        <p:spPr>
          <a:xfrm>
            <a:off x="3823513" y="385004"/>
            <a:ext cx="167065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terminationGracePeriodSeconds</a:t>
            </a:r>
            <a:endParaRPr lang="en-KR" sz="800"/>
          </a:p>
        </p:txBody>
      </p:sp>
      <p:sp>
        <p:nvSpPr>
          <p:cNvPr id="131" name="사각형: 둥근 모서리 36">
            <a:extLst>
              <a:ext uri="{FF2B5EF4-FFF2-40B4-BE49-F238E27FC236}">
                <a16:creationId xmlns:a16="http://schemas.microsoft.com/office/drawing/2014/main" id="{9A03A025-F8ED-BE46-AB25-ED5F8B7EB4C7}"/>
              </a:ext>
            </a:extLst>
          </p:cNvPr>
          <p:cNvSpPr/>
          <p:nvPr/>
        </p:nvSpPr>
        <p:spPr>
          <a:xfrm>
            <a:off x="539552" y="908508"/>
            <a:ext cx="2246387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Endpoint Slice Controller)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592B061-9C71-304C-B220-8167474B7D0C}"/>
              </a:ext>
            </a:extLst>
          </p:cNvPr>
          <p:cNvCxnSpPr>
            <a:cxnSpLocks/>
          </p:cNvCxnSpPr>
          <p:nvPr/>
        </p:nvCxnSpPr>
        <p:spPr>
          <a:xfrm flipV="1">
            <a:off x="2398345" y="3562016"/>
            <a:ext cx="0" cy="75755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A08028C-9D93-3E4D-BB52-9723D38F03EF}"/>
              </a:ext>
            </a:extLst>
          </p:cNvPr>
          <p:cNvSpPr txBox="1"/>
          <p:nvPr/>
        </p:nvSpPr>
        <p:spPr>
          <a:xfrm>
            <a:off x="1309883" y="3765572"/>
            <a:ext cx="174994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1. K8s API server receives</a:t>
            </a:r>
          </a:p>
          <a:p>
            <a:pPr algn="ctr"/>
            <a:r>
              <a:rPr lang="en-KR" sz="1000"/>
              <a:t>a pod </a:t>
            </a:r>
            <a:r>
              <a:rPr lang="en-US" sz="1000"/>
              <a:t>termination</a:t>
            </a:r>
            <a:r>
              <a:rPr lang="ko-KR" altLang="en-US" sz="1000"/>
              <a:t> </a:t>
            </a:r>
            <a:r>
              <a:rPr lang="en-KR" altLang="ko-KR" sz="1000"/>
              <a:t>r</a:t>
            </a:r>
            <a:r>
              <a:rPr lang="en-KR" sz="1000"/>
              <a:t>equest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6B4938E-875C-A04F-9014-08091EE0215A}"/>
              </a:ext>
            </a:extLst>
          </p:cNvPr>
          <p:cNvSpPr txBox="1"/>
          <p:nvPr/>
        </p:nvSpPr>
        <p:spPr>
          <a:xfrm>
            <a:off x="1448830" y="4321886"/>
            <a:ext cx="189903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2. kubelet runs preStop Hook</a:t>
            </a:r>
            <a:endParaRPr lang="en-KR" sz="1000"/>
          </a:p>
        </p:txBody>
      </p:sp>
    </p:spTree>
    <p:extLst>
      <p:ext uri="{BB962C8B-B14F-4D97-AF65-F5344CB8AC3E}">
        <p14:creationId xmlns:p14="http://schemas.microsoft.com/office/powerpoint/2010/main" val="1612494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8" y="2544447"/>
            <a:ext cx="2948382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Container</a:t>
            </a:r>
            <a:endParaRPr lang="ko-KR" altLang="en-US" sz="10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899592" y="3550690"/>
            <a:ext cx="68407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905315" y="3562015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</p:cNvCxnSpPr>
          <p:nvPr/>
        </p:nvCxnSpPr>
        <p:spPr>
          <a:xfrm flipV="1">
            <a:off x="2184856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41CF7A-CD35-C248-9EF0-1A11F17CBA0B}"/>
              </a:ext>
            </a:extLst>
          </p:cNvPr>
          <p:cNvCxnSpPr>
            <a:cxnSpLocks/>
          </p:cNvCxnSpPr>
          <p:nvPr/>
        </p:nvCxnSpPr>
        <p:spPr>
          <a:xfrm>
            <a:off x="2184607" y="627534"/>
            <a:ext cx="0" cy="29344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C902DB5-E286-0345-8212-03AF3E37BA66}"/>
              </a:ext>
            </a:extLst>
          </p:cNvPr>
          <p:cNvCxnSpPr>
            <a:cxnSpLocks/>
          </p:cNvCxnSpPr>
          <p:nvPr/>
        </p:nvCxnSpPr>
        <p:spPr>
          <a:xfrm>
            <a:off x="2398346" y="2326554"/>
            <a:ext cx="0" cy="12241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874EDB-25C5-6941-BD18-67AA9E05F05C}"/>
              </a:ext>
            </a:extLst>
          </p:cNvPr>
          <p:cNvCxnSpPr>
            <a:cxnSpLocks/>
          </p:cNvCxnSpPr>
          <p:nvPr/>
        </p:nvCxnSpPr>
        <p:spPr>
          <a:xfrm flipH="1">
            <a:off x="2184359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36">
            <a:extLst>
              <a:ext uri="{FF2B5EF4-FFF2-40B4-BE49-F238E27FC236}">
                <a16:creationId xmlns:a16="http://schemas.microsoft.com/office/drawing/2014/main" id="{2FC01194-2E2F-524E-849B-1872473B4AB9}"/>
              </a:ext>
            </a:extLst>
          </p:cNvPr>
          <p:cNvSpPr/>
          <p:nvPr/>
        </p:nvSpPr>
        <p:spPr>
          <a:xfrm>
            <a:off x="1234852" y="1688144"/>
            <a:ext cx="1824979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tx2"/>
                </a:solidFill>
              </a:rPr>
              <a:t>(K8s API Server </a:t>
            </a:r>
            <a:r>
              <a:rPr lang="en-US" altLang="ko-KR" sz="800">
                <a:solidFill>
                  <a:schemeClr val="tx2"/>
                </a:solidFill>
                <a:sym typeface="Wingdings" pitchFamily="2" charset="2"/>
              </a:rPr>
              <a:t> kubelet) </a:t>
            </a:r>
            <a:endParaRPr lang="ko-KR" altLang="en-US" sz="800">
              <a:solidFill>
                <a:schemeClr val="tx2"/>
              </a:solidFill>
            </a:endParaRPr>
          </a:p>
        </p:txBody>
      </p:sp>
      <p:sp>
        <p:nvSpPr>
          <p:cNvPr id="59" name="사각형: 둥근 모서리 36">
            <a:extLst>
              <a:ext uri="{FF2B5EF4-FFF2-40B4-BE49-F238E27FC236}">
                <a16:creationId xmlns:a16="http://schemas.microsoft.com/office/drawing/2014/main" id="{D44E83F9-5EC4-694E-9EB7-EE4CAAD2D7E6}"/>
              </a:ext>
            </a:extLst>
          </p:cNvPr>
          <p:cNvSpPr/>
          <p:nvPr/>
        </p:nvSpPr>
        <p:spPr>
          <a:xfrm>
            <a:off x="3059832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 Time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33A689-1427-ED4D-B764-E2688CB38835}"/>
              </a:ext>
            </a:extLst>
          </p:cNvPr>
          <p:cNvCxnSpPr>
            <a:cxnSpLocks/>
          </p:cNvCxnSpPr>
          <p:nvPr/>
        </p:nvCxnSpPr>
        <p:spPr>
          <a:xfrm flipH="1">
            <a:off x="2398348" y="1982320"/>
            <a:ext cx="1649216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9563B5-A050-6D47-930A-72147218A9F0}"/>
              </a:ext>
            </a:extLst>
          </p:cNvPr>
          <p:cNvCxnSpPr>
            <a:cxnSpLocks/>
          </p:cNvCxnSpPr>
          <p:nvPr/>
        </p:nvCxnSpPr>
        <p:spPr>
          <a:xfrm flipH="1" flipV="1">
            <a:off x="1228590" y="1982320"/>
            <a:ext cx="967156" cy="344236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D8FD36-BA7B-1C43-8024-41C61DEACF5A}"/>
              </a:ext>
            </a:extLst>
          </p:cNvPr>
          <p:cNvSpPr txBox="1"/>
          <p:nvPr/>
        </p:nvSpPr>
        <p:spPr>
          <a:xfrm>
            <a:off x="1687745" y="2028977"/>
            <a:ext cx="1218603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SIGTERM Signal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2B02E8-FE1B-E841-A5A9-003F5BA25D07}"/>
              </a:ext>
            </a:extLst>
          </p:cNvPr>
          <p:cNvCxnSpPr>
            <a:cxnSpLocks/>
          </p:cNvCxnSpPr>
          <p:nvPr/>
        </p:nvCxnSpPr>
        <p:spPr>
          <a:xfrm>
            <a:off x="4663069" y="1479926"/>
            <a:ext cx="0" cy="20707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7257EB5-9562-FB48-8629-301D1361D17C}"/>
              </a:ext>
            </a:extLst>
          </p:cNvPr>
          <p:cNvSpPr txBox="1"/>
          <p:nvPr/>
        </p:nvSpPr>
        <p:spPr>
          <a:xfrm>
            <a:off x="3898058" y="3765572"/>
            <a:ext cx="15215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3. kube-proxy removes</a:t>
            </a:r>
          </a:p>
          <a:p>
            <a:pPr algn="ctr"/>
            <a:r>
              <a:rPr lang="en-US" sz="1000"/>
              <a:t>forwarding rules for </a:t>
            </a:r>
          </a:p>
          <a:p>
            <a:pPr algn="ctr"/>
            <a:r>
              <a:rPr lang="en-US" sz="1000"/>
              <a:t>the deleted pod 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1C9DFB-879F-4449-8299-A6363C7C5171}"/>
              </a:ext>
            </a:extLst>
          </p:cNvPr>
          <p:cNvCxnSpPr>
            <a:cxnSpLocks/>
          </p:cNvCxnSpPr>
          <p:nvPr/>
        </p:nvCxnSpPr>
        <p:spPr>
          <a:xfrm flipV="1">
            <a:off x="4666048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E03C6B-4CDA-BB42-BB86-B9DB7D0B068B}"/>
              </a:ext>
            </a:extLst>
          </p:cNvPr>
          <p:cNvCxnSpPr>
            <a:cxnSpLocks/>
          </p:cNvCxnSpPr>
          <p:nvPr/>
        </p:nvCxnSpPr>
        <p:spPr>
          <a:xfrm flipH="1">
            <a:off x="2184360" y="1479926"/>
            <a:ext cx="247870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36">
            <a:extLst>
              <a:ext uri="{FF2B5EF4-FFF2-40B4-BE49-F238E27FC236}">
                <a16:creationId xmlns:a16="http://schemas.microsoft.com/office/drawing/2014/main" id="{F22B39D0-1538-0F45-9D68-388D836FB71C}"/>
              </a:ext>
            </a:extLst>
          </p:cNvPr>
          <p:cNvSpPr/>
          <p:nvPr/>
        </p:nvSpPr>
        <p:spPr>
          <a:xfrm>
            <a:off x="2783213" y="908508"/>
            <a:ext cx="1423760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Endpoint Slice Controller</a:t>
            </a:r>
            <a:br>
              <a:rPr lang="en-US" altLang="ko-KR" sz="800">
                <a:solidFill>
                  <a:schemeClr val="accent2"/>
                </a:solidFill>
              </a:rPr>
            </a:br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8" name="사각형: 둥근 모서리 36">
            <a:extLst>
              <a:ext uri="{FF2B5EF4-FFF2-40B4-BE49-F238E27FC236}">
                <a16:creationId xmlns:a16="http://schemas.microsoft.com/office/drawing/2014/main" id="{5E58F502-2544-8B42-9BCB-3670587FE911}"/>
              </a:ext>
            </a:extLst>
          </p:cNvPr>
          <p:cNvSpPr/>
          <p:nvPr/>
        </p:nvSpPr>
        <p:spPr>
          <a:xfrm>
            <a:off x="7207346" y="908508"/>
            <a:ext cx="941784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kube-proxy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9" name="사각형: 둥근 모서리 36">
            <a:extLst>
              <a:ext uri="{FF2B5EF4-FFF2-40B4-BE49-F238E27FC236}">
                <a16:creationId xmlns:a16="http://schemas.microsoft.com/office/drawing/2014/main" id="{0DDCFB2E-438E-F84A-9A4C-88C52EECD6B7}"/>
              </a:ext>
            </a:extLst>
          </p:cNvPr>
          <p:cNvSpPr/>
          <p:nvPr/>
        </p:nvSpPr>
        <p:spPr>
          <a:xfrm>
            <a:off x="4206973" y="908508"/>
            <a:ext cx="3000373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(Endpoint Slice Controller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</a:t>
            </a:r>
            <a:r>
              <a:rPr lang="en-US" altLang="ko-KR" sz="800">
                <a:solidFill>
                  <a:schemeClr val="accent2"/>
                </a:solidFill>
              </a:rPr>
              <a:t>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kube-proxy)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4822DF-4B24-D448-92F0-85512728D326}"/>
              </a:ext>
            </a:extLst>
          </p:cNvPr>
          <p:cNvCxnSpPr>
            <a:cxnSpLocks/>
          </p:cNvCxnSpPr>
          <p:nvPr/>
        </p:nvCxnSpPr>
        <p:spPr>
          <a:xfrm flipH="1" flipV="1">
            <a:off x="536574" y="1202684"/>
            <a:ext cx="1647786" cy="277243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5EFB21E-3A59-1844-A5F9-2CEA238BC4A0}"/>
              </a:ext>
            </a:extLst>
          </p:cNvPr>
          <p:cNvCxnSpPr>
            <a:cxnSpLocks/>
          </p:cNvCxnSpPr>
          <p:nvPr/>
        </p:nvCxnSpPr>
        <p:spPr>
          <a:xfrm flipH="1">
            <a:off x="4658838" y="1202684"/>
            <a:ext cx="3490292" cy="265918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85EB01-1D8F-5140-BE44-BBD28A468F89}"/>
              </a:ext>
            </a:extLst>
          </p:cNvPr>
          <p:cNvSpPr txBox="1"/>
          <p:nvPr/>
        </p:nvSpPr>
        <p:spPr>
          <a:xfrm>
            <a:off x="2825000" y="1247845"/>
            <a:ext cx="119295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chemeClr val="accent2"/>
                </a:solidFill>
              </a:rPr>
              <a:t>Endpoint Slice Delay</a:t>
            </a:r>
            <a:endParaRPr lang="en-KR" sz="800" b="1">
              <a:solidFill>
                <a:schemeClr val="accent2"/>
              </a:solidFill>
            </a:endParaRPr>
          </a:p>
        </p:txBody>
      </p:sp>
      <p:sp>
        <p:nvSpPr>
          <p:cNvPr id="131" name="사각형: 둥근 모서리 36">
            <a:extLst>
              <a:ext uri="{FF2B5EF4-FFF2-40B4-BE49-F238E27FC236}">
                <a16:creationId xmlns:a16="http://schemas.microsoft.com/office/drawing/2014/main" id="{9A03A025-F8ED-BE46-AB25-ED5F8B7EB4C7}"/>
              </a:ext>
            </a:extLst>
          </p:cNvPr>
          <p:cNvSpPr/>
          <p:nvPr/>
        </p:nvSpPr>
        <p:spPr>
          <a:xfrm>
            <a:off x="539552" y="908508"/>
            <a:ext cx="2246387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Endpoint Slice Controller)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592B061-9C71-304C-B220-8167474B7D0C}"/>
              </a:ext>
            </a:extLst>
          </p:cNvPr>
          <p:cNvCxnSpPr>
            <a:cxnSpLocks/>
          </p:cNvCxnSpPr>
          <p:nvPr/>
        </p:nvCxnSpPr>
        <p:spPr>
          <a:xfrm flipV="1">
            <a:off x="2398345" y="3562016"/>
            <a:ext cx="0" cy="75755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A08028C-9D93-3E4D-BB52-9723D38F03EF}"/>
              </a:ext>
            </a:extLst>
          </p:cNvPr>
          <p:cNvSpPr txBox="1"/>
          <p:nvPr/>
        </p:nvSpPr>
        <p:spPr>
          <a:xfrm>
            <a:off x="1309883" y="3765572"/>
            <a:ext cx="174994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1. K8s API server receives</a:t>
            </a:r>
          </a:p>
          <a:p>
            <a:pPr algn="ctr"/>
            <a:r>
              <a:rPr lang="en-KR" sz="1000"/>
              <a:t>a pod </a:t>
            </a:r>
            <a:r>
              <a:rPr lang="en-US" sz="1000"/>
              <a:t>termination</a:t>
            </a:r>
            <a:r>
              <a:rPr lang="ko-KR" altLang="en-US" sz="1000"/>
              <a:t> </a:t>
            </a:r>
            <a:r>
              <a:rPr lang="en-KR" altLang="ko-KR" sz="1000"/>
              <a:t>r</a:t>
            </a:r>
            <a:r>
              <a:rPr lang="en-KR" sz="1000"/>
              <a:t>equest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6B4938E-875C-A04F-9014-08091EE0215A}"/>
              </a:ext>
            </a:extLst>
          </p:cNvPr>
          <p:cNvSpPr txBox="1"/>
          <p:nvPr/>
        </p:nvSpPr>
        <p:spPr>
          <a:xfrm>
            <a:off x="1448830" y="4321886"/>
            <a:ext cx="189903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2. kubelet sends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6FF5BD0-CFEF-DD45-81D8-A8A1C60CC8B3}"/>
              </a:ext>
            </a:extLst>
          </p:cNvPr>
          <p:cNvCxnSpPr>
            <a:cxnSpLocks/>
          </p:cNvCxnSpPr>
          <p:nvPr/>
        </p:nvCxnSpPr>
        <p:spPr>
          <a:xfrm flipH="1">
            <a:off x="3782890" y="2715766"/>
            <a:ext cx="883158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75D71AA-1A18-7843-9536-6F80ADBB0A14}"/>
              </a:ext>
            </a:extLst>
          </p:cNvPr>
          <p:cNvSpPr txBox="1"/>
          <p:nvPr/>
        </p:nvSpPr>
        <p:spPr>
          <a:xfrm>
            <a:off x="3636007" y="2777322"/>
            <a:ext cx="117692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chemeClr val="accent2"/>
                </a:solidFill>
              </a:rPr>
              <a:t>Request </a:t>
            </a:r>
            <a:r>
              <a:rPr lang="en-US" altLang="ko-KR" sz="800" b="1">
                <a:solidFill>
                  <a:schemeClr val="accent2"/>
                </a:solidFill>
              </a:rPr>
              <a:t>P</a:t>
            </a:r>
            <a:r>
              <a:rPr lang="en-US" sz="800" b="1">
                <a:solidFill>
                  <a:schemeClr val="accent2"/>
                </a:solidFill>
              </a:rPr>
              <a:t>rocessing </a:t>
            </a:r>
          </a:p>
          <a:p>
            <a:pPr algn="ctr"/>
            <a:r>
              <a:rPr lang="en-US" sz="800" b="1">
                <a:solidFill>
                  <a:schemeClr val="accent2"/>
                </a:solidFill>
              </a:rPr>
              <a:t>Failure Section</a:t>
            </a:r>
            <a:endParaRPr lang="en-KR" sz="800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737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629B-1366-415A-9046-F69FF5677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0CB4A6-A03B-41F9-A9D3-D58DA0199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450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7" y="2544447"/>
            <a:ext cx="5688631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Container App</a:t>
            </a:r>
            <a:endParaRPr lang="ko-KR" altLang="en-US" sz="10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899592" y="3550690"/>
            <a:ext cx="68407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905315" y="3562015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sp>
        <p:nvSpPr>
          <p:cNvPr id="9" name="사각형: 둥근 모서리 36">
            <a:extLst>
              <a:ext uri="{FF2B5EF4-FFF2-40B4-BE49-F238E27FC236}">
                <a16:creationId xmlns:a16="http://schemas.microsoft.com/office/drawing/2014/main" id="{A1C7F864-2614-BF4D-A2F9-B92AD700B407}"/>
              </a:ext>
            </a:extLst>
          </p:cNvPr>
          <p:cNvSpPr/>
          <p:nvPr/>
        </p:nvSpPr>
        <p:spPr>
          <a:xfrm>
            <a:off x="2398345" y="3052293"/>
            <a:ext cx="31817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Container preStop Hook</a:t>
            </a:r>
            <a:endParaRPr lang="ko-KR" altLang="en-US" sz="1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</p:cNvCxnSpPr>
          <p:nvPr/>
        </p:nvCxnSpPr>
        <p:spPr>
          <a:xfrm flipV="1">
            <a:off x="2184856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C01842-CE18-A642-A9E4-165CE4B9538C}"/>
              </a:ext>
            </a:extLst>
          </p:cNvPr>
          <p:cNvCxnSpPr>
            <a:cxnSpLocks/>
          </p:cNvCxnSpPr>
          <p:nvPr/>
        </p:nvCxnSpPr>
        <p:spPr>
          <a:xfrm flipV="1">
            <a:off x="5787824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0EB0EB-1E08-2540-8A4C-E6B2642BCCB0}"/>
              </a:ext>
            </a:extLst>
          </p:cNvPr>
          <p:cNvSpPr txBox="1"/>
          <p:nvPr/>
        </p:nvSpPr>
        <p:spPr>
          <a:xfrm>
            <a:off x="5225498" y="3765572"/>
            <a:ext cx="11304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4. k</a:t>
            </a:r>
            <a:r>
              <a:rPr lang="en-KR" sz="1000"/>
              <a:t>ubelet</a:t>
            </a:r>
          </a:p>
          <a:p>
            <a:pPr algn="ctr"/>
            <a:r>
              <a:rPr lang="en-KR" sz="1000"/>
              <a:t>sends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41CF7A-CD35-C248-9EF0-1A11F17CBA0B}"/>
              </a:ext>
            </a:extLst>
          </p:cNvPr>
          <p:cNvCxnSpPr>
            <a:cxnSpLocks/>
          </p:cNvCxnSpPr>
          <p:nvPr/>
        </p:nvCxnSpPr>
        <p:spPr>
          <a:xfrm>
            <a:off x="2184607" y="627534"/>
            <a:ext cx="0" cy="29344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17CA82-1C03-074A-951B-6CF6E23AFE51}"/>
              </a:ext>
            </a:extLst>
          </p:cNvPr>
          <p:cNvCxnSpPr>
            <a:cxnSpLocks/>
          </p:cNvCxnSpPr>
          <p:nvPr/>
        </p:nvCxnSpPr>
        <p:spPr>
          <a:xfrm>
            <a:off x="5787824" y="2326554"/>
            <a:ext cx="0" cy="12354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DE437C-A728-B844-8431-22C3EB034C3E}"/>
              </a:ext>
            </a:extLst>
          </p:cNvPr>
          <p:cNvCxnSpPr>
            <a:cxnSpLocks/>
          </p:cNvCxnSpPr>
          <p:nvPr/>
        </p:nvCxnSpPr>
        <p:spPr>
          <a:xfrm>
            <a:off x="7141282" y="627534"/>
            <a:ext cx="0" cy="29344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C902DB5-E286-0345-8212-03AF3E37BA66}"/>
              </a:ext>
            </a:extLst>
          </p:cNvPr>
          <p:cNvCxnSpPr>
            <a:cxnSpLocks/>
          </p:cNvCxnSpPr>
          <p:nvPr/>
        </p:nvCxnSpPr>
        <p:spPr>
          <a:xfrm>
            <a:off x="2398346" y="2326554"/>
            <a:ext cx="0" cy="12241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874EDB-25C5-6941-BD18-67AA9E05F05C}"/>
              </a:ext>
            </a:extLst>
          </p:cNvPr>
          <p:cNvCxnSpPr>
            <a:cxnSpLocks/>
          </p:cNvCxnSpPr>
          <p:nvPr/>
        </p:nvCxnSpPr>
        <p:spPr>
          <a:xfrm flipH="1">
            <a:off x="2184359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36">
            <a:extLst>
              <a:ext uri="{FF2B5EF4-FFF2-40B4-BE49-F238E27FC236}">
                <a16:creationId xmlns:a16="http://schemas.microsoft.com/office/drawing/2014/main" id="{2FC01194-2E2F-524E-849B-1872473B4AB9}"/>
              </a:ext>
            </a:extLst>
          </p:cNvPr>
          <p:cNvSpPr/>
          <p:nvPr/>
        </p:nvSpPr>
        <p:spPr>
          <a:xfrm>
            <a:off x="1234852" y="1688144"/>
            <a:ext cx="1824979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Event Delivery Time</a:t>
            </a:r>
          </a:p>
          <a:p>
            <a:pPr algn="ctr"/>
            <a:r>
              <a:rPr lang="en-US" altLang="ko-KR" sz="800">
                <a:solidFill>
                  <a:schemeClr val="tx2"/>
                </a:solidFill>
              </a:rPr>
              <a:t>(K8s API Server </a:t>
            </a:r>
            <a:r>
              <a:rPr lang="en-US" altLang="ko-KR" sz="800">
                <a:solidFill>
                  <a:schemeClr val="tx2"/>
                </a:solidFill>
                <a:sym typeface="Wingdings" pitchFamily="2" charset="2"/>
              </a:rPr>
              <a:t> kubelet) </a:t>
            </a:r>
            <a:endParaRPr lang="ko-KR" altLang="en-US" sz="800">
              <a:solidFill>
                <a:schemeClr val="tx2"/>
              </a:solidFill>
            </a:endParaRPr>
          </a:p>
        </p:txBody>
      </p:sp>
      <p:sp>
        <p:nvSpPr>
          <p:cNvPr id="59" name="사각형: 둥근 모서리 36">
            <a:extLst>
              <a:ext uri="{FF2B5EF4-FFF2-40B4-BE49-F238E27FC236}">
                <a16:creationId xmlns:a16="http://schemas.microsoft.com/office/drawing/2014/main" id="{D44E83F9-5EC4-694E-9EB7-EE4CAAD2D7E6}"/>
              </a:ext>
            </a:extLst>
          </p:cNvPr>
          <p:cNvSpPr/>
          <p:nvPr/>
        </p:nvSpPr>
        <p:spPr>
          <a:xfrm>
            <a:off x="3059832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 Time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33A689-1427-ED4D-B764-E2688CB38835}"/>
              </a:ext>
            </a:extLst>
          </p:cNvPr>
          <p:cNvCxnSpPr>
            <a:cxnSpLocks/>
          </p:cNvCxnSpPr>
          <p:nvPr/>
        </p:nvCxnSpPr>
        <p:spPr>
          <a:xfrm flipH="1">
            <a:off x="2398348" y="1982320"/>
            <a:ext cx="1649216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9563B5-A050-6D47-930A-72147218A9F0}"/>
              </a:ext>
            </a:extLst>
          </p:cNvPr>
          <p:cNvCxnSpPr>
            <a:cxnSpLocks/>
          </p:cNvCxnSpPr>
          <p:nvPr/>
        </p:nvCxnSpPr>
        <p:spPr>
          <a:xfrm flipH="1" flipV="1">
            <a:off x="1228590" y="1982320"/>
            <a:ext cx="967156" cy="344236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D8FD36-BA7B-1C43-8024-41C61DEACF5A}"/>
              </a:ext>
            </a:extLst>
          </p:cNvPr>
          <p:cNvSpPr txBox="1"/>
          <p:nvPr/>
        </p:nvSpPr>
        <p:spPr>
          <a:xfrm>
            <a:off x="1732629" y="2028977"/>
            <a:ext cx="112883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preStop Hook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2B02E8-FE1B-E841-A5A9-003F5BA25D07}"/>
              </a:ext>
            </a:extLst>
          </p:cNvPr>
          <p:cNvCxnSpPr>
            <a:cxnSpLocks/>
          </p:cNvCxnSpPr>
          <p:nvPr/>
        </p:nvCxnSpPr>
        <p:spPr>
          <a:xfrm>
            <a:off x="4663069" y="1479926"/>
            <a:ext cx="0" cy="20707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7257EB5-9562-FB48-8629-301D1361D17C}"/>
              </a:ext>
            </a:extLst>
          </p:cNvPr>
          <p:cNvSpPr txBox="1"/>
          <p:nvPr/>
        </p:nvSpPr>
        <p:spPr>
          <a:xfrm>
            <a:off x="3898058" y="3765572"/>
            <a:ext cx="15215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3. kube-proxy removes</a:t>
            </a:r>
          </a:p>
          <a:p>
            <a:pPr algn="ctr"/>
            <a:r>
              <a:rPr lang="en-US" sz="1000"/>
              <a:t>forwarding rules for </a:t>
            </a:r>
          </a:p>
          <a:p>
            <a:pPr algn="ctr"/>
            <a:r>
              <a:rPr lang="en-US" sz="1000"/>
              <a:t>the deleted pod 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1C9DFB-879F-4449-8299-A6363C7C5171}"/>
              </a:ext>
            </a:extLst>
          </p:cNvPr>
          <p:cNvCxnSpPr>
            <a:cxnSpLocks/>
          </p:cNvCxnSpPr>
          <p:nvPr/>
        </p:nvCxnSpPr>
        <p:spPr>
          <a:xfrm flipV="1">
            <a:off x="4666048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E03C6B-4CDA-BB42-BB86-B9DB7D0B068B}"/>
              </a:ext>
            </a:extLst>
          </p:cNvPr>
          <p:cNvCxnSpPr>
            <a:cxnSpLocks/>
          </p:cNvCxnSpPr>
          <p:nvPr/>
        </p:nvCxnSpPr>
        <p:spPr>
          <a:xfrm flipH="1">
            <a:off x="2184360" y="1479926"/>
            <a:ext cx="247870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36">
            <a:extLst>
              <a:ext uri="{FF2B5EF4-FFF2-40B4-BE49-F238E27FC236}">
                <a16:creationId xmlns:a16="http://schemas.microsoft.com/office/drawing/2014/main" id="{F22B39D0-1538-0F45-9D68-388D836FB71C}"/>
              </a:ext>
            </a:extLst>
          </p:cNvPr>
          <p:cNvSpPr/>
          <p:nvPr/>
        </p:nvSpPr>
        <p:spPr>
          <a:xfrm>
            <a:off x="2783213" y="908508"/>
            <a:ext cx="1423760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Endpoint Slice Controller</a:t>
            </a:r>
            <a:br>
              <a:rPr lang="en-US" altLang="ko-KR" sz="800">
                <a:solidFill>
                  <a:schemeClr val="accent2"/>
                </a:solidFill>
              </a:rPr>
            </a:br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8" name="사각형: 둥근 모서리 36">
            <a:extLst>
              <a:ext uri="{FF2B5EF4-FFF2-40B4-BE49-F238E27FC236}">
                <a16:creationId xmlns:a16="http://schemas.microsoft.com/office/drawing/2014/main" id="{5E58F502-2544-8B42-9BCB-3670587FE911}"/>
              </a:ext>
            </a:extLst>
          </p:cNvPr>
          <p:cNvSpPr/>
          <p:nvPr/>
        </p:nvSpPr>
        <p:spPr>
          <a:xfrm>
            <a:off x="7207346" y="908508"/>
            <a:ext cx="941784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kube-proxy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9" name="사각형: 둥근 모서리 36">
            <a:extLst>
              <a:ext uri="{FF2B5EF4-FFF2-40B4-BE49-F238E27FC236}">
                <a16:creationId xmlns:a16="http://schemas.microsoft.com/office/drawing/2014/main" id="{0DDCFB2E-438E-F84A-9A4C-88C52EECD6B7}"/>
              </a:ext>
            </a:extLst>
          </p:cNvPr>
          <p:cNvSpPr/>
          <p:nvPr/>
        </p:nvSpPr>
        <p:spPr>
          <a:xfrm>
            <a:off x="4206973" y="908508"/>
            <a:ext cx="3000373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Event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(Endpoint Slice Controller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</a:t>
            </a:r>
            <a:r>
              <a:rPr lang="en-US" altLang="ko-KR" sz="800">
                <a:solidFill>
                  <a:schemeClr val="accent2"/>
                </a:solidFill>
              </a:rPr>
              <a:t>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kube-proxy)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4822DF-4B24-D448-92F0-85512728D326}"/>
              </a:ext>
            </a:extLst>
          </p:cNvPr>
          <p:cNvCxnSpPr>
            <a:cxnSpLocks/>
          </p:cNvCxnSpPr>
          <p:nvPr/>
        </p:nvCxnSpPr>
        <p:spPr>
          <a:xfrm flipH="1" flipV="1">
            <a:off x="536574" y="1202684"/>
            <a:ext cx="1647786" cy="277243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5EFB21E-3A59-1844-A5F9-2CEA238BC4A0}"/>
              </a:ext>
            </a:extLst>
          </p:cNvPr>
          <p:cNvCxnSpPr>
            <a:cxnSpLocks/>
          </p:cNvCxnSpPr>
          <p:nvPr/>
        </p:nvCxnSpPr>
        <p:spPr>
          <a:xfrm flipH="1">
            <a:off x="4658838" y="1202684"/>
            <a:ext cx="3490292" cy="265918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85EB01-1D8F-5140-BE44-BBD28A468F89}"/>
              </a:ext>
            </a:extLst>
          </p:cNvPr>
          <p:cNvSpPr txBox="1"/>
          <p:nvPr/>
        </p:nvSpPr>
        <p:spPr>
          <a:xfrm>
            <a:off x="2825000" y="1247845"/>
            <a:ext cx="119295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chemeClr val="accent2"/>
                </a:solidFill>
              </a:rPr>
              <a:t>Endpoint Slice Delay</a:t>
            </a:r>
            <a:endParaRPr lang="en-KR" sz="800" b="1">
              <a:solidFill>
                <a:schemeClr val="accent2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00D6047-7178-3749-8D4D-EA977D011F2B}"/>
              </a:ext>
            </a:extLst>
          </p:cNvPr>
          <p:cNvCxnSpPr>
            <a:cxnSpLocks/>
          </p:cNvCxnSpPr>
          <p:nvPr/>
        </p:nvCxnSpPr>
        <p:spPr>
          <a:xfrm>
            <a:off x="5580100" y="2326554"/>
            <a:ext cx="0" cy="10857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C0C880A-2115-F249-ADE0-4CCFEE5CC290}"/>
              </a:ext>
            </a:extLst>
          </p:cNvPr>
          <p:cNvCxnSpPr>
            <a:cxnSpLocks/>
          </p:cNvCxnSpPr>
          <p:nvPr/>
        </p:nvCxnSpPr>
        <p:spPr>
          <a:xfrm flipH="1">
            <a:off x="5580100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36">
            <a:extLst>
              <a:ext uri="{FF2B5EF4-FFF2-40B4-BE49-F238E27FC236}">
                <a16:creationId xmlns:a16="http://schemas.microsoft.com/office/drawing/2014/main" id="{5BDBFF7D-F2FC-AA4E-9B93-706E8BFF49FE}"/>
              </a:ext>
            </a:extLst>
          </p:cNvPr>
          <p:cNvSpPr/>
          <p:nvPr/>
        </p:nvSpPr>
        <p:spPr>
          <a:xfrm>
            <a:off x="5202743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 Time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CA99836-C966-3E42-838A-348DC8DD9944}"/>
              </a:ext>
            </a:extLst>
          </p:cNvPr>
          <p:cNvCxnSpPr>
            <a:cxnSpLocks/>
          </p:cNvCxnSpPr>
          <p:nvPr/>
        </p:nvCxnSpPr>
        <p:spPr>
          <a:xfrm flipH="1">
            <a:off x="5822455" y="1982320"/>
            <a:ext cx="377034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B1A714-D8E5-4446-AB7E-E46A8C77B052}"/>
              </a:ext>
            </a:extLst>
          </p:cNvPr>
          <p:cNvCxnSpPr>
            <a:cxnSpLocks/>
          </p:cNvCxnSpPr>
          <p:nvPr/>
        </p:nvCxnSpPr>
        <p:spPr>
          <a:xfrm flipH="1" flipV="1">
            <a:off x="5206949" y="1982320"/>
            <a:ext cx="373151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761F852-80F0-C44E-B58D-60469B5ED0D9}"/>
              </a:ext>
            </a:extLst>
          </p:cNvPr>
          <p:cNvSpPr txBox="1"/>
          <p:nvPr/>
        </p:nvSpPr>
        <p:spPr>
          <a:xfrm>
            <a:off x="5077261" y="2030605"/>
            <a:ext cx="1218603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SIGTERM Signal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26BEBB5-3FFD-9E46-8F0E-ACE0D938C438}"/>
              </a:ext>
            </a:extLst>
          </p:cNvPr>
          <p:cNvCxnSpPr>
            <a:cxnSpLocks/>
          </p:cNvCxnSpPr>
          <p:nvPr/>
        </p:nvCxnSpPr>
        <p:spPr>
          <a:xfrm flipH="1">
            <a:off x="2184359" y="627534"/>
            <a:ext cx="4956915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A42EC24-C9B2-4947-8687-9FCD38697C7D}"/>
              </a:ext>
            </a:extLst>
          </p:cNvPr>
          <p:cNvSpPr txBox="1"/>
          <p:nvPr/>
        </p:nvSpPr>
        <p:spPr>
          <a:xfrm>
            <a:off x="3823513" y="385004"/>
            <a:ext cx="167065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terminationGracePeriodSeconds</a:t>
            </a:r>
            <a:endParaRPr lang="en-KR" sz="800"/>
          </a:p>
        </p:txBody>
      </p:sp>
      <p:sp>
        <p:nvSpPr>
          <p:cNvPr id="131" name="사각형: 둥근 모서리 36">
            <a:extLst>
              <a:ext uri="{FF2B5EF4-FFF2-40B4-BE49-F238E27FC236}">
                <a16:creationId xmlns:a16="http://schemas.microsoft.com/office/drawing/2014/main" id="{9A03A025-F8ED-BE46-AB25-ED5F8B7EB4C7}"/>
              </a:ext>
            </a:extLst>
          </p:cNvPr>
          <p:cNvSpPr/>
          <p:nvPr/>
        </p:nvSpPr>
        <p:spPr>
          <a:xfrm>
            <a:off x="539552" y="908508"/>
            <a:ext cx="2246387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Event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Endpoint Slice Controller)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592B061-9C71-304C-B220-8167474B7D0C}"/>
              </a:ext>
            </a:extLst>
          </p:cNvPr>
          <p:cNvCxnSpPr>
            <a:cxnSpLocks/>
          </p:cNvCxnSpPr>
          <p:nvPr/>
        </p:nvCxnSpPr>
        <p:spPr>
          <a:xfrm flipV="1">
            <a:off x="2398345" y="3562016"/>
            <a:ext cx="0" cy="75755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A08028C-9D93-3E4D-BB52-9723D38F03EF}"/>
              </a:ext>
            </a:extLst>
          </p:cNvPr>
          <p:cNvSpPr txBox="1"/>
          <p:nvPr/>
        </p:nvSpPr>
        <p:spPr>
          <a:xfrm>
            <a:off x="1309883" y="3765572"/>
            <a:ext cx="174994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1. K8s API server receives</a:t>
            </a:r>
          </a:p>
          <a:p>
            <a:pPr algn="ctr"/>
            <a:r>
              <a:rPr lang="en-US" sz="1000"/>
              <a:t>A</a:t>
            </a:r>
            <a:r>
              <a:rPr lang="en-KR" sz="1000"/>
              <a:t> pod deletion</a:t>
            </a:r>
            <a:r>
              <a:rPr lang="ko-KR" altLang="en-US" sz="1000"/>
              <a:t> </a:t>
            </a:r>
            <a:r>
              <a:rPr lang="en-KR" altLang="ko-KR" sz="1000"/>
              <a:t>r</a:t>
            </a:r>
            <a:r>
              <a:rPr lang="en-KR" sz="1000"/>
              <a:t>equest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6B4938E-875C-A04F-9014-08091EE0215A}"/>
              </a:ext>
            </a:extLst>
          </p:cNvPr>
          <p:cNvSpPr txBox="1"/>
          <p:nvPr/>
        </p:nvSpPr>
        <p:spPr>
          <a:xfrm>
            <a:off x="1448830" y="4321886"/>
            <a:ext cx="189903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2. kubelet runs preStop Hook</a:t>
            </a:r>
            <a:endParaRPr lang="en-KR" sz="1000"/>
          </a:p>
        </p:txBody>
      </p:sp>
    </p:spTree>
    <p:extLst>
      <p:ext uri="{BB962C8B-B14F-4D97-AF65-F5344CB8AC3E}">
        <p14:creationId xmlns:p14="http://schemas.microsoft.com/office/powerpoint/2010/main" val="1301639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7" y="2544447"/>
            <a:ext cx="60256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in Deleted Pod</a:t>
            </a:r>
            <a:endParaRPr lang="ko-KR" altLang="en-US" sz="10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899592" y="3550690"/>
            <a:ext cx="68407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905315" y="3562015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sp>
        <p:nvSpPr>
          <p:cNvPr id="9" name="사각형: 둥근 모서리 36">
            <a:extLst>
              <a:ext uri="{FF2B5EF4-FFF2-40B4-BE49-F238E27FC236}">
                <a16:creationId xmlns:a16="http://schemas.microsoft.com/office/drawing/2014/main" id="{A1C7F864-2614-BF4D-A2F9-B92AD700B407}"/>
              </a:ext>
            </a:extLst>
          </p:cNvPr>
          <p:cNvSpPr/>
          <p:nvPr/>
        </p:nvSpPr>
        <p:spPr>
          <a:xfrm>
            <a:off x="2398345" y="3052293"/>
            <a:ext cx="31817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preStop Hook</a:t>
            </a:r>
            <a:endParaRPr lang="ko-KR" altLang="en-US" sz="1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</p:cNvCxnSpPr>
          <p:nvPr/>
        </p:nvCxnSpPr>
        <p:spPr>
          <a:xfrm flipV="1">
            <a:off x="2184856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C01842-CE18-A642-A9E4-165CE4B9538C}"/>
              </a:ext>
            </a:extLst>
          </p:cNvPr>
          <p:cNvCxnSpPr>
            <a:cxnSpLocks/>
          </p:cNvCxnSpPr>
          <p:nvPr/>
        </p:nvCxnSpPr>
        <p:spPr>
          <a:xfrm flipV="1">
            <a:off x="5787824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0EB0EB-1E08-2540-8A4C-E6B2642BCCB0}"/>
              </a:ext>
            </a:extLst>
          </p:cNvPr>
          <p:cNvSpPr txBox="1"/>
          <p:nvPr/>
        </p:nvSpPr>
        <p:spPr>
          <a:xfrm>
            <a:off x="5225498" y="3765572"/>
            <a:ext cx="11304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k</a:t>
            </a:r>
            <a:r>
              <a:rPr lang="en-KR" sz="1000"/>
              <a:t>ubelet</a:t>
            </a:r>
          </a:p>
          <a:p>
            <a:pPr algn="ctr"/>
            <a:r>
              <a:rPr lang="en-KR" sz="1000"/>
              <a:t>sends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9BD624-A81C-9E49-AB95-E74B99288A26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7141282" y="3556346"/>
            <a:ext cx="1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F112B48-D3BF-8D48-A879-7AEA2A0E4700}"/>
              </a:ext>
            </a:extLst>
          </p:cNvPr>
          <p:cNvSpPr txBox="1"/>
          <p:nvPr/>
        </p:nvSpPr>
        <p:spPr>
          <a:xfrm>
            <a:off x="6624954" y="3765572"/>
            <a:ext cx="10326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k</a:t>
            </a:r>
            <a:r>
              <a:rPr lang="en-KR" sz="1000"/>
              <a:t>ubelet</a:t>
            </a:r>
          </a:p>
          <a:p>
            <a:pPr algn="ctr"/>
            <a:r>
              <a:rPr lang="en-KR" sz="1000"/>
              <a:t>sends</a:t>
            </a:r>
            <a:r>
              <a:rPr lang="ko-KR" altLang="en-US" sz="1000"/>
              <a:t> </a:t>
            </a:r>
            <a:r>
              <a:rPr lang="en-KR" sz="1000"/>
              <a:t>SIGKILL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41CF7A-CD35-C248-9EF0-1A11F17CBA0B}"/>
              </a:ext>
            </a:extLst>
          </p:cNvPr>
          <p:cNvCxnSpPr>
            <a:cxnSpLocks/>
          </p:cNvCxnSpPr>
          <p:nvPr/>
        </p:nvCxnSpPr>
        <p:spPr>
          <a:xfrm>
            <a:off x="2184607" y="627534"/>
            <a:ext cx="0" cy="29344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17CA82-1C03-074A-951B-6CF6E23AFE51}"/>
              </a:ext>
            </a:extLst>
          </p:cNvPr>
          <p:cNvCxnSpPr>
            <a:cxnSpLocks/>
          </p:cNvCxnSpPr>
          <p:nvPr/>
        </p:nvCxnSpPr>
        <p:spPr>
          <a:xfrm>
            <a:off x="5787824" y="2326554"/>
            <a:ext cx="0" cy="12354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DE437C-A728-B844-8431-22C3EB034C3E}"/>
              </a:ext>
            </a:extLst>
          </p:cNvPr>
          <p:cNvCxnSpPr>
            <a:cxnSpLocks/>
          </p:cNvCxnSpPr>
          <p:nvPr/>
        </p:nvCxnSpPr>
        <p:spPr>
          <a:xfrm>
            <a:off x="7141282" y="627534"/>
            <a:ext cx="0" cy="29344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C902DB5-E286-0345-8212-03AF3E37BA66}"/>
              </a:ext>
            </a:extLst>
          </p:cNvPr>
          <p:cNvCxnSpPr>
            <a:cxnSpLocks/>
          </p:cNvCxnSpPr>
          <p:nvPr/>
        </p:nvCxnSpPr>
        <p:spPr>
          <a:xfrm>
            <a:off x="2398346" y="2326554"/>
            <a:ext cx="0" cy="12241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874EDB-25C5-6941-BD18-67AA9E05F05C}"/>
              </a:ext>
            </a:extLst>
          </p:cNvPr>
          <p:cNvCxnSpPr>
            <a:cxnSpLocks/>
          </p:cNvCxnSpPr>
          <p:nvPr/>
        </p:nvCxnSpPr>
        <p:spPr>
          <a:xfrm flipH="1">
            <a:off x="2184359" y="2326554"/>
            <a:ext cx="213987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36">
            <a:extLst>
              <a:ext uri="{FF2B5EF4-FFF2-40B4-BE49-F238E27FC236}">
                <a16:creationId xmlns:a16="http://schemas.microsoft.com/office/drawing/2014/main" id="{2FC01194-2E2F-524E-849B-1872473B4AB9}"/>
              </a:ext>
            </a:extLst>
          </p:cNvPr>
          <p:cNvSpPr/>
          <p:nvPr/>
        </p:nvSpPr>
        <p:spPr>
          <a:xfrm>
            <a:off x="1234852" y="1688144"/>
            <a:ext cx="1824979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Event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kubelet) 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59" name="사각형: 둥근 모서리 36">
            <a:extLst>
              <a:ext uri="{FF2B5EF4-FFF2-40B4-BE49-F238E27FC236}">
                <a16:creationId xmlns:a16="http://schemas.microsoft.com/office/drawing/2014/main" id="{D44E83F9-5EC4-694E-9EB7-EE4CAAD2D7E6}"/>
              </a:ext>
            </a:extLst>
          </p:cNvPr>
          <p:cNvSpPr/>
          <p:nvPr/>
        </p:nvSpPr>
        <p:spPr>
          <a:xfrm>
            <a:off x="3059832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kubelet 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33A689-1427-ED4D-B764-E2688CB38835}"/>
              </a:ext>
            </a:extLst>
          </p:cNvPr>
          <p:cNvCxnSpPr>
            <a:cxnSpLocks/>
          </p:cNvCxnSpPr>
          <p:nvPr/>
        </p:nvCxnSpPr>
        <p:spPr>
          <a:xfrm flipH="1">
            <a:off x="2398348" y="1982320"/>
            <a:ext cx="1649216" cy="344234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9563B5-A050-6D47-930A-72147218A9F0}"/>
              </a:ext>
            </a:extLst>
          </p:cNvPr>
          <p:cNvCxnSpPr>
            <a:cxnSpLocks/>
          </p:cNvCxnSpPr>
          <p:nvPr/>
        </p:nvCxnSpPr>
        <p:spPr>
          <a:xfrm flipH="1" flipV="1">
            <a:off x="1228590" y="1982320"/>
            <a:ext cx="967156" cy="344236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D8FD36-BA7B-1C43-8024-41C61DEACF5A}"/>
              </a:ext>
            </a:extLst>
          </p:cNvPr>
          <p:cNvSpPr txBox="1"/>
          <p:nvPr/>
        </p:nvSpPr>
        <p:spPr>
          <a:xfrm>
            <a:off x="1732629" y="2028977"/>
            <a:ext cx="112883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accent2"/>
                </a:solidFill>
              </a:rPr>
              <a:t>preStop Hook Delay</a:t>
            </a:r>
            <a:endParaRPr lang="en-KR" sz="800">
              <a:solidFill>
                <a:schemeClr val="accent2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2B02E8-FE1B-E841-A5A9-003F5BA25D07}"/>
              </a:ext>
            </a:extLst>
          </p:cNvPr>
          <p:cNvCxnSpPr>
            <a:cxnSpLocks/>
          </p:cNvCxnSpPr>
          <p:nvPr/>
        </p:nvCxnSpPr>
        <p:spPr>
          <a:xfrm>
            <a:off x="4663069" y="1479926"/>
            <a:ext cx="0" cy="20707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7257EB5-9562-FB48-8629-301D1361D17C}"/>
              </a:ext>
            </a:extLst>
          </p:cNvPr>
          <p:cNvSpPr txBox="1"/>
          <p:nvPr/>
        </p:nvSpPr>
        <p:spPr>
          <a:xfrm>
            <a:off x="3966184" y="3765572"/>
            <a:ext cx="13853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kube-proxy removes</a:t>
            </a:r>
          </a:p>
          <a:p>
            <a:pPr algn="ctr"/>
            <a:r>
              <a:rPr lang="en-US" sz="1000"/>
              <a:t>forwarding rules for </a:t>
            </a:r>
          </a:p>
          <a:p>
            <a:pPr algn="ctr"/>
            <a:r>
              <a:rPr lang="en-US" sz="1000"/>
              <a:t>the deleted pod 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1C9DFB-879F-4449-8299-A6363C7C5171}"/>
              </a:ext>
            </a:extLst>
          </p:cNvPr>
          <p:cNvCxnSpPr>
            <a:cxnSpLocks/>
          </p:cNvCxnSpPr>
          <p:nvPr/>
        </p:nvCxnSpPr>
        <p:spPr>
          <a:xfrm flipV="1">
            <a:off x="4666048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E03C6B-4CDA-BB42-BB86-B9DB7D0B068B}"/>
              </a:ext>
            </a:extLst>
          </p:cNvPr>
          <p:cNvCxnSpPr>
            <a:cxnSpLocks/>
          </p:cNvCxnSpPr>
          <p:nvPr/>
        </p:nvCxnSpPr>
        <p:spPr>
          <a:xfrm flipH="1">
            <a:off x="2184360" y="1479926"/>
            <a:ext cx="2478709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36">
            <a:extLst>
              <a:ext uri="{FF2B5EF4-FFF2-40B4-BE49-F238E27FC236}">
                <a16:creationId xmlns:a16="http://schemas.microsoft.com/office/drawing/2014/main" id="{F22B39D0-1538-0F45-9D68-388D836FB71C}"/>
              </a:ext>
            </a:extLst>
          </p:cNvPr>
          <p:cNvSpPr/>
          <p:nvPr/>
        </p:nvSpPr>
        <p:spPr>
          <a:xfrm>
            <a:off x="2783213" y="908508"/>
            <a:ext cx="1423760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Endpoint Slice Controller</a:t>
            </a:r>
            <a:br>
              <a:rPr lang="en-US" altLang="ko-KR" sz="800"/>
            </a:br>
            <a:r>
              <a:rPr lang="en-US" altLang="ko-KR" sz="800"/>
              <a:t>Processing Time</a:t>
            </a:r>
            <a:endParaRPr lang="ko-KR" altLang="en-US" sz="800"/>
          </a:p>
        </p:txBody>
      </p:sp>
      <p:sp>
        <p:nvSpPr>
          <p:cNvPr id="88" name="사각형: 둥근 모서리 36">
            <a:extLst>
              <a:ext uri="{FF2B5EF4-FFF2-40B4-BE49-F238E27FC236}">
                <a16:creationId xmlns:a16="http://schemas.microsoft.com/office/drawing/2014/main" id="{5E58F502-2544-8B42-9BCB-3670587FE911}"/>
              </a:ext>
            </a:extLst>
          </p:cNvPr>
          <p:cNvSpPr/>
          <p:nvPr/>
        </p:nvSpPr>
        <p:spPr>
          <a:xfrm>
            <a:off x="7207346" y="908508"/>
            <a:ext cx="941784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kube-proxy</a:t>
            </a:r>
          </a:p>
          <a:p>
            <a:pPr algn="ctr"/>
            <a:r>
              <a:rPr lang="en-US" altLang="ko-KR" sz="800"/>
              <a:t>Processing Time</a:t>
            </a:r>
            <a:endParaRPr lang="ko-KR" altLang="en-US" sz="800"/>
          </a:p>
        </p:txBody>
      </p:sp>
      <p:sp>
        <p:nvSpPr>
          <p:cNvPr id="89" name="사각형: 둥근 모서리 36">
            <a:extLst>
              <a:ext uri="{FF2B5EF4-FFF2-40B4-BE49-F238E27FC236}">
                <a16:creationId xmlns:a16="http://schemas.microsoft.com/office/drawing/2014/main" id="{0DDCFB2E-438E-F84A-9A4C-88C52EECD6B7}"/>
              </a:ext>
            </a:extLst>
          </p:cNvPr>
          <p:cNvSpPr/>
          <p:nvPr/>
        </p:nvSpPr>
        <p:spPr>
          <a:xfrm>
            <a:off x="4206973" y="908508"/>
            <a:ext cx="3000373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Event Delivery Time</a:t>
            </a:r>
          </a:p>
          <a:p>
            <a:pPr algn="ctr"/>
            <a:r>
              <a:rPr lang="en-US" altLang="ko-KR" sz="800"/>
              <a:t>(Endpoint Slice Controller </a:t>
            </a:r>
            <a:r>
              <a:rPr lang="en-US" altLang="ko-KR" sz="800">
                <a:sym typeface="Wingdings" pitchFamily="2" charset="2"/>
              </a:rPr>
              <a:t> </a:t>
            </a:r>
            <a:r>
              <a:rPr lang="en-US" altLang="ko-KR" sz="800"/>
              <a:t>K8s API Server </a:t>
            </a:r>
            <a:r>
              <a:rPr lang="en-US" altLang="ko-KR" sz="800">
                <a:sym typeface="Wingdings" pitchFamily="2" charset="2"/>
              </a:rPr>
              <a:t> kube-proxy)</a:t>
            </a:r>
            <a:endParaRPr lang="ko-KR" altLang="en-US" sz="80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4822DF-4B24-D448-92F0-85512728D326}"/>
              </a:ext>
            </a:extLst>
          </p:cNvPr>
          <p:cNvCxnSpPr>
            <a:cxnSpLocks/>
          </p:cNvCxnSpPr>
          <p:nvPr/>
        </p:nvCxnSpPr>
        <p:spPr>
          <a:xfrm flipH="1" flipV="1">
            <a:off x="536574" y="1202684"/>
            <a:ext cx="1647786" cy="27724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5EFB21E-3A59-1844-A5F9-2CEA238BC4A0}"/>
              </a:ext>
            </a:extLst>
          </p:cNvPr>
          <p:cNvCxnSpPr>
            <a:cxnSpLocks/>
          </p:cNvCxnSpPr>
          <p:nvPr/>
        </p:nvCxnSpPr>
        <p:spPr>
          <a:xfrm flipH="1">
            <a:off x="4658838" y="1202684"/>
            <a:ext cx="3490292" cy="26591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85EB01-1D8F-5140-BE44-BBD28A468F89}"/>
              </a:ext>
            </a:extLst>
          </p:cNvPr>
          <p:cNvSpPr txBox="1"/>
          <p:nvPr/>
        </p:nvSpPr>
        <p:spPr>
          <a:xfrm>
            <a:off x="2825000" y="1247845"/>
            <a:ext cx="119295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/>
              <a:t>Endpoint Slice Delay</a:t>
            </a:r>
            <a:endParaRPr lang="en-KR" sz="800" b="1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00D6047-7178-3749-8D4D-EA977D011F2B}"/>
              </a:ext>
            </a:extLst>
          </p:cNvPr>
          <p:cNvCxnSpPr>
            <a:cxnSpLocks/>
          </p:cNvCxnSpPr>
          <p:nvPr/>
        </p:nvCxnSpPr>
        <p:spPr>
          <a:xfrm>
            <a:off x="5580100" y="2326554"/>
            <a:ext cx="0" cy="10857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C0C880A-2115-F249-ADE0-4CCFEE5CC290}"/>
              </a:ext>
            </a:extLst>
          </p:cNvPr>
          <p:cNvCxnSpPr>
            <a:cxnSpLocks/>
          </p:cNvCxnSpPr>
          <p:nvPr/>
        </p:nvCxnSpPr>
        <p:spPr>
          <a:xfrm flipH="1">
            <a:off x="5580100" y="2326554"/>
            <a:ext cx="213987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36">
            <a:extLst>
              <a:ext uri="{FF2B5EF4-FFF2-40B4-BE49-F238E27FC236}">
                <a16:creationId xmlns:a16="http://schemas.microsoft.com/office/drawing/2014/main" id="{5BDBFF7D-F2FC-AA4E-9B93-706E8BFF49FE}"/>
              </a:ext>
            </a:extLst>
          </p:cNvPr>
          <p:cNvSpPr/>
          <p:nvPr/>
        </p:nvSpPr>
        <p:spPr>
          <a:xfrm>
            <a:off x="5202743" y="1688144"/>
            <a:ext cx="996746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kubelet Processing Time</a:t>
            </a:r>
            <a:endParaRPr lang="ko-KR" altLang="en-US" sz="80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CA99836-C966-3E42-838A-348DC8DD9944}"/>
              </a:ext>
            </a:extLst>
          </p:cNvPr>
          <p:cNvCxnSpPr>
            <a:cxnSpLocks/>
          </p:cNvCxnSpPr>
          <p:nvPr/>
        </p:nvCxnSpPr>
        <p:spPr>
          <a:xfrm flipH="1">
            <a:off x="5822455" y="1982320"/>
            <a:ext cx="377034" cy="34423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B1A714-D8E5-4446-AB7E-E46A8C77B052}"/>
              </a:ext>
            </a:extLst>
          </p:cNvPr>
          <p:cNvCxnSpPr>
            <a:cxnSpLocks/>
          </p:cNvCxnSpPr>
          <p:nvPr/>
        </p:nvCxnSpPr>
        <p:spPr>
          <a:xfrm flipH="1" flipV="1">
            <a:off x="5206949" y="1982320"/>
            <a:ext cx="373151" cy="34423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761F852-80F0-C44E-B58D-60469B5ED0D9}"/>
              </a:ext>
            </a:extLst>
          </p:cNvPr>
          <p:cNvSpPr txBox="1"/>
          <p:nvPr/>
        </p:nvSpPr>
        <p:spPr>
          <a:xfrm>
            <a:off x="5077261" y="2030605"/>
            <a:ext cx="1218603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accent2"/>
                </a:solidFill>
              </a:rPr>
              <a:t>SIGTERM Signal Delay</a:t>
            </a:r>
            <a:endParaRPr lang="en-KR" sz="800">
              <a:solidFill>
                <a:schemeClr val="accent2"/>
              </a:solidFill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26BEBB5-3FFD-9E46-8F0E-ACE0D938C438}"/>
              </a:ext>
            </a:extLst>
          </p:cNvPr>
          <p:cNvCxnSpPr>
            <a:cxnSpLocks/>
          </p:cNvCxnSpPr>
          <p:nvPr/>
        </p:nvCxnSpPr>
        <p:spPr>
          <a:xfrm flipH="1">
            <a:off x="2184359" y="627534"/>
            <a:ext cx="4956915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A42EC24-C9B2-4947-8687-9FCD38697C7D}"/>
              </a:ext>
            </a:extLst>
          </p:cNvPr>
          <p:cNvSpPr txBox="1"/>
          <p:nvPr/>
        </p:nvSpPr>
        <p:spPr>
          <a:xfrm>
            <a:off x="3823513" y="385004"/>
            <a:ext cx="167065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terminationGracePeriodSeconds</a:t>
            </a:r>
            <a:endParaRPr lang="en-KR" sz="800"/>
          </a:p>
        </p:txBody>
      </p:sp>
      <p:sp>
        <p:nvSpPr>
          <p:cNvPr id="131" name="사각형: 둥근 모서리 36">
            <a:extLst>
              <a:ext uri="{FF2B5EF4-FFF2-40B4-BE49-F238E27FC236}">
                <a16:creationId xmlns:a16="http://schemas.microsoft.com/office/drawing/2014/main" id="{9A03A025-F8ED-BE46-AB25-ED5F8B7EB4C7}"/>
              </a:ext>
            </a:extLst>
          </p:cNvPr>
          <p:cNvSpPr/>
          <p:nvPr/>
        </p:nvSpPr>
        <p:spPr>
          <a:xfrm>
            <a:off x="539552" y="908508"/>
            <a:ext cx="2246387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Event Delivery Time</a:t>
            </a:r>
          </a:p>
          <a:p>
            <a:pPr algn="ctr"/>
            <a:r>
              <a:rPr lang="en-US" altLang="ko-KR" sz="800"/>
              <a:t>(K8s API Server </a:t>
            </a:r>
            <a:r>
              <a:rPr lang="en-US" altLang="ko-KR" sz="800">
                <a:sym typeface="Wingdings" pitchFamily="2" charset="2"/>
              </a:rPr>
              <a:t> Endpoint Slice Controller)</a:t>
            </a:r>
            <a:endParaRPr lang="ko-KR" altLang="en-US" sz="800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592B061-9C71-304C-B220-8167474B7D0C}"/>
              </a:ext>
            </a:extLst>
          </p:cNvPr>
          <p:cNvCxnSpPr>
            <a:cxnSpLocks/>
          </p:cNvCxnSpPr>
          <p:nvPr/>
        </p:nvCxnSpPr>
        <p:spPr>
          <a:xfrm flipV="1">
            <a:off x="2398345" y="3562016"/>
            <a:ext cx="0" cy="75755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A08028C-9D93-3E4D-BB52-9723D38F03EF}"/>
              </a:ext>
            </a:extLst>
          </p:cNvPr>
          <p:cNvSpPr txBox="1"/>
          <p:nvPr/>
        </p:nvSpPr>
        <p:spPr>
          <a:xfrm>
            <a:off x="1309883" y="3765572"/>
            <a:ext cx="174994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K8s API server receives</a:t>
            </a:r>
          </a:p>
          <a:p>
            <a:pPr algn="ctr"/>
            <a:r>
              <a:rPr lang="en-US" sz="1000"/>
              <a:t>A</a:t>
            </a:r>
            <a:r>
              <a:rPr lang="en-KR" sz="1000"/>
              <a:t> pod deletion</a:t>
            </a:r>
            <a:r>
              <a:rPr lang="ko-KR" altLang="en-US" sz="1000"/>
              <a:t> </a:t>
            </a:r>
            <a:r>
              <a:rPr lang="en-KR" altLang="ko-KR" sz="1000"/>
              <a:t>r</a:t>
            </a:r>
            <a:r>
              <a:rPr lang="en-KR" sz="1000"/>
              <a:t>equest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6B4938E-875C-A04F-9014-08091EE0215A}"/>
              </a:ext>
            </a:extLst>
          </p:cNvPr>
          <p:cNvSpPr txBox="1"/>
          <p:nvPr/>
        </p:nvSpPr>
        <p:spPr>
          <a:xfrm>
            <a:off x="1448830" y="4321886"/>
            <a:ext cx="189903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kubelet runs preStop Hook</a:t>
            </a:r>
            <a:endParaRPr lang="en-KR" sz="1000"/>
          </a:p>
        </p:txBody>
      </p:sp>
    </p:spTree>
    <p:extLst>
      <p:ext uri="{BB962C8B-B14F-4D97-AF65-F5344CB8AC3E}">
        <p14:creationId xmlns:p14="http://schemas.microsoft.com/office/powerpoint/2010/main" val="1451252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7" y="2717635"/>
            <a:ext cx="60256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in Deleted Pod</a:t>
            </a:r>
            <a:endParaRPr lang="ko-KR" altLang="en-US" sz="10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899592" y="3723878"/>
            <a:ext cx="68407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905315" y="3735203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sp>
        <p:nvSpPr>
          <p:cNvPr id="9" name="사각형: 둥근 모서리 36">
            <a:extLst>
              <a:ext uri="{FF2B5EF4-FFF2-40B4-BE49-F238E27FC236}">
                <a16:creationId xmlns:a16="http://schemas.microsoft.com/office/drawing/2014/main" id="{A1C7F864-2614-BF4D-A2F9-B92AD700B407}"/>
              </a:ext>
            </a:extLst>
          </p:cNvPr>
          <p:cNvSpPr/>
          <p:nvPr/>
        </p:nvSpPr>
        <p:spPr>
          <a:xfrm>
            <a:off x="2398345" y="3225481"/>
            <a:ext cx="31817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preStop Hook</a:t>
            </a:r>
            <a:endParaRPr lang="ko-KR" altLang="en-US" sz="1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2184856" y="3729534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75901C-F101-504D-AD66-08F042874D46}"/>
              </a:ext>
            </a:extLst>
          </p:cNvPr>
          <p:cNvSpPr txBox="1"/>
          <p:nvPr/>
        </p:nvSpPr>
        <p:spPr>
          <a:xfrm>
            <a:off x="1309883" y="3938760"/>
            <a:ext cx="1749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K8s API server receives</a:t>
            </a:r>
          </a:p>
          <a:p>
            <a:pPr algn="ctr"/>
            <a:r>
              <a:rPr lang="en-US" sz="1000"/>
              <a:t>A</a:t>
            </a:r>
            <a:r>
              <a:rPr lang="en-KR" sz="1000"/>
              <a:t> pod deletion</a:t>
            </a:r>
            <a:r>
              <a:rPr lang="ko-KR" altLang="en-US" sz="1000"/>
              <a:t> </a:t>
            </a:r>
            <a:r>
              <a:rPr lang="en-KR" altLang="ko-KR" sz="1000"/>
              <a:t>r</a:t>
            </a:r>
            <a:r>
              <a:rPr lang="en-KR" sz="1000"/>
              <a:t>equest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C01842-CE18-A642-A9E4-165CE4B9538C}"/>
              </a:ext>
            </a:extLst>
          </p:cNvPr>
          <p:cNvCxnSpPr>
            <a:cxnSpLocks/>
          </p:cNvCxnSpPr>
          <p:nvPr/>
        </p:nvCxnSpPr>
        <p:spPr>
          <a:xfrm flipV="1">
            <a:off x="5787824" y="3729534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0EB0EB-1E08-2540-8A4C-E6B2642BCCB0}"/>
              </a:ext>
            </a:extLst>
          </p:cNvPr>
          <p:cNvSpPr txBox="1"/>
          <p:nvPr/>
        </p:nvSpPr>
        <p:spPr>
          <a:xfrm>
            <a:off x="5225498" y="3938760"/>
            <a:ext cx="11304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k</a:t>
            </a:r>
            <a:r>
              <a:rPr lang="en-KR" sz="1000"/>
              <a:t>ubelet</a:t>
            </a:r>
          </a:p>
          <a:p>
            <a:pPr algn="ctr"/>
            <a:r>
              <a:rPr lang="en-KR" sz="1000"/>
              <a:t>sends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9BD624-A81C-9E49-AB95-E74B99288A26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7141282" y="3729534"/>
            <a:ext cx="1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F112B48-D3BF-8D48-A879-7AEA2A0E4700}"/>
              </a:ext>
            </a:extLst>
          </p:cNvPr>
          <p:cNvSpPr txBox="1"/>
          <p:nvPr/>
        </p:nvSpPr>
        <p:spPr>
          <a:xfrm>
            <a:off x="6624954" y="3938760"/>
            <a:ext cx="10326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k</a:t>
            </a:r>
            <a:r>
              <a:rPr lang="en-KR" sz="1000"/>
              <a:t>ubelet</a:t>
            </a:r>
          </a:p>
          <a:p>
            <a:pPr algn="ctr"/>
            <a:r>
              <a:rPr lang="en-KR" sz="1000"/>
              <a:t>sends</a:t>
            </a:r>
            <a:r>
              <a:rPr lang="ko-KR" altLang="en-US" sz="1000"/>
              <a:t> </a:t>
            </a:r>
            <a:r>
              <a:rPr lang="en-KR" sz="1000"/>
              <a:t>SIGKILL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41CF7A-CD35-C248-9EF0-1A11F17CBA0B}"/>
              </a:ext>
            </a:extLst>
          </p:cNvPr>
          <p:cNvCxnSpPr>
            <a:cxnSpLocks/>
          </p:cNvCxnSpPr>
          <p:nvPr/>
        </p:nvCxnSpPr>
        <p:spPr>
          <a:xfrm>
            <a:off x="2184607" y="800722"/>
            <a:ext cx="0" cy="29344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17CA82-1C03-074A-951B-6CF6E23AFE51}"/>
              </a:ext>
            </a:extLst>
          </p:cNvPr>
          <p:cNvCxnSpPr>
            <a:cxnSpLocks/>
          </p:cNvCxnSpPr>
          <p:nvPr/>
        </p:nvCxnSpPr>
        <p:spPr>
          <a:xfrm>
            <a:off x="5787824" y="2499742"/>
            <a:ext cx="0" cy="12354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DE437C-A728-B844-8431-22C3EB034C3E}"/>
              </a:ext>
            </a:extLst>
          </p:cNvPr>
          <p:cNvCxnSpPr>
            <a:cxnSpLocks/>
          </p:cNvCxnSpPr>
          <p:nvPr/>
        </p:nvCxnSpPr>
        <p:spPr>
          <a:xfrm>
            <a:off x="7141282" y="800722"/>
            <a:ext cx="0" cy="29344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C902DB5-E286-0345-8212-03AF3E37BA66}"/>
              </a:ext>
            </a:extLst>
          </p:cNvPr>
          <p:cNvCxnSpPr>
            <a:cxnSpLocks/>
          </p:cNvCxnSpPr>
          <p:nvPr/>
        </p:nvCxnSpPr>
        <p:spPr>
          <a:xfrm>
            <a:off x="2398346" y="2499742"/>
            <a:ext cx="0" cy="10857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874EDB-25C5-6941-BD18-67AA9E05F05C}"/>
              </a:ext>
            </a:extLst>
          </p:cNvPr>
          <p:cNvCxnSpPr>
            <a:cxnSpLocks/>
          </p:cNvCxnSpPr>
          <p:nvPr/>
        </p:nvCxnSpPr>
        <p:spPr>
          <a:xfrm flipH="1">
            <a:off x="2184359" y="2499742"/>
            <a:ext cx="213987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36">
            <a:extLst>
              <a:ext uri="{FF2B5EF4-FFF2-40B4-BE49-F238E27FC236}">
                <a16:creationId xmlns:a16="http://schemas.microsoft.com/office/drawing/2014/main" id="{2FC01194-2E2F-524E-849B-1872473B4AB9}"/>
              </a:ext>
            </a:extLst>
          </p:cNvPr>
          <p:cNvSpPr/>
          <p:nvPr/>
        </p:nvSpPr>
        <p:spPr>
          <a:xfrm>
            <a:off x="1234852" y="1861332"/>
            <a:ext cx="1824979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Event Delivery Time</a:t>
            </a:r>
          </a:p>
          <a:p>
            <a:pPr algn="ctr"/>
            <a:r>
              <a:rPr lang="en-US" altLang="ko-KR" sz="800"/>
              <a:t>(K8s API Server </a:t>
            </a:r>
            <a:r>
              <a:rPr lang="en-US" altLang="ko-KR" sz="800">
                <a:sym typeface="Wingdings" pitchFamily="2" charset="2"/>
              </a:rPr>
              <a:t> kubelet) </a:t>
            </a:r>
            <a:endParaRPr lang="ko-KR" altLang="en-US" sz="800"/>
          </a:p>
        </p:txBody>
      </p:sp>
      <p:sp>
        <p:nvSpPr>
          <p:cNvPr id="59" name="사각형: 둥근 모서리 36">
            <a:extLst>
              <a:ext uri="{FF2B5EF4-FFF2-40B4-BE49-F238E27FC236}">
                <a16:creationId xmlns:a16="http://schemas.microsoft.com/office/drawing/2014/main" id="{D44E83F9-5EC4-694E-9EB7-EE4CAAD2D7E6}"/>
              </a:ext>
            </a:extLst>
          </p:cNvPr>
          <p:cNvSpPr/>
          <p:nvPr/>
        </p:nvSpPr>
        <p:spPr>
          <a:xfrm>
            <a:off x="3059832" y="1861332"/>
            <a:ext cx="996746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kubelet Processing Time</a:t>
            </a:r>
            <a:endParaRPr lang="ko-KR" altLang="en-US" sz="80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33A689-1427-ED4D-B764-E2688CB38835}"/>
              </a:ext>
            </a:extLst>
          </p:cNvPr>
          <p:cNvCxnSpPr>
            <a:cxnSpLocks/>
          </p:cNvCxnSpPr>
          <p:nvPr/>
        </p:nvCxnSpPr>
        <p:spPr>
          <a:xfrm flipH="1">
            <a:off x="2398348" y="2155508"/>
            <a:ext cx="1649216" cy="34423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9563B5-A050-6D47-930A-72147218A9F0}"/>
              </a:ext>
            </a:extLst>
          </p:cNvPr>
          <p:cNvCxnSpPr>
            <a:cxnSpLocks/>
          </p:cNvCxnSpPr>
          <p:nvPr/>
        </p:nvCxnSpPr>
        <p:spPr>
          <a:xfrm flipH="1" flipV="1">
            <a:off x="1228590" y="2155508"/>
            <a:ext cx="967156" cy="34423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D8FD36-BA7B-1C43-8024-41C61DEACF5A}"/>
              </a:ext>
            </a:extLst>
          </p:cNvPr>
          <p:cNvSpPr txBox="1"/>
          <p:nvPr/>
        </p:nvSpPr>
        <p:spPr>
          <a:xfrm>
            <a:off x="1732629" y="2202165"/>
            <a:ext cx="112883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preStop Hook Delay</a:t>
            </a:r>
            <a:endParaRPr lang="en-KR" sz="80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2B02E8-FE1B-E841-A5A9-003F5BA25D07}"/>
              </a:ext>
            </a:extLst>
          </p:cNvPr>
          <p:cNvCxnSpPr>
            <a:cxnSpLocks/>
          </p:cNvCxnSpPr>
          <p:nvPr/>
        </p:nvCxnSpPr>
        <p:spPr>
          <a:xfrm>
            <a:off x="4663069" y="1653114"/>
            <a:ext cx="0" cy="20707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7257EB5-9562-FB48-8629-301D1361D17C}"/>
              </a:ext>
            </a:extLst>
          </p:cNvPr>
          <p:cNvSpPr txBox="1"/>
          <p:nvPr/>
        </p:nvSpPr>
        <p:spPr>
          <a:xfrm>
            <a:off x="3966184" y="3938760"/>
            <a:ext cx="13853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kube-proxy removes</a:t>
            </a:r>
          </a:p>
          <a:p>
            <a:pPr algn="ctr"/>
            <a:r>
              <a:rPr lang="en-US" sz="1000"/>
              <a:t>forwarding rules for </a:t>
            </a:r>
          </a:p>
          <a:p>
            <a:pPr algn="ctr"/>
            <a:r>
              <a:rPr lang="en-US" sz="1000"/>
              <a:t>the deleted pod 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1C9DFB-879F-4449-8299-A6363C7C5171}"/>
              </a:ext>
            </a:extLst>
          </p:cNvPr>
          <p:cNvCxnSpPr>
            <a:cxnSpLocks/>
          </p:cNvCxnSpPr>
          <p:nvPr/>
        </p:nvCxnSpPr>
        <p:spPr>
          <a:xfrm flipV="1">
            <a:off x="4666048" y="3729534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E03C6B-4CDA-BB42-BB86-B9DB7D0B068B}"/>
              </a:ext>
            </a:extLst>
          </p:cNvPr>
          <p:cNvCxnSpPr>
            <a:cxnSpLocks/>
          </p:cNvCxnSpPr>
          <p:nvPr/>
        </p:nvCxnSpPr>
        <p:spPr>
          <a:xfrm flipH="1">
            <a:off x="2184360" y="1653114"/>
            <a:ext cx="2478709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36">
            <a:extLst>
              <a:ext uri="{FF2B5EF4-FFF2-40B4-BE49-F238E27FC236}">
                <a16:creationId xmlns:a16="http://schemas.microsoft.com/office/drawing/2014/main" id="{F22B39D0-1538-0F45-9D68-388D836FB71C}"/>
              </a:ext>
            </a:extLst>
          </p:cNvPr>
          <p:cNvSpPr/>
          <p:nvPr/>
        </p:nvSpPr>
        <p:spPr>
          <a:xfrm>
            <a:off x="1559081" y="982349"/>
            <a:ext cx="1585934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Endpoint Slice Controller</a:t>
            </a:r>
            <a:br>
              <a:rPr lang="en-US" altLang="ko-KR" sz="800"/>
            </a:br>
            <a:r>
              <a:rPr lang="en-US" altLang="ko-KR" sz="800"/>
              <a:t>Processing Time</a:t>
            </a:r>
            <a:endParaRPr lang="ko-KR" altLang="en-US" sz="800"/>
          </a:p>
        </p:txBody>
      </p:sp>
      <p:sp>
        <p:nvSpPr>
          <p:cNvPr id="88" name="사각형: 둥근 모서리 36">
            <a:extLst>
              <a:ext uri="{FF2B5EF4-FFF2-40B4-BE49-F238E27FC236}">
                <a16:creationId xmlns:a16="http://schemas.microsoft.com/office/drawing/2014/main" id="{5E58F502-2544-8B42-9BCB-3670587FE911}"/>
              </a:ext>
            </a:extLst>
          </p:cNvPr>
          <p:cNvSpPr/>
          <p:nvPr/>
        </p:nvSpPr>
        <p:spPr>
          <a:xfrm>
            <a:off x="4801198" y="982349"/>
            <a:ext cx="1281402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kube-proxy</a:t>
            </a:r>
          </a:p>
          <a:p>
            <a:pPr algn="ctr"/>
            <a:r>
              <a:rPr lang="en-US" altLang="ko-KR" sz="800"/>
              <a:t>Processing Time</a:t>
            </a:r>
            <a:endParaRPr lang="ko-KR" altLang="en-US" sz="800"/>
          </a:p>
        </p:txBody>
      </p:sp>
      <p:sp>
        <p:nvSpPr>
          <p:cNvPr id="89" name="사각형: 둥근 모서리 36">
            <a:extLst>
              <a:ext uri="{FF2B5EF4-FFF2-40B4-BE49-F238E27FC236}">
                <a16:creationId xmlns:a16="http://schemas.microsoft.com/office/drawing/2014/main" id="{0DDCFB2E-438E-F84A-9A4C-88C52EECD6B7}"/>
              </a:ext>
            </a:extLst>
          </p:cNvPr>
          <p:cNvSpPr/>
          <p:nvPr/>
        </p:nvSpPr>
        <p:spPr>
          <a:xfrm>
            <a:off x="3145016" y="982349"/>
            <a:ext cx="1656182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Event Delivery Time</a:t>
            </a:r>
          </a:p>
          <a:p>
            <a:pPr algn="ctr"/>
            <a:r>
              <a:rPr lang="en-US" altLang="ko-KR" sz="800"/>
              <a:t>(K8s API Server </a:t>
            </a:r>
            <a:r>
              <a:rPr lang="en-US" altLang="ko-KR" sz="800">
                <a:sym typeface="Wingdings" pitchFamily="2" charset="2"/>
              </a:rPr>
              <a:t> kube-proxy)</a:t>
            </a:r>
            <a:endParaRPr lang="ko-KR" altLang="en-US" sz="80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4822DF-4B24-D448-92F0-85512728D326}"/>
              </a:ext>
            </a:extLst>
          </p:cNvPr>
          <p:cNvCxnSpPr>
            <a:cxnSpLocks/>
          </p:cNvCxnSpPr>
          <p:nvPr/>
        </p:nvCxnSpPr>
        <p:spPr>
          <a:xfrm flipH="1" flipV="1">
            <a:off x="1550532" y="1276525"/>
            <a:ext cx="633828" cy="376589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5EFB21E-3A59-1844-A5F9-2CEA238BC4A0}"/>
              </a:ext>
            </a:extLst>
          </p:cNvPr>
          <p:cNvCxnSpPr>
            <a:cxnSpLocks/>
          </p:cNvCxnSpPr>
          <p:nvPr/>
        </p:nvCxnSpPr>
        <p:spPr>
          <a:xfrm flipH="1">
            <a:off x="4658838" y="1276525"/>
            <a:ext cx="1423762" cy="36526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85EB01-1D8F-5140-BE44-BBD28A468F89}"/>
              </a:ext>
            </a:extLst>
          </p:cNvPr>
          <p:cNvSpPr txBox="1"/>
          <p:nvPr/>
        </p:nvSpPr>
        <p:spPr>
          <a:xfrm>
            <a:off x="2825000" y="1421033"/>
            <a:ext cx="119295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/>
              <a:t>Endpoint Slice Delay</a:t>
            </a:r>
            <a:endParaRPr lang="en-KR" sz="800" b="1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00D6047-7178-3749-8D4D-EA977D011F2B}"/>
              </a:ext>
            </a:extLst>
          </p:cNvPr>
          <p:cNvCxnSpPr>
            <a:cxnSpLocks/>
          </p:cNvCxnSpPr>
          <p:nvPr/>
        </p:nvCxnSpPr>
        <p:spPr>
          <a:xfrm>
            <a:off x="5580100" y="2499742"/>
            <a:ext cx="0" cy="10857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C0C880A-2115-F249-ADE0-4CCFEE5CC290}"/>
              </a:ext>
            </a:extLst>
          </p:cNvPr>
          <p:cNvCxnSpPr>
            <a:cxnSpLocks/>
          </p:cNvCxnSpPr>
          <p:nvPr/>
        </p:nvCxnSpPr>
        <p:spPr>
          <a:xfrm flipH="1">
            <a:off x="5580100" y="2499742"/>
            <a:ext cx="213987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36">
            <a:extLst>
              <a:ext uri="{FF2B5EF4-FFF2-40B4-BE49-F238E27FC236}">
                <a16:creationId xmlns:a16="http://schemas.microsoft.com/office/drawing/2014/main" id="{5BDBFF7D-F2FC-AA4E-9B93-706E8BFF49FE}"/>
              </a:ext>
            </a:extLst>
          </p:cNvPr>
          <p:cNvSpPr/>
          <p:nvPr/>
        </p:nvSpPr>
        <p:spPr>
          <a:xfrm>
            <a:off x="5202743" y="1861332"/>
            <a:ext cx="996746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kubelet Processing Time</a:t>
            </a:r>
            <a:endParaRPr lang="ko-KR" altLang="en-US" sz="80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CA99836-C966-3E42-838A-348DC8DD9944}"/>
              </a:ext>
            </a:extLst>
          </p:cNvPr>
          <p:cNvCxnSpPr>
            <a:cxnSpLocks/>
          </p:cNvCxnSpPr>
          <p:nvPr/>
        </p:nvCxnSpPr>
        <p:spPr>
          <a:xfrm flipH="1">
            <a:off x="5822455" y="2155508"/>
            <a:ext cx="377034" cy="34423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B1A714-D8E5-4446-AB7E-E46A8C77B052}"/>
              </a:ext>
            </a:extLst>
          </p:cNvPr>
          <p:cNvCxnSpPr>
            <a:cxnSpLocks/>
          </p:cNvCxnSpPr>
          <p:nvPr/>
        </p:nvCxnSpPr>
        <p:spPr>
          <a:xfrm flipH="1" flipV="1">
            <a:off x="5206949" y="2155508"/>
            <a:ext cx="373151" cy="34423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761F852-80F0-C44E-B58D-60469B5ED0D9}"/>
              </a:ext>
            </a:extLst>
          </p:cNvPr>
          <p:cNvSpPr txBox="1"/>
          <p:nvPr/>
        </p:nvSpPr>
        <p:spPr>
          <a:xfrm>
            <a:off x="5077261" y="2203793"/>
            <a:ext cx="1218603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SIGTERM Signal Delay</a:t>
            </a:r>
            <a:endParaRPr lang="en-KR" sz="800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26BEBB5-3FFD-9E46-8F0E-ACE0D938C438}"/>
              </a:ext>
            </a:extLst>
          </p:cNvPr>
          <p:cNvCxnSpPr>
            <a:cxnSpLocks/>
          </p:cNvCxnSpPr>
          <p:nvPr/>
        </p:nvCxnSpPr>
        <p:spPr>
          <a:xfrm flipH="1">
            <a:off x="2184359" y="800722"/>
            <a:ext cx="4956915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A42EC24-C9B2-4947-8687-9FCD38697C7D}"/>
              </a:ext>
            </a:extLst>
          </p:cNvPr>
          <p:cNvSpPr txBox="1"/>
          <p:nvPr/>
        </p:nvSpPr>
        <p:spPr>
          <a:xfrm>
            <a:off x="3823513" y="558192"/>
            <a:ext cx="167065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terminationGracePeriodSeconds</a:t>
            </a:r>
            <a:endParaRPr lang="en-KR" sz="800"/>
          </a:p>
        </p:txBody>
      </p:sp>
    </p:spTree>
    <p:extLst>
      <p:ext uri="{BB962C8B-B14F-4D97-AF65-F5344CB8AC3E}">
        <p14:creationId xmlns:p14="http://schemas.microsoft.com/office/powerpoint/2010/main" val="2043592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7" y="3005667"/>
            <a:ext cx="60256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in Deleted Pod</a:t>
            </a:r>
            <a:endParaRPr lang="ko-KR" altLang="en-US" sz="10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899592" y="4011910"/>
            <a:ext cx="68407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905315" y="4023235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sp>
        <p:nvSpPr>
          <p:cNvPr id="9" name="사각형: 둥근 모서리 36">
            <a:extLst>
              <a:ext uri="{FF2B5EF4-FFF2-40B4-BE49-F238E27FC236}">
                <a16:creationId xmlns:a16="http://schemas.microsoft.com/office/drawing/2014/main" id="{A1C7F864-2614-BF4D-A2F9-B92AD700B407}"/>
              </a:ext>
            </a:extLst>
          </p:cNvPr>
          <p:cNvSpPr/>
          <p:nvPr/>
        </p:nvSpPr>
        <p:spPr>
          <a:xfrm>
            <a:off x="2398345" y="3513513"/>
            <a:ext cx="31817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preStop Hook</a:t>
            </a:r>
            <a:endParaRPr lang="ko-KR" altLang="en-US" sz="1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2184856" y="401756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75901C-F101-504D-AD66-08F042874D46}"/>
              </a:ext>
            </a:extLst>
          </p:cNvPr>
          <p:cNvSpPr txBox="1"/>
          <p:nvPr/>
        </p:nvSpPr>
        <p:spPr>
          <a:xfrm>
            <a:off x="1309883" y="4226792"/>
            <a:ext cx="1749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Send pod deletion</a:t>
            </a:r>
            <a:r>
              <a:rPr lang="ko-KR" altLang="en-US" sz="1000"/>
              <a:t> </a:t>
            </a:r>
            <a:br>
              <a:rPr lang="en-US" altLang="ko-KR" sz="1000"/>
            </a:br>
            <a:r>
              <a:rPr lang="en-KR" altLang="ko-KR" sz="1000"/>
              <a:t>r</a:t>
            </a:r>
            <a:r>
              <a:rPr lang="en-KR" sz="1000"/>
              <a:t>equest to</a:t>
            </a:r>
            <a:r>
              <a:rPr lang="ko-KR" altLang="en-US" sz="1000"/>
              <a:t> </a:t>
            </a:r>
            <a:r>
              <a:rPr lang="en-KR" sz="1000"/>
              <a:t>K8s API server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C01842-CE18-A642-A9E4-165CE4B9538C}"/>
              </a:ext>
            </a:extLst>
          </p:cNvPr>
          <p:cNvCxnSpPr>
            <a:cxnSpLocks/>
          </p:cNvCxnSpPr>
          <p:nvPr/>
        </p:nvCxnSpPr>
        <p:spPr>
          <a:xfrm flipV="1">
            <a:off x="5787824" y="401756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0EB0EB-1E08-2540-8A4C-E6B2642BCCB0}"/>
              </a:ext>
            </a:extLst>
          </p:cNvPr>
          <p:cNvSpPr txBox="1"/>
          <p:nvPr/>
        </p:nvSpPr>
        <p:spPr>
          <a:xfrm>
            <a:off x="5247138" y="4226792"/>
            <a:ext cx="1087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1000"/>
              <a:t>Send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9BD624-A81C-9E49-AB95-E74B99288A26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7141282" y="4017566"/>
            <a:ext cx="1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F112B48-D3BF-8D48-A879-7AEA2A0E4700}"/>
              </a:ext>
            </a:extLst>
          </p:cNvPr>
          <p:cNvSpPr txBox="1"/>
          <p:nvPr/>
        </p:nvSpPr>
        <p:spPr>
          <a:xfrm>
            <a:off x="6636176" y="4226792"/>
            <a:ext cx="1010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1000"/>
              <a:t>Send</a:t>
            </a:r>
            <a:r>
              <a:rPr lang="ko-KR" altLang="en-US" sz="1000"/>
              <a:t> </a:t>
            </a:r>
            <a:r>
              <a:rPr lang="en-US" sz="1000"/>
              <a:t>SIGKILL </a:t>
            </a:r>
          </a:p>
          <a:p>
            <a:pPr algn="ctr"/>
            <a:r>
              <a:rPr lang="en-US" sz="1000"/>
              <a:t>Signal</a:t>
            </a:r>
            <a:r>
              <a:rPr lang="ko-KR" altLang="en-US" sz="1000"/>
              <a:t> </a:t>
            </a:r>
            <a:r>
              <a:rPr lang="en-US" altLang="ko-KR" sz="1000"/>
              <a:t>t</a:t>
            </a:r>
            <a:r>
              <a:rPr lang="en-US" sz="1000"/>
              <a:t>o App</a:t>
            </a:r>
            <a:endParaRPr lang="en-KR" sz="100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41CF7A-CD35-C248-9EF0-1A11F17CBA0B}"/>
              </a:ext>
            </a:extLst>
          </p:cNvPr>
          <p:cNvCxnSpPr>
            <a:cxnSpLocks/>
          </p:cNvCxnSpPr>
          <p:nvPr/>
        </p:nvCxnSpPr>
        <p:spPr>
          <a:xfrm>
            <a:off x="2184607" y="626392"/>
            <a:ext cx="0" cy="339684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17CA82-1C03-074A-951B-6CF6E23AFE51}"/>
              </a:ext>
            </a:extLst>
          </p:cNvPr>
          <p:cNvCxnSpPr>
            <a:cxnSpLocks/>
          </p:cNvCxnSpPr>
          <p:nvPr/>
        </p:nvCxnSpPr>
        <p:spPr>
          <a:xfrm>
            <a:off x="5787824" y="2787774"/>
            <a:ext cx="0" cy="12354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DE437C-A728-B844-8431-22C3EB034C3E}"/>
              </a:ext>
            </a:extLst>
          </p:cNvPr>
          <p:cNvCxnSpPr>
            <a:cxnSpLocks/>
          </p:cNvCxnSpPr>
          <p:nvPr/>
        </p:nvCxnSpPr>
        <p:spPr>
          <a:xfrm>
            <a:off x="7141282" y="626392"/>
            <a:ext cx="0" cy="339684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C902DB5-E286-0345-8212-03AF3E37BA66}"/>
              </a:ext>
            </a:extLst>
          </p:cNvPr>
          <p:cNvCxnSpPr>
            <a:cxnSpLocks/>
          </p:cNvCxnSpPr>
          <p:nvPr/>
        </p:nvCxnSpPr>
        <p:spPr>
          <a:xfrm>
            <a:off x="2398346" y="2787774"/>
            <a:ext cx="0" cy="10857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874EDB-25C5-6941-BD18-67AA9E05F05C}"/>
              </a:ext>
            </a:extLst>
          </p:cNvPr>
          <p:cNvCxnSpPr>
            <a:cxnSpLocks/>
          </p:cNvCxnSpPr>
          <p:nvPr/>
        </p:nvCxnSpPr>
        <p:spPr>
          <a:xfrm flipH="1">
            <a:off x="2184359" y="2787774"/>
            <a:ext cx="213987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36">
            <a:extLst>
              <a:ext uri="{FF2B5EF4-FFF2-40B4-BE49-F238E27FC236}">
                <a16:creationId xmlns:a16="http://schemas.microsoft.com/office/drawing/2014/main" id="{2FC01194-2E2F-524E-849B-1872473B4AB9}"/>
              </a:ext>
            </a:extLst>
          </p:cNvPr>
          <p:cNvSpPr/>
          <p:nvPr/>
        </p:nvSpPr>
        <p:spPr>
          <a:xfrm>
            <a:off x="1234852" y="2049280"/>
            <a:ext cx="1824979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Event Delivery Time</a:t>
            </a:r>
          </a:p>
          <a:p>
            <a:pPr algn="ctr"/>
            <a:r>
              <a:rPr lang="en-US" altLang="ko-KR" sz="800"/>
              <a:t>(K8s API Server </a:t>
            </a:r>
            <a:r>
              <a:rPr lang="en-US" altLang="ko-KR" sz="800">
                <a:sym typeface="Wingdings" pitchFamily="2" charset="2"/>
              </a:rPr>
              <a:t> kubelet) </a:t>
            </a:r>
            <a:endParaRPr lang="ko-KR" altLang="en-US" sz="800"/>
          </a:p>
        </p:txBody>
      </p:sp>
      <p:sp>
        <p:nvSpPr>
          <p:cNvPr id="59" name="사각형: 둥근 모서리 36">
            <a:extLst>
              <a:ext uri="{FF2B5EF4-FFF2-40B4-BE49-F238E27FC236}">
                <a16:creationId xmlns:a16="http://schemas.microsoft.com/office/drawing/2014/main" id="{D44E83F9-5EC4-694E-9EB7-EE4CAAD2D7E6}"/>
              </a:ext>
            </a:extLst>
          </p:cNvPr>
          <p:cNvSpPr/>
          <p:nvPr/>
        </p:nvSpPr>
        <p:spPr>
          <a:xfrm>
            <a:off x="3059832" y="2049280"/>
            <a:ext cx="996746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kubelet Processing Time</a:t>
            </a:r>
            <a:endParaRPr lang="ko-KR" altLang="en-US" sz="80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33A689-1427-ED4D-B764-E2688CB38835}"/>
              </a:ext>
            </a:extLst>
          </p:cNvPr>
          <p:cNvCxnSpPr>
            <a:cxnSpLocks/>
          </p:cNvCxnSpPr>
          <p:nvPr/>
        </p:nvCxnSpPr>
        <p:spPr>
          <a:xfrm flipH="1">
            <a:off x="2398348" y="2343456"/>
            <a:ext cx="1658230" cy="44431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9563B5-A050-6D47-930A-72147218A9F0}"/>
              </a:ext>
            </a:extLst>
          </p:cNvPr>
          <p:cNvCxnSpPr>
            <a:cxnSpLocks/>
          </p:cNvCxnSpPr>
          <p:nvPr/>
        </p:nvCxnSpPr>
        <p:spPr>
          <a:xfrm flipH="1" flipV="1">
            <a:off x="1234852" y="2343456"/>
            <a:ext cx="960894" cy="44432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D8FD36-BA7B-1C43-8024-41C61DEACF5A}"/>
              </a:ext>
            </a:extLst>
          </p:cNvPr>
          <p:cNvSpPr txBox="1"/>
          <p:nvPr/>
        </p:nvSpPr>
        <p:spPr>
          <a:xfrm>
            <a:off x="1732629" y="2487834"/>
            <a:ext cx="112883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preStop Hook Delay</a:t>
            </a:r>
            <a:endParaRPr lang="en-KR" sz="80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2B02E8-FE1B-E841-A5A9-003F5BA25D07}"/>
              </a:ext>
            </a:extLst>
          </p:cNvPr>
          <p:cNvCxnSpPr>
            <a:cxnSpLocks/>
          </p:cNvCxnSpPr>
          <p:nvPr/>
        </p:nvCxnSpPr>
        <p:spPr>
          <a:xfrm>
            <a:off x="4663069" y="1779662"/>
            <a:ext cx="0" cy="223224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7257EB5-9562-FB48-8629-301D1361D17C}"/>
              </a:ext>
            </a:extLst>
          </p:cNvPr>
          <p:cNvSpPr txBox="1"/>
          <p:nvPr/>
        </p:nvSpPr>
        <p:spPr>
          <a:xfrm>
            <a:off x="4237888" y="4226792"/>
            <a:ext cx="8418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kube-proxy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1C9DFB-879F-4449-8299-A6363C7C5171}"/>
              </a:ext>
            </a:extLst>
          </p:cNvPr>
          <p:cNvCxnSpPr>
            <a:cxnSpLocks/>
          </p:cNvCxnSpPr>
          <p:nvPr/>
        </p:nvCxnSpPr>
        <p:spPr>
          <a:xfrm flipV="1">
            <a:off x="4666048" y="401756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E03C6B-4CDA-BB42-BB86-B9DB7D0B068B}"/>
              </a:ext>
            </a:extLst>
          </p:cNvPr>
          <p:cNvCxnSpPr>
            <a:cxnSpLocks/>
          </p:cNvCxnSpPr>
          <p:nvPr/>
        </p:nvCxnSpPr>
        <p:spPr>
          <a:xfrm flipH="1">
            <a:off x="2184360" y="1779662"/>
            <a:ext cx="2478709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36">
            <a:extLst>
              <a:ext uri="{FF2B5EF4-FFF2-40B4-BE49-F238E27FC236}">
                <a16:creationId xmlns:a16="http://schemas.microsoft.com/office/drawing/2014/main" id="{F22B39D0-1538-0F45-9D68-388D836FB71C}"/>
              </a:ext>
            </a:extLst>
          </p:cNvPr>
          <p:cNvSpPr/>
          <p:nvPr/>
        </p:nvSpPr>
        <p:spPr>
          <a:xfrm>
            <a:off x="1559081" y="1108897"/>
            <a:ext cx="1585934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Endpoint Slice Controller</a:t>
            </a:r>
            <a:br>
              <a:rPr lang="en-US" altLang="ko-KR" sz="800"/>
            </a:br>
            <a:r>
              <a:rPr lang="en-US" altLang="ko-KR" sz="800"/>
              <a:t>Processing Time</a:t>
            </a:r>
            <a:endParaRPr lang="ko-KR" altLang="en-US" sz="800"/>
          </a:p>
        </p:txBody>
      </p:sp>
      <p:sp>
        <p:nvSpPr>
          <p:cNvPr id="88" name="사각형: 둥근 모서리 36">
            <a:extLst>
              <a:ext uri="{FF2B5EF4-FFF2-40B4-BE49-F238E27FC236}">
                <a16:creationId xmlns:a16="http://schemas.microsoft.com/office/drawing/2014/main" id="{5E58F502-2544-8B42-9BCB-3670587FE911}"/>
              </a:ext>
            </a:extLst>
          </p:cNvPr>
          <p:cNvSpPr/>
          <p:nvPr/>
        </p:nvSpPr>
        <p:spPr>
          <a:xfrm>
            <a:off x="4801198" y="1108897"/>
            <a:ext cx="1281402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kube-proxy</a:t>
            </a:r>
          </a:p>
          <a:p>
            <a:pPr algn="ctr"/>
            <a:r>
              <a:rPr lang="en-US" altLang="ko-KR" sz="800"/>
              <a:t>Processing Time</a:t>
            </a:r>
            <a:endParaRPr lang="ko-KR" altLang="en-US" sz="800"/>
          </a:p>
        </p:txBody>
      </p:sp>
      <p:sp>
        <p:nvSpPr>
          <p:cNvPr id="89" name="사각형: 둥근 모서리 36">
            <a:extLst>
              <a:ext uri="{FF2B5EF4-FFF2-40B4-BE49-F238E27FC236}">
                <a16:creationId xmlns:a16="http://schemas.microsoft.com/office/drawing/2014/main" id="{0DDCFB2E-438E-F84A-9A4C-88C52EECD6B7}"/>
              </a:ext>
            </a:extLst>
          </p:cNvPr>
          <p:cNvSpPr/>
          <p:nvPr/>
        </p:nvSpPr>
        <p:spPr>
          <a:xfrm>
            <a:off x="3145016" y="1108897"/>
            <a:ext cx="1656182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Event Delivery Time</a:t>
            </a:r>
          </a:p>
          <a:p>
            <a:pPr algn="ctr"/>
            <a:r>
              <a:rPr lang="en-US" altLang="ko-KR" sz="800"/>
              <a:t>(K8s API Server </a:t>
            </a:r>
            <a:r>
              <a:rPr lang="en-US" altLang="ko-KR" sz="800">
                <a:sym typeface="Wingdings" pitchFamily="2" charset="2"/>
              </a:rPr>
              <a:t> kube-proxy)</a:t>
            </a:r>
            <a:endParaRPr lang="ko-KR" altLang="en-US" sz="80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4822DF-4B24-D448-92F0-85512728D326}"/>
              </a:ext>
            </a:extLst>
          </p:cNvPr>
          <p:cNvCxnSpPr>
            <a:cxnSpLocks/>
          </p:cNvCxnSpPr>
          <p:nvPr/>
        </p:nvCxnSpPr>
        <p:spPr>
          <a:xfrm flipH="1" flipV="1">
            <a:off x="1550532" y="1403073"/>
            <a:ext cx="633828" cy="376589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5EFB21E-3A59-1844-A5F9-2CEA238BC4A0}"/>
              </a:ext>
            </a:extLst>
          </p:cNvPr>
          <p:cNvCxnSpPr>
            <a:cxnSpLocks/>
          </p:cNvCxnSpPr>
          <p:nvPr/>
        </p:nvCxnSpPr>
        <p:spPr>
          <a:xfrm flipH="1">
            <a:off x="4658838" y="1403073"/>
            <a:ext cx="1423762" cy="36526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85EB01-1D8F-5140-BE44-BBD28A468F89}"/>
              </a:ext>
            </a:extLst>
          </p:cNvPr>
          <p:cNvSpPr txBox="1"/>
          <p:nvPr/>
        </p:nvSpPr>
        <p:spPr>
          <a:xfrm>
            <a:off x="2894728" y="1547581"/>
            <a:ext cx="1053494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/>
              <a:t>kube-proxy Delay</a:t>
            </a:r>
            <a:endParaRPr lang="en-KR" sz="800" b="1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00D6047-7178-3749-8D4D-EA977D011F2B}"/>
              </a:ext>
            </a:extLst>
          </p:cNvPr>
          <p:cNvCxnSpPr>
            <a:cxnSpLocks/>
          </p:cNvCxnSpPr>
          <p:nvPr/>
        </p:nvCxnSpPr>
        <p:spPr>
          <a:xfrm>
            <a:off x="5580100" y="2787774"/>
            <a:ext cx="0" cy="10857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C0C880A-2115-F249-ADE0-4CCFEE5CC290}"/>
              </a:ext>
            </a:extLst>
          </p:cNvPr>
          <p:cNvCxnSpPr>
            <a:cxnSpLocks/>
          </p:cNvCxnSpPr>
          <p:nvPr/>
        </p:nvCxnSpPr>
        <p:spPr>
          <a:xfrm flipH="1">
            <a:off x="5580100" y="2787774"/>
            <a:ext cx="213987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36">
            <a:extLst>
              <a:ext uri="{FF2B5EF4-FFF2-40B4-BE49-F238E27FC236}">
                <a16:creationId xmlns:a16="http://schemas.microsoft.com/office/drawing/2014/main" id="{5BDBFF7D-F2FC-AA4E-9B93-706E8BFF49FE}"/>
              </a:ext>
            </a:extLst>
          </p:cNvPr>
          <p:cNvSpPr/>
          <p:nvPr/>
        </p:nvSpPr>
        <p:spPr>
          <a:xfrm>
            <a:off x="5202743" y="2049280"/>
            <a:ext cx="996746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kubelet Processing Time</a:t>
            </a:r>
            <a:endParaRPr lang="ko-KR" altLang="en-US" sz="80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CA99836-C966-3E42-838A-348DC8DD9944}"/>
              </a:ext>
            </a:extLst>
          </p:cNvPr>
          <p:cNvCxnSpPr>
            <a:cxnSpLocks/>
          </p:cNvCxnSpPr>
          <p:nvPr/>
        </p:nvCxnSpPr>
        <p:spPr>
          <a:xfrm flipH="1">
            <a:off x="5822455" y="2343456"/>
            <a:ext cx="377034" cy="44431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B1A714-D8E5-4446-AB7E-E46A8C77B052}"/>
              </a:ext>
            </a:extLst>
          </p:cNvPr>
          <p:cNvCxnSpPr>
            <a:cxnSpLocks/>
          </p:cNvCxnSpPr>
          <p:nvPr/>
        </p:nvCxnSpPr>
        <p:spPr>
          <a:xfrm flipH="1" flipV="1">
            <a:off x="5208366" y="2343456"/>
            <a:ext cx="371733" cy="44431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761F852-80F0-C44E-B58D-60469B5ED0D9}"/>
              </a:ext>
            </a:extLst>
          </p:cNvPr>
          <p:cNvSpPr txBox="1"/>
          <p:nvPr/>
        </p:nvSpPr>
        <p:spPr>
          <a:xfrm>
            <a:off x="5077261" y="2489657"/>
            <a:ext cx="1218603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SIGTERM Signal Delay</a:t>
            </a:r>
            <a:endParaRPr lang="en-KR" sz="800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26BEBB5-3FFD-9E46-8F0E-ACE0D938C438}"/>
              </a:ext>
            </a:extLst>
          </p:cNvPr>
          <p:cNvCxnSpPr>
            <a:cxnSpLocks/>
          </p:cNvCxnSpPr>
          <p:nvPr/>
        </p:nvCxnSpPr>
        <p:spPr>
          <a:xfrm flipH="1">
            <a:off x="2184359" y="631716"/>
            <a:ext cx="4956915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336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8" y="2069563"/>
            <a:ext cx="5251666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in Pod</a:t>
            </a:r>
            <a:endParaRPr lang="ko-KR" altLang="en-US" sz="10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1109595" y="3075806"/>
            <a:ext cx="612670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1109595" y="3087131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sp>
        <p:nvSpPr>
          <p:cNvPr id="9" name="사각형: 둥근 모서리 36">
            <a:extLst>
              <a:ext uri="{FF2B5EF4-FFF2-40B4-BE49-F238E27FC236}">
                <a16:creationId xmlns:a16="http://schemas.microsoft.com/office/drawing/2014/main" id="{A1C7F864-2614-BF4D-A2F9-B92AD700B407}"/>
              </a:ext>
            </a:extLst>
          </p:cNvPr>
          <p:cNvSpPr/>
          <p:nvPr/>
        </p:nvSpPr>
        <p:spPr>
          <a:xfrm>
            <a:off x="2398346" y="2577409"/>
            <a:ext cx="2677710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preStop Hook</a:t>
            </a:r>
            <a:endParaRPr lang="ko-KR" altLang="en-US" sz="1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2398595" y="3081462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75901C-F101-504D-AD66-08F042874D46}"/>
              </a:ext>
            </a:extLst>
          </p:cNvPr>
          <p:cNvSpPr txBox="1"/>
          <p:nvPr/>
        </p:nvSpPr>
        <p:spPr>
          <a:xfrm>
            <a:off x="1665349" y="3290688"/>
            <a:ext cx="1466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Pod Deletion</a:t>
            </a:r>
            <a:r>
              <a:rPr lang="ko-KR" altLang="en-US" sz="1000"/>
              <a:t> </a:t>
            </a:r>
            <a:r>
              <a:rPr lang="en-KR" sz="1000"/>
              <a:t>Request to</a:t>
            </a:r>
            <a:r>
              <a:rPr lang="ko-KR" altLang="en-US" sz="1000"/>
              <a:t> </a:t>
            </a:r>
            <a:r>
              <a:rPr lang="en-KR" sz="1000"/>
              <a:t>K8s API Server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C01842-CE18-A642-A9E4-165CE4B9538C}"/>
              </a:ext>
            </a:extLst>
          </p:cNvPr>
          <p:cNvCxnSpPr>
            <a:cxnSpLocks/>
          </p:cNvCxnSpPr>
          <p:nvPr/>
        </p:nvCxnSpPr>
        <p:spPr>
          <a:xfrm flipV="1">
            <a:off x="5076056" y="3081462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0EB0EB-1E08-2540-8A4C-E6B2642BCCB0}"/>
              </a:ext>
            </a:extLst>
          </p:cNvPr>
          <p:cNvSpPr txBox="1"/>
          <p:nvPr/>
        </p:nvSpPr>
        <p:spPr>
          <a:xfrm>
            <a:off x="4532479" y="3290688"/>
            <a:ext cx="1087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1000"/>
              <a:t>Send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9BD624-A81C-9E49-AB95-E74B99288A26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6372208" y="3081462"/>
            <a:ext cx="1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F112B48-D3BF-8D48-A879-7AEA2A0E4700}"/>
              </a:ext>
            </a:extLst>
          </p:cNvPr>
          <p:cNvSpPr txBox="1"/>
          <p:nvPr/>
        </p:nvSpPr>
        <p:spPr>
          <a:xfrm>
            <a:off x="5867102" y="3290688"/>
            <a:ext cx="1010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1000"/>
              <a:t>Send</a:t>
            </a:r>
            <a:r>
              <a:rPr lang="ko-KR" altLang="en-US" sz="1000"/>
              <a:t> </a:t>
            </a:r>
            <a:r>
              <a:rPr lang="en-US" sz="1000"/>
              <a:t>SIGKILL </a:t>
            </a:r>
          </a:p>
          <a:p>
            <a:pPr algn="ctr"/>
            <a:r>
              <a:rPr lang="en-US" sz="1000"/>
              <a:t>Signal</a:t>
            </a:r>
            <a:r>
              <a:rPr lang="ko-KR" altLang="en-US" sz="1000"/>
              <a:t> </a:t>
            </a:r>
            <a:r>
              <a:rPr lang="en-US" altLang="ko-KR" sz="1000"/>
              <a:t>t</a:t>
            </a:r>
            <a:r>
              <a:rPr lang="en-US" sz="1000"/>
              <a:t>o App</a:t>
            </a:r>
            <a:endParaRPr lang="en-KR" sz="100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41CF7A-CD35-C248-9EF0-1A11F17CBA0B}"/>
              </a:ext>
            </a:extLst>
          </p:cNvPr>
          <p:cNvCxnSpPr>
            <a:cxnSpLocks/>
          </p:cNvCxnSpPr>
          <p:nvPr/>
        </p:nvCxnSpPr>
        <p:spPr>
          <a:xfrm>
            <a:off x="2398346" y="1353269"/>
            <a:ext cx="0" cy="173386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17CA82-1C03-074A-951B-6CF6E23AFE51}"/>
              </a:ext>
            </a:extLst>
          </p:cNvPr>
          <p:cNvCxnSpPr>
            <a:cxnSpLocks/>
          </p:cNvCxnSpPr>
          <p:nvPr/>
        </p:nvCxnSpPr>
        <p:spPr>
          <a:xfrm>
            <a:off x="5076056" y="1929333"/>
            <a:ext cx="0" cy="115779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DE437C-A728-B844-8431-22C3EB034C3E}"/>
              </a:ext>
            </a:extLst>
          </p:cNvPr>
          <p:cNvCxnSpPr>
            <a:cxnSpLocks/>
          </p:cNvCxnSpPr>
          <p:nvPr/>
        </p:nvCxnSpPr>
        <p:spPr>
          <a:xfrm>
            <a:off x="6372208" y="1353269"/>
            <a:ext cx="0" cy="173386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573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34759</TotalTime>
  <Words>597</Words>
  <Application>Microsoft Macintosh PowerPoint</Application>
  <PresentationFormat>On-screen Show (16:9)</PresentationFormat>
  <Paragraphs>173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5280</cp:revision>
  <dcterms:created xsi:type="dcterms:W3CDTF">2006-10-05T04:04:58Z</dcterms:created>
  <dcterms:modified xsi:type="dcterms:W3CDTF">2024-12-26T15:53:43Z</dcterms:modified>
</cp:coreProperties>
</file>