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11" r:id="rId2"/>
    <p:sldId id="396" r:id="rId3"/>
    <p:sldId id="410" r:id="rId4"/>
    <p:sldId id="408" r:id="rId5"/>
    <p:sldId id="404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2" autoAdjust="0"/>
    <p:restoredTop sz="89760" autoAdjust="0"/>
  </p:normalViewPr>
  <p:slideViewPr>
    <p:cSldViewPr>
      <p:cViewPr>
        <p:scale>
          <a:sx n="199" d="100"/>
          <a:sy n="199" d="100"/>
        </p:scale>
        <p:origin x="880" y="127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2025. 6. 7.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660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801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28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99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2025. 6. 7.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2025. 6. 7.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2025. 6. 7.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2025. 6. 7.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2025. 6. 7.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2025. 6. 7.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2025. 6. 7.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2025. 6. 7.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2025. 6. 7.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2025. 6. 7.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2025. 6. 7.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2025. 6. 7.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jpe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1.png"/><Relationship Id="rId26" Type="http://schemas.openxmlformats.org/officeDocument/2006/relationships/image" Target="../media/image27.png"/><Relationship Id="rId3" Type="http://schemas.openxmlformats.org/officeDocument/2006/relationships/image" Target="../media/image7.png"/><Relationship Id="rId21" Type="http://schemas.openxmlformats.org/officeDocument/2006/relationships/image" Target="../media/image4.svg"/><Relationship Id="rId34" Type="http://schemas.openxmlformats.org/officeDocument/2006/relationships/image" Target="../media/image3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6.png"/><Relationship Id="rId3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png"/><Relationship Id="rId20" Type="http://schemas.openxmlformats.org/officeDocument/2006/relationships/image" Target="../media/image3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5.png"/><Relationship Id="rId32" Type="http://schemas.openxmlformats.org/officeDocument/2006/relationships/image" Target="../media/image32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4.png"/><Relationship Id="rId19" Type="http://schemas.openxmlformats.org/officeDocument/2006/relationships/image" Target="../media/image22.png"/><Relationship Id="rId31" Type="http://schemas.openxmlformats.org/officeDocument/2006/relationships/image" Target="../media/image3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2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8" descr="Trino logo - Social media &amp; Logos Icons">
            <a:extLst>
              <a:ext uri="{FF2B5EF4-FFF2-40B4-BE49-F238E27FC236}">
                <a16:creationId xmlns:a16="http://schemas.microsoft.com/office/drawing/2014/main" id="{61853499-68AF-D144-B99C-257466530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325" y="3549848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5039A755-8169-0546-82F9-BCC9E44E4C91}"/>
              </a:ext>
            </a:extLst>
          </p:cNvPr>
          <p:cNvSpPr/>
          <p:nvPr/>
        </p:nvSpPr>
        <p:spPr>
          <a:xfrm>
            <a:off x="7835836" y="4295781"/>
            <a:ext cx="936104" cy="59462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Dagster</a:t>
            </a:r>
          </a:p>
        </p:txBody>
      </p:sp>
      <p:pic>
        <p:nvPicPr>
          <p:cNvPr id="15" name="Picture 18" descr="Apache Airflow Review 2024: Pricing, Features, Alternatives">
            <a:extLst>
              <a:ext uri="{FF2B5EF4-FFF2-40B4-BE49-F238E27FC236}">
                <a16:creationId xmlns:a16="http://schemas.microsoft.com/office/drawing/2014/main" id="{34702B05-11F4-E742-B421-9827A40C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462" y="4360469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8">
            <a:extLst>
              <a:ext uri="{FF2B5EF4-FFF2-40B4-BE49-F238E27FC236}">
                <a16:creationId xmlns:a16="http://schemas.microsoft.com/office/drawing/2014/main" id="{EFDA4160-84E4-BF4A-8400-36AD097EBA3C}"/>
              </a:ext>
            </a:extLst>
          </p:cNvPr>
          <p:cNvSpPr/>
          <p:nvPr/>
        </p:nvSpPr>
        <p:spPr>
          <a:xfrm>
            <a:off x="2619252" y="339500"/>
            <a:ext cx="6168848" cy="3744418"/>
          </a:xfrm>
          <a:prstGeom prst="roundRect">
            <a:avLst>
              <a:gd name="adj" fmla="val 288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800"/>
              <a:t>MinIO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04009843-9F70-A544-AAC4-8C41C40BD5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40028" y="3660393"/>
            <a:ext cx="163860" cy="331076"/>
          </a:xfrm>
          <a:prstGeom prst="rect">
            <a:avLst/>
          </a:prstGeom>
        </p:spPr>
      </p:pic>
      <p:pic>
        <p:nvPicPr>
          <p:cNvPr id="1026" name="Picture 2" descr="DBeaver - 위키백과, 우리 모두의 백과사전">
            <a:extLst>
              <a:ext uri="{FF2B5EF4-FFF2-40B4-BE49-F238E27FC236}">
                <a16:creationId xmlns:a16="http://schemas.microsoft.com/office/drawing/2014/main" id="{B05CCE8D-B91D-9541-BF24-126C30637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95" y="3549925"/>
            <a:ext cx="295986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모서리가 둥근 직사각형 18">
            <a:extLst>
              <a:ext uri="{FF2B5EF4-FFF2-40B4-BE49-F238E27FC236}">
                <a16:creationId xmlns:a16="http://schemas.microsoft.com/office/drawing/2014/main" id="{A79FFADD-E465-9441-89CD-9AF86DA28A61}"/>
              </a:ext>
            </a:extLst>
          </p:cNvPr>
          <p:cNvSpPr/>
          <p:nvPr/>
        </p:nvSpPr>
        <p:spPr>
          <a:xfrm>
            <a:off x="1475656" y="3493450"/>
            <a:ext cx="936104" cy="59046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Trino</a:t>
            </a:r>
          </a:p>
        </p:txBody>
      </p:sp>
      <p:pic>
        <p:nvPicPr>
          <p:cNvPr id="10" name="Picture 36" descr="hive logo">
            <a:extLst>
              <a:ext uri="{FF2B5EF4-FFF2-40B4-BE49-F238E27FC236}">
                <a16:creationId xmlns:a16="http://schemas.microsoft.com/office/drawing/2014/main" id="{FB3165EF-ED12-0C47-8A41-D8BA43F39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81" y="1984224"/>
            <a:ext cx="383367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18">
            <a:extLst>
              <a:ext uri="{FF2B5EF4-FFF2-40B4-BE49-F238E27FC236}">
                <a16:creationId xmlns:a16="http://schemas.microsoft.com/office/drawing/2014/main" id="{04E5D2CF-F2CF-D04B-B215-3C970B7024F1}"/>
              </a:ext>
            </a:extLst>
          </p:cNvPr>
          <p:cNvSpPr/>
          <p:nvPr/>
        </p:nvSpPr>
        <p:spPr>
          <a:xfrm>
            <a:off x="395536" y="339502"/>
            <a:ext cx="2016224" cy="2016224"/>
          </a:xfrm>
          <a:prstGeom prst="roundRect">
            <a:avLst>
              <a:gd name="adj" fmla="val 5842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900"/>
              <a:t>Hive MetaStore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DF0A121-2C11-6C41-AE02-AC26262A23B3}"/>
              </a:ext>
            </a:extLst>
          </p:cNvPr>
          <p:cNvSpPr/>
          <p:nvPr/>
        </p:nvSpPr>
        <p:spPr>
          <a:xfrm>
            <a:off x="524350" y="445911"/>
            <a:ext cx="175859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southkorea_hourly_csv</a:t>
            </a:r>
          </a:p>
        </p:txBody>
      </p: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1151AF1F-CC1D-DC47-9432-DE4B55349BBC}"/>
              </a:ext>
            </a:extLst>
          </p:cNvPr>
          <p:cNvSpPr/>
          <p:nvPr/>
        </p:nvSpPr>
        <p:spPr>
          <a:xfrm>
            <a:off x="524350" y="970808"/>
            <a:ext cx="175859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southkorea_hourly_parquet</a:t>
            </a:r>
          </a:p>
        </p:txBody>
      </p:sp>
      <p:sp>
        <p:nvSpPr>
          <p:cNvPr id="21" name="모서리가 둥근 직사각형 18">
            <a:extLst>
              <a:ext uri="{FF2B5EF4-FFF2-40B4-BE49-F238E27FC236}">
                <a16:creationId xmlns:a16="http://schemas.microsoft.com/office/drawing/2014/main" id="{108D7904-ABE6-EA46-B056-739EB4E30580}"/>
              </a:ext>
            </a:extLst>
          </p:cNvPr>
          <p:cNvSpPr/>
          <p:nvPr/>
        </p:nvSpPr>
        <p:spPr>
          <a:xfrm>
            <a:off x="532987" y="1495705"/>
            <a:ext cx="175859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southkorea_hourly_</a:t>
            </a:r>
          </a:p>
          <a:p>
            <a:pPr algn="ctr"/>
            <a:r>
              <a:rPr lang="en-US" altLang="ko-KR" sz="900" b="1"/>
              <a:t>iceberg_parquet</a:t>
            </a:r>
          </a:p>
        </p:txBody>
      </p:sp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5C9CAC7F-A115-844D-ACD6-D9571D7811CF}"/>
              </a:ext>
            </a:extLst>
          </p:cNvPr>
          <p:cNvSpPr/>
          <p:nvPr/>
        </p:nvSpPr>
        <p:spPr>
          <a:xfrm>
            <a:off x="2749994" y="443030"/>
            <a:ext cx="5904656" cy="832575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/>
              <a:t>southkorea_hourly_csv</a:t>
            </a:r>
          </a:p>
          <a:p>
            <a:pPr algn="ctr"/>
            <a:endParaRPr lang="en-US" altLang="ko-KR" sz="900"/>
          </a:p>
          <a:p>
            <a:r>
              <a:rPr lang="en-US" altLang="ko-KR" sz="900"/>
              <a:t>/weather/southkorea/hourly-csv/year=2025/month=1/day=1/hour=0/data.csv</a:t>
            </a:r>
          </a:p>
          <a:p>
            <a:r>
              <a:rPr lang="en-US" altLang="ko-KR" sz="900"/>
              <a:t>/weather/southkorea/hourly-csv/year=2025/month=1/day=1/hour=1/data.csv</a:t>
            </a:r>
          </a:p>
          <a:p>
            <a:r>
              <a:rPr lang="en-US" altLang="ko-KR" sz="900"/>
              <a:t>…</a:t>
            </a:r>
          </a:p>
        </p:txBody>
      </p:sp>
      <p:sp>
        <p:nvSpPr>
          <p:cNvPr id="23" name="모서리가 둥근 직사각형 18">
            <a:extLst>
              <a:ext uri="{FF2B5EF4-FFF2-40B4-BE49-F238E27FC236}">
                <a16:creationId xmlns:a16="http://schemas.microsoft.com/office/drawing/2014/main" id="{4899AF0A-C895-7A4C-BE38-FE6178985938}"/>
              </a:ext>
            </a:extLst>
          </p:cNvPr>
          <p:cNvSpPr/>
          <p:nvPr/>
        </p:nvSpPr>
        <p:spPr>
          <a:xfrm>
            <a:off x="2749994" y="1523152"/>
            <a:ext cx="5904656" cy="832574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/>
              <a:t>southkorea_hourly_parquet</a:t>
            </a:r>
          </a:p>
          <a:p>
            <a:pPr algn="ctr"/>
            <a:endParaRPr lang="en-US" altLang="ko-KR" sz="900"/>
          </a:p>
          <a:p>
            <a:r>
              <a:rPr lang="en-US" altLang="ko-KR" sz="900"/>
              <a:t>/weather/southkorea/hourly-parquet/year=2025/month=1/day=1/hour=0/data.parquet</a:t>
            </a:r>
          </a:p>
          <a:p>
            <a:r>
              <a:rPr lang="en-US" altLang="ko-KR" sz="900"/>
              <a:t>/weather/southkorea/hourly-parquet/year=2025/month=1/day=1/hour=1/data.parquet</a:t>
            </a:r>
          </a:p>
          <a:p>
            <a:r>
              <a:rPr lang="en-US" altLang="ko-KR" sz="900"/>
              <a:t>…</a:t>
            </a:r>
          </a:p>
        </p:txBody>
      </p:sp>
      <p:sp>
        <p:nvSpPr>
          <p:cNvPr id="24" name="모서리가 둥근 직사각형 18">
            <a:extLst>
              <a:ext uri="{FF2B5EF4-FFF2-40B4-BE49-F238E27FC236}">
                <a16:creationId xmlns:a16="http://schemas.microsoft.com/office/drawing/2014/main" id="{92411FAD-670A-4242-A7E2-806F7355F1CE}"/>
              </a:ext>
            </a:extLst>
          </p:cNvPr>
          <p:cNvSpPr/>
          <p:nvPr/>
        </p:nvSpPr>
        <p:spPr>
          <a:xfrm>
            <a:off x="2749994" y="2603273"/>
            <a:ext cx="5904656" cy="964671"/>
          </a:xfrm>
          <a:prstGeom prst="roundRect">
            <a:avLst>
              <a:gd name="adj" fmla="val 751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southkorea_hourly_iceberg_parquet</a:t>
            </a:r>
          </a:p>
          <a:p>
            <a:pPr algn="ctr"/>
            <a:endParaRPr lang="en-US" altLang="ko-KR" sz="900"/>
          </a:p>
          <a:p>
            <a:r>
              <a:rPr lang="en-US" altLang="ko-KR" sz="900"/>
              <a:t>/weather/southkorea/hourly-iceberg-parquet/metadata</a:t>
            </a:r>
          </a:p>
          <a:p>
            <a:r>
              <a:rPr lang="en-US" altLang="ko-KR" sz="900"/>
              <a:t>/weather/southkorea/hourly-iceberg-parquet/data/year=2025/month=1/day=1/hour=0/[random].parquet</a:t>
            </a:r>
          </a:p>
          <a:p>
            <a:r>
              <a:rPr lang="en-US" altLang="ko-KR" sz="900"/>
              <a:t>/weather/southkorea/hourly-iceberg-parquet/data/year=2025/month=1/day=1/hour=0/[random].parquet</a:t>
            </a:r>
          </a:p>
          <a:p>
            <a:r>
              <a:rPr lang="en-US" altLang="ko-KR" sz="900"/>
              <a:t>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C30F8F-567C-ED4D-948C-E00953F8C87C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5702322" y="1275605"/>
            <a:ext cx="0" cy="24754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D9C422-955D-6A4A-AD54-256F994350B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5702322" y="2355726"/>
            <a:ext cx="0" cy="24754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1EA03A53-A02D-CD4D-A63C-0911E9367266}"/>
              </a:ext>
            </a:extLst>
          </p:cNvPr>
          <p:cNvCxnSpPr>
            <a:cxnSpLocks/>
            <a:stCxn id="14" idx="3"/>
            <a:endCxn id="23" idx="0"/>
          </p:cNvCxnSpPr>
          <p:nvPr/>
        </p:nvCxnSpPr>
        <p:spPr>
          <a:xfrm flipH="1" flipV="1">
            <a:off x="5702322" y="1523152"/>
            <a:ext cx="3069618" cy="3069944"/>
          </a:xfrm>
          <a:prstGeom prst="bentConnector4">
            <a:avLst>
              <a:gd name="adj1" fmla="val -7447"/>
              <a:gd name="adj2" fmla="val 104232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B7DC045-D822-6740-A682-FB407D758C28}"/>
              </a:ext>
            </a:extLst>
          </p:cNvPr>
          <p:cNvCxnSpPr>
            <a:cxnSpLocks/>
            <a:stCxn id="14" idx="3"/>
            <a:endCxn id="24" idx="0"/>
          </p:cNvCxnSpPr>
          <p:nvPr/>
        </p:nvCxnSpPr>
        <p:spPr>
          <a:xfrm flipH="1" flipV="1">
            <a:off x="5702322" y="2603273"/>
            <a:ext cx="3069618" cy="1989823"/>
          </a:xfrm>
          <a:prstGeom prst="bentConnector4">
            <a:avLst>
              <a:gd name="adj1" fmla="val -7447"/>
              <a:gd name="adj2" fmla="val 10719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E29B6844-FE14-204B-B9AE-064CAEB81195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1104816" y="2654558"/>
            <a:ext cx="1137724" cy="5400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18">
            <a:extLst>
              <a:ext uri="{FF2B5EF4-FFF2-40B4-BE49-F238E27FC236}">
                <a16:creationId xmlns:a16="http://schemas.microsoft.com/office/drawing/2014/main" id="{FA346DF1-E04B-BB44-8060-C1904E527CCE}"/>
              </a:ext>
            </a:extLst>
          </p:cNvPr>
          <p:cNvSpPr/>
          <p:nvPr/>
        </p:nvSpPr>
        <p:spPr>
          <a:xfrm>
            <a:off x="399169" y="3493450"/>
            <a:ext cx="936104" cy="59046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DBeaver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5B003716-D0D4-6546-928C-3D73513B3426}"/>
              </a:ext>
            </a:extLst>
          </p:cNvPr>
          <p:cNvCxnSpPr>
            <a:cxnSpLocks/>
            <a:stCxn id="18" idx="2"/>
            <a:endCxn id="16" idx="2"/>
          </p:cNvCxnSpPr>
          <p:nvPr/>
        </p:nvCxnSpPr>
        <p:spPr>
          <a:xfrm rot="16200000" flipH="1">
            <a:off x="3823692" y="2203934"/>
            <a:ext cx="12700" cy="3759968"/>
          </a:xfrm>
          <a:prstGeom prst="bentConnector3">
            <a:avLst>
              <a:gd name="adj1" fmla="val 1095102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7FCB6572-58F5-9147-9EB0-B5E1DCD01B43}"/>
              </a:ext>
            </a:extLst>
          </p:cNvPr>
          <p:cNvCxnSpPr>
            <a:stCxn id="60" idx="3"/>
            <a:endCxn id="18" idx="1"/>
          </p:cNvCxnSpPr>
          <p:nvPr/>
        </p:nvCxnSpPr>
        <p:spPr>
          <a:xfrm>
            <a:off x="1335273" y="3788684"/>
            <a:ext cx="1403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00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4947E-ED35-400B-A070-F5C82E71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BCA73-BAFB-463B-8961-D3E290BC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3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6" descr="hive logo">
            <a:extLst>
              <a:ext uri="{FF2B5EF4-FFF2-40B4-BE49-F238E27FC236}">
                <a16:creationId xmlns:a16="http://schemas.microsoft.com/office/drawing/2014/main" id="{FB3165EF-ED12-0C47-8A41-D8BA43F39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847" y="1119375"/>
            <a:ext cx="328600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18">
            <a:extLst>
              <a:ext uri="{FF2B5EF4-FFF2-40B4-BE49-F238E27FC236}">
                <a16:creationId xmlns:a16="http://schemas.microsoft.com/office/drawing/2014/main" id="{04E5D2CF-F2CF-D04B-B215-3C970B7024F1}"/>
              </a:ext>
            </a:extLst>
          </p:cNvPr>
          <p:cNvSpPr/>
          <p:nvPr/>
        </p:nvSpPr>
        <p:spPr>
          <a:xfrm>
            <a:off x="1187624" y="1059582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Hive MetaStore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16D32B25-AD5A-5742-99A3-4E4B1925BE7B}"/>
              </a:ext>
            </a:extLst>
          </p:cNvPr>
          <p:cNvSpPr/>
          <p:nvPr/>
        </p:nvSpPr>
        <p:spPr>
          <a:xfrm>
            <a:off x="2555776" y="1059582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Trino Job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3" name="Picture 38" descr="Trino logo - Social media &amp; Logos Icons">
            <a:extLst>
              <a:ext uri="{FF2B5EF4-FFF2-40B4-BE49-F238E27FC236}">
                <a16:creationId xmlns:a16="http://schemas.microsoft.com/office/drawing/2014/main" id="{61853499-68AF-D144-B99C-257466530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933" y="1130989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5039A755-8169-0546-82F9-BCC9E44E4C91}"/>
              </a:ext>
            </a:extLst>
          </p:cNvPr>
          <p:cNvSpPr/>
          <p:nvPr/>
        </p:nvSpPr>
        <p:spPr>
          <a:xfrm>
            <a:off x="3923928" y="1059582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Dagster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5" name="Picture 18" descr="Apache Airflow Review 2024: Pricing, Features, Alternatives">
            <a:extLst>
              <a:ext uri="{FF2B5EF4-FFF2-40B4-BE49-F238E27FC236}">
                <a16:creationId xmlns:a16="http://schemas.microsoft.com/office/drawing/2014/main" id="{34702B05-11F4-E742-B421-9827A40C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999" y="1132904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8">
            <a:extLst>
              <a:ext uri="{FF2B5EF4-FFF2-40B4-BE49-F238E27FC236}">
                <a16:creationId xmlns:a16="http://schemas.microsoft.com/office/drawing/2014/main" id="{EFDA4160-84E4-BF4A-8400-36AD097EBA3C}"/>
              </a:ext>
            </a:extLst>
          </p:cNvPr>
          <p:cNvSpPr/>
          <p:nvPr/>
        </p:nvSpPr>
        <p:spPr>
          <a:xfrm>
            <a:off x="5292080" y="1059582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MinIO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04009843-9F70-A544-AAC4-8C41C40BD5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7182" y="1078764"/>
            <a:ext cx="163860" cy="331076"/>
          </a:xfrm>
          <a:prstGeom prst="rect">
            <a:avLst/>
          </a:prstGeom>
        </p:spPr>
      </p:pic>
      <p:pic>
        <p:nvPicPr>
          <p:cNvPr id="1026" name="Picture 2" descr="DBeaver - 위키백과, 우리 모두의 백과사전">
            <a:extLst>
              <a:ext uri="{FF2B5EF4-FFF2-40B4-BE49-F238E27FC236}">
                <a16:creationId xmlns:a16="http://schemas.microsoft.com/office/drawing/2014/main" id="{B05CCE8D-B91D-9541-BF24-126C30637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30" y="2211710"/>
            <a:ext cx="596971" cy="5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2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215516" y="2208115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Master Node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512 GB</a:t>
            </a:r>
          </a:p>
          <a:p>
            <a:r>
              <a:rPr lang="en-US" altLang="ko-KR" sz="1200"/>
              <a:t>Network : 192.168.1.71</a:t>
            </a:r>
          </a:p>
        </p:txBody>
      </p:sp>
      <p:sp>
        <p:nvSpPr>
          <p:cNvPr id="67" name="모서리가 둥근 직사각형 13">
            <a:extLst>
              <a:ext uri="{FF2B5EF4-FFF2-40B4-BE49-F238E27FC236}">
                <a16:creationId xmlns:a16="http://schemas.microsoft.com/office/drawing/2014/main" id="{5C0EC2F2-3E8D-494C-8731-A878FE3504DF}"/>
              </a:ext>
            </a:extLst>
          </p:cNvPr>
          <p:cNvSpPr/>
          <p:nvPr/>
        </p:nvSpPr>
        <p:spPr>
          <a:xfrm>
            <a:off x="2375756" y="1364457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1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192.168.1.72</a:t>
            </a:r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66FEC80C-0A55-7143-AB39-488E91413BDC}"/>
              </a:ext>
            </a:extLst>
          </p:cNvPr>
          <p:cNvSpPr/>
          <p:nvPr/>
        </p:nvSpPr>
        <p:spPr>
          <a:xfrm>
            <a:off x="2375756" y="3075805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4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192.168.1.75</a:t>
            </a:r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A492CEAB-62B2-5940-A2C6-45C1FE4BB4FD}"/>
              </a:ext>
            </a:extLst>
          </p:cNvPr>
          <p:cNvSpPr/>
          <p:nvPr/>
        </p:nvSpPr>
        <p:spPr>
          <a:xfrm>
            <a:off x="4644008" y="1364457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2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192.168.1.73</a:t>
            </a:r>
          </a:p>
        </p:txBody>
      </p:sp>
      <p:sp>
        <p:nvSpPr>
          <p:cNvPr id="70" name="모서리가 둥근 직사각형 13">
            <a:extLst>
              <a:ext uri="{FF2B5EF4-FFF2-40B4-BE49-F238E27FC236}">
                <a16:creationId xmlns:a16="http://schemas.microsoft.com/office/drawing/2014/main" id="{C33B4E92-7E75-3C4D-B8D9-8E4126704F6C}"/>
              </a:ext>
            </a:extLst>
          </p:cNvPr>
          <p:cNvSpPr/>
          <p:nvPr/>
        </p:nvSpPr>
        <p:spPr>
          <a:xfrm>
            <a:off x="4644008" y="3075806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5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192.168.1.76</a:t>
            </a:r>
          </a:p>
        </p:txBody>
      </p:sp>
      <p:sp>
        <p:nvSpPr>
          <p:cNvPr id="71" name="모서리가 둥근 직사각형 13">
            <a:extLst>
              <a:ext uri="{FF2B5EF4-FFF2-40B4-BE49-F238E27FC236}">
                <a16:creationId xmlns:a16="http://schemas.microsoft.com/office/drawing/2014/main" id="{E583ED3B-3C15-504D-B5CE-8BF3AAD96044}"/>
              </a:ext>
            </a:extLst>
          </p:cNvPr>
          <p:cNvSpPr/>
          <p:nvPr/>
        </p:nvSpPr>
        <p:spPr>
          <a:xfrm>
            <a:off x="6912260" y="1364457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3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192.168.1.74</a:t>
            </a:r>
          </a:p>
        </p:txBody>
      </p:sp>
      <p:sp>
        <p:nvSpPr>
          <p:cNvPr id="72" name="모서리가 둥근 직사각형 13">
            <a:extLst>
              <a:ext uri="{FF2B5EF4-FFF2-40B4-BE49-F238E27FC236}">
                <a16:creationId xmlns:a16="http://schemas.microsoft.com/office/drawing/2014/main" id="{F9F9F9B3-8E5C-3240-A2BF-AF1DEFE3B352}"/>
              </a:ext>
            </a:extLst>
          </p:cNvPr>
          <p:cNvSpPr/>
          <p:nvPr/>
        </p:nvSpPr>
        <p:spPr>
          <a:xfrm>
            <a:off x="6912260" y="3075806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6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192.168.1.77</a:t>
            </a:r>
          </a:p>
        </p:txBody>
      </p:sp>
      <p:sp>
        <p:nvSpPr>
          <p:cNvPr id="73" name="모서리가 둥근 직사각형 13">
            <a:extLst>
              <a:ext uri="{FF2B5EF4-FFF2-40B4-BE49-F238E27FC236}">
                <a16:creationId xmlns:a16="http://schemas.microsoft.com/office/drawing/2014/main" id="{A3E2F71F-5221-CA47-B8BE-EE9FDA29D668}"/>
              </a:ext>
            </a:extLst>
          </p:cNvPr>
          <p:cNvSpPr/>
          <p:nvPr/>
        </p:nvSpPr>
        <p:spPr>
          <a:xfrm>
            <a:off x="2267744" y="843558"/>
            <a:ext cx="6624736" cy="3833266"/>
          </a:xfrm>
          <a:prstGeom prst="roundRect">
            <a:avLst>
              <a:gd name="adj" fmla="val 437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Group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827939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35496" y="339502"/>
            <a:ext cx="4430066" cy="316835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Master Node</a:t>
            </a:r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AE1D5AE2-9ECB-5549-8A3A-7249C06B77A4}"/>
              </a:ext>
            </a:extLst>
          </p:cNvPr>
          <p:cNvSpPr/>
          <p:nvPr/>
        </p:nvSpPr>
        <p:spPr>
          <a:xfrm>
            <a:off x="1000797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API Server (Static Pod)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3F4CC-C8EE-B546-866D-8E2635FF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50" y="2797373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&quot; Icon - Download for free – Iconduck">
            <a:extLst>
              <a:ext uri="{FF2B5EF4-FFF2-40B4-BE49-F238E27FC236}">
                <a16:creationId xmlns:a16="http://schemas.microsoft.com/office/drawing/2014/main" id="{7BA72E56-BF10-5044-BFB1-5DF8EC50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9" y="2797373"/>
            <a:ext cx="282445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42A99349-53BE-A843-8CDB-35FC661C6CF8}"/>
              </a:ext>
            </a:extLst>
          </p:cNvPr>
          <p:cNvSpPr/>
          <p:nvPr/>
        </p:nvSpPr>
        <p:spPr>
          <a:xfrm>
            <a:off x="151710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etcd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F1B07CD8-55FC-8047-A5EA-0A2648F6ECD0}"/>
              </a:ext>
            </a:extLst>
          </p:cNvPr>
          <p:cNvSpPr/>
          <p:nvPr/>
        </p:nvSpPr>
        <p:spPr>
          <a:xfrm>
            <a:off x="1848970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r>
              <a:rPr lang="en-US" altLang="ko-KR" sz="600"/>
              <a:t>K8s Controller Manager </a:t>
            </a:r>
            <a:br>
              <a:rPr lang="en-US" altLang="ko-KR" sz="600"/>
            </a:br>
            <a:r>
              <a:rPr lang="en-US" altLang="ko-KR" sz="600"/>
              <a:t>(Static Pod)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0599F1-5010-1340-92A8-8B9454F6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723" y="2799163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45042237-BF8C-7F4B-A5E9-154A9F532C91}"/>
              </a:ext>
            </a:extLst>
          </p:cNvPr>
          <p:cNvSpPr/>
          <p:nvPr/>
        </p:nvSpPr>
        <p:spPr>
          <a:xfrm>
            <a:off x="2697439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Scheduler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C365EAA3-6DBA-7F49-8B24-3DE5C5B7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96" y="2799164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reDNS · GitHub">
            <a:extLst>
              <a:ext uri="{FF2B5EF4-FFF2-40B4-BE49-F238E27FC236}">
                <a16:creationId xmlns:a16="http://schemas.microsoft.com/office/drawing/2014/main" id="{805372DF-A661-894F-96F7-E79491E7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104" y="2797373"/>
            <a:ext cx="282470" cy="28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8E016F51-2E4A-A94B-AC22-391B081F2A37}"/>
              </a:ext>
            </a:extLst>
          </p:cNvPr>
          <p:cNvSpPr/>
          <p:nvPr/>
        </p:nvSpPr>
        <p:spPr>
          <a:xfrm>
            <a:off x="3545908" y="273542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CoreDNS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31143DEC-4937-E549-83A3-65969A9E6791}"/>
              </a:ext>
            </a:extLst>
          </p:cNvPr>
          <p:cNvSpPr/>
          <p:nvPr/>
        </p:nvSpPr>
        <p:spPr>
          <a:xfrm>
            <a:off x="148012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4" name="Picture 22" descr="Apache spark logo - Social media &amp; Logos Icons">
            <a:extLst>
              <a:ext uri="{FF2B5EF4-FFF2-40B4-BE49-F238E27FC236}">
                <a16:creationId xmlns:a16="http://schemas.microsoft.com/office/drawing/2014/main" id="{CC355E15-06E7-7D41-BE0D-AE4D988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2" y="748550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id="{86A40061-F019-3B49-A777-21D3DA167D6A}"/>
              </a:ext>
            </a:extLst>
          </p:cNvPr>
          <p:cNvSpPr/>
          <p:nvPr/>
        </p:nvSpPr>
        <p:spPr>
          <a:xfrm>
            <a:off x="997528" y="69501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</a:t>
            </a:r>
            <a:r>
              <a:rPr lang="ko-KR" altLang="en-US" sz="600"/>
              <a:t> </a:t>
            </a:r>
            <a:r>
              <a:rPr lang="en-US" altLang="ko-KR" sz="600"/>
              <a:t>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6" name="Picture 24" descr="Material | Apache Flink">
            <a:extLst>
              <a:ext uri="{FF2B5EF4-FFF2-40B4-BE49-F238E27FC236}">
                <a16:creationId xmlns:a16="http://schemas.microsoft.com/office/drawing/2014/main" id="{F4304B16-FE13-9D4A-8045-BD81250A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281" y="766422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모서리가 둥근 직사각형 18">
            <a:extLst>
              <a:ext uri="{FF2B5EF4-FFF2-40B4-BE49-F238E27FC236}">
                <a16:creationId xmlns:a16="http://schemas.microsoft.com/office/drawing/2014/main" id="{5E3655BA-11BB-A94E-AB56-F7A49D3FF2D5}"/>
              </a:ext>
            </a:extLst>
          </p:cNvPr>
          <p:cNvSpPr/>
          <p:nvPr/>
        </p:nvSpPr>
        <p:spPr>
          <a:xfrm>
            <a:off x="2697439" y="2054278"/>
            <a:ext cx="806272" cy="639660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Yunikorn Scheduler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064" name="Picture 40" descr="Welcome to Apache YuniKorn | Apache YuniKorn">
            <a:extLst>
              <a:ext uri="{FF2B5EF4-FFF2-40B4-BE49-F238E27FC236}">
                <a16:creationId xmlns:a16="http://schemas.microsoft.com/office/drawing/2014/main" id="{07082261-5CF8-314F-990B-FBB83CD2A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192" y="2107305"/>
            <a:ext cx="280768" cy="28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0" descr="MetalLB · GitHub">
            <a:extLst>
              <a:ext uri="{FF2B5EF4-FFF2-40B4-BE49-F238E27FC236}">
                <a16:creationId xmlns:a16="http://schemas.microsoft.com/office/drawing/2014/main" id="{0399164F-95C1-DD40-8729-2C675D36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09" y="2111355"/>
            <a:ext cx="282446" cy="2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8">
            <a:extLst>
              <a:ext uri="{FF2B5EF4-FFF2-40B4-BE49-F238E27FC236}">
                <a16:creationId xmlns:a16="http://schemas.microsoft.com/office/drawing/2014/main" id="{2D15331F-4377-FC4E-ADA9-FF03671388CC}"/>
              </a:ext>
            </a:extLst>
          </p:cNvPr>
          <p:cNvSpPr/>
          <p:nvPr/>
        </p:nvSpPr>
        <p:spPr>
          <a:xfrm>
            <a:off x="148012" y="205516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MetalLB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91" name="모서리가 둥근 직사각형 18">
            <a:extLst>
              <a:ext uri="{FF2B5EF4-FFF2-40B4-BE49-F238E27FC236}">
                <a16:creationId xmlns:a16="http://schemas.microsoft.com/office/drawing/2014/main" id="{9FA940DE-3CCC-484D-A15B-360E4E7FD295}"/>
              </a:ext>
            </a:extLst>
          </p:cNvPr>
          <p:cNvSpPr/>
          <p:nvPr/>
        </p:nvSpPr>
        <p:spPr>
          <a:xfrm>
            <a:off x="3545908" y="205516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Metrics Server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19" name="모서리가 둥근 직사각형 18">
            <a:extLst>
              <a:ext uri="{FF2B5EF4-FFF2-40B4-BE49-F238E27FC236}">
                <a16:creationId xmlns:a16="http://schemas.microsoft.com/office/drawing/2014/main" id="{A7AB6985-111C-C244-914D-B12CF63FBBA8}"/>
              </a:ext>
            </a:extLst>
          </p:cNvPr>
          <p:cNvSpPr/>
          <p:nvPr/>
        </p:nvSpPr>
        <p:spPr>
          <a:xfrm>
            <a:off x="148012" y="136914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ArgoCD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D0BA0A0-8209-8A4A-BF39-217437AB1F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66091" y="1420194"/>
            <a:ext cx="282446" cy="282446"/>
          </a:xfrm>
          <a:prstGeom prst="rect">
            <a:avLst/>
          </a:prstGeom>
        </p:spPr>
      </p:pic>
      <p:sp>
        <p:nvSpPr>
          <p:cNvPr id="81" name="모서리가 둥근 직사각형 18">
            <a:extLst>
              <a:ext uri="{FF2B5EF4-FFF2-40B4-BE49-F238E27FC236}">
                <a16:creationId xmlns:a16="http://schemas.microsoft.com/office/drawing/2014/main" id="{68D81CBF-24F0-6849-9DE7-BBA960167548}"/>
              </a:ext>
            </a:extLst>
          </p:cNvPr>
          <p:cNvSpPr/>
          <p:nvPr/>
        </p:nvSpPr>
        <p:spPr>
          <a:xfrm>
            <a:off x="1847393" y="137402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Prometheus</a:t>
            </a:r>
          </a:p>
          <a:p>
            <a:pPr algn="ctr"/>
            <a:r>
              <a:rPr lang="en-US" altLang="ko-KR" sz="600"/>
              <a:t>(Deployment/PV)</a:t>
            </a:r>
          </a:p>
        </p:txBody>
      </p:sp>
      <p:sp>
        <p:nvSpPr>
          <p:cNvPr id="83" name="모서리가 둥근 직사각형 18">
            <a:extLst>
              <a:ext uri="{FF2B5EF4-FFF2-40B4-BE49-F238E27FC236}">
                <a16:creationId xmlns:a16="http://schemas.microsoft.com/office/drawing/2014/main" id="{4426DB97-51C9-8B44-9181-9C3F6EB21138}"/>
              </a:ext>
            </a:extLst>
          </p:cNvPr>
          <p:cNvSpPr/>
          <p:nvPr/>
        </p:nvSpPr>
        <p:spPr>
          <a:xfrm>
            <a:off x="2701976" y="137402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Loki</a:t>
            </a:r>
          </a:p>
          <a:p>
            <a:pPr algn="ctr"/>
            <a:r>
              <a:rPr lang="en-US" altLang="ko-KR" sz="600"/>
              <a:t>(StatefulSet/PV)</a:t>
            </a:r>
          </a:p>
        </p:txBody>
      </p:sp>
      <p:sp>
        <p:nvSpPr>
          <p:cNvPr id="89" name="모서리가 둥근 직사각형 18">
            <a:extLst>
              <a:ext uri="{FF2B5EF4-FFF2-40B4-BE49-F238E27FC236}">
                <a16:creationId xmlns:a16="http://schemas.microsoft.com/office/drawing/2014/main" id="{33B804D4-E7BF-6B49-9257-D01303452944}"/>
              </a:ext>
            </a:extLst>
          </p:cNvPr>
          <p:cNvSpPr/>
          <p:nvPr/>
        </p:nvSpPr>
        <p:spPr>
          <a:xfrm>
            <a:off x="3550444" y="137731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Grafana</a:t>
            </a:r>
          </a:p>
          <a:p>
            <a:pPr algn="ctr"/>
            <a:r>
              <a:rPr lang="en-US" altLang="ko-KR" sz="600"/>
              <a:t>(Deployment/PV)</a:t>
            </a:r>
          </a:p>
        </p:txBody>
      </p:sp>
      <p:pic>
        <p:nvPicPr>
          <p:cNvPr id="96" name="Picture 44" descr="Prometheus&quot; Icon - Download for free – Iconduck">
            <a:extLst>
              <a:ext uri="{FF2B5EF4-FFF2-40B4-BE49-F238E27FC236}">
                <a16:creationId xmlns:a16="http://schemas.microsoft.com/office/drawing/2014/main" id="{BFECCEBD-2B7E-E74C-AD1D-D149D5219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46" y="1438668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6" descr="Grafana Loki">
            <a:extLst>
              <a:ext uri="{FF2B5EF4-FFF2-40B4-BE49-F238E27FC236}">
                <a16:creationId xmlns:a16="http://schemas.microsoft.com/office/drawing/2014/main" id="{36586BFB-D657-1A4D-A424-B2A46AD06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625" y="1445836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0">
            <a:extLst>
              <a:ext uri="{FF2B5EF4-FFF2-40B4-BE49-F238E27FC236}">
                <a16:creationId xmlns:a16="http://schemas.microsoft.com/office/drawing/2014/main" id="{000B0EE9-BE6F-6B42-82CC-9E4137A75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897" y="1457199"/>
            <a:ext cx="255846" cy="26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모서리가 둥근 직사각형 18">
            <a:extLst>
              <a:ext uri="{FF2B5EF4-FFF2-40B4-BE49-F238E27FC236}">
                <a16:creationId xmlns:a16="http://schemas.microsoft.com/office/drawing/2014/main" id="{79573900-C569-4342-A676-BB91F812E7EA}"/>
              </a:ext>
            </a:extLst>
          </p:cNvPr>
          <p:cNvSpPr/>
          <p:nvPr/>
        </p:nvSpPr>
        <p:spPr>
          <a:xfrm>
            <a:off x="1000797" y="205427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NFS Server Provisioner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7" name="모서리가 둥근 직사각형 18">
            <a:extLst>
              <a:ext uri="{FF2B5EF4-FFF2-40B4-BE49-F238E27FC236}">
                <a16:creationId xmlns:a16="http://schemas.microsoft.com/office/drawing/2014/main" id="{0E9C57DB-91EE-7F40-97AC-8A4F1422876F}"/>
              </a:ext>
            </a:extLst>
          </p:cNvPr>
          <p:cNvSpPr/>
          <p:nvPr/>
        </p:nvSpPr>
        <p:spPr>
          <a:xfrm>
            <a:off x="1847393" y="205427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Cert Manager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8" name="모서리가 둥근 직사각형 18">
            <a:extLst>
              <a:ext uri="{FF2B5EF4-FFF2-40B4-BE49-F238E27FC236}">
                <a16:creationId xmlns:a16="http://schemas.microsoft.com/office/drawing/2014/main" id="{25A5F610-B44B-2743-ADA8-80B4516C1141}"/>
              </a:ext>
            </a:extLst>
          </p:cNvPr>
          <p:cNvSpPr/>
          <p:nvPr/>
        </p:nvSpPr>
        <p:spPr>
          <a:xfrm>
            <a:off x="1003044" y="136914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KEDA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9" name="모서리가 둥근 직사각형 13">
            <a:extLst>
              <a:ext uri="{FF2B5EF4-FFF2-40B4-BE49-F238E27FC236}">
                <a16:creationId xmlns:a16="http://schemas.microsoft.com/office/drawing/2014/main" id="{B8AD0368-4744-C44A-BAF1-416A6DD0EC2E}"/>
              </a:ext>
            </a:extLst>
          </p:cNvPr>
          <p:cNvSpPr/>
          <p:nvPr/>
        </p:nvSpPr>
        <p:spPr>
          <a:xfrm>
            <a:off x="4578078" y="339502"/>
            <a:ext cx="4430066" cy="316835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Worker Node</a:t>
            </a:r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115" name="모서리가 둥근 직사각형 13">
            <a:extLst>
              <a:ext uri="{FF2B5EF4-FFF2-40B4-BE49-F238E27FC236}">
                <a16:creationId xmlns:a16="http://schemas.microsoft.com/office/drawing/2014/main" id="{7E27E551-9F16-A146-993B-5F62063F8474}"/>
              </a:ext>
            </a:extLst>
          </p:cNvPr>
          <p:cNvSpPr/>
          <p:nvPr/>
        </p:nvSpPr>
        <p:spPr>
          <a:xfrm>
            <a:off x="2508885" y="3812653"/>
            <a:ext cx="3564565" cy="1069378"/>
          </a:xfrm>
          <a:prstGeom prst="roundRect">
            <a:avLst>
              <a:gd name="adj" fmla="val 834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Common Components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120" name="모서리가 둥근 직사각형 18">
            <a:extLst>
              <a:ext uri="{FF2B5EF4-FFF2-40B4-BE49-F238E27FC236}">
                <a16:creationId xmlns:a16="http://schemas.microsoft.com/office/drawing/2014/main" id="{ADA126A0-8555-C648-8309-29F18EC41F89}"/>
              </a:ext>
            </a:extLst>
          </p:cNvPr>
          <p:cNvSpPr/>
          <p:nvPr/>
        </p:nvSpPr>
        <p:spPr>
          <a:xfrm>
            <a:off x="3467165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kube-proxy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1" name="Picture 2">
            <a:extLst>
              <a:ext uri="{FF2B5EF4-FFF2-40B4-BE49-F238E27FC236}">
                <a16:creationId xmlns:a16="http://schemas.microsoft.com/office/drawing/2014/main" id="{236EA913-3560-4940-9D36-D10FD6A14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918" y="4198811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모서리가 둥근 직사각형 18">
            <a:extLst>
              <a:ext uri="{FF2B5EF4-FFF2-40B4-BE49-F238E27FC236}">
                <a16:creationId xmlns:a16="http://schemas.microsoft.com/office/drawing/2014/main" id="{7B3471C4-D655-2344-93A1-97A2430445E8}"/>
              </a:ext>
            </a:extLst>
          </p:cNvPr>
          <p:cNvSpPr/>
          <p:nvPr/>
        </p:nvSpPr>
        <p:spPr>
          <a:xfrm>
            <a:off x="4315338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flannel CNI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4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0AA20F3B-AE16-D342-BC30-29F797284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9" y="4199769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모서리가 둥근 직사각형 18">
            <a:extLst>
              <a:ext uri="{FF2B5EF4-FFF2-40B4-BE49-F238E27FC236}">
                <a16:creationId xmlns:a16="http://schemas.microsoft.com/office/drawing/2014/main" id="{1F41C714-C2B3-7F4A-A3D0-DA48EB0A5026}"/>
              </a:ext>
            </a:extLst>
          </p:cNvPr>
          <p:cNvSpPr/>
          <p:nvPr/>
        </p:nvSpPr>
        <p:spPr>
          <a:xfrm>
            <a:off x="5163807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kubelet</a:t>
            </a:r>
          </a:p>
        </p:txBody>
      </p:sp>
      <p:pic>
        <p:nvPicPr>
          <p:cNvPr id="127" name="Picture 18">
            <a:extLst>
              <a:ext uri="{FF2B5EF4-FFF2-40B4-BE49-F238E27FC236}">
                <a16:creationId xmlns:a16="http://schemas.microsoft.com/office/drawing/2014/main" id="{CB19F39E-91A2-2D4A-BCA0-00A025C1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963" y="4207269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모서리가 둥근 직사각형 18">
            <a:extLst>
              <a:ext uri="{FF2B5EF4-FFF2-40B4-BE49-F238E27FC236}">
                <a16:creationId xmlns:a16="http://schemas.microsoft.com/office/drawing/2014/main" id="{1725F9F2-1523-BF45-A017-61460271AEA9}"/>
              </a:ext>
            </a:extLst>
          </p:cNvPr>
          <p:cNvSpPr/>
          <p:nvPr/>
        </p:nvSpPr>
        <p:spPr>
          <a:xfrm>
            <a:off x="2618696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Node Exporter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9" name="Picture 44" descr="Prometheus&quot; Icon - Download for free – Iconduck">
            <a:extLst>
              <a:ext uri="{FF2B5EF4-FFF2-40B4-BE49-F238E27FC236}">
                <a16:creationId xmlns:a16="http://schemas.microsoft.com/office/drawing/2014/main" id="{57359BB7-2326-7D41-B959-2A15432A5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449" y="4207269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2" descr="Apache spark logo - Social media &amp; Logos Icons">
            <a:extLst>
              <a:ext uri="{FF2B5EF4-FFF2-40B4-BE49-F238E27FC236}">
                <a16:creationId xmlns:a16="http://schemas.microsoft.com/office/drawing/2014/main" id="{23414F59-28E1-084D-9960-BD6D8054B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423" y="1420752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모서리가 둥근 직사각형 18">
            <a:extLst>
              <a:ext uri="{FF2B5EF4-FFF2-40B4-BE49-F238E27FC236}">
                <a16:creationId xmlns:a16="http://schemas.microsoft.com/office/drawing/2014/main" id="{C0666542-2C1F-0B48-BA62-0CA405AAA46E}"/>
              </a:ext>
            </a:extLst>
          </p:cNvPr>
          <p:cNvSpPr/>
          <p:nvPr/>
        </p:nvSpPr>
        <p:spPr>
          <a:xfrm>
            <a:off x="5537949" y="136914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Job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135" name="모서리가 둥근 직사각형 18">
            <a:extLst>
              <a:ext uri="{FF2B5EF4-FFF2-40B4-BE49-F238E27FC236}">
                <a16:creationId xmlns:a16="http://schemas.microsoft.com/office/drawing/2014/main" id="{BF40E2DC-F00A-604C-832A-D7D08A3F120B}"/>
              </a:ext>
            </a:extLst>
          </p:cNvPr>
          <p:cNvSpPr/>
          <p:nvPr/>
        </p:nvSpPr>
        <p:spPr>
          <a:xfrm>
            <a:off x="6386122" y="137564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 Job 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136" name="모서리가 둥근 직사각형 18">
            <a:extLst>
              <a:ext uri="{FF2B5EF4-FFF2-40B4-BE49-F238E27FC236}">
                <a16:creationId xmlns:a16="http://schemas.microsoft.com/office/drawing/2014/main" id="{D7737023-13AD-B24E-BB5E-875C66D1FE66}"/>
              </a:ext>
            </a:extLst>
          </p:cNvPr>
          <p:cNvSpPr/>
          <p:nvPr/>
        </p:nvSpPr>
        <p:spPr>
          <a:xfrm>
            <a:off x="7234591" y="137564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Trino Job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37" name="Picture 24" descr="Material | Apache Flink">
            <a:extLst>
              <a:ext uri="{FF2B5EF4-FFF2-40B4-BE49-F238E27FC236}">
                <a16:creationId xmlns:a16="http://schemas.microsoft.com/office/drawing/2014/main" id="{B02B4538-CAC1-1444-AFDB-DEDBE51FE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427" y="1447050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38" descr="Trino logo - Social media &amp; Logos Icons">
            <a:extLst>
              <a:ext uri="{FF2B5EF4-FFF2-40B4-BE49-F238E27FC236}">
                <a16:creationId xmlns:a16="http://schemas.microsoft.com/office/drawing/2014/main" id="{559ED40D-96F0-DB45-AA4E-A2F93A311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748" y="1447050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모서리가 둥근 직사각형 18">
            <a:extLst>
              <a:ext uri="{FF2B5EF4-FFF2-40B4-BE49-F238E27FC236}">
                <a16:creationId xmlns:a16="http://schemas.microsoft.com/office/drawing/2014/main" id="{E16EC147-B136-E642-997D-6E19D5CB7463}"/>
              </a:ext>
            </a:extLst>
          </p:cNvPr>
          <p:cNvSpPr/>
          <p:nvPr/>
        </p:nvSpPr>
        <p:spPr>
          <a:xfrm>
            <a:off x="7232758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Dagster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A0AE6980-A838-9D4D-8DE5-FE3742803877}"/>
              </a:ext>
            </a:extLst>
          </p:cNvPr>
          <p:cNvCxnSpPr>
            <a:cxnSpLocks/>
            <a:stCxn id="115" idx="0"/>
            <a:endCxn id="36" idx="2"/>
          </p:cNvCxnSpPr>
          <p:nvPr/>
        </p:nvCxnSpPr>
        <p:spPr>
          <a:xfrm rot="16200000" flipV="1">
            <a:off x="3118450" y="2639934"/>
            <a:ext cx="304799" cy="20406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54C4126A-86C2-224F-8A14-6C65D92B2C36}"/>
              </a:ext>
            </a:extLst>
          </p:cNvPr>
          <p:cNvCxnSpPr>
            <a:cxnSpLocks/>
            <a:stCxn id="115" idx="0"/>
            <a:endCxn id="109" idx="2"/>
          </p:cNvCxnSpPr>
          <p:nvPr/>
        </p:nvCxnSpPr>
        <p:spPr>
          <a:xfrm rot="5400000" flipH="1" flipV="1">
            <a:off x="5389740" y="2409283"/>
            <a:ext cx="304799" cy="25019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4" descr="MLflow] MLflow Model Registry">
            <a:extLst>
              <a:ext uri="{FF2B5EF4-FFF2-40B4-BE49-F238E27FC236}">
                <a16:creationId xmlns:a16="http://schemas.microsoft.com/office/drawing/2014/main" id="{93095D86-6E3E-2A42-9EB5-1FB6CCB0B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486" y="755690"/>
            <a:ext cx="696816" cy="26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모서리가 둥근 직사각형 18">
            <a:extLst>
              <a:ext uri="{FF2B5EF4-FFF2-40B4-BE49-F238E27FC236}">
                <a16:creationId xmlns:a16="http://schemas.microsoft.com/office/drawing/2014/main" id="{E36E4D5B-CD0C-724B-8261-7BDA7049C9FA}"/>
              </a:ext>
            </a:extLst>
          </p:cNvPr>
          <p:cNvSpPr/>
          <p:nvPr/>
        </p:nvSpPr>
        <p:spPr>
          <a:xfrm>
            <a:off x="8086862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mlflow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45" name="모서리가 둥근 직사각형 18">
            <a:extLst>
              <a:ext uri="{FF2B5EF4-FFF2-40B4-BE49-F238E27FC236}">
                <a16:creationId xmlns:a16="http://schemas.microsoft.com/office/drawing/2014/main" id="{CF73E389-DA8A-4E4F-BCF0-31271EDC4CDD}"/>
              </a:ext>
            </a:extLst>
          </p:cNvPr>
          <p:cNvSpPr/>
          <p:nvPr/>
        </p:nvSpPr>
        <p:spPr>
          <a:xfrm>
            <a:off x="4685382" y="137546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History Server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46" name="모서리가 둥근 직사각형 18">
            <a:extLst>
              <a:ext uri="{FF2B5EF4-FFF2-40B4-BE49-F238E27FC236}">
                <a16:creationId xmlns:a16="http://schemas.microsoft.com/office/drawing/2014/main" id="{CB950C64-9E11-EA42-8F9E-813FEDDFCAD9}"/>
              </a:ext>
            </a:extLst>
          </p:cNvPr>
          <p:cNvSpPr/>
          <p:nvPr/>
        </p:nvSpPr>
        <p:spPr>
          <a:xfrm>
            <a:off x="4685382" y="273542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MinIO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47" name="모서리가 둥근 직사각형 18">
            <a:extLst>
              <a:ext uri="{FF2B5EF4-FFF2-40B4-BE49-F238E27FC236}">
                <a16:creationId xmlns:a16="http://schemas.microsoft.com/office/drawing/2014/main" id="{41F65AEB-CA63-5946-B3DD-2B5323C37ADE}"/>
              </a:ext>
            </a:extLst>
          </p:cNvPr>
          <p:cNvSpPr/>
          <p:nvPr/>
        </p:nvSpPr>
        <p:spPr>
          <a:xfrm>
            <a:off x="6389975" y="273761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PostgreSQL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C6FFA427-F1BA-3845-8E39-6759B9ECA1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000484" y="2754602"/>
            <a:ext cx="163860" cy="331076"/>
          </a:xfrm>
          <a:prstGeom prst="rect">
            <a:avLst/>
          </a:prstGeom>
        </p:spPr>
      </p:pic>
      <p:pic>
        <p:nvPicPr>
          <p:cNvPr id="149" name="Picture 34" descr="PostgreSQL&quot; Icon - Download for free – Iconduck">
            <a:extLst>
              <a:ext uri="{FF2B5EF4-FFF2-40B4-BE49-F238E27FC236}">
                <a16:creationId xmlns:a16="http://schemas.microsoft.com/office/drawing/2014/main" id="{8E176263-5327-3240-8778-54F7B0470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046" y="2804721"/>
            <a:ext cx="278851" cy="28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모서리가 둥근 직사각형 18">
            <a:extLst>
              <a:ext uri="{FF2B5EF4-FFF2-40B4-BE49-F238E27FC236}">
                <a16:creationId xmlns:a16="http://schemas.microsoft.com/office/drawing/2014/main" id="{DD13130B-3B8A-434C-84FC-EA929093F12F}"/>
              </a:ext>
            </a:extLst>
          </p:cNvPr>
          <p:cNvSpPr/>
          <p:nvPr/>
        </p:nvSpPr>
        <p:spPr>
          <a:xfrm>
            <a:off x="7242542" y="273761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Redis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57" name="모서리가 둥근 직사각형 18">
            <a:extLst>
              <a:ext uri="{FF2B5EF4-FFF2-40B4-BE49-F238E27FC236}">
                <a16:creationId xmlns:a16="http://schemas.microsoft.com/office/drawing/2014/main" id="{D8BDF3B0-115D-164E-9DDC-36DEFB66BC5B}"/>
              </a:ext>
            </a:extLst>
          </p:cNvPr>
          <p:cNvSpPr/>
          <p:nvPr/>
        </p:nvSpPr>
        <p:spPr>
          <a:xfrm>
            <a:off x="8102010" y="273542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Kafka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58" name="모서리가 둥근 직사각형 18">
            <a:extLst>
              <a:ext uri="{FF2B5EF4-FFF2-40B4-BE49-F238E27FC236}">
                <a16:creationId xmlns:a16="http://schemas.microsoft.com/office/drawing/2014/main" id="{F4B51B63-0888-8045-B96D-2730C0223CB7}"/>
              </a:ext>
            </a:extLst>
          </p:cNvPr>
          <p:cNvSpPr/>
          <p:nvPr/>
        </p:nvSpPr>
        <p:spPr>
          <a:xfrm>
            <a:off x="8094354" y="20508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Kafka UI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59" name="모서리가 둥근 직사각형 18">
            <a:extLst>
              <a:ext uri="{FF2B5EF4-FFF2-40B4-BE49-F238E27FC236}">
                <a16:creationId xmlns:a16="http://schemas.microsoft.com/office/drawing/2014/main" id="{C7AFC77C-E2AC-9244-935F-538D5997720D}"/>
              </a:ext>
            </a:extLst>
          </p:cNvPr>
          <p:cNvSpPr/>
          <p:nvPr/>
        </p:nvSpPr>
        <p:spPr>
          <a:xfrm>
            <a:off x="6389975" y="20508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OpenSearch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160" name="Picture 22" descr="Apache spark logo - Social media &amp; Logos Icons">
            <a:extLst>
              <a:ext uri="{FF2B5EF4-FFF2-40B4-BE49-F238E27FC236}">
                <a16:creationId xmlns:a16="http://schemas.microsoft.com/office/drawing/2014/main" id="{4DDEB44D-57B8-AE44-AC75-DC263B623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346" y="1425655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871343-4432-F546-89CC-841D16B8182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11" y="1420194"/>
            <a:ext cx="303012" cy="303012"/>
          </a:xfrm>
          <a:prstGeom prst="rect">
            <a:avLst/>
          </a:prstGeom>
        </p:spPr>
      </p:pic>
      <p:pic>
        <p:nvPicPr>
          <p:cNvPr id="21" name="Picture 4" descr="GitHub - cert-manager/cert-manager: Automatically provision ...">
            <a:extLst>
              <a:ext uri="{FF2B5EF4-FFF2-40B4-BE49-F238E27FC236}">
                <a16:creationId xmlns:a16="http://schemas.microsoft.com/office/drawing/2014/main" id="{003D385B-6A2F-6B48-821E-4166E3B65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984" y="2107305"/>
            <a:ext cx="278929" cy="27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ubernetes&quot; Icon - Download for free – Iconduck">
            <a:extLst>
              <a:ext uri="{FF2B5EF4-FFF2-40B4-BE49-F238E27FC236}">
                <a16:creationId xmlns:a16="http://schemas.microsoft.com/office/drawing/2014/main" id="{CDF36CAC-8578-D241-B8CB-EE95911E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918" y="2093499"/>
            <a:ext cx="285636" cy="2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6" descr="kubernetes&quot; Icon - Download for free – Iconduck">
            <a:extLst>
              <a:ext uri="{FF2B5EF4-FFF2-40B4-BE49-F238E27FC236}">
                <a16:creationId xmlns:a16="http://schemas.microsoft.com/office/drawing/2014/main" id="{2D2FFE19-4E94-7D46-884D-212EB31D6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938" y="2093499"/>
            <a:ext cx="285636" cy="2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Redis icon - Free download on Iconfinder">
            <a:extLst>
              <a:ext uri="{FF2B5EF4-FFF2-40B4-BE49-F238E27FC236}">
                <a16:creationId xmlns:a16="http://schemas.microsoft.com/office/drawing/2014/main" id="{98E02EB8-5BEB-D54E-8986-676268E25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708" y="2797373"/>
            <a:ext cx="294806" cy="29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kafka icon&quot; Icon - Download for free – Iconduck">
            <a:extLst>
              <a:ext uri="{FF2B5EF4-FFF2-40B4-BE49-F238E27FC236}">
                <a16:creationId xmlns:a16="http://schemas.microsoft.com/office/drawing/2014/main" id="{DB7DEFEB-E3D0-3045-AC66-71FA3808A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919" y="2797373"/>
            <a:ext cx="176967" cy="28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Hub - provectus/kafka-ui: Open-Source Web UI for Apache Kafka Management">
            <a:extLst>
              <a:ext uri="{FF2B5EF4-FFF2-40B4-BE49-F238E27FC236}">
                <a16:creationId xmlns:a16="http://schemas.microsoft.com/office/drawing/2014/main" id="{A3A5D5EF-F500-494B-8DE1-80E4C985D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001" y="2122767"/>
            <a:ext cx="274800" cy="2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opensearch&quot; Icon - Download for free – Iconduck">
            <a:extLst>
              <a:ext uri="{FF2B5EF4-FFF2-40B4-BE49-F238E27FC236}">
                <a16:creationId xmlns:a16="http://schemas.microsoft.com/office/drawing/2014/main" id="{030FCDE2-C087-4C46-ACA1-91EAA1582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452" y="2107305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ache Airflow Review 2024: Pricing, Features, Alternatives">
            <a:extLst>
              <a:ext uri="{FF2B5EF4-FFF2-40B4-BE49-F238E27FC236}">
                <a16:creationId xmlns:a16="http://schemas.microsoft.com/office/drawing/2014/main" id="{9DFD3C2A-6A19-7040-9508-A3A4519A4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829" y="765685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모서리가 둥근 직사각형 18">
            <a:extLst>
              <a:ext uri="{FF2B5EF4-FFF2-40B4-BE49-F238E27FC236}">
                <a16:creationId xmlns:a16="http://schemas.microsoft.com/office/drawing/2014/main" id="{8F70EE50-5C74-8241-BFCB-74FED62BB905}"/>
              </a:ext>
            </a:extLst>
          </p:cNvPr>
          <p:cNvSpPr/>
          <p:nvPr/>
        </p:nvSpPr>
        <p:spPr>
          <a:xfrm>
            <a:off x="7238148" y="205256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ClickHouse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29" name="Picture 28" descr="ClickHouse MySQL Silicon Valley Meetup Wednesday, October 25 at Uber  Engineering with Percona's CTO Vadim Tkachenko">
            <a:extLst>
              <a:ext uri="{FF2B5EF4-FFF2-40B4-BE49-F238E27FC236}">
                <a16:creationId xmlns:a16="http://schemas.microsoft.com/office/drawing/2014/main" id="{879AA688-769E-5042-809B-264CC2AF2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587" y="2114168"/>
            <a:ext cx="279633" cy="27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CAC53136-754E-B74A-B7CB-CD395C9F79F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83" y="752767"/>
            <a:ext cx="272896" cy="283155"/>
          </a:xfrm>
          <a:prstGeom prst="rect">
            <a:avLst/>
          </a:prstGeom>
        </p:spPr>
      </p:pic>
      <p:sp>
        <p:nvSpPr>
          <p:cNvPr id="167" name="모서리가 둥근 직사각형 18">
            <a:extLst>
              <a:ext uri="{FF2B5EF4-FFF2-40B4-BE49-F238E27FC236}">
                <a16:creationId xmlns:a16="http://schemas.microsoft.com/office/drawing/2014/main" id="{2BA0E452-1B5B-B746-8FD1-FFADF6B5B3FE}"/>
              </a:ext>
            </a:extLst>
          </p:cNvPr>
          <p:cNvSpPr/>
          <p:nvPr/>
        </p:nvSpPr>
        <p:spPr>
          <a:xfrm>
            <a:off x="5537949" y="68944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Apache Ragner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33" name="Picture 36" descr="hive logo">
            <a:extLst>
              <a:ext uri="{FF2B5EF4-FFF2-40B4-BE49-F238E27FC236}">
                <a16:creationId xmlns:a16="http://schemas.microsoft.com/office/drawing/2014/main" id="{C032479B-59D1-E24B-82AC-E7E323E8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605" y="748551"/>
            <a:ext cx="328600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모서리가 둥근 직사각형 18">
            <a:extLst>
              <a:ext uri="{FF2B5EF4-FFF2-40B4-BE49-F238E27FC236}">
                <a16:creationId xmlns:a16="http://schemas.microsoft.com/office/drawing/2014/main" id="{9D4F8C85-E72B-AB45-8FA9-4185BB423585}"/>
              </a:ext>
            </a:extLst>
          </p:cNvPr>
          <p:cNvSpPr/>
          <p:nvPr/>
        </p:nvSpPr>
        <p:spPr>
          <a:xfrm>
            <a:off x="4685382" y="68875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Hive MetaStore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82" name="모서리가 둥근 직사각형 18">
            <a:extLst>
              <a:ext uri="{FF2B5EF4-FFF2-40B4-BE49-F238E27FC236}">
                <a16:creationId xmlns:a16="http://schemas.microsoft.com/office/drawing/2014/main" id="{23A3239E-63BF-6F46-B6DB-ECE144BBA61A}"/>
              </a:ext>
            </a:extLst>
          </p:cNvPr>
          <p:cNvSpPr/>
          <p:nvPr/>
        </p:nvSpPr>
        <p:spPr>
          <a:xfrm>
            <a:off x="6381140" y="68994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Airflow DAG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pic>
        <p:nvPicPr>
          <p:cNvPr id="87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9E6DDFD7-891D-8547-BEE6-51D17A748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25" y="741549"/>
            <a:ext cx="288731" cy="28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92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52455</TotalTime>
  <Words>609</Words>
  <Application>Microsoft Macintosh PowerPoint</Application>
  <PresentationFormat>On-screen Show (16:9)</PresentationFormat>
  <Paragraphs>172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5596</cp:revision>
  <dcterms:created xsi:type="dcterms:W3CDTF">2006-10-05T04:04:58Z</dcterms:created>
  <dcterms:modified xsi:type="dcterms:W3CDTF">2025-06-07T14:48:32Z</dcterms:modified>
</cp:coreProperties>
</file>