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3" r:id="rId2"/>
    <p:sldId id="396" r:id="rId3"/>
    <p:sldId id="414" r:id="rId4"/>
    <p:sldId id="411" r:id="rId5"/>
    <p:sldId id="412" r:id="rId6"/>
    <p:sldId id="410" r:id="rId7"/>
    <p:sldId id="408" r:id="rId8"/>
    <p:sldId id="404" r:id="rId9"/>
    <p:sldId id="41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89760" autoAdjust="0"/>
  </p:normalViewPr>
  <p:slideViewPr>
    <p:cSldViewPr>
      <p:cViewPr>
        <p:scale>
          <a:sx n="219" d="100"/>
          <a:sy n="219" d="100"/>
        </p:scale>
        <p:origin x="688" y="96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0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7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4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0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99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0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2025. 7. 19.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1.png"/><Relationship Id="rId26" Type="http://schemas.openxmlformats.org/officeDocument/2006/relationships/image" Target="../media/image28.png"/><Relationship Id="rId3" Type="http://schemas.openxmlformats.org/officeDocument/2006/relationships/image" Target="../media/image9.png"/><Relationship Id="rId21" Type="http://schemas.openxmlformats.org/officeDocument/2006/relationships/image" Target="../media/image4.svg"/><Relationship Id="rId34" Type="http://schemas.openxmlformats.org/officeDocument/2006/relationships/image" Target="../media/image34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27.png"/><Relationship Id="rId3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20" Type="http://schemas.openxmlformats.org/officeDocument/2006/relationships/image" Target="../media/image3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24" Type="http://schemas.openxmlformats.org/officeDocument/2006/relationships/image" Target="../media/image26.png"/><Relationship Id="rId32" Type="http://schemas.openxmlformats.org/officeDocument/2006/relationships/image" Target="../media/image33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31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26" Type="http://schemas.openxmlformats.org/officeDocument/2006/relationships/image" Target="../media/image29.png"/><Relationship Id="rId3" Type="http://schemas.openxmlformats.org/officeDocument/2006/relationships/image" Target="../media/image9.png"/><Relationship Id="rId21" Type="http://schemas.openxmlformats.org/officeDocument/2006/relationships/image" Target="../media/image24.png"/><Relationship Id="rId34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1.png"/><Relationship Id="rId25" Type="http://schemas.openxmlformats.org/officeDocument/2006/relationships/image" Target="../media/image28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png"/><Relationship Id="rId20" Type="http://schemas.openxmlformats.org/officeDocument/2006/relationships/image" Target="../media/image4.sv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27.png"/><Relationship Id="rId32" Type="http://schemas.openxmlformats.org/officeDocument/2006/relationships/image" Target="../media/image6.jpe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6.png"/><Relationship Id="rId19" Type="http://schemas.openxmlformats.org/officeDocument/2006/relationships/image" Target="../media/image3.png"/><Relationship Id="rId31" Type="http://schemas.openxmlformats.org/officeDocument/2006/relationships/image" Target="../media/image33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47" y="4321089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1726620" y="65273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Dagster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46" y="129961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2292665" y="771550"/>
            <a:ext cx="6671823" cy="4083608"/>
          </a:xfrm>
          <a:prstGeom prst="roundRect">
            <a:avLst>
              <a:gd name="adj" fmla="val 288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800"/>
              <a:t>MinIO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6416" y="843360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2" y="4321166"/>
            <a:ext cx="29598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A79FFADD-E465-9441-89CD-9AF86DA28A61}"/>
              </a:ext>
            </a:extLst>
          </p:cNvPr>
          <p:cNvSpPr/>
          <p:nvPr/>
        </p:nvSpPr>
        <p:spPr>
          <a:xfrm>
            <a:off x="1216178" y="4264691"/>
            <a:ext cx="881769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Trino</a:t>
            </a:r>
          </a:p>
        </p:txBody>
      </p:sp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03" y="3626515"/>
            <a:ext cx="383367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130126" y="955267"/>
            <a:ext cx="1967821" cy="3024331"/>
          </a:xfrm>
          <a:prstGeom prst="roundRect">
            <a:avLst>
              <a:gd name="adj" fmla="val 5842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900"/>
              <a:t>Hive MetaStore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DF0A121-2C11-6C41-AE02-AC26262A23B3}"/>
              </a:ext>
            </a:extLst>
          </p:cNvPr>
          <p:cNvSpPr/>
          <p:nvPr/>
        </p:nvSpPr>
        <p:spPr>
          <a:xfrm>
            <a:off x="264872" y="1061677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southkorea_daily_csv</a:t>
            </a:r>
            <a:endParaRPr lang="en-US" altLang="ko-KR" sz="900"/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1151AF1F-CC1D-DC47-9432-DE4B55349BBC}"/>
              </a:ext>
            </a:extLst>
          </p:cNvPr>
          <p:cNvSpPr/>
          <p:nvPr/>
        </p:nvSpPr>
        <p:spPr>
          <a:xfrm>
            <a:off x="264872" y="1586574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southkorea_daily_parquet</a:t>
            </a:r>
            <a:endParaRPr lang="en-US" altLang="ko-KR" sz="900"/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08D7904-ABE6-EA46-B056-739EB4E30580}"/>
              </a:ext>
            </a:extLst>
          </p:cNvPr>
          <p:cNvSpPr/>
          <p:nvPr/>
        </p:nvSpPr>
        <p:spPr>
          <a:xfrm>
            <a:off x="273509" y="2111471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</a:t>
            </a:r>
            <a:br>
              <a:rPr lang="en-US" altLang="ko-KR" sz="900" b="1"/>
            </a:br>
            <a:r>
              <a:rPr lang="en-US" altLang="ko-KR" sz="900" b="1"/>
              <a:t>iceberg_parquet</a:t>
            </a:r>
            <a:endParaRPr lang="en-US" altLang="ko-KR" sz="900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5C9CAC7F-A115-844D-ACD6-D9571D7811CF}"/>
              </a:ext>
            </a:extLst>
          </p:cNvPr>
          <p:cNvSpPr/>
          <p:nvPr/>
        </p:nvSpPr>
        <p:spPr>
          <a:xfrm>
            <a:off x="2388371" y="843360"/>
            <a:ext cx="3042666" cy="102595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southkorea_daily_csv</a:t>
            </a:r>
            <a:endParaRPr lang="en-US" altLang="ko-KR" sz="900"/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/weather/southkorea/daily-csv/year=2025/month=1/day=1/data.csv</a:t>
            </a:r>
          </a:p>
          <a:p>
            <a:r>
              <a:rPr lang="en-US" altLang="ko-KR" sz="800"/>
              <a:t>/weather/southkorea/daily-csv/year=2025/month=1/day=2/data.csv</a:t>
            </a:r>
          </a:p>
          <a:p>
            <a:r>
              <a:rPr lang="en-US" altLang="ko-KR" sz="800"/>
              <a:t>…</a:t>
            </a: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4899AF0A-C895-7A4C-BE38-FE6178985938}"/>
              </a:ext>
            </a:extLst>
          </p:cNvPr>
          <p:cNvSpPr/>
          <p:nvPr/>
        </p:nvSpPr>
        <p:spPr>
          <a:xfrm>
            <a:off x="2388371" y="2236230"/>
            <a:ext cx="3042666" cy="102595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southkorea_daily_parquet</a:t>
            </a:r>
            <a:endParaRPr lang="en-US" altLang="ko-KR" sz="900"/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/weather/southkorea/daily-parquet/year=2025/month=1/day=1/data.parquet</a:t>
            </a:r>
          </a:p>
          <a:p>
            <a:r>
              <a:rPr lang="en-US" altLang="ko-KR" sz="800"/>
              <a:t>/weather/southkorea/daily-parquet/year=2025/month=1/day=2/data.parquet</a:t>
            </a:r>
          </a:p>
          <a:p>
            <a:r>
              <a:rPr lang="en-US" altLang="ko-KR" sz="800"/>
              <a:t>…</a:t>
            </a:r>
          </a:p>
        </p:txBody>
      </p:sp>
      <p:sp>
        <p:nvSpPr>
          <p:cNvPr id="24" name="모서리가 둥근 직사각형 18">
            <a:extLst>
              <a:ext uri="{FF2B5EF4-FFF2-40B4-BE49-F238E27FC236}">
                <a16:creationId xmlns:a16="http://schemas.microsoft.com/office/drawing/2014/main" id="{92411FAD-670A-4242-A7E2-806F7355F1CE}"/>
              </a:ext>
            </a:extLst>
          </p:cNvPr>
          <p:cNvSpPr/>
          <p:nvPr/>
        </p:nvSpPr>
        <p:spPr>
          <a:xfrm>
            <a:off x="2388371" y="3654452"/>
            <a:ext cx="3042666" cy="1108002"/>
          </a:xfrm>
          <a:prstGeom prst="roundRect">
            <a:avLst>
              <a:gd name="adj" fmla="val 751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southkorea_daily_iceberg_parquet</a:t>
            </a:r>
            <a:endParaRPr lang="en-US" altLang="ko-KR" sz="900"/>
          </a:p>
          <a:p>
            <a:pPr algn="ctr"/>
            <a:endParaRPr lang="en-US" altLang="ko-KR" sz="800"/>
          </a:p>
          <a:p>
            <a:r>
              <a:rPr lang="en-US" altLang="ko-KR" sz="800"/>
              <a:t>/weather/southkorea/hourly-iceberg-parquet/metadata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…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29B6844-FE14-204B-B9AE-064CAEB81195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1243004" y="3850632"/>
            <a:ext cx="285093" cy="5430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FA346DF1-E04B-BB44-8060-C1904E527CCE}"/>
              </a:ext>
            </a:extLst>
          </p:cNvPr>
          <p:cNvSpPr/>
          <p:nvPr/>
        </p:nvSpPr>
        <p:spPr>
          <a:xfrm>
            <a:off x="128136" y="4264691"/>
            <a:ext cx="881769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DBeaver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B003716-D0D4-6546-928C-3D73513B3426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5400000" flipH="1" flipV="1">
            <a:off x="3642819" y="2869402"/>
            <a:ext cx="1" cy="397151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7FCB6572-58F5-9147-9EB0-B5E1DCD01B43}"/>
              </a:ext>
            </a:extLst>
          </p:cNvPr>
          <p:cNvCxnSpPr>
            <a:cxnSpLocks/>
            <a:stCxn id="60" idx="3"/>
            <a:endCxn id="18" idx="1"/>
          </p:cNvCxnSpPr>
          <p:nvPr/>
        </p:nvCxnSpPr>
        <p:spPr>
          <a:xfrm>
            <a:off x="1009905" y="4559925"/>
            <a:ext cx="2062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C3B0F75-992B-1A40-B25E-C4E84CF3135C}"/>
              </a:ext>
            </a:extLst>
          </p:cNvPr>
          <p:cNvSpPr/>
          <p:nvPr/>
        </p:nvSpPr>
        <p:spPr>
          <a:xfrm>
            <a:off x="5702322" y="2869088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78B91E-96C2-FB41-A864-EB083C67BE23}"/>
              </a:ext>
            </a:extLst>
          </p:cNvPr>
          <p:cNvSpPr/>
          <p:nvPr/>
        </p:nvSpPr>
        <p:spPr>
          <a:xfrm>
            <a:off x="5708567" y="1788967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7" name="모서리가 둥근 직사각형 18">
            <a:extLst>
              <a:ext uri="{FF2B5EF4-FFF2-40B4-BE49-F238E27FC236}">
                <a16:creationId xmlns:a16="http://schemas.microsoft.com/office/drawing/2014/main" id="{4D59A419-2F09-C24C-B8D3-2E7A796DA80D}"/>
              </a:ext>
            </a:extLst>
          </p:cNvPr>
          <p:cNvSpPr/>
          <p:nvPr/>
        </p:nvSpPr>
        <p:spPr>
          <a:xfrm>
            <a:off x="5826781" y="3649254"/>
            <a:ext cx="3042666" cy="1108002"/>
          </a:xfrm>
          <a:prstGeom prst="roundRect">
            <a:avLst>
              <a:gd name="adj" fmla="val 751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southkorea_daily_average_iceberg_parquet</a:t>
            </a:r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/weather/southkorea/hourly-iceberg-parquet/metadata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…</a:t>
            </a:r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42333EFA-1790-0E40-9E90-94F0E58EDE7C}"/>
              </a:ext>
            </a:extLst>
          </p:cNvPr>
          <p:cNvSpPr/>
          <p:nvPr/>
        </p:nvSpPr>
        <p:spPr>
          <a:xfrm>
            <a:off x="273509" y="2639527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southkorea_daily_average_</a:t>
            </a:r>
            <a:br>
              <a:rPr lang="en-US" altLang="ko-KR" sz="900" b="1"/>
            </a:br>
            <a:r>
              <a:rPr lang="en-US" altLang="ko-KR" sz="900" b="1"/>
              <a:t>parquet</a:t>
            </a:r>
            <a:endParaRPr lang="en-US" altLang="ko-KR" sz="900"/>
          </a:p>
        </p:txBody>
      </p:sp>
      <p:sp>
        <p:nvSpPr>
          <p:cNvPr id="63" name="모서리가 둥근 직사각형 18">
            <a:extLst>
              <a:ext uri="{FF2B5EF4-FFF2-40B4-BE49-F238E27FC236}">
                <a16:creationId xmlns:a16="http://schemas.microsoft.com/office/drawing/2014/main" id="{EC891A4F-5A27-7B46-A3A5-4AB49B52826A}"/>
              </a:ext>
            </a:extLst>
          </p:cNvPr>
          <p:cNvSpPr/>
          <p:nvPr/>
        </p:nvSpPr>
        <p:spPr>
          <a:xfrm>
            <a:off x="264872" y="3165124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southkorea_daily_average_</a:t>
            </a:r>
            <a:br>
              <a:rPr lang="en-US" altLang="ko-KR" sz="900" b="1"/>
            </a:br>
            <a:r>
              <a:rPr lang="en-US" altLang="ko-KR" sz="900" b="1"/>
              <a:t>iceberg_parquet</a:t>
            </a:r>
            <a:endParaRPr lang="en-US" altLang="ko-KR" sz="900"/>
          </a:p>
        </p:txBody>
      </p:sp>
      <p:sp>
        <p:nvSpPr>
          <p:cNvPr id="78" name="모서리가 둥근 직사각형 18">
            <a:extLst>
              <a:ext uri="{FF2B5EF4-FFF2-40B4-BE49-F238E27FC236}">
                <a16:creationId xmlns:a16="http://schemas.microsoft.com/office/drawing/2014/main" id="{414C3CFC-7B67-8C4C-9A0A-C302EFBC1B5A}"/>
              </a:ext>
            </a:extLst>
          </p:cNvPr>
          <p:cNvSpPr/>
          <p:nvPr/>
        </p:nvSpPr>
        <p:spPr>
          <a:xfrm>
            <a:off x="5826781" y="1714365"/>
            <a:ext cx="3042666" cy="1547528"/>
          </a:xfrm>
          <a:prstGeom prst="roundRect">
            <a:avLst>
              <a:gd name="adj" fmla="val 620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southkorea_daily_average_parquet</a:t>
            </a:r>
            <a:endParaRPr lang="en-US" altLang="ko-KR" sz="900"/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/weather/southkorea/daily-parquet/year=2025/month=1/day=1/_SUCCESS</a:t>
            </a:r>
          </a:p>
          <a:p>
            <a:r>
              <a:rPr lang="en-US" altLang="ko-KR" sz="800"/>
              <a:t>/weather/southkorea/daily-parquet/year=2025/month=1/day=1/part-[random].parquet</a:t>
            </a:r>
          </a:p>
          <a:p>
            <a:r>
              <a:rPr lang="en-US" altLang="ko-KR" sz="800"/>
              <a:t>/weather/southkorea/daily-parquet/year=2025/month=1/day=2/_SUCCESS</a:t>
            </a:r>
          </a:p>
          <a:p>
            <a:r>
              <a:rPr lang="en-US" altLang="ko-KR" sz="800"/>
              <a:t>/weather/southkorea/daily-parquet/year=2025/month=1/day=2/part-[random].parquet</a:t>
            </a:r>
          </a:p>
          <a:p>
            <a:r>
              <a:rPr lang="en-US" altLang="ko-KR" sz="800"/>
              <a:t>…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3A78D1-8DD1-C14E-9C4D-E98CEE7E372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909704" y="1869314"/>
            <a:ext cx="0" cy="36691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1AE41A-3C06-8C40-AEAB-F98DE54044E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909704" y="3262184"/>
            <a:ext cx="0" cy="39226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6788DDFC-5105-EC45-BFEF-A71568FAF338}"/>
              </a:ext>
            </a:extLst>
          </p:cNvPr>
          <p:cNvCxnSpPr>
            <a:cxnSpLocks/>
            <a:stCxn id="14" idx="2"/>
            <a:endCxn id="88" idx="2"/>
          </p:cNvCxnSpPr>
          <p:nvPr/>
        </p:nvCxnSpPr>
        <p:spPr>
          <a:xfrm rot="16200000" flipH="1">
            <a:off x="1661518" y="1193056"/>
            <a:ext cx="2780139" cy="171383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5413B9A-E48D-E24B-9692-D5B0BEDAE137}"/>
              </a:ext>
            </a:extLst>
          </p:cNvPr>
          <p:cNvSpPr/>
          <p:nvPr/>
        </p:nvSpPr>
        <p:spPr>
          <a:xfrm>
            <a:off x="3908502" y="3404037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4CBEB446-C6E2-5F44-8895-90BDDB27B489}"/>
              </a:ext>
            </a:extLst>
          </p:cNvPr>
          <p:cNvCxnSpPr>
            <a:cxnSpLocks/>
            <a:stCxn id="14" idx="2"/>
            <a:endCxn id="95" idx="2"/>
          </p:cNvCxnSpPr>
          <p:nvPr/>
        </p:nvCxnSpPr>
        <p:spPr>
          <a:xfrm rot="16200000" flipH="1">
            <a:off x="2367486" y="487088"/>
            <a:ext cx="1368202" cy="171383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927C1296-6759-E94A-944E-6EA698783EBC}"/>
              </a:ext>
            </a:extLst>
          </p:cNvPr>
          <p:cNvSpPr/>
          <p:nvPr/>
        </p:nvSpPr>
        <p:spPr>
          <a:xfrm>
            <a:off x="3908502" y="1992100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655E52-ABC2-C047-AB67-875C4409BFC6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 flipV="1">
            <a:off x="5431037" y="2488129"/>
            <a:ext cx="395744" cy="2610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46BF4C6-94EB-F643-9B69-02EC29DAEBEF}"/>
              </a:ext>
            </a:extLst>
          </p:cNvPr>
          <p:cNvCxnSpPr>
            <a:cxnSpLocks/>
            <a:stCxn id="24" idx="3"/>
            <a:endCxn id="57" idx="1"/>
          </p:cNvCxnSpPr>
          <p:nvPr/>
        </p:nvCxnSpPr>
        <p:spPr>
          <a:xfrm flipV="1">
            <a:off x="5431037" y="4203255"/>
            <a:ext cx="395744" cy="51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2" descr="Apache spark logo - Social media &amp; Logos Icons">
            <a:extLst>
              <a:ext uri="{FF2B5EF4-FFF2-40B4-BE49-F238E27FC236}">
                <a16:creationId xmlns:a16="http://schemas.microsoft.com/office/drawing/2014/main" id="{76693E57-2B5F-D44C-985F-665F5694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20" y="12632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9C0736FC-C22C-3145-B3C5-9A783DF46C9B}"/>
              </a:ext>
            </a:extLst>
          </p:cNvPr>
          <p:cNvSpPr/>
          <p:nvPr/>
        </p:nvSpPr>
        <p:spPr>
          <a:xfrm>
            <a:off x="4494933" y="62034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Spark Job</a:t>
            </a:r>
          </a:p>
        </p:txBody>
      </p:sp>
      <p:pic>
        <p:nvPicPr>
          <p:cNvPr id="129" name="Picture 22" descr="Apache spark logo - Social media &amp; Logos Icons">
            <a:extLst>
              <a:ext uri="{FF2B5EF4-FFF2-40B4-BE49-F238E27FC236}">
                <a16:creationId xmlns:a16="http://schemas.microsoft.com/office/drawing/2014/main" id="{7557667C-E9D3-0B48-B492-76A126EE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67" y="7239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모서리가 둥근 직사각형 18">
            <a:extLst>
              <a:ext uri="{FF2B5EF4-FFF2-40B4-BE49-F238E27FC236}">
                <a16:creationId xmlns:a16="http://schemas.microsoft.com/office/drawing/2014/main" id="{7A171FE4-2CA7-1E4C-A397-27576BA677ED}"/>
              </a:ext>
            </a:extLst>
          </p:cNvPr>
          <p:cNvSpPr/>
          <p:nvPr/>
        </p:nvSpPr>
        <p:spPr>
          <a:xfrm>
            <a:off x="7092280" y="62034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Spark History</a:t>
            </a:r>
          </a:p>
          <a:p>
            <a:pPr algn="ctr"/>
            <a:r>
              <a:rPr lang="en-US" altLang="ko-KR" sz="800"/>
              <a:t>Server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C59D0673-AF2D-2D4D-AFB0-19076C2C497D}"/>
              </a:ext>
            </a:extLst>
          </p:cNvPr>
          <p:cNvSpPr/>
          <p:nvPr/>
        </p:nvSpPr>
        <p:spPr>
          <a:xfrm>
            <a:off x="5824484" y="843360"/>
            <a:ext cx="2203900" cy="751124"/>
          </a:xfrm>
          <a:prstGeom prst="roundRect">
            <a:avLst>
              <a:gd name="adj" fmla="val 1114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Spark Log</a:t>
            </a:r>
            <a:endParaRPr lang="en-US" altLang="ko-KR" sz="900"/>
          </a:p>
          <a:p>
            <a:endParaRPr lang="en-US" altLang="ko-KR" sz="800"/>
          </a:p>
          <a:p>
            <a:r>
              <a:rPr lang="en-US" altLang="ko-KR" sz="800"/>
              <a:t>/spark/logs/spark-[random]</a:t>
            </a:r>
          </a:p>
          <a:p>
            <a:r>
              <a:rPr lang="en-US" altLang="ko-KR" sz="800"/>
              <a:t>…</a:t>
            </a:r>
          </a:p>
          <a:p>
            <a:endParaRPr lang="en-US" altLang="ko-KR" sz="800"/>
          </a:p>
        </p:txBody>
      </p:sp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FB08C07A-8AEC-DC49-9E64-7EEA8DD0ECEC}"/>
              </a:ext>
            </a:extLst>
          </p:cNvPr>
          <p:cNvSpPr/>
          <p:nvPr/>
        </p:nvSpPr>
        <p:spPr>
          <a:xfrm>
            <a:off x="3110776" y="61206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Volcano</a:t>
            </a:r>
          </a:p>
          <a:p>
            <a:pPr algn="ctr"/>
            <a:r>
              <a:rPr lang="en-US" altLang="ko-KR" sz="800"/>
              <a:t>Scheduler</a:t>
            </a:r>
          </a:p>
        </p:txBody>
      </p:sp>
      <p:pic>
        <p:nvPicPr>
          <p:cNvPr id="134" name="Picture 2" descr="Volcano">
            <a:extLst>
              <a:ext uri="{FF2B5EF4-FFF2-40B4-BE49-F238E27FC236}">
                <a16:creationId xmlns:a16="http://schemas.microsoft.com/office/drawing/2014/main" id="{59DD59C4-D004-AB4C-8D42-14766775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48" y="76028"/>
            <a:ext cx="286559" cy="2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302176B-334F-8A45-8C5D-13D183418852}"/>
              </a:ext>
            </a:extLst>
          </p:cNvPr>
          <p:cNvCxnSpPr>
            <a:cxnSpLocks/>
            <a:stCxn id="132" idx="3"/>
            <a:endCxn id="122" idx="1"/>
          </p:cNvCxnSpPr>
          <p:nvPr/>
        </p:nvCxnSpPr>
        <p:spPr>
          <a:xfrm>
            <a:off x="4046880" y="358521"/>
            <a:ext cx="448053" cy="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2F9BFD68-100C-9C4F-90AC-3BE9072C811F}"/>
              </a:ext>
            </a:extLst>
          </p:cNvPr>
          <p:cNvCxnSpPr>
            <a:cxnSpLocks/>
            <a:stCxn id="122" idx="3"/>
            <a:endCxn id="131" idx="0"/>
          </p:cNvCxnSpPr>
          <p:nvPr/>
        </p:nvCxnSpPr>
        <p:spPr>
          <a:xfrm>
            <a:off x="5431037" y="359349"/>
            <a:ext cx="1495397" cy="48401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17978947-01EF-A343-90C8-341D1399BEA9}"/>
              </a:ext>
            </a:extLst>
          </p:cNvPr>
          <p:cNvCxnSpPr>
            <a:cxnSpLocks/>
            <a:stCxn id="131" idx="3"/>
            <a:endCxn id="130" idx="3"/>
          </p:cNvCxnSpPr>
          <p:nvPr/>
        </p:nvCxnSpPr>
        <p:spPr>
          <a:xfrm flipV="1">
            <a:off x="8028384" y="359349"/>
            <a:ext cx="12700" cy="859573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77680A6-25E9-834A-9AA3-A3089C0F724F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5431037" y="359349"/>
            <a:ext cx="197540" cy="212878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9EF5C442-3583-994B-AA97-E5CE85A41B6D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5431037" y="359349"/>
            <a:ext cx="197540" cy="384390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15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25" y="354984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1475657" y="343396"/>
            <a:ext cx="936104" cy="5946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Dagster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83" y="408084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2619252" y="339500"/>
            <a:ext cx="6168848" cy="3744418"/>
          </a:xfrm>
          <a:prstGeom prst="roundRect">
            <a:avLst>
              <a:gd name="adj" fmla="val 288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800"/>
              <a:t>MinIO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0028" y="3660393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5" y="3549925"/>
            <a:ext cx="29598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A79FFADD-E465-9441-89CD-9AF86DA28A61}"/>
              </a:ext>
            </a:extLst>
          </p:cNvPr>
          <p:cNvSpPr/>
          <p:nvPr/>
        </p:nvSpPr>
        <p:spPr>
          <a:xfrm>
            <a:off x="1475656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Trino</a:t>
            </a:r>
          </a:p>
        </p:txBody>
      </p:sp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81" y="2697105"/>
            <a:ext cx="383367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395536" y="1052383"/>
            <a:ext cx="2016224" cy="2016224"/>
          </a:xfrm>
          <a:prstGeom prst="roundRect">
            <a:avLst>
              <a:gd name="adj" fmla="val 5842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900"/>
              <a:t>Hive MetaStore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DF0A121-2C11-6C41-AE02-AC26262A23B3}"/>
              </a:ext>
            </a:extLst>
          </p:cNvPr>
          <p:cNvSpPr/>
          <p:nvPr/>
        </p:nvSpPr>
        <p:spPr>
          <a:xfrm>
            <a:off x="524350" y="1158792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southkorea_hourly_csv</a:t>
            </a: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1151AF1F-CC1D-DC47-9432-DE4B55349BBC}"/>
              </a:ext>
            </a:extLst>
          </p:cNvPr>
          <p:cNvSpPr/>
          <p:nvPr/>
        </p:nvSpPr>
        <p:spPr>
          <a:xfrm>
            <a:off x="524350" y="1683689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southkorea_hourly_parquet</a:t>
            </a: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08D7904-ABE6-EA46-B056-739EB4E30580}"/>
              </a:ext>
            </a:extLst>
          </p:cNvPr>
          <p:cNvSpPr/>
          <p:nvPr/>
        </p:nvSpPr>
        <p:spPr>
          <a:xfrm>
            <a:off x="532987" y="2208586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</a:t>
            </a:r>
          </a:p>
          <a:p>
            <a:pPr algn="ctr"/>
            <a:r>
              <a:rPr lang="en-US" altLang="ko-KR" sz="900" b="1"/>
              <a:t>iceberg_parquet</a:t>
            </a:r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5C9CAC7F-A115-844D-ACD6-D9571D7811CF}"/>
              </a:ext>
            </a:extLst>
          </p:cNvPr>
          <p:cNvSpPr/>
          <p:nvPr/>
        </p:nvSpPr>
        <p:spPr>
          <a:xfrm>
            <a:off x="2749994" y="443030"/>
            <a:ext cx="5904656" cy="832575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southkorea_hourly_csv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/weather/southkorea/hourly-csv/year=2025/month=1/day=1/hour=0/data.csv</a:t>
            </a:r>
          </a:p>
          <a:p>
            <a:r>
              <a:rPr lang="en-US" altLang="ko-KR" sz="900"/>
              <a:t>/weather/southkorea/hourly-csv/year=2025/month=1/day=1/hour=1/data.csv</a:t>
            </a:r>
          </a:p>
          <a:p>
            <a:r>
              <a:rPr lang="en-US" altLang="ko-KR" sz="900"/>
              <a:t>…</a:t>
            </a: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4899AF0A-C895-7A4C-BE38-FE6178985938}"/>
              </a:ext>
            </a:extLst>
          </p:cNvPr>
          <p:cNvSpPr/>
          <p:nvPr/>
        </p:nvSpPr>
        <p:spPr>
          <a:xfrm>
            <a:off x="2749994" y="1523152"/>
            <a:ext cx="5904656" cy="83257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southkorea_hourly_parquet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/weather/southkorea/hourly-parquet/year=2025/month=1/day=1/hour=0/data.parquet</a:t>
            </a:r>
          </a:p>
          <a:p>
            <a:r>
              <a:rPr lang="en-US" altLang="ko-KR" sz="900"/>
              <a:t>/weather/southkorea/hourly-parquet/year=2025/month=1/day=1/hour=1/data.parquet</a:t>
            </a:r>
          </a:p>
          <a:p>
            <a:r>
              <a:rPr lang="en-US" altLang="ko-KR" sz="900"/>
              <a:t>…</a:t>
            </a:r>
          </a:p>
        </p:txBody>
      </p:sp>
      <p:sp>
        <p:nvSpPr>
          <p:cNvPr id="24" name="모서리가 둥근 직사각형 18">
            <a:extLst>
              <a:ext uri="{FF2B5EF4-FFF2-40B4-BE49-F238E27FC236}">
                <a16:creationId xmlns:a16="http://schemas.microsoft.com/office/drawing/2014/main" id="{92411FAD-670A-4242-A7E2-806F7355F1CE}"/>
              </a:ext>
            </a:extLst>
          </p:cNvPr>
          <p:cNvSpPr/>
          <p:nvPr/>
        </p:nvSpPr>
        <p:spPr>
          <a:xfrm>
            <a:off x="2749994" y="2603273"/>
            <a:ext cx="5904656" cy="964671"/>
          </a:xfrm>
          <a:prstGeom prst="roundRect">
            <a:avLst>
              <a:gd name="adj" fmla="val 751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southkorea_hourly_iceberg_parquet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/weather/southkorea/hourly-iceberg-parquet/metadata</a:t>
            </a:r>
          </a:p>
          <a:p>
            <a:r>
              <a:rPr lang="en-US" altLang="ko-KR" sz="900"/>
              <a:t>/weather/southkorea/hourly-iceberg-parquet/data/year=2025/month=1/day=1/hour=0/[random].parquet</a:t>
            </a:r>
          </a:p>
          <a:p>
            <a:r>
              <a:rPr lang="en-US" altLang="ko-KR" sz="900"/>
              <a:t>/weather/southkorea/hourly-iceberg-parquet/data/year=2025/month=1/day=1/hour=1/[random].parquet</a:t>
            </a:r>
          </a:p>
          <a:p>
            <a:r>
              <a:rPr lang="en-US" altLang="ko-KR" sz="900"/>
              <a:t>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C30F8F-567C-ED4D-948C-E00953F8C87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702322" y="1275605"/>
            <a:ext cx="0" cy="2475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D9C422-955D-6A4A-AD54-256F994350B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02322" y="2355726"/>
            <a:ext cx="0" cy="2475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EA03A53-A02D-CD4D-A63C-0911E9367266}"/>
              </a:ext>
            </a:extLst>
          </p:cNvPr>
          <p:cNvCxnSpPr>
            <a:cxnSpLocks/>
            <a:stCxn id="14" idx="3"/>
            <a:endCxn id="50" idx="2"/>
          </p:cNvCxnSpPr>
          <p:nvPr/>
        </p:nvCxnSpPr>
        <p:spPr>
          <a:xfrm>
            <a:off x="2411761" y="640711"/>
            <a:ext cx="3296806" cy="743755"/>
          </a:xfrm>
          <a:prstGeom prst="bentConnector3">
            <a:avLst>
              <a:gd name="adj1" fmla="val 307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B7DC045-D822-6740-A682-FB407D758C28}"/>
              </a:ext>
            </a:extLst>
          </p:cNvPr>
          <p:cNvCxnSpPr>
            <a:cxnSpLocks/>
            <a:stCxn id="14" idx="3"/>
            <a:endCxn id="38" idx="2"/>
          </p:cNvCxnSpPr>
          <p:nvPr/>
        </p:nvCxnSpPr>
        <p:spPr>
          <a:xfrm>
            <a:off x="2411761" y="640711"/>
            <a:ext cx="3290561" cy="1823876"/>
          </a:xfrm>
          <a:prstGeom prst="bentConnector3">
            <a:avLst>
              <a:gd name="adj1" fmla="val 312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29B6844-FE14-204B-B9AE-064CAEB81195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1461257" y="3010999"/>
            <a:ext cx="424843" cy="5400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FA346DF1-E04B-BB44-8060-C1904E527CCE}"/>
              </a:ext>
            </a:extLst>
          </p:cNvPr>
          <p:cNvSpPr/>
          <p:nvPr/>
        </p:nvSpPr>
        <p:spPr>
          <a:xfrm>
            <a:off x="399169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DBeaver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B003716-D0D4-6546-928C-3D73513B3426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16200000" flipH="1">
            <a:off x="3823692" y="2203934"/>
            <a:ext cx="12700" cy="3759968"/>
          </a:xfrm>
          <a:prstGeom prst="bentConnector3">
            <a:avLst>
              <a:gd name="adj1" fmla="val 1095102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7FCB6572-58F5-9147-9EB0-B5E1DCD01B43}"/>
              </a:ext>
            </a:extLst>
          </p:cNvPr>
          <p:cNvCxnSpPr>
            <a:stCxn id="60" idx="3"/>
            <a:endCxn id="18" idx="1"/>
          </p:cNvCxnSpPr>
          <p:nvPr/>
        </p:nvCxnSpPr>
        <p:spPr>
          <a:xfrm>
            <a:off x="1335273" y="3788684"/>
            <a:ext cx="1403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C3B0F75-992B-1A40-B25E-C4E84CF3135C}"/>
              </a:ext>
            </a:extLst>
          </p:cNvPr>
          <p:cNvSpPr/>
          <p:nvPr/>
        </p:nvSpPr>
        <p:spPr>
          <a:xfrm>
            <a:off x="5702322" y="2428583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78B91E-96C2-FB41-A864-EB083C67BE23}"/>
              </a:ext>
            </a:extLst>
          </p:cNvPr>
          <p:cNvSpPr/>
          <p:nvPr/>
        </p:nvSpPr>
        <p:spPr>
          <a:xfrm>
            <a:off x="5708567" y="1348462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048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25" y="354984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1475656" y="4295781"/>
            <a:ext cx="936104" cy="5946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Dagster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82" y="4360469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4014572" y="339500"/>
            <a:ext cx="4773527" cy="3744418"/>
          </a:xfrm>
          <a:prstGeom prst="roundRect">
            <a:avLst>
              <a:gd name="adj" fmla="val 288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800"/>
              <a:t>MinIO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0028" y="3660393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5" y="3549925"/>
            <a:ext cx="29598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A79FFADD-E465-9441-89CD-9AF86DA28A61}"/>
              </a:ext>
            </a:extLst>
          </p:cNvPr>
          <p:cNvSpPr/>
          <p:nvPr/>
        </p:nvSpPr>
        <p:spPr>
          <a:xfrm>
            <a:off x="1475656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Trino</a:t>
            </a:r>
          </a:p>
        </p:txBody>
      </p:sp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81" y="1984224"/>
            <a:ext cx="383367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395536" y="339502"/>
            <a:ext cx="3528392" cy="2016224"/>
          </a:xfrm>
          <a:prstGeom prst="roundRect">
            <a:avLst>
              <a:gd name="adj" fmla="val 5842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900"/>
              <a:t>Hive MetaStore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DF0A121-2C11-6C41-AE02-AC26262A23B3}"/>
              </a:ext>
            </a:extLst>
          </p:cNvPr>
          <p:cNvSpPr/>
          <p:nvPr/>
        </p:nvSpPr>
        <p:spPr>
          <a:xfrm>
            <a:off x="524350" y="445911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southkorea_daily_csv</a:t>
            </a:r>
            <a:endParaRPr lang="en-US" altLang="ko-KR" sz="900"/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1151AF1F-CC1D-DC47-9432-DE4B55349BBC}"/>
              </a:ext>
            </a:extLst>
          </p:cNvPr>
          <p:cNvSpPr/>
          <p:nvPr/>
        </p:nvSpPr>
        <p:spPr>
          <a:xfrm>
            <a:off x="524350" y="970808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southkorea_daily_parquet</a:t>
            </a:r>
            <a:endParaRPr lang="en-US" altLang="ko-KR" sz="900"/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08D7904-ABE6-EA46-B056-739EB4E30580}"/>
              </a:ext>
            </a:extLst>
          </p:cNvPr>
          <p:cNvSpPr/>
          <p:nvPr/>
        </p:nvSpPr>
        <p:spPr>
          <a:xfrm>
            <a:off x="532987" y="1495705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</a:t>
            </a:r>
            <a:br>
              <a:rPr lang="en-US" altLang="ko-KR" sz="900" b="1"/>
            </a:br>
            <a:r>
              <a:rPr lang="en-US" altLang="ko-KR" sz="900" b="1"/>
              <a:t>iceberg_parquet</a:t>
            </a:r>
            <a:endParaRPr lang="en-US" altLang="ko-KR" sz="900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5C9CAC7F-A115-844D-ACD6-D9571D7811CF}"/>
              </a:ext>
            </a:extLst>
          </p:cNvPr>
          <p:cNvSpPr/>
          <p:nvPr/>
        </p:nvSpPr>
        <p:spPr>
          <a:xfrm>
            <a:off x="4137668" y="1737123"/>
            <a:ext cx="2127868" cy="37494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southkorea_daily_parquet</a:t>
            </a:r>
            <a:endParaRPr lang="en-US" altLang="ko-KR" sz="900"/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4899AF0A-C895-7A4C-BE38-FE6178985938}"/>
              </a:ext>
            </a:extLst>
          </p:cNvPr>
          <p:cNvSpPr/>
          <p:nvPr/>
        </p:nvSpPr>
        <p:spPr>
          <a:xfrm>
            <a:off x="4137668" y="2817244"/>
            <a:ext cx="2127868" cy="374943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southkorea_daily_iceberg_parquet</a:t>
            </a:r>
            <a:endParaRPr lang="en-US" altLang="ko-KR" sz="9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C30F8F-567C-ED4D-948C-E00953F8C87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201602" y="2112067"/>
            <a:ext cx="0" cy="7051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29B6844-FE14-204B-B9AE-064CAEB81195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5400000" flipH="1" flipV="1">
            <a:off x="1482858" y="2816576"/>
            <a:ext cx="1137724" cy="2160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FA346DF1-E04B-BB44-8060-C1904E527CCE}"/>
              </a:ext>
            </a:extLst>
          </p:cNvPr>
          <p:cNvSpPr/>
          <p:nvPr/>
        </p:nvSpPr>
        <p:spPr>
          <a:xfrm>
            <a:off x="399169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DBeaver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B003716-D0D4-6546-928C-3D73513B3426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16200000" flipH="1">
            <a:off x="4172522" y="1855104"/>
            <a:ext cx="12700" cy="445762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7FCB6572-58F5-9147-9EB0-B5E1DCD01B43}"/>
              </a:ext>
            </a:extLst>
          </p:cNvPr>
          <p:cNvCxnSpPr>
            <a:stCxn id="60" idx="3"/>
            <a:endCxn id="18" idx="1"/>
          </p:cNvCxnSpPr>
          <p:nvPr/>
        </p:nvCxnSpPr>
        <p:spPr>
          <a:xfrm>
            <a:off x="1335273" y="3788684"/>
            <a:ext cx="1403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D6F293A6-B561-2942-B73B-98F20DA75085}"/>
              </a:ext>
            </a:extLst>
          </p:cNvPr>
          <p:cNvSpPr/>
          <p:nvPr/>
        </p:nvSpPr>
        <p:spPr>
          <a:xfrm>
            <a:off x="6483145" y="1737123"/>
            <a:ext cx="2127868" cy="37494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southkorea_daily_average_parquet</a:t>
            </a:r>
            <a:endParaRPr lang="en-US" altLang="ko-KR" sz="90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4E2E20FF-52E7-A84E-BA06-20CBA84C1D5C}"/>
              </a:ext>
            </a:extLst>
          </p:cNvPr>
          <p:cNvSpPr/>
          <p:nvPr/>
        </p:nvSpPr>
        <p:spPr>
          <a:xfrm>
            <a:off x="6483145" y="2809384"/>
            <a:ext cx="2127868" cy="37494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southkorea_daily_average_parquet</a:t>
            </a:r>
            <a:endParaRPr lang="en-US" altLang="ko-KR" sz="900"/>
          </a:p>
        </p:txBody>
      </p:sp>
      <p:sp>
        <p:nvSpPr>
          <p:cNvPr id="35" name="모서리가 둥근 직사각형 18">
            <a:extLst>
              <a:ext uri="{FF2B5EF4-FFF2-40B4-BE49-F238E27FC236}">
                <a16:creationId xmlns:a16="http://schemas.microsoft.com/office/drawing/2014/main" id="{6BEBC196-CEE1-214E-ADC7-54DDCE5DF93E}"/>
              </a:ext>
            </a:extLst>
          </p:cNvPr>
          <p:cNvSpPr/>
          <p:nvPr/>
        </p:nvSpPr>
        <p:spPr>
          <a:xfrm>
            <a:off x="4137668" y="655155"/>
            <a:ext cx="2127868" cy="37494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southkorea_daily_csv</a:t>
            </a:r>
            <a:endParaRPr lang="en-US" altLang="ko-KR" sz="9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0D40B5-07FF-5D47-98AF-C7F1736A9B82}"/>
              </a:ext>
            </a:extLst>
          </p:cNvPr>
          <p:cNvCxnSpPr>
            <a:cxnSpLocks/>
            <a:stCxn id="35" idx="2"/>
            <a:endCxn id="22" idx="0"/>
          </p:cNvCxnSpPr>
          <p:nvPr/>
        </p:nvCxnSpPr>
        <p:spPr>
          <a:xfrm>
            <a:off x="5201602" y="1030099"/>
            <a:ext cx="0" cy="7070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00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25" y="354984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7835836" y="4295781"/>
            <a:ext cx="936104" cy="5946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Dagster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62" y="4360469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2619252" y="339500"/>
            <a:ext cx="6168848" cy="3744418"/>
          </a:xfrm>
          <a:prstGeom prst="roundRect">
            <a:avLst>
              <a:gd name="adj" fmla="val 288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800"/>
              <a:t>MinIO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0028" y="3660393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5" y="3549925"/>
            <a:ext cx="29598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A79FFADD-E465-9441-89CD-9AF86DA28A61}"/>
              </a:ext>
            </a:extLst>
          </p:cNvPr>
          <p:cNvSpPr/>
          <p:nvPr/>
        </p:nvSpPr>
        <p:spPr>
          <a:xfrm>
            <a:off x="1475656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Trino</a:t>
            </a:r>
          </a:p>
        </p:txBody>
      </p:sp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81" y="1984224"/>
            <a:ext cx="383367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395536" y="339502"/>
            <a:ext cx="2016224" cy="2016224"/>
          </a:xfrm>
          <a:prstGeom prst="roundRect">
            <a:avLst>
              <a:gd name="adj" fmla="val 5842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900"/>
              <a:t>Hive MetaStore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DF0A121-2C11-6C41-AE02-AC26262A23B3}"/>
              </a:ext>
            </a:extLst>
          </p:cNvPr>
          <p:cNvSpPr/>
          <p:nvPr/>
        </p:nvSpPr>
        <p:spPr>
          <a:xfrm>
            <a:off x="524350" y="445911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southkorea_hourly_csv</a:t>
            </a: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1151AF1F-CC1D-DC47-9432-DE4B55349BBC}"/>
              </a:ext>
            </a:extLst>
          </p:cNvPr>
          <p:cNvSpPr/>
          <p:nvPr/>
        </p:nvSpPr>
        <p:spPr>
          <a:xfrm>
            <a:off x="524350" y="970808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southkorea_hourly_parquet</a:t>
            </a: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08D7904-ABE6-EA46-B056-739EB4E30580}"/>
              </a:ext>
            </a:extLst>
          </p:cNvPr>
          <p:cNvSpPr/>
          <p:nvPr/>
        </p:nvSpPr>
        <p:spPr>
          <a:xfrm>
            <a:off x="532987" y="1495705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</a:t>
            </a:r>
          </a:p>
          <a:p>
            <a:pPr algn="ctr"/>
            <a:r>
              <a:rPr lang="en-US" altLang="ko-KR" sz="900" b="1"/>
              <a:t>iceberg_parquet</a:t>
            </a:r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5C9CAC7F-A115-844D-ACD6-D9571D7811CF}"/>
              </a:ext>
            </a:extLst>
          </p:cNvPr>
          <p:cNvSpPr/>
          <p:nvPr/>
        </p:nvSpPr>
        <p:spPr>
          <a:xfrm>
            <a:off x="2749994" y="443030"/>
            <a:ext cx="5904656" cy="832575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southkorea_hourly_csv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/weather/southkorea/hourly-csv/year=2025/month=1/day=1/hour=0/data.csv</a:t>
            </a:r>
          </a:p>
          <a:p>
            <a:r>
              <a:rPr lang="en-US" altLang="ko-KR" sz="900"/>
              <a:t>/weather/southkorea/hourly-csv/year=2025/month=1/day=1/hour=1/data.csv</a:t>
            </a:r>
          </a:p>
          <a:p>
            <a:r>
              <a:rPr lang="en-US" altLang="ko-KR" sz="900"/>
              <a:t>…</a:t>
            </a: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4899AF0A-C895-7A4C-BE38-FE6178985938}"/>
              </a:ext>
            </a:extLst>
          </p:cNvPr>
          <p:cNvSpPr/>
          <p:nvPr/>
        </p:nvSpPr>
        <p:spPr>
          <a:xfrm>
            <a:off x="2749994" y="1523152"/>
            <a:ext cx="5904656" cy="83257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southkorea_hourly_parquet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/weather/southkorea/hourly-parquet/year=2025/month=1/day=1/hour=0/data.parquet</a:t>
            </a:r>
          </a:p>
          <a:p>
            <a:r>
              <a:rPr lang="en-US" altLang="ko-KR" sz="900"/>
              <a:t>/weather/southkorea/hourly-parquet/year=2025/month=1/day=1/hour=1/data.parquet</a:t>
            </a:r>
          </a:p>
          <a:p>
            <a:r>
              <a:rPr lang="en-US" altLang="ko-KR" sz="900"/>
              <a:t>…</a:t>
            </a:r>
          </a:p>
        </p:txBody>
      </p:sp>
      <p:sp>
        <p:nvSpPr>
          <p:cNvPr id="24" name="모서리가 둥근 직사각형 18">
            <a:extLst>
              <a:ext uri="{FF2B5EF4-FFF2-40B4-BE49-F238E27FC236}">
                <a16:creationId xmlns:a16="http://schemas.microsoft.com/office/drawing/2014/main" id="{92411FAD-670A-4242-A7E2-806F7355F1CE}"/>
              </a:ext>
            </a:extLst>
          </p:cNvPr>
          <p:cNvSpPr/>
          <p:nvPr/>
        </p:nvSpPr>
        <p:spPr>
          <a:xfrm>
            <a:off x="2749994" y="2603273"/>
            <a:ext cx="5904656" cy="964671"/>
          </a:xfrm>
          <a:prstGeom prst="roundRect">
            <a:avLst>
              <a:gd name="adj" fmla="val 751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southkorea_hourly_iceberg_parquet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/weather/southkorea/hourly-iceberg-parquet/metadata</a:t>
            </a:r>
          </a:p>
          <a:p>
            <a:r>
              <a:rPr lang="en-US" altLang="ko-KR" sz="900"/>
              <a:t>/weather/southkorea/hourly-iceberg-parquet/data/year=2025/month=1/day=1/hour=0/[random].parquet</a:t>
            </a:r>
          </a:p>
          <a:p>
            <a:r>
              <a:rPr lang="en-US" altLang="ko-KR" sz="900"/>
              <a:t>/weather/southkorea/hourly-iceberg-parquet/data/year=2025/month=1/day=1/hour=0/[random].parquet</a:t>
            </a:r>
          </a:p>
          <a:p>
            <a:r>
              <a:rPr lang="en-US" altLang="ko-KR" sz="900"/>
              <a:t>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C30F8F-567C-ED4D-948C-E00953F8C87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702322" y="1275605"/>
            <a:ext cx="0" cy="2475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D9C422-955D-6A4A-AD54-256F994350B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02322" y="2355726"/>
            <a:ext cx="0" cy="2475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EA03A53-A02D-CD4D-A63C-0911E936726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 flipH="1" flipV="1">
            <a:off x="5702322" y="1523152"/>
            <a:ext cx="3069618" cy="3069944"/>
          </a:xfrm>
          <a:prstGeom prst="bentConnector4">
            <a:avLst>
              <a:gd name="adj1" fmla="val -7447"/>
              <a:gd name="adj2" fmla="val 104232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B7DC045-D822-6740-A682-FB407D758C28}"/>
              </a:ext>
            </a:extLst>
          </p:cNvPr>
          <p:cNvCxnSpPr>
            <a:cxnSpLocks/>
            <a:stCxn id="14" idx="3"/>
            <a:endCxn id="24" idx="0"/>
          </p:cNvCxnSpPr>
          <p:nvPr/>
        </p:nvCxnSpPr>
        <p:spPr>
          <a:xfrm flipH="1" flipV="1">
            <a:off x="5702322" y="2603273"/>
            <a:ext cx="3069618" cy="1989823"/>
          </a:xfrm>
          <a:prstGeom prst="bentConnector4">
            <a:avLst>
              <a:gd name="adj1" fmla="val -7447"/>
              <a:gd name="adj2" fmla="val 10719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29B6844-FE14-204B-B9AE-064CAEB81195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1104816" y="2654558"/>
            <a:ext cx="1137724" cy="5400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FA346DF1-E04B-BB44-8060-C1904E527CCE}"/>
              </a:ext>
            </a:extLst>
          </p:cNvPr>
          <p:cNvSpPr/>
          <p:nvPr/>
        </p:nvSpPr>
        <p:spPr>
          <a:xfrm>
            <a:off x="399169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DBeaver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B003716-D0D4-6546-928C-3D73513B3426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16200000" flipH="1">
            <a:off x="3823692" y="2203934"/>
            <a:ext cx="12700" cy="3759968"/>
          </a:xfrm>
          <a:prstGeom prst="bentConnector3">
            <a:avLst>
              <a:gd name="adj1" fmla="val 1095102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7FCB6572-58F5-9147-9EB0-B5E1DCD01B43}"/>
              </a:ext>
            </a:extLst>
          </p:cNvPr>
          <p:cNvCxnSpPr>
            <a:stCxn id="60" idx="3"/>
            <a:endCxn id="18" idx="1"/>
          </p:cNvCxnSpPr>
          <p:nvPr/>
        </p:nvCxnSpPr>
        <p:spPr>
          <a:xfrm>
            <a:off x="1335273" y="3788684"/>
            <a:ext cx="1403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3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47" y="1119375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1187624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16D32B25-AD5A-5742-99A3-4E4B1925BE7B}"/>
              </a:ext>
            </a:extLst>
          </p:cNvPr>
          <p:cNvSpPr/>
          <p:nvPr/>
        </p:nvSpPr>
        <p:spPr>
          <a:xfrm>
            <a:off x="2555776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3" y="1130989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3923928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999" y="1132904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5292080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182" y="1078764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30" y="2211710"/>
            <a:ext cx="596971" cy="5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215516" y="220811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Master Node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512 GB</a:t>
            </a:r>
          </a:p>
          <a:p>
            <a:r>
              <a:rPr lang="en-US" altLang="ko-KR" sz="12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375756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1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192.168.1.72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375756" y="307580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4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192.168.1.75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644008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2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192.168.1.73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644008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5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192.168.1.76</a:t>
            </a:r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912260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3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192.168.1.74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912260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6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67744" y="843558"/>
            <a:ext cx="6624736" cy="3833266"/>
          </a:xfrm>
          <a:prstGeom prst="roundRect">
            <a:avLst>
              <a:gd name="adj" fmla="val 437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Group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2793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4801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997528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81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92" y="2107305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879AA688-769E-5042-809B-264CC2AF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87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23A3239E-63BF-6F46-B6DB-ECE144BBA61A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9E6DDFD7-891D-8547-BEE6-51D17A74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2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4801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997528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81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Volcano</a:t>
            </a:r>
            <a:br>
              <a:rPr lang="en-US" altLang="ko-KR" sz="600"/>
            </a:br>
            <a:r>
              <a:rPr lang="en-US" altLang="ko-KR" sz="600"/>
              <a:t>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879AA688-769E-5042-809B-264CC2AF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87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23A3239E-63BF-6F46-B6DB-ECE144BBA61A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9E6DDFD7-891D-8547-BEE6-51D17A74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olcano">
            <a:extLst>
              <a:ext uri="{FF2B5EF4-FFF2-40B4-BE49-F238E27FC236}">
                <a16:creationId xmlns:a16="http://schemas.microsoft.com/office/drawing/2014/main" id="{2ECDBCAF-BD54-FE45-949B-664D606F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39" y="2092504"/>
            <a:ext cx="286559" cy="2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8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52782</TotalTime>
  <Words>1464</Words>
  <Application>Microsoft Macintosh PowerPoint</Application>
  <PresentationFormat>On-screen Show (16:9)</PresentationFormat>
  <Paragraphs>361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5649</cp:revision>
  <dcterms:created xsi:type="dcterms:W3CDTF">2006-10-05T04:04:58Z</dcterms:created>
  <dcterms:modified xsi:type="dcterms:W3CDTF">2025-07-19T17:18:10Z</dcterms:modified>
</cp:coreProperties>
</file>