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3" r:id="rId2"/>
    <p:sldId id="380" r:id="rId3"/>
    <p:sldId id="382" r:id="rId4"/>
    <p:sldId id="388" r:id="rId5"/>
    <p:sldId id="365" r:id="rId6"/>
    <p:sldId id="393" r:id="rId7"/>
    <p:sldId id="389" r:id="rId8"/>
    <p:sldId id="390" r:id="rId9"/>
    <p:sldId id="391" r:id="rId10"/>
    <p:sldId id="392" r:id="rId11"/>
    <p:sldId id="384" r:id="rId12"/>
    <p:sldId id="385" r:id="rId13"/>
    <p:sldId id="386" r:id="rId14"/>
    <p:sldId id="387" r:id="rId15"/>
    <p:sldId id="381" r:id="rId16"/>
    <p:sldId id="379" r:id="rId17"/>
    <p:sldId id="378" r:id="rId18"/>
    <p:sldId id="377" r:id="rId19"/>
    <p:sldId id="376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66" autoAdjust="0"/>
    <p:restoredTop sz="88720" autoAdjust="0"/>
  </p:normalViewPr>
  <p:slideViewPr>
    <p:cSldViewPr>
      <p:cViewPr>
        <p:scale>
          <a:sx n="197" d="100"/>
          <a:sy n="197" d="100"/>
        </p:scale>
        <p:origin x="648" y="1264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688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8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8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74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6633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16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089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02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222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3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89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90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2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0168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17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3270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67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961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2025. 1. 10.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56499" y="1247845"/>
            <a:ext cx="172996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kube-proxy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E26BC4A-6F18-5A4F-A125-39B2D20BEC81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sp>
        <p:nvSpPr>
          <p:cNvPr id="42" name="사각형: 둥근 모서리 36">
            <a:extLst>
              <a:ext uri="{FF2B5EF4-FFF2-40B4-BE49-F238E27FC236}">
                <a16:creationId xmlns:a16="http://schemas.microsoft.com/office/drawing/2014/main" id="{C532B36A-4FF3-5A41-80E8-8ADF29819894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558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3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70360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113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Propagation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97702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2544447"/>
            <a:ext cx="0" cy="101756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4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688631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App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301639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326554"/>
            <a:ext cx="0" cy="122413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Event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kubelet 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028977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preStop Hook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765572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(Endpoint Slice Controller </a:t>
            </a:r>
            <a:r>
              <a:rPr lang="en-US" altLang="ko-KR" sz="800">
                <a:sym typeface="Wingdings" pitchFamily="2" charset="2"/>
              </a:rPr>
              <a:t> </a:t>
            </a:r>
            <a:r>
              <a:rPr lang="en-US" altLang="ko-KR" sz="800"/>
              <a:t>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247845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030605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accent2"/>
                </a:solidFill>
              </a:rPr>
              <a:t>SIGTERM Signal Delay</a:t>
            </a:r>
            <a:endParaRPr lang="en-KR" sz="800">
              <a:solidFill>
                <a:schemeClr val="accent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27534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Endpoint Slice Controller)</a:t>
            </a:r>
            <a:endParaRPr lang="ko-KR" altLang="en-US" sz="800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51252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717635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723878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735203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225481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3938760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K8s API server receives</a:t>
            </a:r>
          </a:p>
          <a:p>
            <a:pPr algn="ctr"/>
            <a:r>
              <a:rPr lang="en-US" sz="1000"/>
              <a:t>A</a:t>
            </a:r>
            <a:r>
              <a:rPr lang="en-KR" sz="1000"/>
              <a:t> pod deletion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938760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729534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938760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499742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800722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861332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155508"/>
            <a:ext cx="1649216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2155508"/>
            <a:ext cx="967156" cy="34423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202165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653114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66184" y="3938760"/>
            <a:ext cx="13853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deleted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729534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653114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982349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982349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982349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276525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76525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25000" y="1421033"/>
            <a:ext cx="119295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Endpoint Slice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499742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499742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861332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155508"/>
            <a:ext cx="377034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2155508"/>
            <a:ext cx="373151" cy="3442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203793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800722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558192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2043592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300566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Deleted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401191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402323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51351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184856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309883" y="4226792"/>
            <a:ext cx="174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Send pod deletion</a:t>
            </a:r>
            <a:r>
              <a:rPr lang="ko-KR" altLang="en-US" sz="1000"/>
              <a:t> </a:t>
            </a:r>
            <a:br>
              <a:rPr lang="en-US" altLang="ko-KR" sz="1000"/>
            </a:br>
            <a:r>
              <a:rPr lang="en-KR" altLang="ko-KR" sz="1000"/>
              <a:t>r</a:t>
            </a:r>
            <a:r>
              <a:rPr lang="en-KR" sz="1000"/>
              <a:t>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47138" y="4226792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401756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36176" y="4226792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78777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6392"/>
            <a:ext cx="0" cy="339684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2049280"/>
            <a:ext cx="1824979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kubelet) </a:t>
            </a:r>
            <a:endParaRPr lang="ko-KR" altLang="en-US" sz="800"/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2343456"/>
            <a:ext cx="1658230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34852" y="2343456"/>
            <a:ext cx="960894" cy="44432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732629" y="2487834"/>
            <a:ext cx="1128835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preStop Hook Delay</a:t>
            </a:r>
            <a:endParaRPr lang="en-KR" sz="8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779662"/>
            <a:ext cx="0" cy="223224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4237888" y="4226792"/>
            <a:ext cx="8418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kube-proxy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401756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779662"/>
            <a:ext cx="2478709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1559081" y="1108897"/>
            <a:ext cx="1585934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Endpoint Slice Controller</a:t>
            </a:r>
            <a:br>
              <a:rPr lang="en-US" altLang="ko-KR" sz="800"/>
            </a:br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4801198" y="1108897"/>
            <a:ext cx="128140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kube-proxy</a:t>
            </a:r>
          </a:p>
          <a:p>
            <a:pPr algn="ctr"/>
            <a:r>
              <a:rPr lang="en-US" altLang="ko-KR" sz="800"/>
              <a:t>Processing Time</a:t>
            </a:r>
            <a:endParaRPr lang="ko-KR" altLang="en-US" sz="800"/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3145016" y="1108897"/>
            <a:ext cx="1656182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Event Delivery Time</a:t>
            </a:r>
          </a:p>
          <a:p>
            <a:pPr algn="ctr"/>
            <a:r>
              <a:rPr lang="en-US" altLang="ko-KR" sz="800"/>
              <a:t>(K8s API Server </a:t>
            </a:r>
            <a:r>
              <a:rPr lang="en-US" altLang="ko-KR" sz="800">
                <a:sym typeface="Wingdings" pitchFamily="2" charset="2"/>
              </a:rPr>
              <a:t> kube-proxy)</a:t>
            </a:r>
            <a:endParaRPr lang="ko-KR" altLang="en-US" sz="8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1550532" y="1403073"/>
            <a:ext cx="633828" cy="376589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403073"/>
            <a:ext cx="1423762" cy="365265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894728" y="1547581"/>
            <a:ext cx="105349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/>
              <a:t>kube-proxy Delay</a:t>
            </a:r>
            <a:endParaRPr lang="en-KR" sz="800" b="1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78777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787774"/>
            <a:ext cx="213987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2049280"/>
            <a:ext cx="996746" cy="29417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/>
              <a:t>kubelet Processing Time</a:t>
            </a:r>
            <a:endParaRPr lang="ko-KR" altLang="en-US" sz="800"/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2343456"/>
            <a:ext cx="377034" cy="44431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8366" y="2343456"/>
            <a:ext cx="371733" cy="44431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5077261" y="2489657"/>
            <a:ext cx="121860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SIGTERM Signal Delay</a:t>
            </a:r>
            <a:endParaRPr lang="en-KR" sz="800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184359" y="631716"/>
            <a:ext cx="4956915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336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069563"/>
            <a:ext cx="525166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in Pod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1109595" y="3075806"/>
            <a:ext cx="61267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1109595" y="3087131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6" y="2577409"/>
            <a:ext cx="2677710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398595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75901C-F101-504D-AD66-08F042874D46}"/>
              </a:ext>
            </a:extLst>
          </p:cNvPr>
          <p:cNvSpPr txBox="1"/>
          <p:nvPr/>
        </p:nvSpPr>
        <p:spPr>
          <a:xfrm>
            <a:off x="1665349" y="3290688"/>
            <a:ext cx="14664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Pod Deletion</a:t>
            </a:r>
            <a:r>
              <a:rPr lang="ko-KR" altLang="en-US" sz="1000"/>
              <a:t> </a:t>
            </a:r>
            <a:r>
              <a:rPr lang="en-KR" sz="1000"/>
              <a:t>Request to</a:t>
            </a:r>
            <a:r>
              <a:rPr lang="ko-KR" altLang="en-US" sz="1000"/>
              <a:t> </a:t>
            </a:r>
            <a:r>
              <a:rPr lang="en-KR" sz="1000"/>
              <a:t>K8s API Server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076056" y="3081462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4532479" y="3290688"/>
            <a:ext cx="10871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372208" y="3081462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5867102" y="3290688"/>
            <a:ext cx="1010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KR" sz="1000"/>
              <a:t>Send</a:t>
            </a:r>
            <a:r>
              <a:rPr lang="ko-KR" altLang="en-US" sz="1000"/>
              <a:t> </a:t>
            </a:r>
            <a:r>
              <a:rPr lang="en-US" sz="1000"/>
              <a:t>SIGKILL </a:t>
            </a:r>
          </a:p>
          <a:p>
            <a:pPr algn="ctr"/>
            <a:r>
              <a:rPr lang="en-US" sz="1000"/>
              <a:t>Signal</a:t>
            </a:r>
            <a:r>
              <a:rPr lang="ko-KR" altLang="en-US" sz="1000"/>
              <a:t> </a:t>
            </a:r>
            <a:r>
              <a:rPr lang="en-US" altLang="ko-KR" sz="1000"/>
              <a:t>t</a:t>
            </a:r>
            <a:r>
              <a:rPr lang="en-US" sz="1000"/>
              <a:t>o App</a:t>
            </a:r>
            <a:endParaRPr lang="en-KR" sz="100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398346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076056" y="1929333"/>
            <a:ext cx="0" cy="115779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6372208" y="1353269"/>
            <a:ext cx="0" cy="173386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7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87E007-707D-534B-A79C-77F3F1D6FB8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74934" y="1247845"/>
            <a:ext cx="16930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kube-proxy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6167E2-F2A4-DB44-A2F7-6933B5012F2A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</p:spTree>
    <p:extLst>
      <p:ext uri="{BB962C8B-B14F-4D97-AF65-F5344CB8AC3E}">
        <p14:creationId xmlns:p14="http://schemas.microsoft.com/office/powerpoint/2010/main" val="2376737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4672206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74934" y="1247845"/>
            <a:ext cx="16930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kube-proxy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21E3B06-1DBD-684E-BB2F-D6924A5F887B}"/>
              </a:ext>
            </a:extLst>
          </p:cNvPr>
          <p:cNvCxnSpPr>
            <a:cxnSpLocks/>
          </p:cNvCxnSpPr>
          <p:nvPr/>
        </p:nvCxnSpPr>
        <p:spPr>
          <a:xfrm flipH="1">
            <a:off x="5787824" y="3037287"/>
            <a:ext cx="117862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2FEB427-CE62-384B-AD9F-DD3986F6C5FF}"/>
              </a:ext>
            </a:extLst>
          </p:cNvPr>
          <p:cNvSpPr txBox="1"/>
          <p:nvPr/>
        </p:nvSpPr>
        <p:spPr>
          <a:xfrm>
            <a:off x="5891498" y="3052293"/>
            <a:ext cx="98456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No Request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Processing Time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CC497B-892F-7048-8A07-691E1E559E23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sp>
        <p:nvSpPr>
          <p:cNvPr id="43" name="사각형: 둥근 모서리 36">
            <a:extLst>
              <a:ext uri="{FF2B5EF4-FFF2-40B4-BE49-F238E27FC236}">
                <a16:creationId xmlns:a16="http://schemas.microsoft.com/office/drawing/2014/main" id="{039BF0FD-844B-AC4D-9495-D721283151EC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55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984620" y="3765572"/>
            <a:ext cx="13484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All kube-proxy </a:t>
            </a:r>
          </a:p>
          <a:p>
            <a:pPr algn="ctr"/>
            <a:r>
              <a:rPr lang="en-US" sz="1000"/>
              <a:t>removes forwarding</a:t>
            </a:r>
          </a:p>
          <a:p>
            <a:pPr algn="ctr"/>
            <a:r>
              <a:rPr lang="en-US" sz="1000"/>
              <a:t>rules for the </a:t>
            </a:r>
          </a:p>
          <a:p>
            <a:pPr algn="ctr"/>
            <a:r>
              <a:rPr lang="en-US" sz="1000"/>
              <a:t>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74934" y="1247845"/>
            <a:ext cx="1693091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kube-proxy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82D8F191-0022-3140-8D2A-7B0E638D795D}"/>
              </a:ext>
            </a:extLst>
          </p:cNvPr>
          <p:cNvSpPr/>
          <p:nvPr/>
        </p:nvSpPr>
        <p:spPr>
          <a:xfrm>
            <a:off x="4178023" y="908508"/>
            <a:ext cx="305827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All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11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629B-1366-415A-9046-F69FF5677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CB4A6-A03B-41F9-A9D3-D58DA019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5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36">
            <a:extLst>
              <a:ext uri="{FF2B5EF4-FFF2-40B4-BE49-F238E27FC236}">
                <a16:creationId xmlns:a16="http://schemas.microsoft.com/office/drawing/2014/main" id="{D698DC73-BD21-7A43-ADD2-2949852D3B54}"/>
              </a:ext>
            </a:extLst>
          </p:cNvPr>
          <p:cNvSpPr/>
          <p:nvPr/>
        </p:nvSpPr>
        <p:spPr>
          <a:xfrm>
            <a:off x="245982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K8s API Server</a:t>
            </a:r>
            <a:endParaRPr lang="ko-KR" altLang="en-US" sz="9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10BEB3-E66D-B249-8452-7B9BA5A52AF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752807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36">
            <a:extLst>
              <a:ext uri="{FF2B5EF4-FFF2-40B4-BE49-F238E27FC236}">
                <a16:creationId xmlns:a16="http://schemas.microsoft.com/office/drawing/2014/main" id="{290689DB-0B2B-AA41-8E60-9002BC08F9B0}"/>
              </a:ext>
            </a:extLst>
          </p:cNvPr>
          <p:cNvSpPr/>
          <p:nvPr/>
        </p:nvSpPr>
        <p:spPr>
          <a:xfrm>
            <a:off x="1522472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K8s Controller</a:t>
            </a:r>
          </a:p>
          <a:p>
            <a:pPr algn="ctr"/>
            <a:r>
              <a:rPr lang="en-US" altLang="ko-KR" sz="900"/>
              <a:t>Manager</a:t>
            </a:r>
            <a:endParaRPr lang="ko-KR" altLang="en-US" sz="900"/>
          </a:p>
        </p:txBody>
      </p:sp>
      <p:sp>
        <p:nvSpPr>
          <p:cNvPr id="52" name="사각형: 둥근 모서리 36">
            <a:extLst>
              <a:ext uri="{FF2B5EF4-FFF2-40B4-BE49-F238E27FC236}">
                <a16:creationId xmlns:a16="http://schemas.microsoft.com/office/drawing/2014/main" id="{6792428F-CD8A-3840-A5D6-0485323BD5D6}"/>
              </a:ext>
            </a:extLst>
          </p:cNvPr>
          <p:cNvSpPr/>
          <p:nvPr/>
        </p:nvSpPr>
        <p:spPr>
          <a:xfrm>
            <a:off x="279376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A</a:t>
            </a:r>
            <a:endParaRPr lang="ko-KR" altLang="en-US" sz="9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C3F7F7-92C1-7A45-812E-BB14F41BECF1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330059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사각형: 둥근 모서리 36">
            <a:extLst>
              <a:ext uri="{FF2B5EF4-FFF2-40B4-BE49-F238E27FC236}">
                <a16:creationId xmlns:a16="http://schemas.microsoft.com/office/drawing/2014/main" id="{8B86BDD6-F863-BD4E-B130-D2DC10F85FEE}"/>
              </a:ext>
            </a:extLst>
          </p:cNvPr>
          <p:cNvSpPr/>
          <p:nvPr/>
        </p:nvSpPr>
        <p:spPr>
          <a:xfrm>
            <a:off x="407047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kubelet</a:t>
            </a:r>
          </a:p>
          <a:p>
            <a:pPr algn="ctr"/>
            <a:r>
              <a:rPr lang="en-US" altLang="ko-KR" sz="900"/>
              <a:t>for Pod A</a:t>
            </a:r>
            <a:endParaRPr lang="ko-KR" altLang="en-US" sz="9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BB8831-34D7-C94B-84EE-3270B2943E2E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457730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사각형: 둥근 모서리 36">
            <a:extLst>
              <a:ext uri="{FF2B5EF4-FFF2-40B4-BE49-F238E27FC236}">
                <a16:creationId xmlns:a16="http://schemas.microsoft.com/office/drawing/2014/main" id="{79E82261-15D3-3F4A-ADAE-D625727E3DD6}"/>
              </a:ext>
            </a:extLst>
          </p:cNvPr>
          <p:cNvSpPr/>
          <p:nvPr/>
        </p:nvSpPr>
        <p:spPr>
          <a:xfrm>
            <a:off x="5341776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B</a:t>
            </a:r>
            <a:endParaRPr lang="ko-KR" altLang="en-US" sz="9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D4C1552-3588-CF4B-8EF6-D67AEFED06F4}"/>
              </a:ext>
            </a:extLst>
          </p:cNvPr>
          <p:cNvCxnSpPr>
            <a:cxnSpLocks/>
            <a:stCxn id="57" idx="2"/>
          </p:cNvCxnSpPr>
          <p:nvPr/>
        </p:nvCxnSpPr>
        <p:spPr>
          <a:xfrm>
            <a:off x="5848601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85A522C-0B17-8F43-B8D3-E4FDCEEB5D58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029297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사각형: 둥근 모서리 36">
            <a:extLst>
              <a:ext uri="{FF2B5EF4-FFF2-40B4-BE49-F238E27FC236}">
                <a16:creationId xmlns:a16="http://schemas.microsoft.com/office/drawing/2014/main" id="{52C3C2C3-9BDC-9D40-9824-F7E04E5B53A5}"/>
              </a:ext>
            </a:extLst>
          </p:cNvPr>
          <p:cNvSpPr/>
          <p:nvPr/>
        </p:nvSpPr>
        <p:spPr>
          <a:xfrm>
            <a:off x="6613073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kube-proxy</a:t>
            </a:r>
          </a:p>
          <a:p>
            <a:pPr algn="ctr"/>
            <a:r>
              <a:rPr lang="en-US" altLang="ko-KR" sz="900"/>
              <a:t>for Pod B</a:t>
            </a:r>
            <a:endParaRPr lang="ko-KR" altLang="en-US" sz="90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BA40B73-F481-9545-B312-CECBCEC20C6B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7119898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36">
            <a:extLst>
              <a:ext uri="{FF2B5EF4-FFF2-40B4-BE49-F238E27FC236}">
                <a16:creationId xmlns:a16="http://schemas.microsoft.com/office/drawing/2014/main" id="{71A90885-6C50-1845-810D-12ABC28C986E}"/>
              </a:ext>
            </a:extLst>
          </p:cNvPr>
          <p:cNvSpPr/>
          <p:nvPr/>
        </p:nvSpPr>
        <p:spPr>
          <a:xfrm>
            <a:off x="7884369" y="339502"/>
            <a:ext cx="1013650" cy="360040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Pod B</a:t>
            </a:r>
            <a:endParaRPr lang="ko-KR" altLang="en-US" sz="90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E8E4D8E-7411-434B-A51A-A64FBD047F8F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8391194" y="699542"/>
            <a:ext cx="0" cy="388843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66FCE40-2CD7-7C4E-9F77-603AC73CECAB}"/>
              </a:ext>
            </a:extLst>
          </p:cNvPr>
          <p:cNvCxnSpPr>
            <a:cxnSpLocks/>
          </p:cNvCxnSpPr>
          <p:nvPr/>
        </p:nvCxnSpPr>
        <p:spPr>
          <a:xfrm>
            <a:off x="107504" y="1059582"/>
            <a:ext cx="645303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884F1BC-55EB-DF4F-AF53-8F87B50DFA05}"/>
              </a:ext>
            </a:extLst>
          </p:cNvPr>
          <p:cNvSpPr txBox="1"/>
          <p:nvPr/>
        </p:nvSpPr>
        <p:spPr>
          <a:xfrm>
            <a:off x="107504" y="721028"/>
            <a:ext cx="593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Pod A</a:t>
            </a:r>
            <a:endParaRPr lang="en-KR" sz="80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BEDABDA3-56BC-064F-BB58-2EC7935A8BFB}"/>
              </a:ext>
            </a:extLst>
          </p:cNvPr>
          <p:cNvCxnSpPr>
            <a:cxnSpLocks/>
          </p:cNvCxnSpPr>
          <p:nvPr/>
        </p:nvCxnSpPr>
        <p:spPr>
          <a:xfrm>
            <a:off x="752588" y="1131590"/>
            <a:ext cx="127649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E34E875-F472-B446-A727-4FC63856C04B}"/>
              </a:ext>
            </a:extLst>
          </p:cNvPr>
          <p:cNvCxnSpPr>
            <a:cxnSpLocks/>
          </p:cNvCxnSpPr>
          <p:nvPr/>
        </p:nvCxnSpPr>
        <p:spPr>
          <a:xfrm>
            <a:off x="752588" y="1203598"/>
            <a:ext cx="381941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15CB70DC-EFB2-064E-8D2B-84CF9B4E2BE0}"/>
              </a:ext>
            </a:extLst>
          </p:cNvPr>
          <p:cNvSpPr txBox="1"/>
          <p:nvPr/>
        </p:nvSpPr>
        <p:spPr>
          <a:xfrm>
            <a:off x="950648" y="91614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Pod A</a:t>
            </a:r>
            <a:endParaRPr lang="en-KR" sz="8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E0606CC-AD31-7E46-BD3A-8FB9BE7FF8DC}"/>
              </a:ext>
            </a:extLst>
          </p:cNvPr>
          <p:cNvSpPr txBox="1"/>
          <p:nvPr/>
        </p:nvSpPr>
        <p:spPr>
          <a:xfrm>
            <a:off x="6037375" y="1390005"/>
            <a:ext cx="89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Endpoint Slice</a:t>
            </a:r>
          </a:p>
          <a:p>
            <a:pPr algn="ctr"/>
            <a:r>
              <a:rPr lang="en-US" sz="800"/>
              <a:t>For Pod B</a:t>
            </a:r>
            <a:endParaRPr lang="en-KR" sz="80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DB590FF-1091-B441-8DF2-0E30FA00B1BE}"/>
              </a:ext>
            </a:extLst>
          </p:cNvPr>
          <p:cNvCxnSpPr>
            <a:cxnSpLocks/>
          </p:cNvCxnSpPr>
          <p:nvPr/>
        </p:nvCxnSpPr>
        <p:spPr>
          <a:xfrm flipH="1">
            <a:off x="752588" y="1779661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CD62842-1ED8-9F4B-B821-90255ED2CD97}"/>
              </a:ext>
            </a:extLst>
          </p:cNvPr>
          <p:cNvSpPr txBox="1"/>
          <p:nvPr/>
        </p:nvSpPr>
        <p:spPr>
          <a:xfrm>
            <a:off x="938789" y="1311320"/>
            <a:ext cx="893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/>
              <a:t>Remove </a:t>
            </a:r>
          </a:p>
          <a:p>
            <a:pPr algn="ctr"/>
            <a:r>
              <a:rPr lang="en-US" sz="800"/>
              <a:t>Endpoint Slice</a:t>
            </a:r>
          </a:p>
          <a:p>
            <a:pPr algn="ctr"/>
            <a:r>
              <a:rPr lang="en-US" sz="800"/>
              <a:t>For Pod B</a:t>
            </a:r>
            <a:endParaRPr lang="en-KR" sz="80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C9121B-4BF7-2240-87D8-09E4AEE228F0}"/>
              </a:ext>
            </a:extLst>
          </p:cNvPr>
          <p:cNvCxnSpPr>
            <a:cxnSpLocks/>
          </p:cNvCxnSpPr>
          <p:nvPr/>
        </p:nvCxnSpPr>
        <p:spPr>
          <a:xfrm>
            <a:off x="752588" y="1851670"/>
            <a:ext cx="636731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E010264-2B5F-4840-A8D3-53B99CA95B14}"/>
              </a:ext>
            </a:extLst>
          </p:cNvPr>
          <p:cNvCxnSpPr>
            <a:cxnSpLocks/>
          </p:cNvCxnSpPr>
          <p:nvPr/>
        </p:nvCxnSpPr>
        <p:spPr>
          <a:xfrm flipH="1">
            <a:off x="3300264" y="1275606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AFCA959D-305D-414B-9A97-12017935A021}"/>
              </a:ext>
            </a:extLst>
          </p:cNvPr>
          <p:cNvSpPr txBox="1"/>
          <p:nvPr/>
        </p:nvSpPr>
        <p:spPr>
          <a:xfrm>
            <a:off x="3410299" y="1282284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Run preStop Hook</a:t>
            </a:r>
            <a:endParaRPr lang="en-KR" sz="80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C364F57-C95C-914B-B3D8-D7D41A54EDEA}"/>
              </a:ext>
            </a:extLst>
          </p:cNvPr>
          <p:cNvSpPr txBox="1"/>
          <p:nvPr/>
        </p:nvSpPr>
        <p:spPr>
          <a:xfrm>
            <a:off x="3496965" y="984816"/>
            <a:ext cx="8803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Remove Pod A</a:t>
            </a:r>
            <a:endParaRPr lang="en-KR" sz="80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8D6D46-546B-7149-869A-B8F97E3E2058}"/>
              </a:ext>
            </a:extLst>
          </p:cNvPr>
          <p:cNvCxnSpPr>
            <a:cxnSpLocks/>
          </p:cNvCxnSpPr>
          <p:nvPr/>
        </p:nvCxnSpPr>
        <p:spPr>
          <a:xfrm flipH="1">
            <a:off x="3300264" y="2499742"/>
            <a:ext cx="127173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F994CB4-92BC-C44F-ADD5-079B5BBE3B86}"/>
              </a:ext>
            </a:extLst>
          </p:cNvPr>
          <p:cNvSpPr txBox="1"/>
          <p:nvPr/>
        </p:nvSpPr>
        <p:spPr>
          <a:xfrm>
            <a:off x="3410299" y="2506420"/>
            <a:ext cx="10518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Run preStop Hook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317001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60256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9BD624-A81C-9E49-AB95-E74B99288A26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7141282" y="3556346"/>
            <a:ext cx="1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F112B48-D3BF-8D48-A879-7AEA2A0E4700}"/>
              </a:ext>
            </a:extLst>
          </p:cNvPr>
          <p:cNvSpPr txBox="1"/>
          <p:nvPr/>
        </p:nvSpPr>
        <p:spPr>
          <a:xfrm>
            <a:off x="6624954" y="3765572"/>
            <a:ext cx="10326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5.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SIGKILL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902DB5-E286-0345-8212-03AF3E37BA6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40260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7" y="2544447"/>
            <a:ext cx="5832647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2C943FA-CB7E-D043-B569-92E3994A6D13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BF2197C-1B98-AF41-B774-0E274F98B3B6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sp>
        <p:nvSpPr>
          <p:cNvPr id="9" name="사각형: 둥근 모서리 36">
            <a:extLst>
              <a:ext uri="{FF2B5EF4-FFF2-40B4-BE49-F238E27FC236}">
                <a16:creationId xmlns:a16="http://schemas.microsoft.com/office/drawing/2014/main" id="{A1C7F864-2614-BF4D-A2F9-B92AD700B407}"/>
              </a:ext>
            </a:extLst>
          </p:cNvPr>
          <p:cNvSpPr/>
          <p:nvPr/>
        </p:nvSpPr>
        <p:spPr>
          <a:xfrm>
            <a:off x="2398345" y="3052293"/>
            <a:ext cx="3181755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 preStop Hook</a:t>
            </a:r>
            <a:endParaRPr lang="ko-KR" altLang="en-US" sz="100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C01842-CE18-A642-A9E4-165CE4B9538C}"/>
              </a:ext>
            </a:extLst>
          </p:cNvPr>
          <p:cNvCxnSpPr>
            <a:cxnSpLocks/>
          </p:cNvCxnSpPr>
          <p:nvPr/>
        </p:nvCxnSpPr>
        <p:spPr>
          <a:xfrm flipV="1">
            <a:off x="5787824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C0EB0EB-1E08-2540-8A4C-E6B2642BCCB0}"/>
              </a:ext>
            </a:extLst>
          </p:cNvPr>
          <p:cNvSpPr txBox="1"/>
          <p:nvPr/>
        </p:nvSpPr>
        <p:spPr>
          <a:xfrm>
            <a:off x="5225498" y="3765572"/>
            <a:ext cx="11304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4. k</a:t>
            </a:r>
            <a:r>
              <a:rPr lang="en-KR" sz="1000"/>
              <a:t>ubelet</a:t>
            </a:r>
          </a:p>
          <a:p>
            <a:pPr algn="ctr"/>
            <a:r>
              <a:rPr lang="en-KR" sz="1000"/>
              <a:t>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17CA82-1C03-074A-951B-6CF6E23AFE51}"/>
              </a:ext>
            </a:extLst>
          </p:cNvPr>
          <p:cNvCxnSpPr>
            <a:cxnSpLocks/>
          </p:cNvCxnSpPr>
          <p:nvPr/>
        </p:nvCxnSpPr>
        <p:spPr>
          <a:xfrm>
            <a:off x="5787824" y="2326554"/>
            <a:ext cx="0" cy="123546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DE437C-A728-B844-8431-22C3EB034C3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430466" y="2028977"/>
            <a:ext cx="17331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preStop Hook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00D6047-7178-3749-8D4D-EA977D011F2B}"/>
              </a:ext>
            </a:extLst>
          </p:cNvPr>
          <p:cNvCxnSpPr>
            <a:cxnSpLocks/>
          </p:cNvCxnSpPr>
          <p:nvPr/>
        </p:nvCxnSpPr>
        <p:spPr>
          <a:xfrm>
            <a:off x="5580100" y="2326554"/>
            <a:ext cx="0" cy="108577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0C880A-2115-F249-ADE0-4CCFEE5CC290}"/>
              </a:ext>
            </a:extLst>
          </p:cNvPr>
          <p:cNvCxnSpPr>
            <a:cxnSpLocks/>
          </p:cNvCxnSpPr>
          <p:nvPr/>
        </p:nvCxnSpPr>
        <p:spPr>
          <a:xfrm flipH="1">
            <a:off x="5580100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36">
            <a:extLst>
              <a:ext uri="{FF2B5EF4-FFF2-40B4-BE49-F238E27FC236}">
                <a16:creationId xmlns:a16="http://schemas.microsoft.com/office/drawing/2014/main" id="{5BDBFF7D-F2FC-AA4E-9B93-706E8BFF49FE}"/>
              </a:ext>
            </a:extLst>
          </p:cNvPr>
          <p:cNvSpPr/>
          <p:nvPr/>
        </p:nvSpPr>
        <p:spPr>
          <a:xfrm>
            <a:off x="5202743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CA99836-C966-3E42-838A-348DC8DD9944}"/>
              </a:ext>
            </a:extLst>
          </p:cNvPr>
          <p:cNvCxnSpPr>
            <a:cxnSpLocks/>
          </p:cNvCxnSpPr>
          <p:nvPr/>
        </p:nvCxnSpPr>
        <p:spPr>
          <a:xfrm flipH="1">
            <a:off x="5822455" y="1982320"/>
            <a:ext cx="377034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8B1A714-D8E5-4446-AB7E-E46A8C77B052}"/>
              </a:ext>
            </a:extLst>
          </p:cNvPr>
          <p:cNvCxnSpPr>
            <a:cxnSpLocks/>
          </p:cNvCxnSpPr>
          <p:nvPr/>
        </p:nvCxnSpPr>
        <p:spPr>
          <a:xfrm flipH="1" flipV="1">
            <a:off x="5206949" y="1982320"/>
            <a:ext cx="373151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9761F852-80F0-C44E-B58D-60469B5ED0D9}"/>
              </a:ext>
            </a:extLst>
          </p:cNvPr>
          <p:cNvSpPr txBox="1"/>
          <p:nvPr/>
        </p:nvSpPr>
        <p:spPr>
          <a:xfrm>
            <a:off x="4756661" y="2030605"/>
            <a:ext cx="1859805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26BEBB5-3FFD-9E46-8F0E-ACE0D938C438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8A42EC24-C9B2-4947-8687-9FCD38697C7D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/>
              <a:t>2. kubelet runs preStop Hook</a:t>
            </a:r>
            <a:endParaRPr lang="en-KR" sz="1000"/>
          </a:p>
        </p:txBody>
      </p:sp>
    </p:spTree>
    <p:extLst>
      <p:ext uri="{BB962C8B-B14F-4D97-AF65-F5344CB8AC3E}">
        <p14:creationId xmlns:p14="http://schemas.microsoft.com/office/powerpoint/2010/main" val="148471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687E007-707D-534B-A79C-77F3F1D6FB8E}"/>
              </a:ext>
            </a:extLst>
          </p:cNvPr>
          <p:cNvCxnSpPr>
            <a:cxnSpLocks/>
          </p:cNvCxnSpPr>
          <p:nvPr/>
        </p:nvCxnSpPr>
        <p:spPr>
          <a:xfrm>
            <a:off x="7141282" y="627534"/>
            <a:ext cx="0" cy="293448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사각형: 둥근 모서리 36">
            <a:extLst>
              <a:ext uri="{FF2B5EF4-FFF2-40B4-BE49-F238E27FC236}">
                <a16:creationId xmlns:a16="http://schemas.microsoft.com/office/drawing/2014/main" id="{3EB36A7E-F0DF-BC45-BCC0-35344201C426}"/>
              </a:ext>
            </a:extLst>
          </p:cNvPr>
          <p:cNvSpPr/>
          <p:nvPr/>
        </p:nvSpPr>
        <p:spPr>
          <a:xfrm>
            <a:off x="1115618" y="2544447"/>
            <a:ext cx="2948382" cy="360036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App Container</a:t>
            </a:r>
            <a:endParaRPr lang="ko-KR" altLang="en-US" sz="100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C83F6-95B7-1B4E-8433-263BCDBE442B}"/>
              </a:ext>
            </a:extLst>
          </p:cNvPr>
          <p:cNvCxnSpPr>
            <a:cxnSpLocks/>
          </p:cNvCxnSpPr>
          <p:nvPr/>
        </p:nvCxnSpPr>
        <p:spPr>
          <a:xfrm>
            <a:off x="2398346" y="627534"/>
            <a:ext cx="0" cy="29231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871440-9BBE-E240-AB7C-F6C7B20A9CD0}"/>
              </a:ext>
            </a:extLst>
          </p:cNvPr>
          <p:cNvCxnSpPr>
            <a:cxnSpLocks/>
          </p:cNvCxnSpPr>
          <p:nvPr/>
        </p:nvCxnSpPr>
        <p:spPr>
          <a:xfrm>
            <a:off x="899592" y="3550690"/>
            <a:ext cx="68407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703E843-BE1F-FA4C-9136-E280FBBAA2AA}"/>
              </a:ext>
            </a:extLst>
          </p:cNvPr>
          <p:cNvSpPr txBox="1"/>
          <p:nvPr/>
        </p:nvSpPr>
        <p:spPr>
          <a:xfrm>
            <a:off x="905315" y="3562015"/>
            <a:ext cx="4844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1000" b="1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20C7B36-44F7-EC4F-B465-E81EE04C42C6}"/>
              </a:ext>
            </a:extLst>
          </p:cNvPr>
          <p:cNvCxnSpPr>
            <a:cxnSpLocks/>
          </p:cNvCxnSpPr>
          <p:nvPr/>
        </p:nvCxnSpPr>
        <p:spPr>
          <a:xfrm flipV="1">
            <a:off x="2184856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41CF7A-CD35-C248-9EF0-1A11F17CBA0B}"/>
              </a:ext>
            </a:extLst>
          </p:cNvPr>
          <p:cNvCxnSpPr>
            <a:cxnSpLocks/>
          </p:cNvCxnSpPr>
          <p:nvPr/>
        </p:nvCxnSpPr>
        <p:spPr>
          <a:xfrm>
            <a:off x="2184607" y="1479926"/>
            <a:ext cx="0" cy="2082089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D874EDB-25C5-6941-BD18-67AA9E05F05C}"/>
              </a:ext>
            </a:extLst>
          </p:cNvPr>
          <p:cNvCxnSpPr>
            <a:cxnSpLocks/>
          </p:cNvCxnSpPr>
          <p:nvPr/>
        </p:nvCxnSpPr>
        <p:spPr>
          <a:xfrm flipH="1">
            <a:off x="2184359" y="2326554"/>
            <a:ext cx="213987" cy="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사각형: 둥근 모서리 36">
            <a:extLst>
              <a:ext uri="{FF2B5EF4-FFF2-40B4-BE49-F238E27FC236}">
                <a16:creationId xmlns:a16="http://schemas.microsoft.com/office/drawing/2014/main" id="{2FC01194-2E2F-524E-849B-1872473B4AB9}"/>
              </a:ext>
            </a:extLst>
          </p:cNvPr>
          <p:cNvSpPr/>
          <p:nvPr/>
        </p:nvSpPr>
        <p:spPr>
          <a:xfrm>
            <a:off x="1234852" y="1688144"/>
            <a:ext cx="1824979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tx2"/>
                </a:solidFill>
              </a:rPr>
              <a:t>(K8s API Server </a:t>
            </a:r>
            <a:r>
              <a:rPr lang="en-US" altLang="ko-KR" sz="800">
                <a:solidFill>
                  <a:schemeClr val="tx2"/>
                </a:solidFill>
                <a:sym typeface="Wingdings" pitchFamily="2" charset="2"/>
              </a:rPr>
              <a:t> kubelet) </a:t>
            </a:r>
            <a:endParaRPr lang="ko-KR" altLang="en-US" sz="800">
              <a:solidFill>
                <a:schemeClr val="tx2"/>
              </a:solidFill>
            </a:endParaRPr>
          </a:p>
        </p:txBody>
      </p:sp>
      <p:sp>
        <p:nvSpPr>
          <p:cNvPr id="59" name="사각형: 둥근 모서리 36">
            <a:extLst>
              <a:ext uri="{FF2B5EF4-FFF2-40B4-BE49-F238E27FC236}">
                <a16:creationId xmlns:a16="http://schemas.microsoft.com/office/drawing/2014/main" id="{D44E83F9-5EC4-694E-9EB7-EE4CAAD2D7E6}"/>
              </a:ext>
            </a:extLst>
          </p:cNvPr>
          <p:cNvSpPr/>
          <p:nvPr/>
        </p:nvSpPr>
        <p:spPr>
          <a:xfrm>
            <a:off x="3059832" y="1688144"/>
            <a:ext cx="996746" cy="294176"/>
          </a:xfrm>
          <a:prstGeom prst="roundRect">
            <a:avLst>
              <a:gd name="adj" fmla="val 0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2"/>
                </a:solidFill>
              </a:rPr>
              <a:t>kubelet Processing Time</a:t>
            </a:r>
            <a:endParaRPr lang="ko-KR" altLang="en-US" sz="800">
              <a:solidFill>
                <a:schemeClr val="tx2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33A689-1427-ED4D-B764-E2688CB38835}"/>
              </a:ext>
            </a:extLst>
          </p:cNvPr>
          <p:cNvCxnSpPr>
            <a:cxnSpLocks/>
          </p:cNvCxnSpPr>
          <p:nvPr/>
        </p:nvCxnSpPr>
        <p:spPr>
          <a:xfrm flipH="1">
            <a:off x="2398348" y="1982320"/>
            <a:ext cx="1649216" cy="344234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29563B5-A050-6D47-930A-72147218A9F0}"/>
              </a:ext>
            </a:extLst>
          </p:cNvPr>
          <p:cNvCxnSpPr>
            <a:cxnSpLocks/>
          </p:cNvCxnSpPr>
          <p:nvPr/>
        </p:nvCxnSpPr>
        <p:spPr>
          <a:xfrm flipH="1" flipV="1">
            <a:off x="1228590" y="1982320"/>
            <a:ext cx="967156" cy="344236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0D8FD36-BA7B-1C43-8024-41C61DEACF5A}"/>
              </a:ext>
            </a:extLst>
          </p:cNvPr>
          <p:cNvSpPr txBox="1"/>
          <p:nvPr/>
        </p:nvSpPr>
        <p:spPr>
          <a:xfrm>
            <a:off x="1385580" y="2028977"/>
            <a:ext cx="182293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>
                <a:solidFill>
                  <a:schemeClr val="tx2"/>
                </a:solidFill>
              </a:rPr>
              <a:t>SIGTERM Signal Propagation Delay</a:t>
            </a:r>
            <a:endParaRPr lang="en-KR" sz="800">
              <a:solidFill>
                <a:schemeClr val="tx2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B2B02E8-FE1B-E841-A5A9-003F5BA25D07}"/>
              </a:ext>
            </a:extLst>
          </p:cNvPr>
          <p:cNvCxnSpPr>
            <a:cxnSpLocks/>
          </p:cNvCxnSpPr>
          <p:nvPr/>
        </p:nvCxnSpPr>
        <p:spPr>
          <a:xfrm>
            <a:off x="4663069" y="1479926"/>
            <a:ext cx="0" cy="20707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7257EB5-9562-FB48-8629-301D1361D17C}"/>
              </a:ext>
            </a:extLst>
          </p:cNvPr>
          <p:cNvSpPr txBox="1"/>
          <p:nvPr/>
        </p:nvSpPr>
        <p:spPr>
          <a:xfrm>
            <a:off x="3898058" y="3765572"/>
            <a:ext cx="15215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3. kube-proxy removes</a:t>
            </a:r>
          </a:p>
          <a:p>
            <a:pPr algn="ctr"/>
            <a:r>
              <a:rPr lang="en-US" sz="1000"/>
              <a:t>forwarding rules for </a:t>
            </a:r>
          </a:p>
          <a:p>
            <a:pPr algn="ctr"/>
            <a:r>
              <a:rPr lang="en-US" sz="1000"/>
              <a:t>the terminated pod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C1C9DFB-879F-4449-8299-A6363C7C5171}"/>
              </a:ext>
            </a:extLst>
          </p:cNvPr>
          <p:cNvCxnSpPr>
            <a:cxnSpLocks/>
          </p:cNvCxnSpPr>
          <p:nvPr/>
        </p:nvCxnSpPr>
        <p:spPr>
          <a:xfrm flipV="1">
            <a:off x="4666048" y="3556346"/>
            <a:ext cx="0" cy="20922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FE03C6B-4CDA-BB42-BB86-B9DB7D0B068B}"/>
              </a:ext>
            </a:extLst>
          </p:cNvPr>
          <p:cNvCxnSpPr>
            <a:cxnSpLocks/>
          </p:cNvCxnSpPr>
          <p:nvPr/>
        </p:nvCxnSpPr>
        <p:spPr>
          <a:xfrm flipH="1">
            <a:off x="2184360" y="1479926"/>
            <a:ext cx="2478709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36">
            <a:extLst>
              <a:ext uri="{FF2B5EF4-FFF2-40B4-BE49-F238E27FC236}">
                <a16:creationId xmlns:a16="http://schemas.microsoft.com/office/drawing/2014/main" id="{F22B39D0-1538-0F45-9D68-388D836FB71C}"/>
              </a:ext>
            </a:extLst>
          </p:cNvPr>
          <p:cNvSpPr/>
          <p:nvPr/>
        </p:nvSpPr>
        <p:spPr>
          <a:xfrm>
            <a:off x="2783213" y="908508"/>
            <a:ext cx="1423760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Endpoint Slice Controller</a:t>
            </a:r>
            <a:br>
              <a:rPr lang="en-US" altLang="ko-KR" sz="800">
                <a:solidFill>
                  <a:schemeClr val="accent2"/>
                </a:solidFill>
              </a:rPr>
            </a:br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8" name="사각형: 둥근 모서리 36">
            <a:extLst>
              <a:ext uri="{FF2B5EF4-FFF2-40B4-BE49-F238E27FC236}">
                <a16:creationId xmlns:a16="http://schemas.microsoft.com/office/drawing/2014/main" id="{5E58F502-2544-8B42-9BCB-3670587FE911}"/>
              </a:ext>
            </a:extLst>
          </p:cNvPr>
          <p:cNvSpPr/>
          <p:nvPr/>
        </p:nvSpPr>
        <p:spPr>
          <a:xfrm>
            <a:off x="7207346" y="908508"/>
            <a:ext cx="941784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kube-proxy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Processing Time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sp>
        <p:nvSpPr>
          <p:cNvPr id="89" name="사각형: 둥근 모서리 36">
            <a:extLst>
              <a:ext uri="{FF2B5EF4-FFF2-40B4-BE49-F238E27FC236}">
                <a16:creationId xmlns:a16="http://schemas.microsoft.com/office/drawing/2014/main" id="{0DDCFB2E-438E-F84A-9A4C-88C52EECD6B7}"/>
              </a:ext>
            </a:extLst>
          </p:cNvPr>
          <p:cNvSpPr/>
          <p:nvPr/>
        </p:nvSpPr>
        <p:spPr>
          <a:xfrm>
            <a:off x="4206973" y="908508"/>
            <a:ext cx="3000373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(Endpoint Slice Controller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</a:t>
            </a:r>
            <a:r>
              <a:rPr lang="en-US" altLang="ko-KR" sz="800">
                <a:solidFill>
                  <a:schemeClr val="accent2"/>
                </a:solidFill>
              </a:rPr>
              <a:t>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kube-proxy)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64822DF-4B24-D448-92F0-85512728D326}"/>
              </a:ext>
            </a:extLst>
          </p:cNvPr>
          <p:cNvCxnSpPr>
            <a:cxnSpLocks/>
          </p:cNvCxnSpPr>
          <p:nvPr/>
        </p:nvCxnSpPr>
        <p:spPr>
          <a:xfrm flipH="1" flipV="1">
            <a:off x="536574" y="1202684"/>
            <a:ext cx="1647786" cy="277243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5EFB21E-3A59-1844-A5F9-2CEA238BC4A0}"/>
              </a:ext>
            </a:extLst>
          </p:cNvPr>
          <p:cNvCxnSpPr>
            <a:cxnSpLocks/>
          </p:cNvCxnSpPr>
          <p:nvPr/>
        </p:nvCxnSpPr>
        <p:spPr>
          <a:xfrm flipH="1">
            <a:off x="4658838" y="1202684"/>
            <a:ext cx="3490292" cy="265918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85EB01-1D8F-5140-BE44-BBD28A468F89}"/>
              </a:ext>
            </a:extLst>
          </p:cNvPr>
          <p:cNvSpPr txBox="1"/>
          <p:nvPr/>
        </p:nvSpPr>
        <p:spPr>
          <a:xfrm>
            <a:off x="2505203" y="1247845"/>
            <a:ext cx="1832553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Endpoint Slice Propagation Delay</a:t>
            </a:r>
            <a:endParaRPr lang="en-KR" sz="800" b="1">
              <a:solidFill>
                <a:schemeClr val="accent2"/>
              </a:solidFill>
            </a:endParaRPr>
          </a:p>
        </p:txBody>
      </p:sp>
      <p:sp>
        <p:nvSpPr>
          <p:cNvPr id="131" name="사각형: 둥근 모서리 36">
            <a:extLst>
              <a:ext uri="{FF2B5EF4-FFF2-40B4-BE49-F238E27FC236}">
                <a16:creationId xmlns:a16="http://schemas.microsoft.com/office/drawing/2014/main" id="{9A03A025-F8ED-BE46-AB25-ED5F8B7EB4C7}"/>
              </a:ext>
            </a:extLst>
          </p:cNvPr>
          <p:cNvSpPr/>
          <p:nvPr/>
        </p:nvSpPr>
        <p:spPr>
          <a:xfrm>
            <a:off x="539552" y="908508"/>
            <a:ext cx="2246387" cy="294176"/>
          </a:xfrm>
          <a:prstGeom prst="roundRect">
            <a:avLst>
              <a:gd name="adj" fmla="val 0"/>
            </a:avLst>
          </a:prstGeom>
          <a:ln w="1270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accent2"/>
                </a:solidFill>
              </a:rPr>
              <a:t>Request Delivery Time</a:t>
            </a:r>
          </a:p>
          <a:p>
            <a:pPr algn="ctr"/>
            <a:r>
              <a:rPr lang="en-US" altLang="ko-KR" sz="800">
                <a:solidFill>
                  <a:schemeClr val="accent2"/>
                </a:solidFill>
              </a:rPr>
              <a:t>(K8s API Server </a:t>
            </a:r>
            <a:r>
              <a:rPr lang="en-US" altLang="ko-KR" sz="800">
                <a:solidFill>
                  <a:schemeClr val="accent2"/>
                </a:solidFill>
                <a:sym typeface="Wingdings" pitchFamily="2" charset="2"/>
              </a:rPr>
              <a:t> Endpoint Slice Controller)</a:t>
            </a:r>
            <a:endParaRPr lang="ko-KR" altLang="en-US" sz="800">
              <a:solidFill>
                <a:schemeClr val="accent2"/>
              </a:solidFill>
            </a:endParaRP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592B061-9C71-304C-B220-8167474B7D0C}"/>
              </a:ext>
            </a:extLst>
          </p:cNvPr>
          <p:cNvCxnSpPr>
            <a:cxnSpLocks/>
          </p:cNvCxnSpPr>
          <p:nvPr/>
        </p:nvCxnSpPr>
        <p:spPr>
          <a:xfrm flipV="1">
            <a:off x="2398345" y="3562016"/>
            <a:ext cx="0" cy="75755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9A08028C-9D93-3E4D-BB52-9723D38F03EF}"/>
              </a:ext>
            </a:extLst>
          </p:cNvPr>
          <p:cNvSpPr txBox="1"/>
          <p:nvPr/>
        </p:nvSpPr>
        <p:spPr>
          <a:xfrm>
            <a:off x="1309883" y="3765572"/>
            <a:ext cx="174994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1. K8s API server receives</a:t>
            </a:r>
          </a:p>
          <a:p>
            <a:pPr algn="ctr"/>
            <a:r>
              <a:rPr lang="en-KR" sz="1000"/>
              <a:t>a pod </a:t>
            </a:r>
            <a:r>
              <a:rPr lang="en-US" sz="1000"/>
              <a:t>termination</a:t>
            </a:r>
            <a:r>
              <a:rPr lang="ko-KR" altLang="en-US" sz="1000"/>
              <a:t> </a:t>
            </a:r>
            <a:r>
              <a:rPr lang="en-KR" altLang="ko-KR" sz="1000"/>
              <a:t>r</a:t>
            </a:r>
            <a:r>
              <a:rPr lang="en-KR" sz="1000"/>
              <a:t>equest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6B4938E-875C-A04F-9014-08091EE0215A}"/>
              </a:ext>
            </a:extLst>
          </p:cNvPr>
          <p:cNvSpPr txBox="1"/>
          <p:nvPr/>
        </p:nvSpPr>
        <p:spPr>
          <a:xfrm>
            <a:off x="1448830" y="4321886"/>
            <a:ext cx="189903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KR" sz="1000"/>
              <a:t>2. kubelet sends</a:t>
            </a:r>
            <a:r>
              <a:rPr lang="ko-KR" altLang="en-US" sz="1000"/>
              <a:t> </a:t>
            </a:r>
            <a:r>
              <a:rPr lang="en-KR" sz="1000"/>
              <a:t>SIGTERM </a:t>
            </a:r>
          </a:p>
          <a:p>
            <a:pPr algn="ctr"/>
            <a:r>
              <a:rPr lang="en-KR" sz="1000"/>
              <a:t>signal</a:t>
            </a:r>
            <a:r>
              <a:rPr lang="ko-KR" altLang="en-US" sz="1000"/>
              <a:t> </a:t>
            </a:r>
            <a:r>
              <a:rPr lang="en-US" sz="1000"/>
              <a:t>t</a:t>
            </a:r>
            <a:r>
              <a:rPr lang="en-KR" sz="1000"/>
              <a:t>o App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6FF5BD0-CFEF-DD45-81D8-A8A1C60CC8B3}"/>
              </a:ext>
            </a:extLst>
          </p:cNvPr>
          <p:cNvCxnSpPr>
            <a:cxnSpLocks/>
          </p:cNvCxnSpPr>
          <p:nvPr/>
        </p:nvCxnSpPr>
        <p:spPr>
          <a:xfrm flipH="1">
            <a:off x="2398345" y="3037287"/>
            <a:ext cx="2267703" cy="0"/>
          </a:xfrm>
          <a:prstGeom prst="straightConnector1">
            <a:avLst/>
          </a:prstGeom>
          <a:ln w="12700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5D71AA-1A18-7843-9536-6F80ADBB0A14}"/>
              </a:ext>
            </a:extLst>
          </p:cNvPr>
          <p:cNvSpPr txBox="1"/>
          <p:nvPr/>
        </p:nvSpPr>
        <p:spPr>
          <a:xfrm>
            <a:off x="2943733" y="3043729"/>
            <a:ext cx="11769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b="1">
                <a:solidFill>
                  <a:schemeClr val="accent2"/>
                </a:solidFill>
              </a:rPr>
              <a:t>Request </a:t>
            </a:r>
            <a:r>
              <a:rPr lang="en-US" altLang="ko-KR" sz="800" b="1">
                <a:solidFill>
                  <a:schemeClr val="accent2"/>
                </a:solidFill>
              </a:rPr>
              <a:t>P</a:t>
            </a:r>
            <a:r>
              <a:rPr lang="en-US" sz="800" b="1">
                <a:solidFill>
                  <a:schemeClr val="accent2"/>
                </a:solidFill>
              </a:rPr>
              <a:t>rocessing </a:t>
            </a:r>
          </a:p>
          <a:p>
            <a:pPr algn="ctr"/>
            <a:r>
              <a:rPr lang="en-US" sz="800" b="1">
                <a:solidFill>
                  <a:schemeClr val="accent2"/>
                </a:solidFill>
              </a:rPr>
              <a:t>Failure Section</a:t>
            </a:r>
            <a:endParaRPr lang="en-KR" sz="800" b="1">
              <a:solidFill>
                <a:schemeClr val="accent2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F10284-9C54-FB46-A151-71AEBFD5FA72}"/>
              </a:ext>
            </a:extLst>
          </p:cNvPr>
          <p:cNvCxnSpPr>
            <a:cxnSpLocks/>
          </p:cNvCxnSpPr>
          <p:nvPr/>
        </p:nvCxnSpPr>
        <p:spPr>
          <a:xfrm flipH="1">
            <a:off x="2398345" y="627534"/>
            <a:ext cx="4742930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A82D9337-B032-144A-9C37-F16DB283319A}"/>
              </a:ext>
            </a:extLst>
          </p:cNvPr>
          <p:cNvSpPr txBox="1"/>
          <p:nvPr/>
        </p:nvSpPr>
        <p:spPr>
          <a:xfrm>
            <a:off x="3823513" y="385004"/>
            <a:ext cx="167065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/>
              <a:t>terminationGracePeriodSeconds</a:t>
            </a:r>
            <a:endParaRPr lang="en-KR" sz="800"/>
          </a:p>
        </p:txBody>
      </p:sp>
    </p:spTree>
    <p:extLst>
      <p:ext uri="{BB962C8B-B14F-4D97-AF65-F5344CB8AC3E}">
        <p14:creationId xmlns:p14="http://schemas.microsoft.com/office/powerpoint/2010/main" val="169574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35118</TotalTime>
  <Words>1712</Words>
  <Application>Microsoft Macintosh PowerPoint</Application>
  <PresentationFormat>On-screen Show (16:9)</PresentationFormat>
  <Paragraphs>487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5357</cp:revision>
  <dcterms:created xsi:type="dcterms:W3CDTF">2006-10-05T04:04:58Z</dcterms:created>
  <dcterms:modified xsi:type="dcterms:W3CDTF">2025-01-09T17:18:30Z</dcterms:modified>
</cp:coreProperties>
</file>