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7"/>
  </p:notesMasterIdLst>
  <p:sldIdLst>
    <p:sldId id="257" r:id="rId2"/>
    <p:sldId id="491" r:id="rId3"/>
    <p:sldId id="492" r:id="rId4"/>
    <p:sldId id="499" r:id="rId5"/>
    <p:sldId id="615" r:id="rId6"/>
    <p:sldId id="620" r:id="rId7"/>
    <p:sldId id="550" r:id="rId8"/>
    <p:sldId id="616" r:id="rId9"/>
    <p:sldId id="553" r:id="rId10"/>
    <p:sldId id="554" r:id="rId11"/>
    <p:sldId id="519" r:id="rId12"/>
    <p:sldId id="617" r:id="rId13"/>
    <p:sldId id="493" r:id="rId14"/>
    <p:sldId id="614" r:id="rId15"/>
    <p:sldId id="494" r:id="rId16"/>
    <p:sldId id="618" r:id="rId17"/>
    <p:sldId id="619" r:id="rId18"/>
    <p:sldId id="621" r:id="rId19"/>
    <p:sldId id="466" r:id="rId20"/>
    <p:sldId id="520" r:id="rId21"/>
    <p:sldId id="525" r:id="rId22"/>
    <p:sldId id="526" r:id="rId23"/>
    <p:sldId id="528" r:id="rId24"/>
    <p:sldId id="622" r:id="rId25"/>
    <p:sldId id="624" r:id="rId26"/>
    <p:sldId id="641" r:id="rId27"/>
    <p:sldId id="642" r:id="rId28"/>
    <p:sldId id="640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43" r:id="rId44"/>
    <p:sldId id="644" r:id="rId45"/>
    <p:sldId id="645" r:id="rId46"/>
    <p:sldId id="646" r:id="rId47"/>
    <p:sldId id="647" r:id="rId48"/>
    <p:sldId id="648" r:id="rId49"/>
    <p:sldId id="649" r:id="rId50"/>
    <p:sldId id="650" r:id="rId51"/>
    <p:sldId id="651" r:id="rId52"/>
    <p:sldId id="652" r:id="rId53"/>
    <p:sldId id="657" r:id="rId54"/>
    <p:sldId id="653" r:id="rId55"/>
    <p:sldId id="654" r:id="rId56"/>
    <p:sldId id="655" r:id="rId57"/>
    <p:sldId id="656" r:id="rId58"/>
    <p:sldId id="658" r:id="rId59"/>
    <p:sldId id="535" r:id="rId60"/>
    <p:sldId id="688" r:id="rId61"/>
    <p:sldId id="689" r:id="rId62"/>
    <p:sldId id="690" r:id="rId63"/>
    <p:sldId id="537" r:id="rId64"/>
    <p:sldId id="691" r:id="rId65"/>
    <p:sldId id="538" r:id="rId66"/>
    <p:sldId id="539" r:id="rId67"/>
    <p:sldId id="695" r:id="rId68"/>
    <p:sldId id="696" r:id="rId69"/>
    <p:sldId id="697" r:id="rId70"/>
    <p:sldId id="693" r:id="rId71"/>
    <p:sldId id="698" r:id="rId72"/>
    <p:sldId id="692" r:id="rId73"/>
    <p:sldId id="699" r:id="rId74"/>
    <p:sldId id="700" r:id="rId75"/>
    <p:sldId id="701" r:id="rId76"/>
    <p:sldId id="542" r:id="rId77"/>
    <p:sldId id="543" r:id="rId78"/>
    <p:sldId id="544" r:id="rId79"/>
    <p:sldId id="702" r:id="rId80"/>
    <p:sldId id="703" r:id="rId81"/>
    <p:sldId id="704" r:id="rId82"/>
    <p:sldId id="545" r:id="rId83"/>
    <p:sldId id="705" r:id="rId84"/>
    <p:sldId id="706" r:id="rId85"/>
    <p:sldId id="546" r:id="rId86"/>
    <p:sldId id="664" r:id="rId87"/>
    <p:sldId id="556" r:id="rId88"/>
    <p:sldId id="707" r:id="rId89"/>
    <p:sldId id="708" r:id="rId90"/>
    <p:sldId id="557" r:id="rId91"/>
    <p:sldId id="558" r:id="rId92"/>
    <p:sldId id="663" r:id="rId93"/>
    <p:sldId id="613" r:id="rId94"/>
    <p:sldId id="661" r:id="rId95"/>
    <p:sldId id="730" r:id="rId9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446" autoAdjust="0"/>
  </p:normalViewPr>
  <p:slideViewPr>
    <p:cSldViewPr>
      <p:cViewPr varScale="1">
        <p:scale>
          <a:sx n="82" d="100"/>
          <a:sy n="82" d="100"/>
        </p:scale>
        <p:origin x="102" y="1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6444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6466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778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9563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5882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7214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08106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1772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64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55384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2550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398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45138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38880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50929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29846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7971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9379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07633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8135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58710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55606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230757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48740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2322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39039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93494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072240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40915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79777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80252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68598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39907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0367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192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848910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563491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112121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6200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185132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447234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754775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843148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01931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484714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100788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47057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5313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072572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943382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121934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370067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7961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2014801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738159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050983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642955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055662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694813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60851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3877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98281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8128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457826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559028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668390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800429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5734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022555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538715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870142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725714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5401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B65EF9-C149-4E5B-BEA8-44287920F813}" type="datetime1">
              <a:rPr lang="en-US" smtClean="0"/>
              <a:t>6/27/2021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8B98-E851-4765-AF99-1F026A6BED09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FF8-E5E9-4BE8-A9B5-625227FF880E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6832-6BD4-4A6C-91DA-31F3E770C91E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15C1-8FA5-45A8-AEDE-3FE687490E86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07D5-338D-4E60-9F7B-5BC2FA2BFF9D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6272-EFD4-47F9-BD12-5822791D518E}" type="datetime1">
              <a:rPr lang="en-US" smtClean="0"/>
              <a:t>6/27/2021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863C-C396-4554-B7FD-ADE133543E65}" type="datetime1">
              <a:rPr lang="en-US" smtClean="0"/>
              <a:t>6/27/2021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7CA-5841-4831-8F62-8A848C1DA48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C391-9417-482B-A325-BD47A31486DE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82FE6-0D9C-4216-8197-A57596A7D130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0054407-CF2D-4370-93D8-09D4B0B02375}" type="datetime1">
              <a:rPr lang="en-US" smtClean="0"/>
              <a:t>6/27/2021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MSCF Python Programming Basics -- 2021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2: </a:t>
            </a:r>
            <a:r>
              <a:rPr lang="en-US" altLang="en-US" b="1" dirty="0"/>
              <a:t>list</a:t>
            </a:r>
            <a:r>
              <a:rPr lang="en-US" altLang="en-US" dirty="0"/>
              <a:t> and </a:t>
            </a:r>
            <a:r>
              <a:rPr lang="en-US" altLang="en-US" b="1" dirty="0"/>
              <a:t>tuple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b="1" dirty="0"/>
              <a:t>for</a:t>
            </a:r>
            <a:r>
              <a:rPr lang="en-US" altLang="en-US" dirty="0"/>
              <a:t> Loops, </a:t>
            </a:r>
            <a:r>
              <a:rPr lang="en-US" altLang="en-US" b="1" dirty="0"/>
              <a:t>set</a:t>
            </a:r>
            <a:r>
              <a:rPr lang="en-US" altLang="en-US" dirty="0"/>
              <a:t> and </a:t>
            </a:r>
            <a:r>
              <a:rPr lang="en-US" altLang="en-US" b="1" dirty="0" err="1"/>
              <a:t>dict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range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example: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range(5):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0, 1, 2, 3, 4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range(4,-1,-1):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4, 3, 2, 1, 0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1F3BF-78DD-46D6-9B41-20AA77D13BC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Length: </a:t>
            </a:r>
            <a:r>
              <a:rPr lang="en-US" altLang="en-US" b="1" dirty="0" err="1"/>
              <a:t>len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b="1" dirty="0" err="1"/>
              <a:t>len</a:t>
            </a:r>
            <a:r>
              <a:rPr lang="en-US" altLang="en-US" sz="2800" dirty="0"/>
              <a:t> to get the number of items in a </a:t>
            </a:r>
            <a:r>
              <a:rPr lang="en-US" altLang="en-US" sz="2800" i="1" dirty="0"/>
              <a:t>sequence</a:t>
            </a:r>
            <a:r>
              <a:rPr lang="en-US" altLang="en-US" sz="2800" dirty="0"/>
              <a:t> (or, in general, </a:t>
            </a:r>
            <a:r>
              <a:rPr lang="en-US" altLang="en-US" sz="2800" i="1" dirty="0"/>
              <a:t>collection</a:t>
            </a:r>
            <a:r>
              <a:rPr lang="en-US" altLang="en-US" sz="2800" dirty="0"/>
              <a:t>) object</a:t>
            </a:r>
          </a:p>
          <a:p>
            <a:pPr lvl="1" eaLnBrk="1" hangingPunct="1"/>
            <a:r>
              <a:rPr lang="en-US" altLang="en-US" sz="2400" dirty="0"/>
              <a:t>Including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or </a:t>
            </a:r>
            <a:r>
              <a:rPr lang="en-US" altLang="en-US" sz="2400" b="1" dirty="0"/>
              <a:t>range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 2, 4, 4])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('hello')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(range(10,20,3))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Length: </a:t>
            </a:r>
            <a:r>
              <a:rPr lang="en-US" altLang="en-US" b="1" dirty="0" err="1"/>
              <a:t>len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 = [2, 3, 5, 7, 11]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(v3) - 1, -1, -1):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print('v3[', i, ']:', v3[i])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v3[ 4 ]: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v3[ 3 ]: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v3[ 2 ]: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v3[ 1 ]: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v3[ 0 ]: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supports eleven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operations (methods)</a:t>
            </a:r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Yes, you should know these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append(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append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to list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clear()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all items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copy()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shallow copy of list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count(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occurrences of 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extend list by all items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from </a:t>
            </a:r>
            <a:r>
              <a:rPr lang="en-US" altLang="en-US" sz="2200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sz="22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CB7C0-7F14-4E87-A9E5-C48B72B453D9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(see below)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insert(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ahead of 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endParaRPr lang="en-US" altLang="en-US" sz="22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pop(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item at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at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if no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item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remove(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match of 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reverse()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sort()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ascending by default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(more detail below)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CB7C0-7F14-4E87-A9E5-C48B72B453D9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v.append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-6]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-6, 2, 5, 0, -6]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v.count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[-6, -6, 0, 2, 5, 7]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[-6, -6, 0, 2, 5,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[-6, -6, 0, 2, 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[-6, 0, 2, 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([4.4, 1.1, 2.2])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('hi')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2.2, 'h', '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(range(2, 5))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2.2, 'h', '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[1.1, 2.2, 4.4, 'h', '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v.remove</a:t>
            </a: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2.2, 4.4, '</a:t>
            </a:r>
            <a:r>
              <a:rPr lang="en-US" altLang="en-US" sz="1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v.index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2.2, 4.4,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2, 2.2, 3, 4, 4.4]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are </a:t>
            </a:r>
            <a:r>
              <a:rPr lang="en-US" altLang="en-US" b="1" i="1" dirty="0"/>
              <a:t>References</a:t>
            </a:r>
            <a:r>
              <a:rPr lang="en-US" altLang="en-US" dirty="0"/>
              <a:t>, </a:t>
            </a:r>
            <a:r>
              <a:rPr lang="en-US" altLang="en-US" b="1" i="1" dirty="0"/>
              <a:t>not</a:t>
            </a:r>
            <a:r>
              <a:rPr lang="en-US" altLang="en-US" dirty="0"/>
              <a:t> of Fixed Value or Type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123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refers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2.7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to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'hi'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to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77AC0-36EB-4076-83D8-9BC0A10509D4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[</a:t>
            </a:r>
            <a:r>
              <a:rPr lang="en-US" altLang="en-US" sz="2800" dirty="0"/>
              <a:t>...</a:t>
            </a:r>
            <a:r>
              <a:rPr lang="en-US" altLang="en-US" sz="2800" b="1" dirty="0"/>
              <a:t>] </a:t>
            </a:r>
          </a:p>
          <a:p>
            <a:pPr lvl="1" eaLnBrk="1" hangingPunct="1"/>
            <a:r>
              <a:rPr lang="en-US" altLang="en-US" sz="2400" dirty="0"/>
              <a:t>Items are indexed from 0 to </a:t>
            </a:r>
            <a:r>
              <a:rPr lang="en-US" altLang="en-US" sz="2400" i="1" dirty="0"/>
              <a:t>n-1</a:t>
            </a:r>
            <a:endParaRPr lang="en-US" altLang="en-US" sz="2400" dirty="0"/>
          </a:p>
          <a:p>
            <a:pPr lvl="1" eaLnBrk="1" hangingPunct="1"/>
            <a:r>
              <a:rPr lang="en-US" altLang="en-US" sz="2400" b="1" i="1" dirty="0"/>
              <a:t>Or</a:t>
            </a:r>
            <a:r>
              <a:rPr lang="en-US" altLang="en-US" sz="2400" dirty="0"/>
              <a:t> in reverse from -1 to -</a:t>
            </a:r>
            <a:r>
              <a:rPr lang="en-US" altLang="en-US" sz="2400" i="1" dirty="0"/>
              <a:t>n</a:t>
            </a:r>
          </a:p>
          <a:p>
            <a:pPr lvl="2" eaLnBrk="1" hangingPunct="1"/>
            <a:r>
              <a:rPr lang="en-US" altLang="en-US" sz="2000" dirty="0"/>
              <a:t>Similar to </a:t>
            </a:r>
            <a:r>
              <a:rPr lang="en-US" altLang="en-US" sz="2000" i="1" dirty="0"/>
              <a:t>arrays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vectors</a:t>
            </a:r>
            <a:r>
              <a:rPr lang="en-US" altLang="en-US" sz="2000" dirty="0"/>
              <a:t> in other languages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[7, 2, 3, 0]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list of int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3,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117BF-70A2-4395-9CD2-FA023B9ECE94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 dirty="0"/>
              <a:t>Almost anything</a:t>
            </a:r>
            <a:r>
              <a:rPr lang="en-US" altLang="en-US" sz="2800" dirty="0"/>
              <a:t> in Python is an </a:t>
            </a:r>
            <a:r>
              <a:rPr lang="en-US" altLang="en-US" sz="2800" i="1" dirty="0"/>
              <a:t>object</a:t>
            </a:r>
          </a:p>
          <a:p>
            <a:pPr lvl="1" eaLnBrk="1" hangingPunct="1"/>
            <a:r>
              <a:rPr lang="en-US" altLang="en-US" sz="2400" dirty="0"/>
              <a:t>An 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bool</a:t>
            </a:r>
            <a:r>
              <a:rPr lang="en-US" altLang="en-US" sz="2400" dirty="0"/>
              <a:t>, a </a:t>
            </a:r>
            <a:r>
              <a:rPr lang="en-US" altLang="en-US" sz="2400" b="1" dirty="0" err="1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None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, ...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/>
              <a:t>function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class</a:t>
            </a:r>
            <a:r>
              <a:rPr lang="en-US" altLang="en-US" sz="2400" dirty="0"/>
              <a:t>, an </a:t>
            </a:r>
            <a:r>
              <a:rPr lang="en-US" altLang="en-US" sz="2400" i="1" dirty="0"/>
              <a:t>iterator</a:t>
            </a:r>
            <a:r>
              <a:rPr lang="en-US" altLang="en-US" sz="2400" dirty="0"/>
              <a:t>, a </a:t>
            </a:r>
            <a:r>
              <a:rPr lang="en-US" altLang="en-US" sz="2400" i="1" dirty="0"/>
              <a:t>type</a:t>
            </a:r>
            <a:r>
              <a:rPr lang="en-US" altLang="en-US" sz="2400" dirty="0"/>
              <a:t>, ...</a:t>
            </a:r>
          </a:p>
          <a:p>
            <a:pPr eaLnBrk="1" hangingPunct="1"/>
            <a:r>
              <a:rPr lang="en-US" altLang="en-US" sz="2800" dirty="0"/>
              <a:t>Each object is uniquely identified by its </a:t>
            </a:r>
            <a:r>
              <a:rPr lang="en-US" altLang="en-US" sz="2800" i="1" dirty="0"/>
              <a:t>id</a:t>
            </a:r>
          </a:p>
          <a:p>
            <a:pPr lvl="1" eaLnBrk="1" hangingPunct="1"/>
            <a:r>
              <a:rPr lang="en-US" altLang="en-US" sz="2400" dirty="0"/>
              <a:t>The id may or may not be the memory address, depending on the Python implementation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14813152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DBDD3-C1C3-4EED-A73F-67EA9F0B6207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Python, even literals have ids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1848132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id(x)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x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y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5039E-8657-4994-A099-0FE4A5D0260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 =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id(z)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1848132          # z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 = 18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id(w)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1848308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 -=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id(w)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w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9F37C-4F0F-4BF0-B2FE-6E2F85134343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always the case that objects with equal values are the same object</a:t>
            </a:r>
          </a:p>
          <a:p>
            <a:pPr lvl="1" eaLnBrk="1" hangingPunct="1"/>
            <a:r>
              <a:rPr lang="en-US" altLang="en-US" sz="2400" dirty="0"/>
              <a:t>Large </a:t>
            </a:r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…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7412987687612387767963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14791224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j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k = j + 5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k ==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# same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14798202         #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same object!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5C788-36F1-46EE-ADD4-C06E476360F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Independently defined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are different objects, even if item values are the same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id(v4)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14791224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v5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id(v5)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14900520       # or whatever: not same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v5 =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id(n)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14791224       # now v5, v4 refer to same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5C788-36F1-46EE-ADD4-C06E476360F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Identity vs. Value Comparison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==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!=</a:t>
            </a:r>
            <a:r>
              <a:rPr lang="en-US" altLang="en-US" sz="2800" dirty="0"/>
              <a:t> compare object </a:t>
            </a:r>
            <a:r>
              <a:rPr lang="en-US" altLang="en-US" sz="2800" i="1" dirty="0"/>
              <a:t>values</a:t>
            </a: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is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0000"/>
                </a:solidFill>
              </a:rPr>
              <a:t>is not</a:t>
            </a:r>
            <a:r>
              <a:rPr lang="en-US" altLang="en-US" sz="2800" dirty="0"/>
              <a:t> compare object </a:t>
            </a:r>
            <a:r>
              <a:rPr lang="en-US" altLang="en-US" sz="2800" i="1" dirty="0"/>
              <a:t>ids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v2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v3 =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== v2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v1 is v2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same identities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v2 is v3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identities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Membership Tests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in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0000"/>
                </a:solidFill>
              </a:rPr>
              <a:t>not in</a:t>
            </a:r>
            <a:r>
              <a:rPr lang="en-US" altLang="en-US" sz="2800" dirty="0"/>
              <a:t> test whether a value is/is not in a sequence/collection</a:t>
            </a:r>
            <a:endParaRPr lang="en-US" altLang="en-US" sz="2800" i="1" dirty="0"/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2 in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8 in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'H' not in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4 in range(10)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Identity and Membership Test Precedence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is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is not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in</a:t>
            </a:r>
            <a:r>
              <a:rPr lang="en-US" altLang="en-US" sz="2800" dirty="0"/>
              <a:t>, and </a:t>
            </a:r>
            <a:r>
              <a:rPr lang="en-US" altLang="en-US" sz="2800" b="1" dirty="0">
                <a:solidFill>
                  <a:srgbClr val="FF0000"/>
                </a:solidFill>
              </a:rPr>
              <a:t>not in</a:t>
            </a:r>
            <a:r>
              <a:rPr lang="en-US" altLang="en-US" sz="2800" dirty="0"/>
              <a:t> have the </a:t>
            </a:r>
            <a:r>
              <a:rPr lang="en-US" altLang="en-US" sz="2800" i="1" dirty="0"/>
              <a:t>same</a:t>
            </a:r>
            <a:r>
              <a:rPr lang="en-US" altLang="en-US" sz="2800" dirty="0"/>
              <a:t> precedence as the equality/inequality and relational comparisons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==   !=   &lt;   &lt;=   &gt;   &gt;=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sz="2400" dirty="0"/>
              <a:t>Higher precedence than logical </a:t>
            </a:r>
            <a:r>
              <a:rPr lang="en-US" altLang="en-US" sz="2400" b="1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None</a:t>
            </a:r>
            <a:r>
              <a:rPr lang="en-US" altLang="en-US" dirty="0"/>
              <a:t> and </a:t>
            </a:r>
            <a:r>
              <a:rPr lang="en-US" altLang="en-US" b="1" dirty="0"/>
              <a:t>del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an object no longer has any references, its memory can be reclaimed</a:t>
            </a:r>
          </a:p>
          <a:p>
            <a:pPr lvl="1" eaLnBrk="1" hangingPunct="1"/>
            <a:r>
              <a:rPr lang="en-US" altLang="en-US" sz="2400" dirty="0"/>
              <a:t>Can assign </a:t>
            </a:r>
            <a:r>
              <a:rPr lang="en-US" altLang="en-US" sz="2400" b="1" dirty="0"/>
              <a:t>None</a:t>
            </a:r>
            <a:r>
              <a:rPr lang="en-US" altLang="en-US" sz="2400" dirty="0"/>
              <a:t> to break a reference</a:t>
            </a:r>
          </a:p>
          <a:p>
            <a:pPr lvl="1" eaLnBrk="1" hangingPunct="1"/>
            <a:r>
              <a:rPr lang="en-US" altLang="en-US" sz="2400" dirty="0"/>
              <a:t>Or use </a:t>
            </a:r>
            <a:r>
              <a:rPr lang="en-US" altLang="en-US" sz="2400" b="1" dirty="0"/>
              <a:t>del</a:t>
            </a:r>
            <a:r>
              <a:rPr lang="en-US" altLang="en-US" sz="2400" dirty="0"/>
              <a:t> to delete a variable/reference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[0] * 1000000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one million 0s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= None    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list can be reclaimed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v  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deleted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'v' is not defined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5039E-8657-4994-A099-0FE4A5D0260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Beware:</a:t>
            </a:r>
            <a:r>
              <a:rPr lang="en-US" altLang="en-US" dirty="0"/>
              <a:t> Do Not Modify a </a:t>
            </a:r>
            <a:r>
              <a:rPr lang="en-US" altLang="en-US" b="1" dirty="0"/>
              <a:t>list</a:t>
            </a:r>
            <a:r>
              <a:rPr lang="en-US" altLang="en-US" dirty="0"/>
              <a:t> You Are Iterating Over!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infinite loop!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Accessing outside the bounds is an error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BC06A-907D-49CA-87B4-84791D3D6AE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1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Instead, Iterate Over a Copy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.copy()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shallow copy works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9, 1, 16, 2.0, 3.0, 1.0, 4.0]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Slices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slice</a:t>
            </a:r>
            <a:r>
              <a:rPr lang="en-US" altLang="en-US" sz="2800" dirty="0"/>
              <a:t> of a sequence </a:t>
            </a:r>
            <a:r>
              <a:rPr lang="en-US" altLang="en-US" sz="2800" i="1" dirty="0"/>
              <a:t>seq</a:t>
            </a:r>
            <a:r>
              <a:rPr lang="en-US" altLang="en-US" sz="2800" dirty="0"/>
              <a:t> is obtained with: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seq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item 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through 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Missing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implies 0; missing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implies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</a:t>
            </a:r>
            <a:r>
              <a:rPr lang="en-US" altLang="en-US" sz="2400" i="1" dirty="0"/>
              <a:t>seq</a:t>
            </a:r>
            <a:r>
              <a:rPr lang="en-US" altLang="en-US" sz="2400" b="1" dirty="0"/>
              <a:t>)</a:t>
            </a: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v[1:4]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index 1 thru index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[3, 2, 9]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v[:3]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0 thru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v[4:]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thru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Slices Example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2, 3, 7, 13, -1,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v[4:] + v[1:4]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[13, -1, 0, 2, 3,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For any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or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</a:t>
            </a:r>
            <a:r>
              <a:rPr lang="en-US" altLang="en-US" sz="2800" i="1" dirty="0"/>
              <a:t>seq</a:t>
            </a:r>
            <a:r>
              <a:rPr lang="en-US" altLang="en-US" sz="2800" dirty="0"/>
              <a:t> and integer </a:t>
            </a:r>
            <a:r>
              <a:rPr lang="en-US" altLang="en-US" sz="2800" i="1" dirty="0"/>
              <a:t>n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sz="800" dirty="0"/>
          </a:p>
          <a:p>
            <a:pPr marL="0" indent="0" eaLnBrk="1" hangingPunct="1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9ECA8-DCEF-412B-B956-523A98F7D1D6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integer subscript yields a </a:t>
            </a:r>
            <a:r>
              <a:rPr lang="en-US" altLang="en-US" sz="2800" i="1" dirty="0"/>
              <a:t>single item</a:t>
            </a:r>
            <a:r>
              <a:rPr lang="en-US" altLang="en-US" sz="2800" dirty="0"/>
              <a:t> from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i="1" dirty="0"/>
              <a:t>or</a:t>
            </a:r>
            <a:r>
              <a:rPr lang="en-US" altLang="en-US" sz="2800" dirty="0"/>
              <a:t> an error if subscript is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v[0]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    # single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v[-1]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        # single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v[9]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  # out of range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slice of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always yields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perhaps empty</a:t>
            </a:r>
          </a:p>
          <a:p>
            <a:pPr lvl="1" eaLnBrk="1" hangingPunct="1"/>
            <a:r>
              <a:rPr lang="en-US" altLang="en-US" sz="2400" dirty="0"/>
              <a:t>Even if one or both indexes out of range!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v[0:1]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            # one-item list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v[-3:-1]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[9, 8]               # two-item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v[:123]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2, 9, 8, 7]   # six-item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[4, 3, 2, 9, 8,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v[:]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v[0:len(v)]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2, 9, 8, 7]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v[12:34]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both out of range --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                  #   empty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v[5:1]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# invalid order --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                  #   empty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Iterate Over a Copy, Redux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slice is 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9, 1, 16, 2.0, 3.0, 1.0, 4.0]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5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are </a:t>
            </a:r>
            <a:r>
              <a:rPr lang="en-US" altLang="en-US" sz="2800" i="1" dirty="0"/>
              <a:t>references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item can refer to an object of </a:t>
            </a:r>
            <a:r>
              <a:rPr lang="en-US" altLang="en-US" sz="2400" i="1" dirty="0"/>
              <a:t>any type</a:t>
            </a:r>
          </a:p>
          <a:p>
            <a:pPr lvl="1" eaLnBrk="1" hangingPunct="1"/>
            <a:r>
              <a:rPr lang="en-US" altLang="en-US" sz="2400" dirty="0"/>
              <a:t>For example,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item could refer to a </a:t>
            </a:r>
            <a:r>
              <a:rPr lang="en-US" altLang="en-US" sz="2400" b="1" dirty="0"/>
              <a:t>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 = [5, 3.14,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[9, 8, 7]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 = v1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v2, v1 refer to same 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 is v1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# v1 and v2 are the </a:t>
            </a:r>
            <a:r>
              <a:rPr lang="en-US" alt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v1.copy()</a:t>
            </a:r>
            <a:r>
              <a:rPr lang="en-US" altLang="en-US" sz="2800" dirty="0"/>
              <a:t> (</a:t>
            </a:r>
            <a:r>
              <a:rPr lang="en-US" altLang="en-US" sz="2800" b="1" dirty="0"/>
              <a:t>v1[:])</a:t>
            </a:r>
            <a:r>
              <a:rPr lang="en-US" altLang="en-US" sz="2800" dirty="0"/>
              <a:t> produces a </a:t>
            </a:r>
            <a:r>
              <a:rPr lang="en-US" altLang="en-US" sz="2800" i="1" dirty="0"/>
              <a:t>shallow copy</a:t>
            </a:r>
          </a:p>
          <a:p>
            <a:pPr lvl="1" eaLnBrk="1" hangingPunct="1"/>
            <a:r>
              <a:rPr lang="en-US" altLang="en-US" sz="2400" dirty="0"/>
              <a:t>A different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with copies of the items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That is, copies of the references!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 = v1.copy()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 is v1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# v1 and v3 are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… </a:t>
            </a:r>
            <a:r>
              <a:rPr lang="en-US" altLang="en-US" sz="2800" i="1" dirty="0"/>
              <a:t>but</a:t>
            </a:r>
            <a:r>
              <a:rPr lang="en-US" altLang="en-US" sz="2800" dirty="0"/>
              <a:t> </a:t>
            </a:r>
            <a:r>
              <a:rPr lang="en-US" altLang="en-US" sz="2800" b="1" dirty="0"/>
              <a:t>v1[2]</a:t>
            </a:r>
            <a:r>
              <a:rPr lang="en-US" altLang="en-US" sz="2800" dirty="0"/>
              <a:t> </a:t>
            </a:r>
            <a:r>
              <a:rPr lang="en-US" altLang="en-US" sz="2800" i="1" dirty="0"/>
              <a:t>is the same</a:t>
            </a:r>
            <a:r>
              <a:rPr lang="en-US" altLang="en-US" sz="2800" dirty="0"/>
              <a:t>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as </a:t>
            </a:r>
            <a:r>
              <a:rPr lang="en-US" altLang="en-US" sz="2800" b="1" dirty="0"/>
              <a:t>v3[2]</a:t>
            </a:r>
            <a:r>
              <a:rPr lang="en-US" altLang="en-US" sz="2800" dirty="0"/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v3[2] is v1[2]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  # only the reference to the list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was copied, not the entire list item: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v1.remove(5)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v3.append('hi')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True, 'hi']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can be modified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is </a:t>
            </a:r>
            <a:r>
              <a:rPr lang="en-US" altLang="en-US" sz="2400" i="1" dirty="0"/>
              <a:t>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3,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v[2] =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may be of different types: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[5, 'hi', True, 3.1415, None]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v3[2][1] = -1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change v3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-1, 7], True, 'hi']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[3.14, [9, -1, 7], True]  # v1 is changed!!!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7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to a </a:t>
            </a:r>
            <a:r>
              <a:rPr lang="en-US" altLang="en-US" b="1" dirty="0"/>
              <a:t>list</a:t>
            </a:r>
            <a:r>
              <a:rPr lang="en-US" altLang="en-US" dirty="0"/>
              <a:t> Slice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assignment</a:t>
            </a:r>
          </a:p>
          <a:p>
            <a:pPr marL="0" indent="0" eaLnBrk="1" hangingPunct="1">
              <a:buNone/>
            </a:pPr>
            <a:endParaRPr lang="en-US" altLang="en-US" sz="800" b="1" dirty="0"/>
          </a:p>
          <a:p>
            <a:pPr marL="0" indent="0" eaLnBrk="1" hangingPunct="1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800" b="1" dirty="0"/>
          </a:p>
          <a:p>
            <a:pPr marL="0" indent="0" eaLnBrk="1" hangingPunct="1">
              <a:buNone/>
            </a:pPr>
            <a:r>
              <a:rPr lang="en-US" altLang="en-US" sz="2800" dirty="0"/>
              <a:t>    replaces items in the list slice on the left with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    the values from the </a:t>
            </a:r>
            <a:r>
              <a:rPr lang="en-US" altLang="en-US" sz="2800" dirty="0" err="1"/>
              <a:t>iterable</a:t>
            </a:r>
            <a:r>
              <a:rPr lang="en-US" altLang="en-US" sz="2800" dirty="0"/>
              <a:t> on the right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v[1:3] = [9, 8, 7, 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9, 8, 7, 6,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to a </a:t>
            </a:r>
            <a:r>
              <a:rPr lang="en-US" altLang="en-US" b="1" dirty="0"/>
              <a:t>list</a:t>
            </a:r>
            <a:r>
              <a:rPr lang="en-US" altLang="en-US" dirty="0"/>
              <a:t>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[0, 9, 8, 7, 6,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v[1:5] = []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the slice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(v):] = range(5)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append a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4, 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v[1:1] = 'hey'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from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'h', 'e', 'y', 3, 4, 0, 1, 2, 3, 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(</a:t>
            </a:r>
            <a:r>
              <a:rPr lang="en-US" altLang="en-US" sz="2800" dirty="0"/>
              <a:t>...</a:t>
            </a:r>
            <a:r>
              <a:rPr lang="en-US" altLang="en-US" sz="2800" b="1" dirty="0"/>
              <a:t>) </a:t>
            </a:r>
          </a:p>
          <a:p>
            <a:pPr lvl="1" eaLnBrk="1" hangingPunct="1"/>
            <a:r>
              <a:rPr lang="en-US" altLang="en-US" sz="2400" dirty="0"/>
              <a:t>Items are indexed from 0 to </a:t>
            </a:r>
            <a:r>
              <a:rPr lang="en-US" altLang="en-US" sz="2400" i="1" dirty="0"/>
              <a:t>n-1</a:t>
            </a:r>
            <a:endParaRPr lang="en-US" altLang="en-US" sz="2400" dirty="0"/>
          </a:p>
          <a:p>
            <a:pPr lvl="1" eaLnBrk="1" hangingPunct="1"/>
            <a:r>
              <a:rPr lang="en-US" altLang="en-US" sz="2400" b="1" i="1" dirty="0"/>
              <a:t>Or</a:t>
            </a:r>
            <a:r>
              <a:rPr lang="en-US" altLang="en-US" sz="2400" dirty="0"/>
              <a:t> in reverse from -1 to -</a:t>
            </a:r>
            <a:r>
              <a:rPr lang="en-US" altLang="en-US" sz="2400" i="1" dirty="0"/>
              <a:t>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(7, 2, 3, 0)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tuple of int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t[0] 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[] for indexing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117BF-70A2-4395-9CD2-FA023B9ECE94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Accessing outside the bounds is an error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t[-1]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t[-4]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tuple index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BC06A-907D-49CA-87B4-84791D3D6AE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1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dirty="0"/>
              <a:t> items </a:t>
            </a:r>
            <a:r>
              <a:rPr lang="en-US" altLang="en-US" sz="2800" i="1" dirty="0">
                <a:solidFill>
                  <a:srgbClr val="FF0000"/>
                </a:solidFill>
              </a:rPr>
              <a:t>cannot</a:t>
            </a:r>
            <a:r>
              <a:rPr lang="en-US" altLang="en-US" sz="2800" dirty="0"/>
              <a:t> be modified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is </a:t>
            </a:r>
            <a:r>
              <a:rPr lang="en-US" altLang="en-US" sz="2400" i="1" dirty="0">
                <a:solidFill>
                  <a:srgbClr val="FF0000"/>
                </a:solidFill>
              </a:rPr>
              <a:t>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t[2] =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 not support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dirty="0"/>
              <a:t> items may be of different types: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2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+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*</a:t>
            </a:r>
            <a:r>
              <a:rPr lang="en-US" altLang="en-US" sz="2800" dirty="0"/>
              <a:t> work as for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objects: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 (1, 2, 3)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concatenation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(7, 2, 3, 0, 1, 2, 3)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* 2     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(7, 2, 3, 0, 7, 2, 3, 0)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8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s can be written across multiple lines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(1, 2, 3, 4,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5, 6, 7, 8,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9, 10, 11, 12)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(1, 2, 3, 4, 5, 6, 7, 8, 9, 10, 11, 12)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2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One-Item </a:t>
            </a:r>
            <a:r>
              <a:rPr lang="en-US" altLang="en-US" b="1" dirty="0"/>
              <a:t>tuple</a:t>
            </a:r>
            <a:r>
              <a:rPr lang="en-US" altLang="en-US" dirty="0"/>
              <a:t> and Empty </a:t>
            </a:r>
            <a:r>
              <a:rPr lang="en-US" altLang="en-US" b="1" dirty="0"/>
              <a:t>tuple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create a one-item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use: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(12,)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# without , (12) is just 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(12,)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To create an empty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use: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 = 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</a:t>
            </a:r>
            <a:r>
              <a:rPr lang="en-US" altLang="en-US" dirty="0"/>
              <a:t> Packing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i="1" dirty="0"/>
              <a:t> packing</a:t>
            </a:r>
            <a:r>
              <a:rPr lang="en-US" altLang="en-US" sz="2800" dirty="0"/>
              <a:t> allows </a:t>
            </a:r>
            <a:r>
              <a:rPr lang="en-US" altLang="en-US" sz="2800" b="1" dirty="0"/>
              <a:t>(</a:t>
            </a:r>
            <a:r>
              <a:rPr lang="en-US" altLang="en-US" sz="2800" dirty="0"/>
              <a:t> … </a:t>
            </a:r>
            <a:r>
              <a:rPr lang="en-US" altLang="en-US" sz="2800" b="1" dirty="0"/>
              <a:t>)</a:t>
            </a:r>
            <a:r>
              <a:rPr lang="en-US" altLang="en-US" sz="2800" dirty="0"/>
              <a:t> to be left out when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created with </a:t>
            </a:r>
            <a:r>
              <a:rPr lang="en-US" altLang="en-US" sz="2800" b="1" dirty="0"/>
              <a:t>=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5, 'hi', True, 3.1415, None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+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*</a:t>
            </a:r>
            <a:r>
              <a:rPr lang="en-US" altLang="en-US" sz="2800" dirty="0"/>
              <a:t> work as for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objects: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+ [1, 2, 3]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concatenation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* 2     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[0] * 10  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 of 10 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0, 0, 0, 0, 0, 0, 0, 0,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9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Unpacking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Sequence unpacking</a:t>
            </a:r>
            <a:r>
              <a:rPr lang="en-US" altLang="en-US" sz="2800" dirty="0"/>
              <a:t> allows items in a sequence to be assigned to separate variables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a, b, c, d, e =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and so forth for c, d, 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Assignment, Redux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Multiple assignment</a:t>
            </a:r>
            <a:r>
              <a:rPr lang="en-US" altLang="en-US" sz="2800" dirty="0"/>
              <a:t> is really just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packing on the right of </a:t>
            </a:r>
            <a:r>
              <a:rPr lang="en-US" altLang="en-US" sz="2800" b="1" dirty="0"/>
              <a:t>=</a:t>
            </a:r>
            <a:r>
              <a:rPr lang="en-US" altLang="en-US" sz="2800" dirty="0"/>
              <a:t>, and sequence unpacking on the left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b, c = 'hi', 12, 2.7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9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b="1" dirty="0"/>
              <a:t>tuple</a:t>
            </a:r>
            <a:r>
              <a:rPr lang="en-US" altLang="en-US" dirty="0"/>
              <a:t>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By convention</a:t>
            </a:r>
            <a:r>
              <a:rPr lang="en-US" altLang="en-US" sz="2800" dirty="0"/>
              <a:t>,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items are usually the same type, and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items may be of different types</a:t>
            </a:r>
          </a:p>
          <a:p>
            <a:pPr lvl="1" eaLnBrk="1" hangingPunct="1"/>
            <a:r>
              <a:rPr lang="en-US" altLang="en-US" sz="2400" i="1" dirty="0"/>
              <a:t>Not</a:t>
            </a:r>
            <a:r>
              <a:rPr lang="en-US" altLang="en-US" sz="2400" dirty="0"/>
              <a:t> enforced by the Python language</a:t>
            </a:r>
          </a:p>
          <a:p>
            <a:pPr eaLnBrk="1" hangingPunct="1"/>
            <a:r>
              <a:rPr lang="en-US" altLang="en-US" sz="2800" dirty="0"/>
              <a:t>A Python function always returns </a:t>
            </a:r>
            <a:r>
              <a:rPr lang="en-US" altLang="en-US" sz="2800" i="1" dirty="0"/>
              <a:t>exactly one</a:t>
            </a:r>
            <a:r>
              <a:rPr lang="en-US" altLang="en-US" sz="2800" dirty="0"/>
              <a:t> object (</a:t>
            </a:r>
            <a:r>
              <a:rPr lang="en-US" altLang="en-US" sz="2800" b="1" dirty="0"/>
              <a:t>None</a:t>
            </a:r>
            <a:r>
              <a:rPr lang="en-US" altLang="en-US" sz="2800" dirty="0"/>
              <a:t>, by default)</a:t>
            </a:r>
          </a:p>
          <a:p>
            <a:pPr lvl="1" eaLnBrk="1" hangingPunct="1"/>
            <a:r>
              <a:rPr lang="en-US" altLang="en-US" sz="2400" dirty="0"/>
              <a:t>Use 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object to return multiple values</a:t>
            </a:r>
          </a:p>
          <a:p>
            <a:pPr lvl="2" eaLnBrk="1" hangingPunct="1"/>
            <a:r>
              <a:rPr lang="en-US" altLang="en-US" sz="2000" dirty="0"/>
              <a:t>Since </a:t>
            </a:r>
            <a:r>
              <a:rPr lang="en-US" altLang="en-US" sz="2000" i="1" dirty="0"/>
              <a:t>immutable</a:t>
            </a:r>
            <a:r>
              <a:rPr lang="en-US" altLang="en-US" sz="2000" dirty="0"/>
              <a:t>, items not likely to be changed by accident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b="1" dirty="0"/>
              <a:t>tuple</a:t>
            </a:r>
            <a:r>
              <a:rPr lang="en-US" altLang="en-US" dirty="0"/>
              <a:t>s?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collections/data structures store immutable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 values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may be a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, but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may not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7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tuple</a:t>
            </a:r>
            <a:r>
              <a:rPr lang="en-US" altLang="en-US" dirty="0"/>
              <a:t> is </a:t>
            </a:r>
            <a:r>
              <a:rPr lang="en-US" altLang="en-US" dirty="0" err="1"/>
              <a:t>Iterable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Like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('a', 2, False, 7.65)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t: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loop through items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v[1:1] =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a-DK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'a', 2, False, 7.65, 2]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4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mutable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are </a:t>
            </a:r>
            <a:r>
              <a:rPr lang="en-US" altLang="en-US" sz="2800" i="1" dirty="0"/>
              <a:t>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+= [3,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   # makes sense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+= 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   # what!!!  why no error???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4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So, we "change" </a:t>
            </a:r>
            <a:r>
              <a:rPr lang="en-US" altLang="en-US" sz="2800" b="1" dirty="0"/>
              <a:t>t</a:t>
            </a:r>
            <a:r>
              <a:rPr lang="en-US" altLang="en-US" sz="2800" dirty="0"/>
              <a:t> by making the variable </a:t>
            </a:r>
            <a:r>
              <a:rPr lang="en-US" altLang="en-US" sz="2800" b="1" dirty="0"/>
              <a:t>t </a:t>
            </a:r>
            <a:r>
              <a:rPr lang="en-US" altLang="en-US" sz="2800" dirty="0"/>
              <a:t>refer to a new tuple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id(t)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67891236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+= 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id(t)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67891870       # different 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1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Similarly for a </a:t>
            </a:r>
            <a:r>
              <a:rPr lang="en-US" altLang="en-US" sz="2800" b="1" dirty="0"/>
              <a:t>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67897236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+= ', world'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id(s)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67897820       # different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7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s[3:] = 'p!'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error: str 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... not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s[:3] + 'p!'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fine: new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'help!'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('a', 'bald',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t[1] = 'golden'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error: tuple 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 not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t[:1] + ('golden',) + t[2:]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new 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'golden',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9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set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dirty="0"/>
              <a:t>Items are stored </a:t>
            </a:r>
            <a:r>
              <a:rPr lang="en-US" altLang="en-US" sz="2400" i="1" dirty="0"/>
              <a:t>unsorted</a:t>
            </a:r>
            <a:r>
              <a:rPr lang="en-US" altLang="en-US" sz="2400" dirty="0"/>
              <a:t> (although may appear sorted when displayed), with </a:t>
            </a:r>
            <a:r>
              <a:rPr lang="en-US" altLang="en-US" sz="2400" i="1" dirty="0"/>
              <a:t>no duplicates</a:t>
            </a:r>
          </a:p>
          <a:p>
            <a:pPr lvl="1" eaLnBrk="1" hangingPunct="1"/>
            <a:r>
              <a:rPr lang="en-US" altLang="en-US" sz="2400" dirty="0"/>
              <a:t>Items must be </a:t>
            </a:r>
            <a:r>
              <a:rPr lang="en-US" altLang="en-US" sz="2400" i="1" dirty="0" err="1"/>
              <a:t>hashable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Have an unchanging </a:t>
            </a:r>
            <a:r>
              <a:rPr lang="en-US" altLang="en-US" sz="2000" i="1" dirty="0"/>
              <a:t>hash</a:t>
            </a:r>
            <a:r>
              <a:rPr lang="en-US" altLang="en-US" sz="2000" dirty="0"/>
              <a:t> value</a:t>
            </a:r>
          </a:p>
          <a:p>
            <a:pPr lvl="2" eaLnBrk="1" hangingPunct="1"/>
            <a:r>
              <a:rPr lang="en-US" altLang="en-US" sz="2000" dirty="0"/>
              <a:t>Be comparable for equality with other objects</a:t>
            </a:r>
          </a:p>
          <a:p>
            <a:pPr lvl="1" eaLnBrk="1" hangingPunct="1"/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</a:t>
            </a:r>
            <a:r>
              <a:rPr lang="en-US" altLang="en-US" sz="2400" b="1" dirty="0"/>
              <a:t>bool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NoneType</a:t>
            </a:r>
            <a:r>
              <a:rPr lang="en-US" altLang="en-US" sz="2400" dirty="0"/>
              <a:t> are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(or other mutable object)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, </a:t>
            </a:r>
            <a:r>
              <a:rPr lang="en-US" altLang="en-US" sz="2400" i="1" dirty="0"/>
              <a:t>if</a:t>
            </a:r>
            <a:r>
              <a:rPr lang="en-US" altLang="en-US" sz="2400" dirty="0"/>
              <a:t> all its items are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can be written across multiple lines</a:t>
            </a:r>
          </a:p>
          <a:p>
            <a:pPr lvl="1" eaLnBrk="1" hangingPunct="1"/>
            <a:r>
              <a:rPr lang="en-US" altLang="en-US" sz="2400" b="1" dirty="0"/>
              <a:t>[]</a:t>
            </a:r>
            <a:r>
              <a:rPr lang="en-US" altLang="en-US" sz="2400" dirty="0"/>
              <a:t> work like </a:t>
            </a:r>
            <a:r>
              <a:rPr lang="en-US" altLang="en-US" sz="2400" b="1" dirty="0"/>
              <a:t>()</a:t>
            </a:r>
            <a:r>
              <a:rPr lang="en-US" altLang="en-US" sz="2400" dirty="0"/>
              <a:t> in this regard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[1, 2, 3, 4,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5, 6, 7, 8,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9, 10, 11, 12]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10, 11, 12]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7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set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 1, 6, 5, 9, 2, 1, 6, 3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{ 'hi', (3.14, 2.72), False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{False, 'hi', (3.14, 2.72)} 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{ [2, 3], {'hi', 'bye'}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(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also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0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is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</a:rPr>
              <a:t>Iterable</a:t>
            </a:r>
            <a:r>
              <a:rPr lang="en-US" altLang="en-US" sz="2400" dirty="0"/>
              <a:t> -- e.g.,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loops can be used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Mutable</a:t>
            </a:r>
            <a:r>
              <a:rPr lang="en-US" altLang="en-US" sz="2400" dirty="0"/>
              <a:t> -- can add, remove 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 items</a:t>
            </a:r>
          </a:p>
          <a:p>
            <a:pPr lvl="2" eaLnBrk="1" hangingPunct="1"/>
            <a:r>
              <a:rPr lang="en-US" altLang="en-US" sz="2000" dirty="0"/>
              <a:t>Mutable implies the </a:t>
            </a:r>
            <a:r>
              <a:rPr lang="en-US" altLang="en-US" sz="2000" b="1" dirty="0"/>
              <a:t>set</a:t>
            </a:r>
            <a:r>
              <a:rPr lang="en-US" altLang="en-US" sz="2000" dirty="0"/>
              <a:t> itself is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hashable</a:t>
            </a:r>
            <a:endParaRPr lang="en-US" altLang="en-US" sz="2000" dirty="0"/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</a:rPr>
              <a:t> a sequenc</a:t>
            </a:r>
            <a:r>
              <a:rPr lang="en-US" altLang="en-US" sz="2400" dirty="0"/>
              <a:t>e -- no indexing or slicing with </a:t>
            </a:r>
            <a:r>
              <a:rPr lang="en-US" altLang="en-US" sz="2400" b="1" dirty="0"/>
              <a:t>[]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collection</a:t>
            </a:r>
            <a:r>
              <a:rPr lang="en-US" altLang="en-US" sz="2400" dirty="0"/>
              <a:t> --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()</a:t>
            </a:r>
            <a:r>
              <a:rPr lang="en-US" altLang="en-US" sz="2400" dirty="0"/>
              <a:t>, </a:t>
            </a:r>
            <a:r>
              <a:rPr lang="en-US" altLang="en-US" sz="2400" b="1" dirty="0"/>
              <a:t>in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not in</a:t>
            </a:r>
            <a:r>
              <a:rPr lang="en-US" altLang="en-US" sz="2400" dirty="0"/>
              <a:t>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7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/Element</a:t>
            </a:r>
            <a:r>
              <a:rPr lang="en-US" altLang="en-US" b="1" dirty="0"/>
              <a:t> </a:t>
            </a:r>
            <a:r>
              <a:rPr lang="en-US" altLang="en-US" dirty="0"/>
              <a:t>Operations: 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to set (unless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already a member)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all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.discard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from set,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a member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and return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arbitrary element;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if set is empty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a member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128ED0-6F7B-461C-B240-1A10CBEEBB7C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4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s1.add(7)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s1.add(3)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error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9DF32-3460-4BAD-AC25-B21A64FA90F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2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s1.discard(2)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s1.discard(2)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error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s1.remove(2)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s1.pop()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 # not guaranteed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9DF32-3460-4BAD-AC25-B21A64FA90F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9 in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8 in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s1.clear()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                 # notice!  not {}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s1.pop()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'pop from an empty set'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return 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, and do not modify the operand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s</a:t>
            </a:r>
          </a:p>
          <a:p>
            <a:pPr lvl="1" eaLnBrk="1" hangingPunct="1"/>
            <a:r>
              <a:rPr lang="en-US" altLang="en-US" sz="2400" i="1" dirty="0"/>
              <a:t>High-to-low</a:t>
            </a:r>
            <a:r>
              <a:rPr lang="en-US" altLang="en-US" sz="2400" dirty="0"/>
              <a:t> precedence, left-to-right associative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set difference: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#   in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and not 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intersection: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symmetric difference: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union: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Boolean operators, do not modify operands</a:t>
            </a:r>
          </a:p>
          <a:p>
            <a:pPr lvl="1" eaLnBrk="1" hangingPunct="1"/>
            <a:r>
              <a:rPr lang="en-US" altLang="en-US" sz="2400" i="1" dirty="0"/>
              <a:t>Lower</a:t>
            </a:r>
            <a:r>
              <a:rPr lang="en-US" altLang="en-US" sz="2400" dirty="0"/>
              <a:t> precedence than </a:t>
            </a:r>
            <a:r>
              <a:rPr lang="en-US" altLang="en-US" sz="2400" b="1" dirty="0"/>
              <a:t>-</a:t>
            </a:r>
            <a:r>
              <a:rPr lang="en-US" altLang="en-US" sz="2400" dirty="0"/>
              <a:t>, </a:t>
            </a:r>
            <a:r>
              <a:rPr lang="en-US" altLang="en-US" sz="2400" b="1" dirty="0"/>
              <a:t>&amp;</a:t>
            </a:r>
            <a:r>
              <a:rPr lang="en-US" altLang="en-US" sz="2400" dirty="0"/>
              <a:t>, </a:t>
            </a:r>
            <a:r>
              <a:rPr lang="en-US" altLang="en-US" sz="2400" b="1" dirty="0"/>
              <a:t>^</a:t>
            </a:r>
            <a:r>
              <a:rPr lang="en-US" altLang="en-US" sz="2400" dirty="0"/>
              <a:t>, </a:t>
            </a:r>
            <a:r>
              <a:rPr lang="en-US" altLang="en-US" sz="2400" b="1" dirty="0"/>
              <a:t>|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same elements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not same elements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⊆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⊂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⊇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⊃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{1, 2, 4, 5, 8,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{1, 2, 3, 4}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 = {6,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s1 -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9, 5}      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s2 -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&amp; s3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intersection</a:t>
            </a:r>
            <a:endParaRPr lang="en-US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in s1 or s3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but not both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4, 5, 6, 7,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3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b="1" dirty="0"/>
              <a:t>set</a:t>
            </a:r>
            <a:r>
              <a:rPr lang="en-US" altLang="en-US" sz="4200" dirty="0"/>
              <a:t>/</a:t>
            </a:r>
            <a:r>
              <a:rPr lang="en-US" altLang="en-US" sz="4200" b="1" dirty="0"/>
              <a:t>set</a:t>
            </a:r>
            <a:r>
              <a:rPr lang="en-US" altLang="en-US" sz="4200" dirty="0"/>
              <a:t> Symbolic Operations: Non-Modifying Examples (</a:t>
            </a:r>
            <a:r>
              <a:rPr lang="en-US" altLang="en-US" sz="4200" dirty="0" err="1"/>
              <a:t>cont</a:t>
            </a:r>
            <a:r>
              <a:rPr lang="en-US" altLang="en-US" sz="4200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| s2 |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5, 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==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# not same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s2 - s1 &lt;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# proper subset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== s1 | s3 - s1 &amp;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# precedence problem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== (s1 | s3) - (s1 &amp; s3)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Iterating with </a:t>
            </a:r>
            <a:r>
              <a:rPr lang="en-US" altLang="en-US" b="1" dirty="0"/>
              <a:t>for</a:t>
            </a:r>
            <a:r>
              <a:rPr lang="en-US" altLang="en-US" dirty="0"/>
              <a:t>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for </a:t>
            </a:r>
            <a:r>
              <a:rPr lang="en-US" altLang="en-US" sz="2800" dirty="0"/>
              <a:t>loop steps through each item of an </a:t>
            </a:r>
            <a:r>
              <a:rPr lang="en-US" altLang="en-US" sz="2800" i="1" dirty="0" err="1"/>
              <a:t>iterable</a:t>
            </a:r>
            <a:r>
              <a:rPr lang="en-US" altLang="en-US" sz="2800" dirty="0"/>
              <a:t>, one by 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is one example of an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9, -4, 12]: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 2)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item squared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FE838-6863-4BCE-A911-BFC2749B662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8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operations take arbitrary </a:t>
            </a:r>
            <a:r>
              <a:rPr lang="en-US" altLang="en-US" sz="2800" i="1" dirty="0" err="1"/>
              <a:t>iterables</a:t>
            </a:r>
            <a:r>
              <a:rPr lang="en-US" altLang="en-US" sz="2800" dirty="0"/>
              <a:t> as arguments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.union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.intersection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.difference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9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.isdisjoint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it == set()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.issubset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⊆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.issuperset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⊇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</a:p>
          <a:p>
            <a:pPr eaLnBrk="1" hangingPunct="1"/>
            <a:endParaRPr lang="en-US" alt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b="1" dirty="0"/>
              <a:t>copy()</a:t>
            </a:r>
            <a:r>
              <a:rPr lang="en-US" altLang="en-US" sz="2800" dirty="0"/>
              <a:t> returns a 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{1, 2, 5, 6}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s1.union('hi', [3.3])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3.3, 'h', 5, 6,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'}   # on my system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5, 6}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s1.union('hi', [3.3])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3.3, 'h', 5, 6, '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s2.intersection(range(2,6))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5}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2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b="1" dirty="0"/>
              <a:t>set</a:t>
            </a:r>
            <a:r>
              <a:rPr lang="en-US" altLang="en-US" sz="4200" dirty="0"/>
              <a:t>/</a:t>
            </a:r>
            <a:r>
              <a:rPr lang="en-US" altLang="en-US" sz="4200" i="1" dirty="0" err="1"/>
              <a:t>iter</a:t>
            </a:r>
            <a:r>
              <a:rPr lang="en-US" altLang="en-US" sz="4200" dirty="0"/>
              <a:t> Named Operations: Non-Modifying Examples (</a:t>
            </a:r>
            <a:r>
              <a:rPr lang="en-US" altLang="en-US" sz="4200" dirty="0" err="1"/>
              <a:t>cont</a:t>
            </a:r>
            <a:r>
              <a:rPr lang="en-US" altLang="en-US" sz="4200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= s3.copy()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is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False                 # not same object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s4 ==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   # ... but same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s4.issubset(s3)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s1.union(9, 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is not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3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take </a:t>
            </a:r>
            <a:r>
              <a:rPr lang="en-US" altLang="en-US" sz="2800" i="1" dirty="0" err="1"/>
              <a:t>iterables</a:t>
            </a:r>
            <a:r>
              <a:rPr lang="en-US" altLang="en-US" sz="2800" dirty="0"/>
              <a:t> as arguments, and </a:t>
            </a:r>
            <a:r>
              <a:rPr lang="en-US" altLang="en-US" sz="2800" i="1" dirty="0"/>
              <a:t>modify</a:t>
            </a:r>
            <a:r>
              <a:rPr lang="en-US" altLang="en-US" sz="2800" dirty="0"/>
              <a:t> the current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.intersection_update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.difference_update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^=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 err="1"/>
              <a:t>dict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consists of </a:t>
            </a:r>
            <a:r>
              <a:rPr lang="en-US" altLang="en-US" sz="2800" i="1" dirty="0" err="1"/>
              <a:t>key</a:t>
            </a:r>
            <a:r>
              <a:rPr lang="en-US" altLang="en-US" sz="2800" b="1" dirty="0" err="1"/>
              <a:t>:</a:t>
            </a:r>
            <a:r>
              <a:rPr lang="en-US" altLang="en-US" sz="2800" i="1" dirty="0" err="1"/>
              <a:t>value</a:t>
            </a:r>
            <a:r>
              <a:rPr lang="en-US" altLang="en-US" sz="2800" dirty="0"/>
              <a:t> pairs,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dirty="0"/>
              <a:t>Items (pairs) are stored in order of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 </a:t>
            </a:r>
            <a:r>
              <a:rPr lang="en-US" altLang="en-US" sz="2400" i="1" dirty="0"/>
              <a:t>creation</a:t>
            </a:r>
            <a:r>
              <a:rPr lang="en-US" altLang="en-US" sz="2400" dirty="0"/>
              <a:t>, with </a:t>
            </a:r>
            <a:r>
              <a:rPr lang="en-US" altLang="en-US" sz="2400" i="1" dirty="0"/>
              <a:t>no duplicate keys</a:t>
            </a:r>
          </a:p>
          <a:p>
            <a:pPr lvl="1" eaLnBrk="1" hangingPunct="1"/>
            <a:r>
              <a:rPr lang="en-US" altLang="en-US" sz="2400" dirty="0"/>
              <a:t>Keys must be </a:t>
            </a:r>
            <a:r>
              <a:rPr lang="en-US" altLang="en-US" sz="2400" i="1" dirty="0" err="1"/>
              <a:t>hashable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/>
              <a:t>There is no restriction on values</a:t>
            </a:r>
          </a:p>
          <a:p>
            <a:pPr lvl="2" eaLnBrk="1" hangingPunct="1"/>
            <a:r>
              <a:rPr lang="en-US" altLang="en-US" sz="2000" dirty="0"/>
              <a:t>Can be duplicated, mutable,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3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 = {'john' : 'jkostlund@gmail.com',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'al' :   'al@alcorp.net',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'bob' :  'bob@bassoc.com'}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type(n2e)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 = {'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:  [88, 100, 94],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'ed' :  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4DE8B-499C-4115-B967-C9407D35818E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9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i="1" dirty="0" err="1"/>
              <a:t>dict</a:t>
            </a:r>
            <a:r>
              <a:rPr lang="en-US" altLang="en-US" sz="2800" b="1" dirty="0"/>
              <a:t>[</a:t>
            </a:r>
            <a:r>
              <a:rPr lang="en-US" altLang="en-US" sz="2800" i="1" dirty="0"/>
              <a:t>key</a:t>
            </a:r>
            <a:r>
              <a:rPr lang="en-US" altLang="en-US" sz="2800" b="1" dirty="0"/>
              <a:t>]</a:t>
            </a:r>
            <a:r>
              <a:rPr lang="en-US" altLang="en-US" sz="2800" dirty="0"/>
              <a:t> to look up the associated </a:t>
            </a:r>
            <a:r>
              <a:rPr lang="en-US" altLang="en-US" sz="2800" i="1" dirty="0"/>
              <a:t>value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john's email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'jkostlund@gmail.com'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s2s['ed']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ed's exam scores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[94, None, 98]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s2s['ed'][0]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ed's first exam score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# no matching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8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New items (</a:t>
            </a:r>
            <a:r>
              <a:rPr lang="en-US" altLang="en-US" sz="2800" i="1" dirty="0" err="1"/>
              <a:t>key</a:t>
            </a:r>
            <a:r>
              <a:rPr lang="en-US" altLang="en-US" sz="2800" b="1" dirty="0" err="1"/>
              <a:t>:</a:t>
            </a:r>
            <a:r>
              <a:rPr lang="en-US" altLang="en-US" sz="2800" i="1" dirty="0" err="1"/>
              <a:t>value</a:t>
            </a:r>
            <a:r>
              <a:rPr lang="en-US" altLang="en-US" sz="2800" dirty="0"/>
              <a:t> pairs) are easy to add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n2e['cy'] = 'cy@nou.edu'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'jkostlund@gmail.com', 'al':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dirty="0"/>
              <a:t>The value for an existing key can be changed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 = 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D998-E27C-48DF-B9CB-3F9DFDF2712E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4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is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</a:rPr>
              <a:t>Iterable</a:t>
            </a:r>
            <a:r>
              <a:rPr lang="en-US" altLang="en-US" sz="2400" dirty="0"/>
              <a:t> over </a:t>
            </a:r>
            <a:r>
              <a:rPr lang="en-US" altLang="en-US" sz="2400" i="1" dirty="0"/>
              <a:t>keys</a:t>
            </a:r>
            <a:r>
              <a:rPr lang="en-US" altLang="en-US" sz="2400" dirty="0"/>
              <a:t> -- e.g.,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loops can be used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Mutable</a:t>
            </a:r>
            <a:r>
              <a:rPr lang="en-US" altLang="en-US" sz="2400" dirty="0"/>
              <a:t> -- can add, remove items</a:t>
            </a:r>
          </a:p>
          <a:p>
            <a:pPr lvl="2" eaLnBrk="1" hangingPunct="1"/>
            <a:r>
              <a:rPr lang="en-US" altLang="en-US" sz="2000" dirty="0"/>
              <a:t>Mutable implies the </a:t>
            </a:r>
            <a:r>
              <a:rPr lang="en-US" altLang="en-US" sz="2000" b="1" dirty="0" err="1"/>
              <a:t>dict</a:t>
            </a:r>
            <a:r>
              <a:rPr lang="en-US" altLang="en-US" sz="2000" dirty="0"/>
              <a:t> itself is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hashable</a:t>
            </a:r>
            <a:endParaRPr lang="en-US" altLang="en-US" sz="2000" dirty="0"/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</a:rPr>
              <a:t> a sequenc</a:t>
            </a:r>
            <a:r>
              <a:rPr lang="en-US" altLang="en-US" sz="2400" dirty="0"/>
              <a:t>e -- no slicing with </a:t>
            </a:r>
            <a:r>
              <a:rPr lang="en-US" altLang="en-US" sz="2400" b="1" dirty="0"/>
              <a:t>[]</a:t>
            </a:r>
          </a:p>
          <a:p>
            <a:pPr lvl="2" eaLnBrk="1" hangingPunct="1"/>
            <a:r>
              <a:rPr lang="en-US" altLang="en-US" sz="2000" i="1" dirty="0"/>
              <a:t>d</a:t>
            </a:r>
            <a:r>
              <a:rPr lang="en-US" altLang="en-US" sz="2000" b="1" dirty="0"/>
              <a:t>[</a:t>
            </a:r>
            <a:r>
              <a:rPr lang="en-US" altLang="en-US" sz="2000" i="1" dirty="0"/>
              <a:t>key</a:t>
            </a:r>
            <a:r>
              <a:rPr lang="en-US" altLang="en-US" sz="2000" b="1" dirty="0"/>
              <a:t>]</a:t>
            </a:r>
            <a:r>
              <a:rPr lang="en-US" altLang="en-US" sz="2000" dirty="0"/>
              <a:t> looks up the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for key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collection</a:t>
            </a:r>
            <a:r>
              <a:rPr lang="en-US" altLang="en-US" sz="2400" dirty="0"/>
              <a:t> --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()</a:t>
            </a:r>
            <a:r>
              <a:rPr lang="en-US" altLang="en-US" sz="2400" dirty="0"/>
              <a:t>, </a:t>
            </a:r>
            <a:r>
              <a:rPr lang="en-US" altLang="en-US" sz="2400" b="1" dirty="0"/>
              <a:t>in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not in</a:t>
            </a:r>
            <a:r>
              <a:rPr lang="en-US" altLang="en-US" sz="2400" dirty="0"/>
              <a:t> work for </a:t>
            </a:r>
            <a:r>
              <a:rPr lang="en-US" altLang="en-US" sz="2400" i="1" dirty="0"/>
              <a:t>keys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Iterating with </a:t>
            </a:r>
            <a:r>
              <a:rPr lang="en-US" altLang="en-US" b="1" dirty="0"/>
              <a:t>for</a:t>
            </a:r>
            <a:r>
              <a:rPr lang="en-US" altLang="en-US" dirty="0"/>
              <a:t> Loops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is another example of an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lvl="1" eaLnBrk="1" hangingPunct="1"/>
            <a:r>
              <a:rPr lang="en-US" altLang="en-US" sz="2400" dirty="0"/>
              <a:t>Each item is a one-character </a:t>
            </a:r>
            <a:r>
              <a:rPr lang="en-US" altLang="en-US" sz="2400" b="1" dirty="0"/>
              <a:t>str</a:t>
            </a:r>
          </a:p>
          <a:p>
            <a:pPr lvl="2" eaLnBrk="1" hangingPunct="1"/>
            <a:r>
              <a:rPr lang="en-US" altLang="en-US" sz="2000" dirty="0"/>
              <a:t>Python has no separate character type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for s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'howdy':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o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FE838-6863-4BCE-A911-BFC2749B662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Collection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s2s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': [88, 100, 94],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'ed':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(s2s)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 # '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a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100 in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  # 100 is not a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 err="1"/>
              <a:t>Iterable</a:t>
            </a:r>
            <a:r>
              <a:rPr lang="en-US" altLang="en-US" dirty="0"/>
              <a:t>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s2s: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print(k, 'last score:', s2s[k][2])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score: 94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score: 100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 last score: 98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86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operations include:</a:t>
            </a:r>
          </a:p>
          <a:p>
            <a:pPr lvl="1" eaLnBrk="1" hangingPunct="1"/>
            <a:r>
              <a:rPr lang="en-US" altLang="en-US" sz="2400" dirty="0"/>
              <a:t>(We have left out a few advanced operations)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item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no such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remove all items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return shallow copy of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.popitem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and return an item (a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tuple) from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last-in first-out,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or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3691-1978-4008-9685-E75CAB196C5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Operations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does not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exist in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given (the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item is not removed from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occurs)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key[,def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#  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3691-1978-4008-9685-E75CAB196C50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7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Operation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'jostlund@andrew.cmu.edu', 'al'...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n2e.get('ed')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None not printed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n2e.get('ed', 'no ed')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ed'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n2e.popitem()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('cy', 'cy@nou.edu')  # last-in first-out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BE665-B918-4D38-9D0B-454136657D9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13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Operation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n2e['john']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n2e.pop('al')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'al@alcorp.net'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'bob@bassoc.com'}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n2e.clear()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{}                    # empty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not set!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BE665-B918-4D38-9D0B-454136657D9D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6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provides three </a:t>
            </a:r>
            <a:r>
              <a:rPr lang="en-US" altLang="en-US" sz="2800" i="1" dirty="0"/>
              <a:t>views</a:t>
            </a:r>
            <a:r>
              <a:rPr lang="en-US" altLang="en-US" sz="2800" dirty="0"/>
              <a:t> that make it easy to loop through keys, values, or items</a:t>
            </a:r>
          </a:p>
          <a:p>
            <a:pPr lvl="1" eaLnBrk="1" hangingPunct="1"/>
            <a:r>
              <a:rPr lang="en-US" altLang="en-US" sz="2400" dirty="0"/>
              <a:t>A view can be used as an </a:t>
            </a:r>
            <a:r>
              <a:rPr lang="en-US" altLang="en-US" sz="2400" dirty="0" err="1"/>
              <a:t>iterable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keys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pairs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AA8CB-A328-4931-9A78-2E0A899B695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03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View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[88, 100, 94], 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'ed':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s2s.keys():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360F9-35DB-41EB-AA7D-5C4F0DD2F125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6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View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v in s2s.values():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print(v)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[88, 100, 94]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[99, 98, 100]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[94, None, 98]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s2s.items():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('cal', [88, 100, 94])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('dave', [99, 98, 100])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('ed', [94, None, 98])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360F9-35DB-41EB-AA7D-5C4F0DD2F125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31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</a:t>
            </a:r>
            <a:r>
              <a:rPr lang="en-US" altLang="en-US" b="1" dirty="0"/>
              <a:t>items()</a:t>
            </a:r>
            <a:r>
              <a:rPr lang="en-US" altLang="en-US" dirty="0"/>
              <a:t> and Multiple 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Each item in 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is a 2-tuple</a:t>
            </a:r>
          </a:p>
          <a:p>
            <a:pPr lvl="1" eaLnBrk="1" hangingPunct="1"/>
            <a:r>
              <a:rPr lang="en-US" altLang="en-US" sz="2400" dirty="0"/>
              <a:t>You can use multiple assignment in a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for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v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s2s.items():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print('Key:',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'\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[88, 100, 94]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Key: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Value: [99, 98, 100]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Key: ed         Value: [94, None, 98]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AA8CB-A328-4931-9A78-2E0A899B695A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range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 function is a useful </a:t>
            </a:r>
            <a:r>
              <a:rPr lang="en-US" altLang="en-US" sz="2800" dirty="0" err="1"/>
              <a:t>iterable</a:t>
            </a:r>
            <a:endParaRPr lang="en-US" altLang="en-US" sz="2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0, 1, 2, ...,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+2, ...,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m,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m+s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m+2s, ... , &lt;n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3A0B9-17A4-4431-AF42-30B700CE5BB6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6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Both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have items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…</a:t>
            </a:r>
            <a:r>
              <a:rPr lang="en-US" altLang="en-US" sz="2800" b="1" dirty="0"/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 = {}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empty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type(de)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 = set()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type(se)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48AF5-4E54-40B6-9FFC-065A121A36E9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04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{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one-item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{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one-item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88678-3DAA-4237-B6BB-AD0731F040B8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</a:t>
            </a:r>
            <a:r>
              <a:rPr lang="en-US" altLang="en-US" b="1" dirty="0" err="1"/>
              <a:t>frozenset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frozenset</a:t>
            </a:r>
            <a:r>
              <a:rPr lang="en-US" altLang="en-US" sz="2800" dirty="0"/>
              <a:t> is 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whose elements cannot be modified</a:t>
            </a:r>
          </a:p>
          <a:p>
            <a:pPr lvl="1" eaLnBrk="1" hangingPunct="1"/>
            <a:r>
              <a:rPr lang="en-US" altLang="en-US" sz="2400" dirty="0"/>
              <a:t>Is immutable/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, and hence can be an element of a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, or a key in a </a:t>
            </a:r>
            <a:r>
              <a:rPr lang="en-US" altLang="en-US" sz="2400" b="1" dirty="0" err="1"/>
              <a:t>dict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Named and symbolic </a:t>
            </a:r>
            <a:r>
              <a:rPr lang="en-US" altLang="en-US" sz="2400" i="1" dirty="0"/>
              <a:t>modifying</a:t>
            </a:r>
            <a:r>
              <a:rPr lang="en-US" altLang="en-US" sz="2400" dirty="0"/>
              <a:t> operations cannot be used on a </a:t>
            </a:r>
            <a:r>
              <a:rPr lang="en-US" altLang="en-US" sz="2400" b="1" dirty="0" err="1"/>
              <a:t>frozenset</a:t>
            </a:r>
            <a:endParaRPr lang="en-US" altLang="en-US" sz="2400" b="1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01E98-27BE-48C0-B602-953CA517589B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0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list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Defining, indexing, concatenating, repeating, </a:t>
            </a:r>
            <a:r>
              <a:rPr lang="en-US" altLang="en-US" sz="2000" i="1" dirty="0"/>
              <a:t>mutable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b="1" dirty="0"/>
              <a:t>for</a:t>
            </a:r>
            <a:r>
              <a:rPr lang="en-US" altLang="en-US" sz="2000" dirty="0"/>
              <a:t> loop and </a:t>
            </a:r>
            <a:r>
              <a:rPr lang="en-US" altLang="en-US" sz="2000" i="1" dirty="0" err="1"/>
              <a:t>iterables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sequences</a:t>
            </a:r>
            <a:r>
              <a:rPr lang="en-US" altLang="en-US" sz="2000" dirty="0"/>
              <a:t>: </a:t>
            </a:r>
            <a:r>
              <a:rPr lang="en-US" altLang="en-US" sz="2000" b="1" dirty="0"/>
              <a:t>list</a:t>
            </a:r>
            <a:r>
              <a:rPr lang="en-US" altLang="en-US" sz="2000" dirty="0"/>
              <a:t>, </a:t>
            </a:r>
            <a:r>
              <a:rPr lang="en-US" altLang="en-US" sz="2000" b="1" dirty="0"/>
              <a:t>tuple</a:t>
            </a:r>
            <a:r>
              <a:rPr lang="en-US" altLang="en-US" sz="2000" dirty="0"/>
              <a:t>, </a:t>
            </a:r>
            <a:r>
              <a:rPr lang="en-US" altLang="en-US" sz="2000" b="1" dirty="0"/>
              <a:t>str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range()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Eleven named </a:t>
            </a:r>
            <a:r>
              <a:rPr lang="en-US" altLang="en-US" sz="2000" i="1" dirty="0"/>
              <a:t>methods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References</a:t>
            </a:r>
            <a:r>
              <a:rPr lang="en-US" altLang="en-US" sz="2000" dirty="0"/>
              <a:t>, </a:t>
            </a:r>
            <a:r>
              <a:rPr lang="en-US" altLang="en-US" sz="2000" b="1" dirty="0"/>
              <a:t>id()</a:t>
            </a:r>
            <a:r>
              <a:rPr lang="en-US" altLang="en-US" sz="2000" dirty="0"/>
              <a:t>, </a:t>
            </a:r>
            <a:r>
              <a:rPr lang="en-US" altLang="en-US" sz="2000" b="1" dirty="0"/>
              <a:t>is</a:t>
            </a:r>
            <a:r>
              <a:rPr lang="en-US" altLang="en-US" sz="2000" dirty="0"/>
              <a:t>/</a:t>
            </a:r>
            <a:r>
              <a:rPr lang="en-US" altLang="en-US" sz="2000" b="1" dirty="0"/>
              <a:t>is not</a:t>
            </a:r>
            <a:r>
              <a:rPr lang="en-US" altLang="en-US" sz="2000" dirty="0"/>
              <a:t>, </a:t>
            </a:r>
            <a:r>
              <a:rPr lang="en-US" altLang="en-US" sz="2000" b="1" dirty="0"/>
              <a:t>in</a:t>
            </a:r>
            <a:r>
              <a:rPr lang="en-US" altLang="en-US" sz="2000" dirty="0"/>
              <a:t>/</a:t>
            </a:r>
            <a:r>
              <a:rPr lang="en-US" altLang="en-US" sz="2000" b="1" dirty="0"/>
              <a:t>not in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len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/>
              <a:t>None</a:t>
            </a:r>
            <a:r>
              <a:rPr lang="en-US" altLang="en-US" sz="2000" dirty="0"/>
              <a:t>, </a:t>
            </a:r>
            <a:r>
              <a:rPr lang="en-US" altLang="en-US" sz="2000" b="1" dirty="0"/>
              <a:t>del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Memory reclamation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Slices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shallow copy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8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 (</a:t>
            </a:r>
            <a:r>
              <a:rPr lang="en-US" altLang="en-US" sz="2800" dirty="0" err="1"/>
              <a:t>cont</a:t>
            </a:r>
            <a:r>
              <a:rPr lang="en-US" altLang="en-US" sz="2800" dirty="0"/>
              <a:t>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tuple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Defining, indexing, concatenating, repeating, </a:t>
            </a:r>
            <a:r>
              <a:rPr lang="en-US" altLang="en-US" sz="2000" i="1" dirty="0"/>
              <a:t>immutable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Slices</a:t>
            </a:r>
            <a:r>
              <a:rPr lang="en-US" altLang="en-US" sz="2000" dirty="0"/>
              <a:t>, </a:t>
            </a:r>
            <a:r>
              <a:rPr lang="en-US" altLang="en-US" sz="2000" b="1" dirty="0"/>
              <a:t>tuple</a:t>
            </a:r>
            <a:r>
              <a:rPr lang="en-US" altLang="en-US" sz="2000" i="1" dirty="0"/>
              <a:t> packing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sequence unpacking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"Changing" a </a:t>
            </a:r>
            <a:r>
              <a:rPr lang="en-US" altLang="en-US" sz="2000" b="1" dirty="0"/>
              <a:t>tuple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str</a:t>
            </a:r>
            <a:r>
              <a:rPr lang="en-US" altLang="en-US" sz="2000" dirty="0"/>
              <a:t> object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set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Creating, comparing, accessing, modifying, deleting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Elements must be </a:t>
            </a:r>
            <a:r>
              <a:rPr lang="en-US" altLang="en-US" sz="2000" i="1" dirty="0" err="1"/>
              <a:t>hashable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Union, intersection, difference, symmetric difference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 err="1"/>
              <a:t>Iterable</a:t>
            </a:r>
            <a:r>
              <a:rPr lang="en-US" altLang="en-US" sz="2000" dirty="0"/>
              <a:t>, mutable, a collection,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a sequence</a:t>
            </a:r>
          </a:p>
          <a:p>
            <a:pPr marL="914400" lvl="2" indent="0" eaLnBrk="1" hangingPunct="1">
              <a:spcBef>
                <a:spcPts val="300"/>
              </a:spcBef>
              <a:buNone/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5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 (</a:t>
            </a:r>
            <a:r>
              <a:rPr lang="en-US" altLang="en-US" sz="2800" dirty="0" err="1"/>
              <a:t>cont</a:t>
            </a:r>
            <a:r>
              <a:rPr lang="en-US" altLang="en-US" sz="2800" dirty="0"/>
              <a:t>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 err="1"/>
              <a:t>dict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Creating, accessing, modifying, deleting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Items are </a:t>
            </a:r>
            <a:r>
              <a:rPr lang="en-US" altLang="en-US" sz="2000" i="1" dirty="0"/>
              <a:t>key</a:t>
            </a:r>
            <a:r>
              <a:rPr lang="en-US" altLang="en-US" sz="2000" b="1" dirty="0"/>
              <a:t>:</a:t>
            </a:r>
            <a:r>
              <a:rPr lang="en-US" altLang="en-US" sz="2000" dirty="0"/>
              <a:t>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pairs; </a:t>
            </a:r>
            <a:r>
              <a:rPr lang="en-US" altLang="en-US" sz="2000" i="1" dirty="0"/>
              <a:t>key</a:t>
            </a:r>
            <a:r>
              <a:rPr lang="en-US" altLang="en-US" sz="2000" dirty="0"/>
              <a:t>s must be </a:t>
            </a:r>
            <a:r>
              <a:rPr lang="en-US" altLang="en-US" sz="2000" i="1" dirty="0" err="1"/>
              <a:t>hashable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 err="1"/>
              <a:t>Iterable</a:t>
            </a:r>
            <a:r>
              <a:rPr lang="en-US" altLang="en-US" sz="2000" dirty="0"/>
              <a:t>, mutable, a collection,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a sequence</a:t>
            </a:r>
          </a:p>
          <a:p>
            <a:pPr marL="914400" lvl="2" indent="0" eaLnBrk="1" hangingPunct="1">
              <a:spcBef>
                <a:spcPts val="300"/>
              </a:spcBef>
              <a:buNone/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54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60155</TotalTime>
  <Words>11416</Words>
  <Application>Microsoft Office PowerPoint</Application>
  <PresentationFormat>On-screen Show (4:3)</PresentationFormat>
  <Paragraphs>1743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MS Gothic</vt:lpstr>
      <vt:lpstr>Courier New</vt:lpstr>
      <vt:lpstr>Tahoma</vt:lpstr>
      <vt:lpstr>Times New Roman</vt:lpstr>
      <vt:lpstr>Wingdings</vt:lpstr>
      <vt:lpstr>Blends</vt:lpstr>
      <vt:lpstr>MSCF Python Programming Basics -- 2021</vt:lpstr>
      <vt:lpstr>The Python list</vt:lpstr>
      <vt:lpstr>The Python list (cont)</vt:lpstr>
      <vt:lpstr>The Python list (cont)</vt:lpstr>
      <vt:lpstr>The Python list (cont)</vt:lpstr>
      <vt:lpstr>The Python list (cont)</vt:lpstr>
      <vt:lpstr>Iterating with for Loops</vt:lpstr>
      <vt:lpstr>Iterating with for Loops (cont)</vt:lpstr>
      <vt:lpstr>The range Function</vt:lpstr>
      <vt:lpstr>The range Function (cont)</vt:lpstr>
      <vt:lpstr>Sequence Length: len</vt:lpstr>
      <vt:lpstr>Sequence Length: len (cont)</vt:lpstr>
      <vt:lpstr>list Named Operations</vt:lpstr>
      <vt:lpstr>list Named Operations (cont)</vt:lpstr>
      <vt:lpstr>list Named Operations Examples</vt:lpstr>
      <vt:lpstr>list Named Operations Examples (cont)</vt:lpstr>
      <vt:lpstr>list Named Operations Examples (cont)</vt:lpstr>
      <vt:lpstr>list Named Operations Examples (cont)</vt:lpstr>
      <vt:lpstr>Variables are References, not of Fixed Value or Type</vt:lpstr>
      <vt:lpstr>Object Identity: id</vt:lpstr>
      <vt:lpstr>Object Identity: id (cont)</vt:lpstr>
      <vt:lpstr>Object Identity: id (cont)</vt:lpstr>
      <vt:lpstr>Object Identity: id (cont)</vt:lpstr>
      <vt:lpstr>Object Identity: id (cont)</vt:lpstr>
      <vt:lpstr>Identity vs. Value Comparison</vt:lpstr>
      <vt:lpstr>Membership Tests</vt:lpstr>
      <vt:lpstr>Identity and Membership Test Precedence</vt:lpstr>
      <vt:lpstr>None and del</vt:lpstr>
      <vt:lpstr>Beware: Do Not Modify a list You Are Iterating Over!</vt:lpstr>
      <vt:lpstr>Instead, Iterate Over a Copy</vt:lpstr>
      <vt:lpstr>Sequence Slices</vt:lpstr>
      <vt:lpstr>Sequence Slices Example</vt:lpstr>
      <vt:lpstr>list Subscript vs. Slice</vt:lpstr>
      <vt:lpstr>list Subscript vs. Slice (cont)</vt:lpstr>
      <vt:lpstr>list Subscript vs. Slice (cont)</vt:lpstr>
      <vt:lpstr>Iterate Over a Copy, Redux</vt:lpstr>
      <vt:lpstr>What Does "Shallow Copy" Mean?</vt:lpstr>
      <vt:lpstr>What Does "Shallow Copy" Mean? (cont)</vt:lpstr>
      <vt:lpstr>What Does "Shallow Copy" Mean? (cont)</vt:lpstr>
      <vt:lpstr>What Does "Shallow Copy" Mean? (cont)</vt:lpstr>
      <vt:lpstr>Assignment to a list Slice</vt:lpstr>
      <vt:lpstr>Assignment to a list Slice (cont)</vt:lpstr>
      <vt:lpstr>The Python tuple</vt:lpstr>
      <vt:lpstr>The Python tuple (cont)</vt:lpstr>
      <vt:lpstr>The Python tuple (cont)</vt:lpstr>
      <vt:lpstr>The Python tuple (cont)</vt:lpstr>
      <vt:lpstr>The Python tuple (cont)</vt:lpstr>
      <vt:lpstr>One-Item tuple and Empty tuple</vt:lpstr>
      <vt:lpstr>tuple Packing</vt:lpstr>
      <vt:lpstr>Sequence Unpacking</vt:lpstr>
      <vt:lpstr>Multiple Assignment, Redux</vt:lpstr>
      <vt:lpstr>Why tuples?</vt:lpstr>
      <vt:lpstr>Why tuples? (cont)</vt:lpstr>
      <vt:lpstr>A tuple is Iterable</vt:lpstr>
      <vt:lpstr>"Modifying" a tuple or a str</vt:lpstr>
      <vt:lpstr>"Modifying" a tuple or a str (cont)</vt:lpstr>
      <vt:lpstr>"Modifying" a tuple or a str (cont)</vt:lpstr>
      <vt:lpstr>"Modifying" a tuple or a str (cont)</vt:lpstr>
      <vt:lpstr>The Python set</vt:lpstr>
      <vt:lpstr>The Python set (cont)</vt:lpstr>
      <vt:lpstr>set Properties</vt:lpstr>
      <vt:lpstr>set/Element Operations: Modifying</vt:lpstr>
      <vt:lpstr>set Examples</vt:lpstr>
      <vt:lpstr>set Examples (cont)</vt:lpstr>
      <vt:lpstr>set Examples (cont)</vt:lpstr>
      <vt:lpstr>set/set Symbolic Operations: Non-Modifying</vt:lpstr>
      <vt:lpstr>set/set Symbolic Operations: Non-Modifying (cont)</vt:lpstr>
      <vt:lpstr>set/set Symbolic Operations: Non-Modifying Examples</vt:lpstr>
      <vt:lpstr>set/set Symbolic Operations: Non-Modifying Examples (cont)</vt:lpstr>
      <vt:lpstr>set/iter Named Operations: Non-Modifying</vt:lpstr>
      <vt:lpstr>set/iter Named Operations: Non-Modifying (cont)</vt:lpstr>
      <vt:lpstr>set/iter Named Operations: Non-Modifying Examples</vt:lpstr>
      <vt:lpstr>set/iter Named Operations: Non-Modifying Examples (cont)</vt:lpstr>
      <vt:lpstr>set/iter Named Operations: Modifying</vt:lpstr>
      <vt:lpstr>The Python dict</vt:lpstr>
      <vt:lpstr>dict Examples</vt:lpstr>
      <vt:lpstr>dict Examples (cont)</vt:lpstr>
      <vt:lpstr>dict Examples (cont)</vt:lpstr>
      <vt:lpstr>dict Properties</vt:lpstr>
      <vt:lpstr>dict Collection Examples</vt:lpstr>
      <vt:lpstr>dict Iterable Examples</vt:lpstr>
      <vt:lpstr>dict Operations</vt:lpstr>
      <vt:lpstr>dict Operations (cont)</vt:lpstr>
      <vt:lpstr>dict Operation Examples</vt:lpstr>
      <vt:lpstr>dict Operation Examples (cont)</vt:lpstr>
      <vt:lpstr>dict Views</vt:lpstr>
      <vt:lpstr>dict View Examples</vt:lpstr>
      <vt:lpstr>dict View Examples (cont)</vt:lpstr>
      <vt:lpstr>dict items() and Multiple Assignment</vt:lpstr>
      <vt:lpstr>Empty and One-Item sets and dicts</vt:lpstr>
      <vt:lpstr>Empty and One-Item sets and dicts (cont)</vt:lpstr>
      <vt:lpstr>About frozenset</vt:lpstr>
      <vt:lpstr>Week 2 Summary</vt:lpstr>
      <vt:lpstr>Week 2 Summary (cont)</vt:lpstr>
      <vt:lpstr>Week 2 Summary (cont)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583</cp:revision>
  <cp:lastPrinted>2019-05-29T16:37:29Z</cp:lastPrinted>
  <dcterms:created xsi:type="dcterms:W3CDTF">2003-08-31T19:53:38Z</dcterms:created>
  <dcterms:modified xsi:type="dcterms:W3CDTF">2021-06-28T11:15:55Z</dcterms:modified>
</cp:coreProperties>
</file>