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y="6858000" cx="12190400"/>
  <p:notesSz cx="6858000" cy="9144000"/>
  <p:embeddedFontLst>
    <p:embeddedFont>
      <p:font typeface="Roboto Slab"/>
      <p:regular r:id="rId85"/>
      <p:bold r:id="rId86"/>
    </p:embeddedFont>
    <p:embeddedFont>
      <p:font typeface="Content"/>
      <p:regular r:id="rId87"/>
      <p:bold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29337B-6913-4223-8CC9-EDE1703A9764}">
  <a:tblStyle styleId="{F329337B-6913-4223-8CC9-EDE1703A976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CEC"/>
          </a:solidFill>
        </a:fill>
      </a:tcStyle>
    </a:wholeTbl>
    <a:band1H>
      <a:tcTxStyle/>
      <a:tcStyle>
        <a:fill>
          <a:solidFill>
            <a:srgbClr val="D7D7D7"/>
          </a:solidFill>
        </a:fill>
      </a:tcStyle>
    </a:band1H>
    <a:band2H>
      <a:tcTxStyle/>
    </a:band2H>
    <a:band1V>
      <a:tcTxStyle/>
      <a:tcStyle>
        <a:fill>
          <a:solidFill>
            <a:srgbClr val="D7D7D7"/>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B7261E03-AAAD-435F-A300-AD3F134EC726}"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D0824CCD-0158-43E6-8A87-92C9D18A488F}"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RobotoSlab-bold.fntdata"/><Relationship Id="rId41" Type="http://schemas.openxmlformats.org/officeDocument/2006/relationships/slide" Target="slides/slide35.xml"/><Relationship Id="rId85" Type="http://schemas.openxmlformats.org/officeDocument/2006/relationships/font" Target="fonts/RobotoSlab-regular.fntdata"/><Relationship Id="rId44" Type="http://schemas.openxmlformats.org/officeDocument/2006/relationships/slide" Target="slides/slide38.xml"/><Relationship Id="rId88" Type="http://schemas.openxmlformats.org/officeDocument/2006/relationships/font" Target="fonts/Content-bold.fntdata"/><Relationship Id="rId43" Type="http://schemas.openxmlformats.org/officeDocument/2006/relationships/slide" Target="slides/slide37.xml"/><Relationship Id="rId87" Type="http://schemas.openxmlformats.org/officeDocument/2006/relationships/font" Target="fonts/Content-regular.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914281" y="2130426"/>
            <a:ext cx="10361851"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828562" y="3886200"/>
            <a:ext cx="8533289"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2"/>
          <p:cNvSpPr/>
          <p:nvPr/>
        </p:nvSpPr>
        <p:spPr>
          <a:xfrm>
            <a:off x="-24130" y="15760"/>
            <a:ext cx="12247880" cy="6849745"/>
          </a:xfrm>
          <a:custGeom>
            <a:rect b="b" l="l" r="r" t="t"/>
            <a:pathLst>
              <a:path extrusionOk="0" h="10787" w="19288">
                <a:moveTo>
                  <a:pt x="0" y="0"/>
                </a:moveTo>
                <a:cubicBezTo>
                  <a:pt x="6429" y="0"/>
                  <a:pt x="13244" y="5803"/>
                  <a:pt x="19288" y="0"/>
                </a:cubicBezTo>
                <a:lnTo>
                  <a:pt x="19288" y="10787"/>
                </a:lnTo>
                <a:lnTo>
                  <a:pt x="0" y="10787"/>
                </a:lnTo>
                <a:lnTo>
                  <a:pt x="0" y="0"/>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2"/>
          <p:cNvSpPr txBox="1"/>
          <p:nvPr/>
        </p:nvSpPr>
        <p:spPr>
          <a:xfrm>
            <a:off x="769620" y="2855595"/>
            <a:ext cx="6802120" cy="19284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6000" u="none" cap="none" strike="noStrike">
                <a:solidFill>
                  <a:schemeClr val="dk1"/>
                </a:solidFill>
                <a:latin typeface="Calibri"/>
                <a:ea typeface="Calibri"/>
                <a:cs typeface="Calibri"/>
                <a:sym typeface="Calibri"/>
              </a:rPr>
              <a:t>Name of the Chapter</a:t>
            </a:r>
            <a:endParaRPr b="1" i="0" sz="6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i="0" sz="6000" u="none" cap="none" strike="noStrike">
              <a:solidFill>
                <a:schemeClr val="dk1"/>
              </a:solidFill>
              <a:latin typeface="Calibri"/>
              <a:ea typeface="Calibri"/>
              <a:cs typeface="Calibri"/>
              <a:sym typeface="Calibri"/>
            </a:endParaRPr>
          </a:p>
        </p:txBody>
      </p:sp>
      <p:cxnSp>
        <p:nvCxnSpPr>
          <p:cNvPr id="23" name="Google Shape;23;p2"/>
          <p:cNvCxnSpPr/>
          <p:nvPr/>
        </p:nvCxnSpPr>
        <p:spPr>
          <a:xfrm>
            <a:off x="861695" y="3825240"/>
            <a:ext cx="7905115" cy="0"/>
          </a:xfrm>
          <a:prstGeom prst="straightConnector1">
            <a:avLst/>
          </a:prstGeom>
          <a:noFill/>
          <a:ln cap="flat" cmpd="sng" w="4127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93" name="Shape 93"/>
        <p:cNvGrpSpPr/>
        <p:nvPr/>
      </p:nvGrpSpPr>
      <p:grpSpPr>
        <a:xfrm>
          <a:off x="0" y="0"/>
          <a:ext cx="0" cy="0"/>
          <a:chOff x="0" y="0"/>
          <a:chExt cx="0" cy="0"/>
        </a:xfrm>
      </p:grpSpPr>
      <p:sp>
        <p:nvSpPr>
          <p:cNvPr id="94" name="Google Shape;94;p11"/>
          <p:cNvSpPr/>
          <p:nvPr>
            <p:ph idx="2" type="pic"/>
          </p:nvPr>
        </p:nvSpPr>
        <p:spPr>
          <a:xfrm>
            <a:off x="523042" y="1142984"/>
            <a:ext cx="7314248" cy="4114800"/>
          </a:xfrm>
          <a:prstGeom prst="rect">
            <a:avLst/>
          </a:prstGeom>
          <a:noFill/>
          <a:ln>
            <a:noFill/>
          </a:ln>
        </p:spPr>
      </p:sp>
      <p:sp>
        <p:nvSpPr>
          <p:cNvPr id="95" name="Google Shape;95;p11"/>
          <p:cNvSpPr txBox="1"/>
          <p:nvPr>
            <p:ph idx="1" type="body"/>
          </p:nvPr>
        </p:nvSpPr>
        <p:spPr>
          <a:xfrm>
            <a:off x="523042" y="5367338"/>
            <a:ext cx="7314248" cy="804862"/>
          </a:xfrm>
          <a:prstGeom prst="rect">
            <a:avLst/>
          </a:prstGeom>
          <a:noFill/>
          <a:ln>
            <a:noFill/>
          </a:ln>
        </p:spPr>
        <p:txBody>
          <a:bodyPr anchorCtr="0" anchor="t" bIns="45700" lIns="91425" spcFirstLastPara="1" rIns="91425" wrap="square" tIns="45700">
            <a:normAutofit/>
          </a:bodyPr>
          <a:lstStyle>
            <a:lvl1pPr indent="-228600" lvl="0" marL="457200" algn="just">
              <a:spcBef>
                <a:spcPts val="400"/>
              </a:spcBef>
              <a:spcAft>
                <a:spcPts val="0"/>
              </a:spcAft>
              <a:buClr>
                <a:schemeClr val="dk1"/>
              </a:buClr>
              <a:buSzPts val="2000"/>
              <a:buNone/>
              <a:defRPr sz="20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6" name="Google Shape;96;p11"/>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1"/>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1"/>
          <p:cNvSpPr txBox="1"/>
          <p:nvPr/>
        </p:nvSpPr>
        <p:spPr>
          <a:xfrm>
            <a:off x="4592320" y="6530975"/>
            <a:ext cx="2997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www.proschoolonline.com</a:t>
            </a:r>
            <a:endParaRPr/>
          </a:p>
        </p:txBody>
      </p:sp>
      <p:pic>
        <p:nvPicPr>
          <p:cNvPr descr="black" id="101" name="Google Shape;101;p11"/>
          <p:cNvPicPr preferRelativeResize="0"/>
          <p:nvPr/>
        </p:nvPicPr>
        <p:blipFill rotWithShape="1">
          <a:blip r:embed="rId2">
            <a:alphaModFix/>
          </a:blip>
          <a:srcRect b="0" l="0" r="0" t="0"/>
          <a:stretch/>
        </p:blipFill>
        <p:spPr>
          <a:xfrm>
            <a:off x="10507980" y="137160"/>
            <a:ext cx="1595120" cy="464185"/>
          </a:xfrm>
          <a:prstGeom prst="rect">
            <a:avLst/>
          </a:prstGeom>
          <a:noFill/>
          <a:ln>
            <a:noFill/>
          </a:ln>
        </p:spPr>
      </p:pic>
      <p:sp>
        <p:nvSpPr>
          <p:cNvPr id="102" name="Google Shape;102;p11"/>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lvl1pPr lvl="0" algn="just">
              <a:spcBef>
                <a:spcPts val="0"/>
              </a:spcBef>
              <a:spcAft>
                <a:spcPts val="0"/>
              </a:spcAft>
              <a:buClr>
                <a:srgbClr val="3F3F3F"/>
              </a:buClr>
              <a:buSzPts val="2800"/>
              <a:buFont typeface="Calibri"/>
              <a:buNone/>
              <a:defRPr b="1" sz="2800" u="sng">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03" name="Shape 103"/>
        <p:cNvGrpSpPr/>
        <p:nvPr/>
      </p:nvGrpSpPr>
      <p:grpSpPr>
        <a:xfrm>
          <a:off x="0" y="0"/>
          <a:ext cx="0" cy="0"/>
          <a:chOff x="0" y="0"/>
          <a:chExt cx="0" cy="0"/>
        </a:xfrm>
      </p:grpSpPr>
      <p:sp>
        <p:nvSpPr>
          <p:cNvPr id="104" name="Google Shape;104;p12"/>
          <p:cNvSpPr txBox="1"/>
          <p:nvPr>
            <p:ph idx="1" type="body"/>
          </p:nvPr>
        </p:nvSpPr>
        <p:spPr>
          <a:xfrm rot="5400000">
            <a:off x="3745746" y="-2079720"/>
            <a:ext cx="4525963" cy="10971372"/>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dk1"/>
              </a:buClr>
              <a:buSzPts val="2000"/>
              <a:buChar char="•"/>
              <a:defRPr sz="2000"/>
            </a:lvl1pPr>
            <a:lvl2pPr indent="-342900" lvl="1" marL="914400" algn="l">
              <a:spcBef>
                <a:spcPts val="360"/>
              </a:spcBef>
              <a:spcAft>
                <a:spcPts val="0"/>
              </a:spcAft>
              <a:buClr>
                <a:schemeClr val="dk1"/>
              </a:buClr>
              <a:buSzPts val="1800"/>
              <a:buChar char="–"/>
              <a:defRPr sz="1800"/>
            </a:lvl2pPr>
            <a:lvl3pPr indent="-342900" lvl="2" marL="1371600" algn="l">
              <a:spcBef>
                <a:spcPts val="360"/>
              </a:spcBef>
              <a:spcAft>
                <a:spcPts val="0"/>
              </a:spcAft>
              <a:buClr>
                <a:schemeClr val="dk1"/>
              </a:buClr>
              <a:buSzPts val="1800"/>
              <a:buChar char="•"/>
              <a:defRPr sz="18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2"/>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2"/>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2"/>
          <p:cNvSpPr txBox="1"/>
          <p:nvPr/>
        </p:nvSpPr>
        <p:spPr>
          <a:xfrm>
            <a:off x="4592320" y="6530975"/>
            <a:ext cx="2997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www.proschoolonline.com</a:t>
            </a:r>
            <a:endParaRPr/>
          </a:p>
        </p:txBody>
      </p:sp>
      <p:pic>
        <p:nvPicPr>
          <p:cNvPr descr="black" id="110" name="Google Shape;110;p12"/>
          <p:cNvPicPr preferRelativeResize="0"/>
          <p:nvPr/>
        </p:nvPicPr>
        <p:blipFill rotWithShape="1">
          <a:blip r:embed="rId2">
            <a:alphaModFix/>
          </a:blip>
          <a:srcRect b="0" l="0" r="0" t="0"/>
          <a:stretch/>
        </p:blipFill>
        <p:spPr>
          <a:xfrm>
            <a:off x="10507980" y="137160"/>
            <a:ext cx="1595120" cy="464185"/>
          </a:xfrm>
          <a:prstGeom prst="rect">
            <a:avLst/>
          </a:prstGeom>
          <a:noFill/>
          <a:ln>
            <a:noFill/>
          </a:ln>
        </p:spPr>
      </p:pic>
      <p:sp>
        <p:nvSpPr>
          <p:cNvPr id="111" name="Google Shape;111;p12"/>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lvl1pPr lvl="0" algn="just">
              <a:spcBef>
                <a:spcPts val="0"/>
              </a:spcBef>
              <a:spcAft>
                <a:spcPts val="0"/>
              </a:spcAft>
              <a:buClr>
                <a:srgbClr val="3F3F3F"/>
              </a:buClr>
              <a:buSzPts val="2800"/>
              <a:buFont typeface="Calibri"/>
              <a:buNone/>
              <a:defRPr b="1" sz="2800" u="sng">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lvl1pPr lvl="0" algn="just">
              <a:spcBef>
                <a:spcPts val="0"/>
              </a:spcBef>
              <a:spcAft>
                <a:spcPts val="0"/>
              </a:spcAft>
              <a:buClr>
                <a:srgbClr val="3F3F3F"/>
              </a:buClr>
              <a:buSzPts val="2800"/>
              <a:buFont typeface="Calibri"/>
              <a:buNone/>
              <a:defRPr b="1" sz="2800" u="sng">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553122" y="1142984"/>
            <a:ext cx="10971372" cy="4525963"/>
          </a:xfrm>
          <a:prstGeom prst="rect">
            <a:avLst/>
          </a:prstGeom>
          <a:noFill/>
          <a:ln>
            <a:noFill/>
          </a:ln>
        </p:spPr>
        <p:txBody>
          <a:bodyPr anchorCtr="0" anchor="t" bIns="45700" lIns="91425" spcFirstLastPara="1" rIns="91425" wrap="square" tIns="45700">
            <a:normAutofit/>
          </a:bodyPr>
          <a:lstStyle>
            <a:lvl1pPr indent="-355600" lvl="0" marL="457200" algn="just">
              <a:spcBef>
                <a:spcPts val="400"/>
              </a:spcBef>
              <a:spcAft>
                <a:spcPts val="0"/>
              </a:spcAft>
              <a:buClr>
                <a:schemeClr val="dk1"/>
              </a:buClr>
              <a:buSzPts val="2000"/>
              <a:buChar char="•"/>
              <a:defRPr sz="2000"/>
            </a:lvl1pPr>
            <a:lvl2pPr indent="-342900" lvl="1" marL="914400" algn="just">
              <a:spcBef>
                <a:spcPts val="360"/>
              </a:spcBef>
              <a:spcAft>
                <a:spcPts val="0"/>
              </a:spcAft>
              <a:buClr>
                <a:schemeClr val="dk1"/>
              </a:buClr>
              <a:buSzPts val="1800"/>
              <a:buChar char="–"/>
              <a:defRPr sz="1800"/>
            </a:lvl2pPr>
            <a:lvl3pPr indent="-342900" lvl="2" marL="1371600" algn="just">
              <a:spcBef>
                <a:spcPts val="360"/>
              </a:spcBef>
              <a:spcAft>
                <a:spcPts val="0"/>
              </a:spcAft>
              <a:buClr>
                <a:schemeClr val="dk1"/>
              </a:buClr>
              <a:buSzPts val="1800"/>
              <a:buChar char="•"/>
              <a:defRPr sz="1800"/>
            </a:lvl3pPr>
            <a:lvl4pPr indent="-342900" lvl="3" marL="1828800" algn="just">
              <a:spcBef>
                <a:spcPts val="360"/>
              </a:spcBef>
              <a:spcAft>
                <a:spcPts val="0"/>
              </a:spcAft>
              <a:buClr>
                <a:schemeClr val="dk1"/>
              </a:buClr>
              <a:buSzPts val="1800"/>
              <a:buChar char="–"/>
              <a:defRPr sz="1800"/>
            </a:lvl4pPr>
            <a:lvl5pPr indent="-342900" lvl="4" marL="2286000" algn="just">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3"/>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1" name="Shape 31"/>
        <p:cNvGrpSpPr/>
        <p:nvPr/>
      </p:nvGrpSpPr>
      <p:grpSpPr>
        <a:xfrm>
          <a:off x="0" y="0"/>
          <a:ext cx="0" cy="0"/>
          <a:chOff x="0" y="0"/>
          <a:chExt cx="0" cy="0"/>
        </a:xfrm>
      </p:grpSpPr>
      <p:sp>
        <p:nvSpPr>
          <p:cNvPr id="32" name="Google Shape;32;p4"/>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
          <p:cNvSpPr/>
          <p:nvPr/>
        </p:nvSpPr>
        <p:spPr>
          <a:xfrm>
            <a:off x="-38100" y="-12065"/>
            <a:ext cx="12247880" cy="6849745"/>
          </a:xfrm>
          <a:custGeom>
            <a:rect b="b" l="l" r="r" t="t"/>
            <a:pathLst>
              <a:path extrusionOk="0" h="10787" w="19288">
                <a:moveTo>
                  <a:pt x="0" y="0"/>
                </a:moveTo>
                <a:cubicBezTo>
                  <a:pt x="6429" y="0"/>
                  <a:pt x="13244" y="5803"/>
                  <a:pt x="19288" y="0"/>
                </a:cubicBezTo>
                <a:lnTo>
                  <a:pt x="19288" y="10787"/>
                </a:lnTo>
                <a:lnTo>
                  <a:pt x="0" y="10787"/>
                </a:lnTo>
                <a:lnTo>
                  <a:pt x="0" y="0"/>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4"/>
          <p:cNvSpPr txBox="1"/>
          <p:nvPr/>
        </p:nvSpPr>
        <p:spPr>
          <a:xfrm>
            <a:off x="737870" y="2855595"/>
            <a:ext cx="6774180" cy="10140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6000">
                <a:solidFill>
                  <a:schemeClr val="dk1"/>
                </a:solidFill>
                <a:latin typeface="Calibri"/>
                <a:ea typeface="Calibri"/>
                <a:cs typeface="Calibri"/>
                <a:sym typeface="Calibri"/>
              </a:rPr>
              <a:t>Thank You.</a:t>
            </a:r>
            <a:endParaRPr/>
          </a:p>
        </p:txBody>
      </p:sp>
      <p:cxnSp>
        <p:nvCxnSpPr>
          <p:cNvPr id="37" name="Google Shape;37;p4"/>
          <p:cNvCxnSpPr/>
          <p:nvPr/>
        </p:nvCxnSpPr>
        <p:spPr>
          <a:xfrm>
            <a:off x="861695" y="3825240"/>
            <a:ext cx="7905115" cy="0"/>
          </a:xfrm>
          <a:prstGeom prst="straightConnector1">
            <a:avLst/>
          </a:prstGeom>
          <a:noFill/>
          <a:ln cap="flat" cmpd="sng" w="4127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5"/>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 name="Google Shape;43;p5"/>
          <p:cNvSpPr txBox="1"/>
          <p:nvPr/>
        </p:nvSpPr>
        <p:spPr>
          <a:xfrm>
            <a:off x="4592320" y="6530975"/>
            <a:ext cx="2997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www.proschoolonline.com</a:t>
            </a:r>
            <a:endParaRPr/>
          </a:p>
        </p:txBody>
      </p:sp>
      <p:pic>
        <p:nvPicPr>
          <p:cNvPr descr="black" id="44" name="Google Shape;44;p5"/>
          <p:cNvPicPr preferRelativeResize="0"/>
          <p:nvPr/>
        </p:nvPicPr>
        <p:blipFill rotWithShape="1">
          <a:blip r:embed="rId2">
            <a:alphaModFix/>
          </a:blip>
          <a:srcRect b="0" l="0" r="0" t="0"/>
          <a:stretch/>
        </p:blipFill>
        <p:spPr>
          <a:xfrm>
            <a:off x="10507980" y="137160"/>
            <a:ext cx="1595120" cy="464185"/>
          </a:xfrm>
          <a:prstGeom prst="rect">
            <a:avLst/>
          </a:prstGeom>
          <a:noFill/>
          <a:ln>
            <a:noFill/>
          </a:ln>
        </p:spPr>
      </p:pic>
      <p:sp>
        <p:nvSpPr>
          <p:cNvPr id="45" name="Google Shape;45;p5"/>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lvl1pPr lvl="0" algn="just">
              <a:spcBef>
                <a:spcPts val="0"/>
              </a:spcBef>
              <a:spcAft>
                <a:spcPts val="0"/>
              </a:spcAft>
              <a:buClr>
                <a:srgbClr val="3F3F3F"/>
              </a:buClr>
              <a:buSzPts val="2800"/>
              <a:buFont typeface="Calibri"/>
              <a:buNone/>
              <a:defRPr b="1" sz="2800" u="sng">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46" name="Shape 46"/>
        <p:cNvGrpSpPr/>
        <p:nvPr/>
      </p:nvGrpSpPr>
      <p:grpSpPr>
        <a:xfrm>
          <a:off x="0" y="0"/>
          <a:ext cx="0" cy="0"/>
          <a:chOff x="0" y="0"/>
          <a:chExt cx="0" cy="0"/>
        </a:xfrm>
      </p:grpSpPr>
      <p:sp>
        <p:nvSpPr>
          <p:cNvPr id="47" name="Google Shape;47;p6"/>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50" name="Google Shape;50;p6"/>
          <p:cNvGraphicFramePr/>
          <p:nvPr/>
        </p:nvGraphicFramePr>
        <p:xfrm>
          <a:off x="2031735" y="1833252"/>
          <a:ext cx="3000000" cy="3000000"/>
        </p:xfrm>
        <a:graphic>
          <a:graphicData uri="http://schemas.openxmlformats.org/drawingml/2006/table">
            <a:tbl>
              <a:tblPr bandRow="1" firstRow="1">
                <a:noFill/>
                <a:tableStyleId>{F329337B-6913-4223-8CC9-EDE1703A9764}</a:tableStyleId>
              </a:tblPr>
              <a:tblGrid>
                <a:gridCol w="2708975"/>
                <a:gridCol w="2708975"/>
                <a:gridCol w="2708975"/>
              </a:tblGrid>
              <a:tr h="370850">
                <a:tc>
                  <a:txBody>
                    <a:bodyPr/>
                    <a:lstStyle/>
                    <a:p>
                      <a:pPr indent="0" lvl="0" marL="0" marR="0" rtl="0" algn="ctr">
                        <a:spcBef>
                          <a:spcPts val="0"/>
                        </a:spcBef>
                        <a:spcAft>
                          <a:spcPts val="0"/>
                        </a:spcAft>
                        <a:buNone/>
                      </a:pPr>
                      <a:r>
                        <a:rPr lang="en-US" sz="1800"/>
                        <a:t>A</a:t>
                      </a:r>
                      <a:endParaRPr sz="1800"/>
                    </a:p>
                  </a:txBody>
                  <a:tcPr marT="45725" marB="45725" marR="91450" marL="91450"/>
                </a:tc>
                <a:tc>
                  <a:txBody>
                    <a:bodyPr/>
                    <a:lstStyle/>
                    <a:p>
                      <a:pPr indent="0" lvl="0" marL="0" marR="0" rtl="0" algn="ctr">
                        <a:spcBef>
                          <a:spcPts val="0"/>
                        </a:spcBef>
                        <a:spcAft>
                          <a:spcPts val="0"/>
                        </a:spcAft>
                        <a:buNone/>
                      </a:pPr>
                      <a:r>
                        <a:rPr lang="en-US" sz="1800"/>
                        <a:t>B</a:t>
                      </a:r>
                      <a:endParaRPr sz="1800"/>
                    </a:p>
                  </a:txBody>
                  <a:tcPr marT="45725" marB="45725" marR="91450" marL="91450"/>
                </a:tc>
                <a:tc>
                  <a:txBody>
                    <a:bodyPr/>
                    <a:lstStyle/>
                    <a:p>
                      <a:pPr indent="0" lvl="0" marL="0" marR="0" rtl="0" algn="ctr">
                        <a:spcBef>
                          <a:spcPts val="0"/>
                        </a:spcBef>
                        <a:spcAft>
                          <a:spcPts val="0"/>
                        </a:spcAft>
                        <a:buNone/>
                      </a:pPr>
                      <a:r>
                        <a:rPr lang="en-US" sz="1800"/>
                        <a:t>C</a:t>
                      </a:r>
                      <a:endParaRPr sz="1800"/>
                    </a:p>
                  </a:txBody>
                  <a:tcPr marT="45725" marB="45725" marR="91450" marL="91450"/>
                </a:tc>
              </a:tr>
              <a:tr h="370850">
                <a:tc>
                  <a:txBody>
                    <a:bodyPr/>
                    <a:lstStyle/>
                    <a:p>
                      <a:pPr indent="0" lvl="0" marL="0" marR="0" rtl="0" algn="ctr">
                        <a:spcBef>
                          <a:spcPts val="0"/>
                        </a:spcBef>
                        <a:spcAft>
                          <a:spcPts val="0"/>
                        </a:spcAft>
                        <a:buNone/>
                      </a:pPr>
                      <a:r>
                        <a:rPr lang="en-US" sz="1800"/>
                        <a:t>1</a:t>
                      </a:r>
                      <a:endParaRPr/>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1</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1</a:t>
                      </a:r>
                      <a:endParaRPr sz="1800"/>
                    </a:p>
                  </a:txBody>
                  <a:tcPr marT="45725" marB="45725" marR="91450" marL="91450">
                    <a:solidFill>
                      <a:srgbClr val="FFC000"/>
                    </a:solidFill>
                  </a:tcPr>
                </a:tc>
              </a:tr>
              <a:tr h="370850">
                <a:tc>
                  <a:txBody>
                    <a:bodyPr/>
                    <a:lstStyle/>
                    <a:p>
                      <a:pPr indent="0" lvl="0" marL="0" marR="0" rtl="0" algn="ctr">
                        <a:spcBef>
                          <a:spcPts val="0"/>
                        </a:spcBef>
                        <a:spcAft>
                          <a:spcPts val="0"/>
                        </a:spcAft>
                        <a:buNone/>
                      </a:pPr>
                      <a:r>
                        <a:rPr lang="en-US" sz="1800"/>
                        <a:t>2</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2</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2</a:t>
                      </a:r>
                      <a:endParaRPr sz="1800"/>
                    </a:p>
                  </a:txBody>
                  <a:tcPr marT="45725" marB="45725" marR="91450" marL="91450">
                    <a:solidFill>
                      <a:srgbClr val="FFC000"/>
                    </a:solidFill>
                  </a:tcPr>
                </a:tc>
              </a:tr>
              <a:tr h="370850">
                <a:tc>
                  <a:txBody>
                    <a:bodyPr/>
                    <a:lstStyle/>
                    <a:p>
                      <a:pPr indent="0" lvl="0" marL="0" marR="0" rtl="0" algn="ctr">
                        <a:spcBef>
                          <a:spcPts val="0"/>
                        </a:spcBef>
                        <a:spcAft>
                          <a:spcPts val="0"/>
                        </a:spcAft>
                        <a:buNone/>
                      </a:pPr>
                      <a:r>
                        <a:rPr lang="en-US" sz="1800"/>
                        <a:t>3</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3</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3</a:t>
                      </a:r>
                      <a:endParaRPr sz="1800"/>
                    </a:p>
                  </a:txBody>
                  <a:tcPr marT="45725" marB="45725" marR="91450" marL="91450">
                    <a:solidFill>
                      <a:srgbClr val="FFC000"/>
                    </a:solidFill>
                  </a:tcPr>
                </a:tc>
              </a:tr>
              <a:tr h="370850">
                <a:tc>
                  <a:txBody>
                    <a:bodyPr/>
                    <a:lstStyle/>
                    <a:p>
                      <a:pPr indent="0" lvl="0" marL="0" marR="0" rtl="0" algn="ctr">
                        <a:spcBef>
                          <a:spcPts val="0"/>
                        </a:spcBef>
                        <a:spcAft>
                          <a:spcPts val="0"/>
                        </a:spcAft>
                        <a:buNone/>
                      </a:pPr>
                      <a:r>
                        <a:rPr lang="en-US" sz="1800"/>
                        <a:t>4</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4</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4</a:t>
                      </a:r>
                      <a:endParaRPr sz="1800"/>
                    </a:p>
                  </a:txBody>
                  <a:tcPr marT="45725" marB="45725" marR="91450" marL="91450">
                    <a:solidFill>
                      <a:srgbClr val="FFC000"/>
                    </a:solidFill>
                  </a:tcPr>
                </a:tc>
              </a:tr>
              <a:tr h="370850">
                <a:tc>
                  <a:txBody>
                    <a:bodyPr/>
                    <a:lstStyle/>
                    <a:p>
                      <a:pPr indent="0" lvl="0" marL="0" marR="0" rtl="0" algn="ctr">
                        <a:spcBef>
                          <a:spcPts val="0"/>
                        </a:spcBef>
                        <a:spcAft>
                          <a:spcPts val="0"/>
                        </a:spcAft>
                        <a:buNone/>
                      </a:pPr>
                      <a:r>
                        <a:rPr lang="en-US" sz="1800"/>
                        <a:t>5</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5</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5</a:t>
                      </a:r>
                      <a:endParaRPr sz="1800"/>
                    </a:p>
                  </a:txBody>
                  <a:tcPr marT="45725" marB="45725" marR="91450" marL="91450">
                    <a:solidFill>
                      <a:srgbClr val="FFC000"/>
                    </a:solidFill>
                  </a:tcPr>
                </a:tc>
              </a:tr>
              <a:tr h="370850">
                <a:tc>
                  <a:txBody>
                    <a:bodyPr/>
                    <a:lstStyle/>
                    <a:p>
                      <a:pPr indent="0" lvl="0" marL="0" marR="0" rtl="0" algn="ctr">
                        <a:spcBef>
                          <a:spcPts val="0"/>
                        </a:spcBef>
                        <a:spcAft>
                          <a:spcPts val="0"/>
                        </a:spcAft>
                        <a:buNone/>
                      </a:pPr>
                      <a:r>
                        <a:rPr lang="en-US" sz="1800"/>
                        <a:t>6</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6</a:t>
                      </a:r>
                      <a:endParaRPr sz="1800"/>
                    </a:p>
                  </a:txBody>
                  <a:tcPr marT="45725" marB="45725" marR="91450" marL="91450">
                    <a:solidFill>
                      <a:srgbClr val="FFC000"/>
                    </a:solidFill>
                  </a:tcPr>
                </a:tc>
                <a:tc>
                  <a:txBody>
                    <a:bodyPr/>
                    <a:lstStyle/>
                    <a:p>
                      <a:pPr indent="0" lvl="0" marL="0" marR="0" rtl="0" algn="ctr">
                        <a:spcBef>
                          <a:spcPts val="0"/>
                        </a:spcBef>
                        <a:spcAft>
                          <a:spcPts val="0"/>
                        </a:spcAft>
                        <a:buNone/>
                      </a:pPr>
                      <a:r>
                        <a:rPr lang="en-US" sz="1800"/>
                        <a:t>6</a:t>
                      </a:r>
                      <a:endParaRPr sz="1800"/>
                    </a:p>
                  </a:txBody>
                  <a:tcPr marT="45725" marB="45725" marR="91450" marL="91450">
                    <a:solidFill>
                      <a:srgbClr val="FFC000"/>
                    </a:solidFill>
                  </a:tcPr>
                </a:tc>
              </a:tr>
            </a:tbl>
          </a:graphicData>
        </a:graphic>
      </p:graphicFrame>
      <p:sp>
        <p:nvSpPr>
          <p:cNvPr id="51" name="Google Shape;51;p6"/>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6"/>
          <p:cNvSpPr txBox="1"/>
          <p:nvPr/>
        </p:nvSpPr>
        <p:spPr>
          <a:xfrm>
            <a:off x="4592320" y="6530975"/>
            <a:ext cx="2997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www.proschoolonline.com</a:t>
            </a:r>
            <a:endParaRPr/>
          </a:p>
        </p:txBody>
      </p:sp>
      <p:pic>
        <p:nvPicPr>
          <p:cNvPr descr="black" id="53" name="Google Shape;53;p6"/>
          <p:cNvPicPr preferRelativeResize="0"/>
          <p:nvPr/>
        </p:nvPicPr>
        <p:blipFill rotWithShape="1">
          <a:blip r:embed="rId2">
            <a:alphaModFix/>
          </a:blip>
          <a:srcRect b="0" l="0" r="0" t="0"/>
          <a:stretch/>
        </p:blipFill>
        <p:spPr>
          <a:xfrm>
            <a:off x="10507980" y="137160"/>
            <a:ext cx="1595120" cy="464185"/>
          </a:xfrm>
          <a:prstGeom prst="rect">
            <a:avLst/>
          </a:prstGeom>
          <a:noFill/>
          <a:ln>
            <a:noFill/>
          </a:ln>
        </p:spPr>
      </p:pic>
      <p:sp>
        <p:nvSpPr>
          <p:cNvPr id="54" name="Google Shape;54;p6"/>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lvl1pPr lvl="0" algn="just">
              <a:spcBef>
                <a:spcPts val="0"/>
              </a:spcBef>
              <a:spcAft>
                <a:spcPts val="0"/>
              </a:spcAft>
              <a:buClr>
                <a:srgbClr val="3F3F3F"/>
              </a:buClr>
              <a:buSzPts val="2800"/>
              <a:buFont typeface="Calibri"/>
              <a:buNone/>
              <a:defRPr b="1" sz="2800" u="sng">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55" name="Shape 55"/>
        <p:cNvGrpSpPr/>
        <p:nvPr/>
      </p:nvGrpSpPr>
      <p:grpSpPr>
        <a:xfrm>
          <a:off x="0" y="0"/>
          <a:ext cx="0" cy="0"/>
          <a:chOff x="0" y="0"/>
          <a:chExt cx="0" cy="0"/>
        </a:xfrm>
      </p:grpSpPr>
      <p:sp>
        <p:nvSpPr>
          <p:cNvPr id="56" name="Google Shape;56;p7"/>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7"/>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7"/>
          <p:cNvSpPr txBox="1"/>
          <p:nvPr/>
        </p:nvSpPr>
        <p:spPr>
          <a:xfrm>
            <a:off x="4592320" y="6530975"/>
            <a:ext cx="2997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www.proschoolonline.com</a:t>
            </a:r>
            <a:endParaRPr/>
          </a:p>
        </p:txBody>
      </p:sp>
      <p:pic>
        <p:nvPicPr>
          <p:cNvPr descr="black" id="61" name="Google Shape;61;p7"/>
          <p:cNvPicPr preferRelativeResize="0"/>
          <p:nvPr/>
        </p:nvPicPr>
        <p:blipFill rotWithShape="1">
          <a:blip r:embed="rId2">
            <a:alphaModFix/>
          </a:blip>
          <a:srcRect b="0" l="0" r="0" t="0"/>
          <a:stretch/>
        </p:blipFill>
        <p:spPr>
          <a:xfrm>
            <a:off x="10507980" y="137160"/>
            <a:ext cx="1595120" cy="464185"/>
          </a:xfrm>
          <a:prstGeom prst="rect">
            <a:avLst/>
          </a:prstGeom>
          <a:noFill/>
          <a:ln>
            <a:noFill/>
          </a:ln>
        </p:spPr>
      </p:pic>
      <p:sp>
        <p:nvSpPr>
          <p:cNvPr id="62" name="Google Shape;62;p7"/>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lvl1pPr lvl="0" algn="just">
              <a:spcBef>
                <a:spcPts val="0"/>
              </a:spcBef>
              <a:spcAft>
                <a:spcPts val="0"/>
              </a:spcAft>
              <a:buClr>
                <a:srgbClr val="3F3F3F"/>
              </a:buClr>
              <a:buSzPts val="2800"/>
              <a:buFont typeface="Calibri"/>
              <a:buNone/>
              <a:defRPr b="1" sz="2800" u="sng">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3" name="Shape 63"/>
        <p:cNvGrpSpPr/>
        <p:nvPr/>
      </p:nvGrpSpPr>
      <p:grpSpPr>
        <a:xfrm>
          <a:off x="0" y="0"/>
          <a:ext cx="0" cy="0"/>
          <a:chOff x="0" y="0"/>
          <a:chExt cx="0" cy="0"/>
        </a:xfrm>
      </p:grpSpPr>
      <p:sp>
        <p:nvSpPr>
          <p:cNvPr id="64" name="Google Shape;64;p8"/>
          <p:cNvSpPr txBox="1"/>
          <p:nvPr>
            <p:ph idx="1" type="body"/>
          </p:nvPr>
        </p:nvSpPr>
        <p:spPr>
          <a:xfrm>
            <a:off x="553122" y="1142984"/>
            <a:ext cx="5386216" cy="639762"/>
          </a:xfrm>
          <a:prstGeom prst="rect">
            <a:avLst/>
          </a:prstGeom>
          <a:noFill/>
          <a:ln>
            <a:noFill/>
          </a:ln>
        </p:spPr>
        <p:txBody>
          <a:bodyPr anchorCtr="0" anchor="b" bIns="45700" lIns="91425" spcFirstLastPara="1" rIns="91425" wrap="square" tIns="45700">
            <a:normAutofit/>
          </a:bodyPr>
          <a:lstStyle>
            <a:lvl1pPr indent="-228600" lvl="0" marL="457200" algn="just">
              <a:spcBef>
                <a:spcPts val="400"/>
              </a:spcBef>
              <a:spcAft>
                <a:spcPts val="0"/>
              </a:spcAft>
              <a:buClr>
                <a:schemeClr val="dk1"/>
              </a:buClr>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8"/>
          <p:cNvSpPr txBox="1"/>
          <p:nvPr>
            <p:ph idx="2" type="body"/>
          </p:nvPr>
        </p:nvSpPr>
        <p:spPr>
          <a:xfrm>
            <a:off x="553122" y="1782746"/>
            <a:ext cx="5386216" cy="3951288"/>
          </a:xfrm>
          <a:prstGeom prst="rect">
            <a:avLst/>
          </a:prstGeom>
          <a:noFill/>
          <a:ln>
            <a:noFill/>
          </a:ln>
        </p:spPr>
        <p:txBody>
          <a:bodyPr anchorCtr="0" anchor="t" bIns="45700" lIns="91425" spcFirstLastPara="1" rIns="91425" wrap="square" tIns="45700">
            <a:normAutofit/>
          </a:bodyPr>
          <a:lstStyle>
            <a:lvl1pPr indent="-355600" lvl="0" marL="457200" algn="just">
              <a:spcBef>
                <a:spcPts val="400"/>
              </a:spcBef>
              <a:spcAft>
                <a:spcPts val="0"/>
              </a:spcAft>
              <a:buClr>
                <a:schemeClr val="dk1"/>
              </a:buClr>
              <a:buSzPts val="2000"/>
              <a:buChar char="•"/>
              <a:defRPr sz="2000"/>
            </a:lvl1pPr>
            <a:lvl2pPr indent="-342900" lvl="1" marL="914400" algn="just">
              <a:spcBef>
                <a:spcPts val="360"/>
              </a:spcBef>
              <a:spcAft>
                <a:spcPts val="0"/>
              </a:spcAft>
              <a:buClr>
                <a:schemeClr val="dk1"/>
              </a:buClr>
              <a:buSzPts val="1800"/>
              <a:buChar char="–"/>
              <a:defRPr sz="1800"/>
            </a:lvl2pPr>
            <a:lvl3pPr indent="-342900" lvl="2" marL="1371600" algn="just">
              <a:spcBef>
                <a:spcPts val="360"/>
              </a:spcBef>
              <a:spcAft>
                <a:spcPts val="0"/>
              </a:spcAft>
              <a:buClr>
                <a:schemeClr val="dk1"/>
              </a:buClr>
              <a:buSzPts val="1800"/>
              <a:buChar char="•"/>
              <a:defRPr sz="1800"/>
            </a:lvl3pPr>
            <a:lvl4pPr indent="-342900" lvl="3" marL="1828800" algn="just">
              <a:spcBef>
                <a:spcPts val="360"/>
              </a:spcBef>
              <a:spcAft>
                <a:spcPts val="0"/>
              </a:spcAft>
              <a:buClr>
                <a:schemeClr val="dk1"/>
              </a:buClr>
              <a:buSzPts val="1800"/>
              <a:buChar char="–"/>
              <a:defRPr sz="1800"/>
            </a:lvl4pPr>
            <a:lvl5pPr indent="-342900" lvl="4" marL="2286000" algn="just">
              <a:spcBef>
                <a:spcPts val="360"/>
              </a:spcBef>
              <a:spcAft>
                <a:spcPts val="0"/>
              </a:spcAft>
              <a:buClr>
                <a:schemeClr val="dk1"/>
              </a:buClr>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8"/>
          <p:cNvSpPr txBox="1"/>
          <p:nvPr>
            <p:ph idx="3" type="body"/>
          </p:nvPr>
        </p:nvSpPr>
        <p:spPr>
          <a:xfrm>
            <a:off x="6136162" y="1142984"/>
            <a:ext cx="5388332" cy="639762"/>
          </a:xfrm>
          <a:prstGeom prst="rect">
            <a:avLst/>
          </a:prstGeom>
          <a:noFill/>
          <a:ln>
            <a:noFill/>
          </a:ln>
        </p:spPr>
        <p:txBody>
          <a:bodyPr anchorCtr="0" anchor="b" bIns="45700" lIns="91425" spcFirstLastPara="1" rIns="91425" wrap="square" tIns="45700">
            <a:normAutofit/>
          </a:bodyPr>
          <a:lstStyle>
            <a:lvl1pPr indent="-228600" lvl="0" marL="457200" algn="just">
              <a:spcBef>
                <a:spcPts val="400"/>
              </a:spcBef>
              <a:spcAft>
                <a:spcPts val="0"/>
              </a:spcAft>
              <a:buClr>
                <a:schemeClr val="dk1"/>
              </a:buClr>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8"/>
          <p:cNvSpPr txBox="1"/>
          <p:nvPr>
            <p:ph idx="4" type="body"/>
          </p:nvPr>
        </p:nvSpPr>
        <p:spPr>
          <a:xfrm>
            <a:off x="6136162" y="1782746"/>
            <a:ext cx="5388332" cy="3951288"/>
          </a:xfrm>
          <a:prstGeom prst="rect">
            <a:avLst/>
          </a:prstGeom>
          <a:noFill/>
          <a:ln>
            <a:noFill/>
          </a:ln>
        </p:spPr>
        <p:txBody>
          <a:bodyPr anchorCtr="0" anchor="t" bIns="45700" lIns="91425" spcFirstLastPara="1" rIns="91425" wrap="square" tIns="45700">
            <a:normAutofit/>
          </a:bodyPr>
          <a:lstStyle>
            <a:lvl1pPr indent="-355600" lvl="0" marL="457200" algn="just">
              <a:spcBef>
                <a:spcPts val="400"/>
              </a:spcBef>
              <a:spcAft>
                <a:spcPts val="0"/>
              </a:spcAft>
              <a:buClr>
                <a:schemeClr val="dk1"/>
              </a:buClr>
              <a:buSzPts val="2000"/>
              <a:buChar char="•"/>
              <a:defRPr sz="2000"/>
            </a:lvl1pPr>
            <a:lvl2pPr indent="-342900" lvl="1" marL="914400" algn="just">
              <a:spcBef>
                <a:spcPts val="360"/>
              </a:spcBef>
              <a:spcAft>
                <a:spcPts val="0"/>
              </a:spcAft>
              <a:buClr>
                <a:schemeClr val="dk1"/>
              </a:buClr>
              <a:buSzPts val="1800"/>
              <a:buChar char="–"/>
              <a:defRPr sz="1800"/>
            </a:lvl2pPr>
            <a:lvl3pPr indent="-342900" lvl="2" marL="1371600" algn="just">
              <a:spcBef>
                <a:spcPts val="360"/>
              </a:spcBef>
              <a:spcAft>
                <a:spcPts val="0"/>
              </a:spcAft>
              <a:buClr>
                <a:schemeClr val="dk1"/>
              </a:buClr>
              <a:buSzPts val="1800"/>
              <a:buChar char="•"/>
              <a:defRPr sz="1800"/>
            </a:lvl3pPr>
            <a:lvl4pPr indent="-342900" lvl="3" marL="1828800" algn="just">
              <a:spcBef>
                <a:spcPts val="360"/>
              </a:spcBef>
              <a:spcAft>
                <a:spcPts val="0"/>
              </a:spcAft>
              <a:buClr>
                <a:schemeClr val="dk1"/>
              </a:buClr>
              <a:buSzPts val="1800"/>
              <a:buChar char="–"/>
              <a:defRPr sz="1800"/>
            </a:lvl4pPr>
            <a:lvl5pPr indent="-342900" lvl="4" marL="2286000" algn="just">
              <a:spcBef>
                <a:spcPts val="360"/>
              </a:spcBef>
              <a:spcAft>
                <a:spcPts val="0"/>
              </a:spcAft>
              <a:buClr>
                <a:schemeClr val="dk1"/>
              </a:buClr>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8"/>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8"/>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 name="Google Shape;72;p8"/>
          <p:cNvSpPr txBox="1"/>
          <p:nvPr/>
        </p:nvSpPr>
        <p:spPr>
          <a:xfrm>
            <a:off x="4592320" y="6530975"/>
            <a:ext cx="2997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www.proschoolonline.com</a:t>
            </a:r>
            <a:endParaRPr/>
          </a:p>
        </p:txBody>
      </p:sp>
      <p:pic>
        <p:nvPicPr>
          <p:cNvPr descr="black" id="73" name="Google Shape;73;p8"/>
          <p:cNvPicPr preferRelativeResize="0"/>
          <p:nvPr/>
        </p:nvPicPr>
        <p:blipFill rotWithShape="1">
          <a:blip r:embed="rId2">
            <a:alphaModFix/>
          </a:blip>
          <a:srcRect b="0" l="0" r="0" t="0"/>
          <a:stretch/>
        </p:blipFill>
        <p:spPr>
          <a:xfrm>
            <a:off x="10507980" y="137160"/>
            <a:ext cx="1595120" cy="464185"/>
          </a:xfrm>
          <a:prstGeom prst="rect">
            <a:avLst/>
          </a:prstGeom>
          <a:noFill/>
          <a:ln>
            <a:noFill/>
          </a:ln>
        </p:spPr>
      </p:pic>
      <p:sp>
        <p:nvSpPr>
          <p:cNvPr id="74" name="Google Shape;74;p8"/>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lvl1pPr lvl="0" algn="just">
              <a:spcBef>
                <a:spcPts val="0"/>
              </a:spcBef>
              <a:spcAft>
                <a:spcPts val="0"/>
              </a:spcAft>
              <a:buClr>
                <a:srgbClr val="3F3F3F"/>
              </a:buClr>
              <a:buSzPts val="2800"/>
              <a:buFont typeface="Calibri"/>
              <a:buNone/>
              <a:defRPr b="1" sz="2800" u="sng">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5" name="Shape 75"/>
        <p:cNvGrpSpPr/>
        <p:nvPr/>
      </p:nvGrpSpPr>
      <p:grpSpPr>
        <a:xfrm>
          <a:off x="0" y="0"/>
          <a:ext cx="0" cy="0"/>
          <a:chOff x="0" y="0"/>
          <a:chExt cx="0" cy="0"/>
        </a:xfrm>
      </p:grpSpPr>
      <p:sp>
        <p:nvSpPr>
          <p:cNvPr id="76" name="Google Shape;76;p9"/>
          <p:cNvSpPr txBox="1"/>
          <p:nvPr>
            <p:ph idx="1" type="body"/>
          </p:nvPr>
        </p:nvSpPr>
        <p:spPr>
          <a:xfrm>
            <a:off x="4766113" y="273051"/>
            <a:ext cx="6814779" cy="5853113"/>
          </a:xfrm>
          <a:prstGeom prst="rect">
            <a:avLst/>
          </a:prstGeom>
          <a:noFill/>
          <a:ln>
            <a:noFill/>
          </a:ln>
        </p:spPr>
        <p:txBody>
          <a:bodyPr anchorCtr="0" anchor="t" bIns="45700" lIns="91425" spcFirstLastPara="1" rIns="91425" wrap="square" tIns="45700">
            <a:normAutofit/>
          </a:bodyPr>
          <a:lstStyle>
            <a:lvl1pPr indent="-355600" lvl="0" marL="457200" algn="just">
              <a:spcBef>
                <a:spcPts val="400"/>
              </a:spcBef>
              <a:spcAft>
                <a:spcPts val="0"/>
              </a:spcAft>
              <a:buClr>
                <a:schemeClr val="dk1"/>
              </a:buClr>
              <a:buSzPts val="2000"/>
              <a:buChar char="•"/>
              <a:defRPr sz="2000"/>
            </a:lvl1pPr>
            <a:lvl2pPr indent="-342900" lvl="1" marL="914400" algn="just">
              <a:spcBef>
                <a:spcPts val="360"/>
              </a:spcBef>
              <a:spcAft>
                <a:spcPts val="0"/>
              </a:spcAft>
              <a:buClr>
                <a:schemeClr val="dk1"/>
              </a:buClr>
              <a:buSzPts val="1800"/>
              <a:buChar char="–"/>
              <a:defRPr sz="1800"/>
            </a:lvl2pPr>
            <a:lvl3pPr indent="-342900" lvl="2" marL="1371600" algn="just">
              <a:spcBef>
                <a:spcPts val="360"/>
              </a:spcBef>
              <a:spcAft>
                <a:spcPts val="0"/>
              </a:spcAft>
              <a:buClr>
                <a:schemeClr val="dk1"/>
              </a:buClr>
              <a:buSzPts val="1800"/>
              <a:buChar char="•"/>
              <a:defRPr sz="1800"/>
            </a:lvl3pPr>
            <a:lvl4pPr indent="-342900" lvl="3" marL="1828800" algn="just">
              <a:spcBef>
                <a:spcPts val="360"/>
              </a:spcBef>
              <a:spcAft>
                <a:spcPts val="0"/>
              </a:spcAft>
              <a:buClr>
                <a:schemeClr val="dk1"/>
              </a:buClr>
              <a:buSzPts val="1800"/>
              <a:buChar char="–"/>
              <a:defRPr sz="1800"/>
            </a:lvl4pPr>
            <a:lvl5pPr indent="-342900" lvl="4" marL="2286000" algn="just">
              <a:spcBef>
                <a:spcPts val="360"/>
              </a:spcBef>
              <a:spcAft>
                <a:spcPts val="0"/>
              </a:spcAft>
              <a:buClr>
                <a:schemeClr val="dk1"/>
              </a:buClr>
              <a:buSzPts val="180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7" name="Google Shape;77;p9"/>
          <p:cNvSpPr txBox="1"/>
          <p:nvPr>
            <p:ph idx="2" type="body"/>
          </p:nvPr>
        </p:nvSpPr>
        <p:spPr>
          <a:xfrm>
            <a:off x="609521" y="1428736"/>
            <a:ext cx="4010562"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Clr>
                <a:schemeClr val="dk1"/>
              </a:buClr>
              <a:buSzPts val="2000"/>
              <a:buNone/>
              <a:defRPr sz="20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9"/>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9"/>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9"/>
          <p:cNvSpPr txBox="1"/>
          <p:nvPr/>
        </p:nvSpPr>
        <p:spPr>
          <a:xfrm>
            <a:off x="4592320" y="6530975"/>
            <a:ext cx="2997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www.proschoolonline.com</a:t>
            </a:r>
            <a:endParaRPr/>
          </a:p>
        </p:txBody>
      </p:sp>
      <p:pic>
        <p:nvPicPr>
          <p:cNvPr descr="black" id="83" name="Google Shape;83;p9"/>
          <p:cNvPicPr preferRelativeResize="0"/>
          <p:nvPr/>
        </p:nvPicPr>
        <p:blipFill rotWithShape="1">
          <a:blip r:embed="rId2">
            <a:alphaModFix/>
          </a:blip>
          <a:srcRect b="0" l="0" r="0" t="0"/>
          <a:stretch/>
        </p:blipFill>
        <p:spPr>
          <a:xfrm>
            <a:off x="10507980" y="137160"/>
            <a:ext cx="1595120" cy="464185"/>
          </a:xfrm>
          <a:prstGeom prst="rect">
            <a:avLst/>
          </a:prstGeom>
          <a:noFill/>
          <a:ln>
            <a:noFill/>
          </a:ln>
        </p:spPr>
      </p:pic>
      <p:sp>
        <p:nvSpPr>
          <p:cNvPr id="84" name="Google Shape;84;p9"/>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lvl1pPr lvl="0" algn="just">
              <a:spcBef>
                <a:spcPts val="0"/>
              </a:spcBef>
              <a:spcAft>
                <a:spcPts val="0"/>
              </a:spcAft>
              <a:buClr>
                <a:srgbClr val="3F3F3F"/>
              </a:buClr>
              <a:buSzPts val="2800"/>
              <a:buFont typeface="Calibri"/>
              <a:buNone/>
              <a:defRPr b="1" sz="2800" u="sng">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85" name="Shape 85"/>
        <p:cNvGrpSpPr/>
        <p:nvPr/>
      </p:nvGrpSpPr>
      <p:grpSpPr>
        <a:xfrm>
          <a:off x="0" y="0"/>
          <a:ext cx="0" cy="0"/>
          <a:chOff x="0" y="0"/>
          <a:chExt cx="0" cy="0"/>
        </a:xfrm>
      </p:grpSpPr>
      <p:sp>
        <p:nvSpPr>
          <p:cNvPr id="86" name="Google Shape;86;p10"/>
          <p:cNvSpPr txBox="1"/>
          <p:nvPr>
            <p:ph type="title"/>
          </p:nvPr>
        </p:nvSpPr>
        <p:spPr>
          <a:xfrm>
            <a:off x="609521" y="2500314"/>
            <a:ext cx="1097137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6000"/>
              <a:buFont typeface="Calibri"/>
              <a:buNone/>
              <a:defRPr b="1" sz="6000" u="sng">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0"/>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0"/>
          <p:cNvSpPr/>
          <p:nvPr/>
        </p:nvSpPr>
        <p:spPr>
          <a:xfrm>
            <a:off x="-15875" y="6610350"/>
            <a:ext cx="12209780" cy="250825"/>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0"/>
          <p:cNvSpPr txBox="1"/>
          <p:nvPr/>
        </p:nvSpPr>
        <p:spPr>
          <a:xfrm>
            <a:off x="4592320" y="6530975"/>
            <a:ext cx="2997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www.proschoolonline.com</a:t>
            </a:r>
            <a:endParaRPr/>
          </a:p>
        </p:txBody>
      </p:sp>
      <p:pic>
        <p:nvPicPr>
          <p:cNvPr descr="black" id="92" name="Google Shape;92;p10"/>
          <p:cNvPicPr preferRelativeResize="0"/>
          <p:nvPr/>
        </p:nvPicPr>
        <p:blipFill rotWithShape="1">
          <a:blip r:embed="rId2">
            <a:alphaModFix/>
          </a:blip>
          <a:srcRect b="0" l="0" r="0" t="0"/>
          <a:stretch/>
        </p:blipFill>
        <p:spPr>
          <a:xfrm>
            <a:off x="10507980" y="137160"/>
            <a:ext cx="1595120" cy="46418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521" y="274638"/>
            <a:ext cx="10971372"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521" y="1600201"/>
            <a:ext cx="10971372"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6463" y="6356351"/>
            <a:ext cx="284443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4.gif"/><Relationship Id="rId4" Type="http://schemas.openxmlformats.org/officeDocument/2006/relationships/image" Target="../media/image26.gif"/><Relationship Id="rId5" Type="http://schemas.openxmlformats.org/officeDocument/2006/relationships/image" Target="../media/image2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5.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4.png"/><Relationship Id="rId4" Type="http://schemas.openxmlformats.org/officeDocument/2006/relationships/image" Target="../media/image23.png"/><Relationship Id="rId5" Type="http://schemas.openxmlformats.org/officeDocument/2006/relationships/image" Target="../media/image3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4.png"/><Relationship Id="rId4" Type="http://schemas.openxmlformats.org/officeDocument/2006/relationships/image" Target="../media/image46.png"/><Relationship Id="rId5"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7.png"/><Relationship Id="rId6"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5.png"/><Relationship Id="rId4" Type="http://schemas.openxmlformats.org/officeDocument/2006/relationships/image" Target="../media/image4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7.png"/><Relationship Id="rId4" Type="http://schemas.openxmlformats.org/officeDocument/2006/relationships/image" Target="../media/image42.png"/><Relationship Id="rId5" Type="http://schemas.openxmlformats.org/officeDocument/2006/relationships/image" Target="../media/image4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3.png"/><Relationship Id="rId4" Type="http://schemas.openxmlformats.org/officeDocument/2006/relationships/image" Target="../media/image4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3"/>
          <p:cNvSpPr/>
          <p:nvPr/>
        </p:nvSpPr>
        <p:spPr>
          <a:xfrm>
            <a:off x="550590" y="3032956"/>
            <a:ext cx="8352928" cy="792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5000" u="none" cap="none" strike="noStrike">
                <a:solidFill>
                  <a:schemeClr val="dk1"/>
                </a:solidFill>
                <a:latin typeface="Calibri"/>
                <a:ea typeface="Calibri"/>
                <a:cs typeface="Calibri"/>
                <a:sym typeface="Calibri"/>
              </a:rPr>
              <a:t>CLASSIFICATION TECHNIQUES</a:t>
            </a:r>
            <a:endParaRPr b="1" i="0" sz="5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idx="1" type="body"/>
          </p:nvPr>
        </p:nvSpPr>
        <p:spPr>
          <a:xfrm>
            <a:off x="28445" y="0"/>
            <a:ext cx="12190413" cy="659735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en-US" sz="1800"/>
              <a:t>Therefore</a:t>
            </a:r>
            <a:endParaRPr/>
          </a:p>
          <a:p>
            <a:pPr indent="0" lvl="0" marL="0" rtl="0" algn="just">
              <a:spcBef>
                <a:spcPts val="360"/>
              </a:spcBef>
              <a:spcAft>
                <a:spcPts val="0"/>
              </a:spcAft>
              <a:buClr>
                <a:schemeClr val="dk1"/>
              </a:buClr>
              <a:buSzPts val="1800"/>
              <a:buNone/>
            </a:pPr>
            <a:r>
              <a:rPr b="1" lang="en-US" sz="1800"/>
              <a:t>                                      Gain(age)=Info(D)-Info(D)age=0.940-0.694=0.246bits</a:t>
            </a:r>
            <a:endParaRPr/>
          </a:p>
          <a:p>
            <a:pPr indent="-342900" lvl="0" marL="342900" rtl="0" algn="just">
              <a:spcBef>
                <a:spcPts val="360"/>
              </a:spcBef>
              <a:spcAft>
                <a:spcPts val="0"/>
              </a:spcAft>
              <a:buClr>
                <a:schemeClr val="dk1"/>
              </a:buClr>
              <a:buSzPts val="1800"/>
              <a:buChar char="•"/>
            </a:pPr>
            <a:r>
              <a:rPr lang="en-US" sz="1800"/>
              <a:t>Similarly, we can compute </a:t>
            </a:r>
            <a:r>
              <a:rPr i="1" lang="en-US" sz="1800"/>
              <a:t>Gain(income)</a:t>
            </a:r>
            <a:r>
              <a:rPr lang="en-US" sz="1800"/>
              <a:t> = 0.029 bits, </a:t>
            </a:r>
            <a:endParaRPr/>
          </a:p>
          <a:p>
            <a:pPr indent="-342900" lvl="0" marL="342900" rtl="0" algn="just">
              <a:spcBef>
                <a:spcPts val="360"/>
              </a:spcBef>
              <a:spcAft>
                <a:spcPts val="0"/>
              </a:spcAft>
              <a:buClr>
                <a:schemeClr val="dk1"/>
              </a:buClr>
              <a:buSzPts val="1800"/>
              <a:buChar char="•"/>
            </a:pPr>
            <a:r>
              <a:rPr i="1" lang="en-US" sz="1800"/>
              <a:t>Gain(student)=</a:t>
            </a:r>
            <a:r>
              <a:rPr lang="en-US" sz="1800"/>
              <a:t> 0.151 bits,</a:t>
            </a:r>
            <a:endParaRPr/>
          </a:p>
          <a:p>
            <a:pPr indent="-342900" lvl="0" marL="342900" rtl="0" algn="just">
              <a:spcBef>
                <a:spcPts val="360"/>
              </a:spcBef>
              <a:spcAft>
                <a:spcPts val="0"/>
              </a:spcAft>
              <a:buClr>
                <a:schemeClr val="dk1"/>
              </a:buClr>
              <a:buSzPts val="1800"/>
              <a:buChar char="•"/>
            </a:pPr>
            <a:r>
              <a:rPr lang="en-US" sz="1800"/>
              <a:t>and </a:t>
            </a:r>
            <a:r>
              <a:rPr i="1" lang="en-US" sz="1800"/>
              <a:t>Gain(credit rating)=</a:t>
            </a:r>
            <a:r>
              <a:rPr lang="en-US" sz="1800"/>
              <a:t>  0.048 bits. </a:t>
            </a:r>
            <a:endParaRPr/>
          </a:p>
          <a:p>
            <a:pPr indent="-342900" lvl="0" marL="342900" rtl="0" algn="just">
              <a:spcBef>
                <a:spcPts val="360"/>
              </a:spcBef>
              <a:spcAft>
                <a:spcPts val="0"/>
              </a:spcAft>
              <a:buClr>
                <a:schemeClr val="dk1"/>
              </a:buClr>
              <a:buSzPts val="1800"/>
              <a:buChar char="•"/>
            </a:pPr>
            <a:r>
              <a:rPr lang="en-US" sz="1800"/>
              <a:t>Because </a:t>
            </a:r>
            <a:r>
              <a:rPr i="1" lang="en-US" sz="1800"/>
              <a:t>age </a:t>
            </a:r>
            <a:r>
              <a:rPr lang="en-US" sz="1800"/>
              <a:t>has the highest information gain</a:t>
            </a:r>
            <a:endParaRPr/>
          </a:p>
          <a:p>
            <a:pPr indent="-342900" lvl="0" marL="342900" rtl="0" algn="just">
              <a:spcBef>
                <a:spcPts val="360"/>
              </a:spcBef>
              <a:spcAft>
                <a:spcPts val="0"/>
              </a:spcAft>
              <a:buClr>
                <a:schemeClr val="dk1"/>
              </a:buClr>
              <a:buSzPts val="1800"/>
              <a:buChar char="•"/>
            </a:pPr>
            <a:r>
              <a:rPr lang="en-US" sz="1800"/>
              <a:t>among the attributes, it is selected as the splitting attribute. Node </a:t>
            </a:r>
            <a:r>
              <a:rPr i="1" lang="en-US" sz="1800"/>
              <a:t>N </a:t>
            </a:r>
            <a:r>
              <a:rPr lang="en-US" sz="1800"/>
              <a:t>is labeled with </a:t>
            </a:r>
            <a:r>
              <a:rPr i="1" lang="en-US" sz="1800"/>
              <a:t>age</a:t>
            </a:r>
            <a:r>
              <a:rPr lang="en-US" sz="1800"/>
              <a:t>,</a:t>
            </a:r>
            <a:endParaRPr/>
          </a:p>
          <a:p>
            <a:pPr indent="-342900" lvl="0" marL="342900" rtl="0" algn="just">
              <a:spcBef>
                <a:spcPts val="360"/>
              </a:spcBef>
              <a:spcAft>
                <a:spcPts val="0"/>
              </a:spcAft>
              <a:buClr>
                <a:schemeClr val="dk1"/>
              </a:buClr>
              <a:buSzPts val="1800"/>
              <a:buChar char="•"/>
            </a:pPr>
            <a:r>
              <a:rPr lang="en-US" sz="1800"/>
              <a:t>and branches are grown for each of the attribute’s values.</a:t>
            </a:r>
            <a:endParaRPr/>
          </a:p>
          <a:p>
            <a:pPr indent="-228600" lvl="0" marL="342900" rtl="0" algn="just">
              <a:spcBef>
                <a:spcPts val="360"/>
              </a:spcBef>
              <a:spcAft>
                <a:spcPts val="0"/>
              </a:spcAft>
              <a:buClr>
                <a:schemeClr val="dk1"/>
              </a:buClr>
              <a:buSzPts val="1800"/>
              <a:buNone/>
            </a:pPr>
            <a:r>
              <a:t/>
            </a:r>
            <a:endParaRPr sz="1800"/>
          </a:p>
          <a:p>
            <a:pPr indent="0" lvl="0" marL="0" rtl="0" algn="just">
              <a:spcBef>
                <a:spcPts val="400"/>
              </a:spcBef>
              <a:spcAft>
                <a:spcPts val="0"/>
              </a:spcAft>
              <a:buClr>
                <a:schemeClr val="dk1"/>
              </a:buClr>
              <a:buSzPts val="2000"/>
              <a:buNone/>
            </a:pPr>
            <a:r>
              <a:rPr b="1" lang="en-US" u="sng"/>
              <a:t>Gain Ratio:</a:t>
            </a:r>
            <a:endParaRPr/>
          </a:p>
          <a:p>
            <a:pPr indent="-342900" lvl="0" marL="342900" rtl="0" algn="just">
              <a:spcBef>
                <a:spcPts val="360"/>
              </a:spcBef>
              <a:spcAft>
                <a:spcPts val="0"/>
              </a:spcAft>
              <a:buClr>
                <a:schemeClr val="dk1"/>
              </a:buClr>
              <a:buSzPts val="1800"/>
              <a:buChar char="•"/>
            </a:pPr>
            <a:r>
              <a:rPr lang="en-US" sz="1800"/>
              <a:t>Information gain is biased for the attribute with many outcomes. </a:t>
            </a:r>
            <a:endParaRPr/>
          </a:p>
          <a:p>
            <a:pPr indent="-342900" lvl="0" marL="342900" rtl="0" algn="just">
              <a:spcBef>
                <a:spcPts val="360"/>
              </a:spcBef>
              <a:spcAft>
                <a:spcPts val="0"/>
              </a:spcAft>
              <a:buClr>
                <a:schemeClr val="dk1"/>
              </a:buClr>
              <a:buSzPts val="1800"/>
              <a:buChar char="•"/>
            </a:pPr>
            <a:r>
              <a:rPr lang="en-US" sz="1800"/>
              <a:t>It means it prefers the attribute with a large number of distinct values. </a:t>
            </a:r>
            <a:endParaRPr/>
          </a:p>
          <a:p>
            <a:pPr indent="-342900" lvl="0" marL="342900" rtl="0" algn="just">
              <a:spcBef>
                <a:spcPts val="360"/>
              </a:spcBef>
              <a:spcAft>
                <a:spcPts val="0"/>
              </a:spcAft>
              <a:buClr>
                <a:schemeClr val="dk1"/>
              </a:buClr>
              <a:buSzPts val="1800"/>
              <a:buChar char="•"/>
            </a:pPr>
            <a:r>
              <a:rPr lang="en-US" sz="1800"/>
              <a:t>For instance, consider an attribute with a unique identifier such as ID has zero info(D) because of pure partition. </a:t>
            </a:r>
            <a:endParaRPr/>
          </a:p>
          <a:p>
            <a:pPr indent="-342900" lvl="0" marL="342900" rtl="0" algn="just">
              <a:spcBef>
                <a:spcPts val="360"/>
              </a:spcBef>
              <a:spcAft>
                <a:spcPts val="0"/>
              </a:spcAft>
              <a:buClr>
                <a:schemeClr val="dk1"/>
              </a:buClr>
              <a:buSzPts val="1800"/>
              <a:buChar char="•"/>
            </a:pPr>
            <a:r>
              <a:rPr lang="en-US" sz="1800"/>
              <a:t>This maximizes the information gain and creates useless partitioning.</a:t>
            </a:r>
            <a:endParaRPr/>
          </a:p>
          <a:p>
            <a:pPr indent="-342900" lvl="0" marL="342900" rtl="0" algn="just">
              <a:spcBef>
                <a:spcPts val="360"/>
              </a:spcBef>
              <a:spcAft>
                <a:spcPts val="0"/>
              </a:spcAft>
              <a:buClr>
                <a:schemeClr val="dk1"/>
              </a:buClr>
              <a:buSzPts val="1800"/>
              <a:buChar char="•"/>
            </a:pPr>
            <a:r>
              <a:rPr lang="en-US" sz="1800"/>
              <a:t>C4.5, an improvement of ID3, uses an extension to information gain known as the gain ratio. </a:t>
            </a:r>
            <a:endParaRPr/>
          </a:p>
          <a:p>
            <a:pPr indent="-342900" lvl="0" marL="342900" rtl="0" algn="just">
              <a:spcBef>
                <a:spcPts val="360"/>
              </a:spcBef>
              <a:spcAft>
                <a:spcPts val="0"/>
              </a:spcAft>
              <a:buClr>
                <a:schemeClr val="dk1"/>
              </a:buClr>
              <a:buSzPts val="1800"/>
              <a:buChar char="•"/>
            </a:pPr>
            <a:r>
              <a:rPr lang="en-US" sz="1800"/>
              <a:t>Gain ratio handles the issue of bias by normalizing the information gain using Split Info.</a:t>
            </a:r>
            <a:endParaRPr/>
          </a:p>
          <a:p>
            <a:pPr indent="0" lvl="0" marL="0" rtl="0" algn="just">
              <a:spcBef>
                <a:spcPts val="360"/>
              </a:spcBef>
              <a:spcAft>
                <a:spcPts val="0"/>
              </a:spcAft>
              <a:buClr>
                <a:schemeClr val="dk1"/>
              </a:buClr>
              <a:buSzPts val="1800"/>
              <a:buNone/>
            </a:pPr>
            <a:r>
              <a:t/>
            </a:r>
            <a:endParaRPr sz="1800" u="sng"/>
          </a:p>
        </p:txBody>
      </p:sp>
      <p:pic>
        <p:nvPicPr>
          <p:cNvPr descr="https://res.cloudinary.com/dyd911kmh/image/upload/f_auto,q_auto:best/v1545934190/6_zub2e8.png" id="180" name="Google Shape;180;p22"/>
          <p:cNvPicPr preferRelativeResize="0"/>
          <p:nvPr/>
        </p:nvPicPr>
        <p:blipFill rotWithShape="1">
          <a:blip r:embed="rId3">
            <a:alphaModFix/>
          </a:blip>
          <a:srcRect b="0" l="0" r="0" t="0"/>
          <a:stretch/>
        </p:blipFill>
        <p:spPr>
          <a:xfrm>
            <a:off x="1486694" y="5373216"/>
            <a:ext cx="3448050" cy="895350"/>
          </a:xfrm>
          <a:prstGeom prst="rect">
            <a:avLst/>
          </a:prstGeom>
          <a:noFill/>
          <a:ln>
            <a:noFill/>
          </a:ln>
        </p:spPr>
      </p:pic>
      <p:pic>
        <p:nvPicPr>
          <p:cNvPr descr="https://res.cloudinary.com/dyd911kmh/image/upload/f_auto,q_auto:best/v1545934190/7_xnqpo8.png" id="181" name="Google Shape;181;p22"/>
          <p:cNvPicPr preferRelativeResize="0"/>
          <p:nvPr/>
        </p:nvPicPr>
        <p:blipFill rotWithShape="1">
          <a:blip r:embed="rId4">
            <a:alphaModFix/>
          </a:blip>
          <a:srcRect b="0" l="0" r="0" t="0"/>
          <a:stretch/>
        </p:blipFill>
        <p:spPr>
          <a:xfrm>
            <a:off x="6619825" y="5561235"/>
            <a:ext cx="2562225" cy="647700"/>
          </a:xfrm>
          <a:prstGeom prst="rect">
            <a:avLst/>
          </a:prstGeom>
          <a:noFill/>
          <a:ln>
            <a:noFill/>
          </a:ln>
        </p:spPr>
      </p:pic>
      <p:sp>
        <p:nvSpPr>
          <p:cNvPr id="182" name="Google Shape;182;p22"/>
          <p:cNvSpPr/>
          <p:nvPr/>
        </p:nvSpPr>
        <p:spPr>
          <a:xfrm>
            <a:off x="5447134" y="5820891"/>
            <a:ext cx="792088" cy="128389"/>
          </a:xfrm>
          <a:prstGeom prst="right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Gini Index:</a:t>
            </a:r>
            <a:endParaRPr/>
          </a:p>
        </p:txBody>
      </p:sp>
      <p:sp>
        <p:nvSpPr>
          <p:cNvPr id="188" name="Google Shape;188;p23"/>
          <p:cNvSpPr txBox="1"/>
          <p:nvPr>
            <p:ph idx="1" type="body"/>
          </p:nvPr>
        </p:nvSpPr>
        <p:spPr>
          <a:xfrm>
            <a:off x="-12965" y="599769"/>
            <a:ext cx="12190413" cy="595443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n-US"/>
              <a:t>Another decision tree algorithm CART (Classification and Regression Tree) uses the Gini method to create split points.</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lang="en-US"/>
              <a:t> </a:t>
            </a:r>
            <a:endParaRPr/>
          </a:p>
          <a:p>
            <a:pPr indent="-342900" lvl="0" marL="342900" rtl="0" algn="just">
              <a:spcBef>
                <a:spcPts val="400"/>
              </a:spcBef>
              <a:spcAft>
                <a:spcPts val="0"/>
              </a:spcAft>
              <a:buClr>
                <a:schemeClr val="dk1"/>
              </a:buClr>
              <a:buSzPts val="2000"/>
              <a:buChar char="•"/>
            </a:pPr>
            <a:r>
              <a:rPr lang="en-US"/>
              <a:t>Where, pi is the probability that a tuple in D belongs to class Ci.</a:t>
            </a:r>
            <a:endParaRPr/>
          </a:p>
          <a:p>
            <a:pPr indent="-342900" lvl="0" marL="342900" rtl="0" algn="just">
              <a:spcBef>
                <a:spcPts val="400"/>
              </a:spcBef>
              <a:spcAft>
                <a:spcPts val="0"/>
              </a:spcAft>
              <a:buClr>
                <a:schemeClr val="dk1"/>
              </a:buClr>
              <a:buSzPts val="2000"/>
              <a:buChar char="•"/>
            </a:pPr>
            <a:r>
              <a:rPr lang="en-US"/>
              <a:t>The Gini Index considers a binary split for each attribute. </a:t>
            </a:r>
            <a:endParaRPr/>
          </a:p>
          <a:p>
            <a:pPr indent="-342900" lvl="0" marL="342900" rtl="0" algn="just">
              <a:spcBef>
                <a:spcPts val="400"/>
              </a:spcBef>
              <a:spcAft>
                <a:spcPts val="0"/>
              </a:spcAft>
              <a:buClr>
                <a:schemeClr val="dk1"/>
              </a:buClr>
              <a:buSzPts val="2000"/>
              <a:buChar char="•"/>
            </a:pPr>
            <a:r>
              <a:rPr lang="en-US"/>
              <a:t>You can compute a weighted sum of the impurity of each partition.</a:t>
            </a:r>
            <a:endParaRPr/>
          </a:p>
          <a:p>
            <a:pPr indent="-342900" lvl="0" marL="342900" rtl="0" algn="just">
              <a:spcBef>
                <a:spcPts val="400"/>
              </a:spcBef>
              <a:spcAft>
                <a:spcPts val="0"/>
              </a:spcAft>
              <a:buClr>
                <a:schemeClr val="dk1"/>
              </a:buClr>
              <a:buSzPts val="2000"/>
              <a:buChar char="•"/>
            </a:pPr>
            <a:r>
              <a:rPr lang="en-US"/>
              <a:t> If a binary split on attribute A partitions data D into D1 and D2, the Gini index of D is:</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lang="en-US"/>
              <a:t>The attribute with minimum Gini index is chosen as the splitting attribute.</a:t>
            </a:r>
            <a:endParaRPr/>
          </a:p>
          <a:p>
            <a:pPr indent="0" lvl="0" marL="0" rtl="0" algn="just">
              <a:spcBef>
                <a:spcPts val="400"/>
              </a:spcBef>
              <a:spcAft>
                <a:spcPts val="0"/>
              </a:spcAft>
              <a:buClr>
                <a:schemeClr val="dk1"/>
              </a:buClr>
              <a:buSzPts val="2000"/>
              <a:buNone/>
            </a:pPr>
            <a:r>
              <a:t/>
            </a:r>
            <a:endParaRPr/>
          </a:p>
        </p:txBody>
      </p:sp>
      <p:pic>
        <p:nvPicPr>
          <p:cNvPr descr="https://res.cloudinary.com/dyd911kmh/image/upload/f_auto,q_auto:best/v1545934190/8_k4ia8r.png" id="189" name="Google Shape;189;p23"/>
          <p:cNvPicPr preferRelativeResize="0"/>
          <p:nvPr/>
        </p:nvPicPr>
        <p:blipFill rotWithShape="1">
          <a:blip r:embed="rId3">
            <a:alphaModFix/>
          </a:blip>
          <a:srcRect b="0" l="0" r="0" t="0"/>
          <a:stretch/>
        </p:blipFill>
        <p:spPr>
          <a:xfrm>
            <a:off x="4006974" y="1268760"/>
            <a:ext cx="3152775" cy="466725"/>
          </a:xfrm>
          <a:prstGeom prst="rect">
            <a:avLst/>
          </a:prstGeom>
          <a:noFill/>
          <a:ln>
            <a:noFill/>
          </a:ln>
        </p:spPr>
      </p:pic>
      <p:pic>
        <p:nvPicPr>
          <p:cNvPr descr="https://res.cloudinary.com/dyd911kmh/image/upload/f_auto,q_auto:best/v1545934191/9_atnmbc.png" id="190" name="Google Shape;190;p23"/>
          <p:cNvPicPr preferRelativeResize="0"/>
          <p:nvPr/>
        </p:nvPicPr>
        <p:blipFill rotWithShape="1">
          <a:blip r:embed="rId4">
            <a:alphaModFix/>
          </a:blip>
          <a:srcRect b="0" l="0" r="0" t="0"/>
          <a:stretch/>
        </p:blipFill>
        <p:spPr>
          <a:xfrm>
            <a:off x="3502918" y="3688742"/>
            <a:ext cx="4848225" cy="828675"/>
          </a:xfrm>
          <a:prstGeom prst="rect">
            <a:avLst/>
          </a:prstGeom>
          <a:noFill/>
          <a:ln>
            <a:noFill/>
          </a:ln>
        </p:spPr>
      </p:pic>
      <p:pic>
        <p:nvPicPr>
          <p:cNvPr descr="https://res.cloudinary.com/dyd911kmh/image/upload/f_auto,q_auto:best/v1545934191/10_oqzzp6.png" id="191" name="Google Shape;191;p23"/>
          <p:cNvPicPr preferRelativeResize="0"/>
          <p:nvPr/>
        </p:nvPicPr>
        <p:blipFill rotWithShape="1">
          <a:blip r:embed="rId5">
            <a:alphaModFix/>
          </a:blip>
          <a:srcRect b="0" l="0" r="0" t="0"/>
          <a:stretch/>
        </p:blipFill>
        <p:spPr>
          <a:xfrm>
            <a:off x="4159374" y="5359597"/>
            <a:ext cx="3000375"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0" y="115888"/>
            <a:ext cx="12190413" cy="6481762"/>
          </a:xfrm>
          <a:prstGeom prst="rect">
            <a:avLst/>
          </a:prstGeom>
          <a:blipFill rotWithShape="1">
            <a:blip r:embed="rId3">
              <a:alphaModFix/>
            </a:blip>
            <a:stretch>
              <a:fillRect b="0" l="-449" r="-498" t="-469"/>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Decision Tree-Over fitting(Tree Pruning):</a:t>
            </a:r>
            <a:endParaRPr/>
          </a:p>
        </p:txBody>
      </p:sp>
      <p:sp>
        <p:nvSpPr>
          <p:cNvPr id="202" name="Google Shape;202;p25"/>
          <p:cNvSpPr txBox="1"/>
          <p:nvPr>
            <p:ph idx="1" type="body"/>
          </p:nvPr>
        </p:nvSpPr>
        <p:spPr>
          <a:xfrm>
            <a:off x="0" y="642918"/>
            <a:ext cx="12190412" cy="595443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n-US"/>
              <a:t>Machine learning is a problem of trade-offs. The classic issue is overfitting versus underfitting. Overfitting happens when a model memorizes its training data so well that it is learning noise on top of the signal. Underfitting is the opposite: the model is too simple to find the patterns in the data. </a:t>
            </a:r>
            <a:endParaRPr/>
          </a:p>
        </p:txBody>
      </p:sp>
      <p:pic>
        <p:nvPicPr>
          <p:cNvPr descr="Image result for overfitting" id="203" name="Google Shape;203;p25"/>
          <p:cNvPicPr preferRelativeResize="0"/>
          <p:nvPr/>
        </p:nvPicPr>
        <p:blipFill rotWithShape="1">
          <a:blip r:embed="rId3">
            <a:alphaModFix/>
          </a:blip>
          <a:srcRect b="0" l="0" r="0" t="0"/>
          <a:stretch/>
        </p:blipFill>
        <p:spPr>
          <a:xfrm>
            <a:off x="1414686" y="1700808"/>
            <a:ext cx="9505056" cy="41764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idx="1" type="body"/>
          </p:nvPr>
        </p:nvSpPr>
        <p:spPr>
          <a:xfrm>
            <a:off x="-1" y="0"/>
            <a:ext cx="12190413" cy="659735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If you observe the diagram suppose x-axis is =Size, y-axis is =Values</a:t>
            </a:r>
            <a:endParaRPr/>
          </a:p>
          <a:p>
            <a:pPr indent="-342900" lvl="0" marL="342900" rtl="0" algn="just">
              <a:spcBef>
                <a:spcPts val="400"/>
              </a:spcBef>
              <a:spcAft>
                <a:spcPts val="0"/>
              </a:spcAft>
              <a:buClr>
                <a:schemeClr val="dk1"/>
              </a:buClr>
              <a:buSzPts val="2000"/>
              <a:buChar char="•"/>
            </a:pPr>
            <a:r>
              <a:rPr lang="en-US"/>
              <a:t>During train time if  you increases  x(size) value increases our model fits the data very well,</a:t>
            </a:r>
            <a:endParaRPr/>
          </a:p>
          <a:p>
            <a:pPr indent="0" lvl="0" marL="0" rtl="0" algn="just">
              <a:spcBef>
                <a:spcPts val="400"/>
              </a:spcBef>
              <a:spcAft>
                <a:spcPts val="0"/>
              </a:spcAft>
              <a:buClr>
                <a:schemeClr val="dk1"/>
              </a:buClr>
              <a:buSzPts val="2000"/>
              <a:buNone/>
            </a:pPr>
            <a:r>
              <a:rPr lang="en-US"/>
              <a:t>       that means the accuracy will increase, by adding variables</a:t>
            </a:r>
            <a:endParaRPr/>
          </a:p>
          <a:p>
            <a:pPr indent="-342900" lvl="0" marL="342900" rtl="0" algn="just">
              <a:spcBef>
                <a:spcPts val="400"/>
              </a:spcBef>
              <a:spcAft>
                <a:spcPts val="0"/>
              </a:spcAft>
              <a:buClr>
                <a:schemeClr val="dk1"/>
              </a:buClr>
              <a:buSzPts val="2000"/>
              <a:buChar char="•"/>
            </a:pPr>
            <a:r>
              <a:rPr lang="en-US"/>
              <a:t>In the diagram </a:t>
            </a:r>
            <a:endParaRPr/>
          </a:p>
          <a:p>
            <a:pPr indent="-285750" lvl="1" marL="742950" rtl="0" algn="just">
              <a:spcBef>
                <a:spcPts val="360"/>
              </a:spcBef>
              <a:spcAft>
                <a:spcPts val="0"/>
              </a:spcAft>
              <a:buClr>
                <a:schemeClr val="dk1"/>
              </a:buClr>
              <a:buSzPts val="1800"/>
              <a:buFont typeface="Noto Sans Symbols"/>
              <a:buChar char="⮚"/>
            </a:pPr>
            <a:r>
              <a:rPr lang="en-US"/>
              <a:t>The first picture has less Attributes(X) it leads to underfit</a:t>
            </a:r>
            <a:endParaRPr/>
          </a:p>
          <a:p>
            <a:pPr indent="-285750" lvl="1" marL="742950" rtl="0" algn="just">
              <a:spcBef>
                <a:spcPts val="360"/>
              </a:spcBef>
              <a:spcAft>
                <a:spcPts val="0"/>
              </a:spcAft>
              <a:buClr>
                <a:schemeClr val="dk1"/>
              </a:buClr>
              <a:buSzPts val="1800"/>
              <a:buFont typeface="Noto Sans Symbols"/>
              <a:buChar char="⮚"/>
            </a:pPr>
            <a:r>
              <a:rPr lang="en-US"/>
              <a:t>The second picture has slightly more Attributes( X) it leads to Good fit</a:t>
            </a:r>
            <a:endParaRPr/>
          </a:p>
          <a:p>
            <a:pPr indent="-285750" lvl="1" marL="742950" rtl="0" algn="just">
              <a:spcBef>
                <a:spcPts val="360"/>
              </a:spcBef>
              <a:spcAft>
                <a:spcPts val="0"/>
              </a:spcAft>
              <a:buClr>
                <a:schemeClr val="dk1"/>
              </a:buClr>
              <a:buSzPts val="1800"/>
              <a:buFont typeface="Noto Sans Symbols"/>
              <a:buChar char="⮚"/>
            </a:pPr>
            <a:r>
              <a:rPr lang="en-US"/>
              <a:t>The Third Picture has a lot Attributes (X) it leads to Overfit</a:t>
            </a:r>
            <a:endParaRPr/>
          </a:p>
          <a:p>
            <a:pPr indent="-342900" lvl="0" marL="342900" rtl="0" algn="just">
              <a:spcBef>
                <a:spcPts val="400"/>
              </a:spcBef>
              <a:spcAft>
                <a:spcPts val="0"/>
              </a:spcAft>
              <a:buClr>
                <a:schemeClr val="dk1"/>
              </a:buClr>
              <a:buSzPts val="2000"/>
              <a:buChar char="•"/>
            </a:pPr>
            <a:r>
              <a:rPr lang="en-US"/>
              <a:t>As X=============🡺Increases</a:t>
            </a:r>
            <a:endParaRPr/>
          </a:p>
          <a:p>
            <a:pPr indent="-342900" lvl="0" marL="342900" rtl="0" algn="just">
              <a:spcBef>
                <a:spcPts val="400"/>
              </a:spcBef>
              <a:spcAft>
                <a:spcPts val="0"/>
              </a:spcAft>
              <a:buClr>
                <a:schemeClr val="dk1"/>
              </a:buClr>
              <a:buSzPts val="2000"/>
              <a:buChar char="•"/>
            </a:pPr>
            <a:r>
              <a:rPr lang="en-US"/>
              <a:t>Our model </a:t>
            </a:r>
            <a:r>
              <a:rPr b="1" lang="en-US" u="sng"/>
              <a:t>becomes Brainless f</a:t>
            </a:r>
            <a:r>
              <a:rPr lang="en-US"/>
              <a:t>or Training data , It nothing but </a:t>
            </a:r>
            <a:r>
              <a:rPr b="1" lang="en-US" u="sng"/>
              <a:t>just Byhearting outputs</a:t>
            </a:r>
            <a:endParaRPr/>
          </a:p>
          <a:p>
            <a:pPr indent="-342900" lvl="0" marL="342900" rtl="0" algn="just">
              <a:spcBef>
                <a:spcPts val="400"/>
              </a:spcBef>
              <a:spcAft>
                <a:spcPts val="0"/>
              </a:spcAft>
              <a:buClr>
                <a:schemeClr val="dk1"/>
              </a:buClr>
              <a:buSzPts val="2000"/>
              <a:buChar char="•"/>
            </a:pPr>
            <a:r>
              <a:rPr lang="en-US"/>
              <a:t>When you given a test data or unseen data to this model it </a:t>
            </a:r>
            <a:r>
              <a:rPr b="1" lang="en-US" u="sng"/>
              <a:t>leads High variance</a:t>
            </a:r>
            <a:endParaRPr/>
          </a:p>
          <a:p>
            <a:pPr indent="-342900" lvl="0" marL="342900" rtl="0" algn="just">
              <a:spcBef>
                <a:spcPts val="400"/>
              </a:spcBef>
              <a:spcAft>
                <a:spcPts val="0"/>
              </a:spcAft>
              <a:buClr>
                <a:schemeClr val="dk1"/>
              </a:buClr>
              <a:buSzPts val="2000"/>
              <a:buChar char="•"/>
            </a:pPr>
            <a:r>
              <a:rPr lang="en-US"/>
              <a:t>That means it get more error for test data</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a:p>
        </p:txBody>
      </p:sp>
      <p:sp>
        <p:nvSpPr>
          <p:cNvPr id="209" name="Google Shape;209;p26"/>
          <p:cNvSpPr/>
          <p:nvPr/>
        </p:nvSpPr>
        <p:spPr>
          <a:xfrm>
            <a:off x="285796" y="4281362"/>
            <a:ext cx="1872208" cy="50405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More X</a:t>
            </a:r>
            <a:endParaRPr/>
          </a:p>
        </p:txBody>
      </p:sp>
      <p:sp>
        <p:nvSpPr>
          <p:cNvPr id="210" name="Google Shape;210;p26"/>
          <p:cNvSpPr/>
          <p:nvPr/>
        </p:nvSpPr>
        <p:spPr>
          <a:xfrm>
            <a:off x="2225943" y="4422772"/>
            <a:ext cx="1080120" cy="144016"/>
          </a:xfrm>
          <a:prstGeom prst="right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6"/>
          <p:cNvSpPr/>
          <p:nvPr/>
        </p:nvSpPr>
        <p:spPr>
          <a:xfrm>
            <a:off x="3346176" y="4314760"/>
            <a:ext cx="1872208" cy="50405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Overfit</a:t>
            </a:r>
            <a:endParaRPr/>
          </a:p>
        </p:txBody>
      </p:sp>
      <p:sp>
        <p:nvSpPr>
          <p:cNvPr id="212" name="Google Shape;212;p26"/>
          <p:cNvSpPr/>
          <p:nvPr/>
        </p:nvSpPr>
        <p:spPr>
          <a:xfrm>
            <a:off x="5258497" y="4494780"/>
            <a:ext cx="915101" cy="126014"/>
          </a:xfrm>
          <a:prstGeom prst="right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6"/>
          <p:cNvSpPr/>
          <p:nvPr/>
        </p:nvSpPr>
        <p:spPr>
          <a:xfrm>
            <a:off x="6213711" y="4314759"/>
            <a:ext cx="1896601" cy="49505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low Bias for Train data</a:t>
            </a:r>
            <a:endParaRPr/>
          </a:p>
        </p:txBody>
      </p:sp>
      <p:sp>
        <p:nvSpPr>
          <p:cNvPr id="214" name="Google Shape;214;p26"/>
          <p:cNvSpPr/>
          <p:nvPr/>
        </p:nvSpPr>
        <p:spPr>
          <a:xfrm>
            <a:off x="8179382" y="4494780"/>
            <a:ext cx="915101" cy="126014"/>
          </a:xfrm>
          <a:prstGeom prst="right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6"/>
          <p:cNvSpPr/>
          <p:nvPr/>
        </p:nvSpPr>
        <p:spPr>
          <a:xfrm>
            <a:off x="9101524" y="4296758"/>
            <a:ext cx="1872208" cy="51305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Trian error is less</a:t>
            </a:r>
            <a:endParaRPr/>
          </a:p>
        </p:txBody>
      </p:sp>
      <p:sp>
        <p:nvSpPr>
          <p:cNvPr id="216" name="Google Shape;216;p26"/>
          <p:cNvSpPr/>
          <p:nvPr/>
        </p:nvSpPr>
        <p:spPr>
          <a:xfrm>
            <a:off x="278687" y="5602161"/>
            <a:ext cx="1872208" cy="50405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Unseen data</a:t>
            </a:r>
            <a:endParaRPr/>
          </a:p>
        </p:txBody>
      </p:sp>
      <p:sp>
        <p:nvSpPr>
          <p:cNvPr id="217" name="Google Shape;217;p26"/>
          <p:cNvSpPr/>
          <p:nvPr/>
        </p:nvSpPr>
        <p:spPr>
          <a:xfrm>
            <a:off x="2225943" y="5782181"/>
            <a:ext cx="1080120" cy="144016"/>
          </a:xfrm>
          <a:prstGeom prst="right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26"/>
          <p:cNvSpPr/>
          <p:nvPr/>
        </p:nvSpPr>
        <p:spPr>
          <a:xfrm>
            <a:off x="3352917" y="5602161"/>
            <a:ext cx="1872208" cy="50405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Model</a:t>
            </a:r>
            <a:endParaRPr/>
          </a:p>
        </p:txBody>
      </p:sp>
      <p:sp>
        <p:nvSpPr>
          <p:cNvPr id="219" name="Google Shape;219;p26"/>
          <p:cNvSpPr/>
          <p:nvPr/>
        </p:nvSpPr>
        <p:spPr>
          <a:xfrm>
            <a:off x="5271979" y="5774585"/>
            <a:ext cx="915101" cy="126014"/>
          </a:xfrm>
          <a:prstGeom prst="right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6"/>
          <p:cNvSpPr/>
          <p:nvPr/>
        </p:nvSpPr>
        <p:spPr>
          <a:xfrm flipH="1">
            <a:off x="6213711" y="5602161"/>
            <a:ext cx="1737597" cy="50405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High variance for unseen data</a:t>
            </a:r>
            <a:endParaRPr/>
          </a:p>
        </p:txBody>
      </p:sp>
      <p:sp>
        <p:nvSpPr>
          <p:cNvPr id="221" name="Google Shape;221;p26"/>
          <p:cNvSpPr/>
          <p:nvPr/>
        </p:nvSpPr>
        <p:spPr>
          <a:xfrm>
            <a:off x="8012014" y="5759658"/>
            <a:ext cx="915101" cy="126014"/>
          </a:xfrm>
          <a:prstGeom prst="right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6"/>
          <p:cNvSpPr/>
          <p:nvPr/>
        </p:nvSpPr>
        <p:spPr>
          <a:xfrm flipH="1">
            <a:off x="8991084" y="5585564"/>
            <a:ext cx="1737597" cy="50405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Test error is more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nvSpPr>
        <p:spPr>
          <a:xfrm flipH="1">
            <a:off x="694606" y="4864514"/>
            <a:ext cx="97210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the model complexity increases ,training error decreases corresponding test error is decreases.</a:t>
            </a:r>
            <a:endParaRPr/>
          </a:p>
        </p:txBody>
      </p:sp>
      <p:sp>
        <p:nvSpPr>
          <p:cNvPr id="229" name="Google Shape;229;p27"/>
          <p:cNvSpPr txBox="1"/>
          <p:nvPr>
            <p:ph idx="1" type="body"/>
          </p:nvPr>
        </p:nvSpPr>
        <p:spPr>
          <a:xfrm>
            <a:off x="0" y="0"/>
            <a:ext cx="12190413" cy="652534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u="sng"/>
              <a:t>Bias –Variance Trade Off:</a:t>
            </a:r>
            <a:endParaRPr/>
          </a:p>
          <a:p>
            <a:pPr indent="0" lvl="0" marL="0" rtl="0" algn="just">
              <a:spcBef>
                <a:spcPts val="400"/>
              </a:spcBef>
              <a:spcAft>
                <a:spcPts val="0"/>
              </a:spcAft>
              <a:buClr>
                <a:schemeClr val="dk1"/>
              </a:buClr>
              <a:buSzPts val="2000"/>
              <a:buNone/>
            </a:pPr>
            <a:r>
              <a:rPr b="1" lang="en-US" u="sng"/>
              <a:t>Key points:</a:t>
            </a:r>
            <a:endParaRPr/>
          </a:p>
          <a:p>
            <a:pPr indent="-342900" lvl="0" marL="342900" rtl="0" algn="just">
              <a:spcBef>
                <a:spcPts val="400"/>
              </a:spcBef>
              <a:spcAft>
                <a:spcPts val="0"/>
              </a:spcAft>
              <a:buClr>
                <a:schemeClr val="dk1"/>
              </a:buClr>
              <a:buSzPts val="2000"/>
              <a:buChar char="•"/>
            </a:pPr>
            <a:r>
              <a:rPr lang="en-US"/>
              <a:t>Y-axis= Mean error</a:t>
            </a:r>
            <a:endParaRPr/>
          </a:p>
          <a:p>
            <a:pPr indent="-342900" lvl="0" marL="342900" rtl="0" algn="just">
              <a:spcBef>
                <a:spcPts val="400"/>
              </a:spcBef>
              <a:spcAft>
                <a:spcPts val="0"/>
              </a:spcAft>
              <a:buClr>
                <a:schemeClr val="dk1"/>
              </a:buClr>
              <a:buSzPts val="2000"/>
              <a:buChar char="•"/>
            </a:pPr>
            <a:r>
              <a:rPr lang="en-US"/>
              <a:t>X-axis = Model complexity</a:t>
            </a:r>
            <a:endParaRPr/>
          </a:p>
          <a:p>
            <a:pPr indent="-342900" lvl="0" marL="342900" rtl="0" algn="just">
              <a:spcBef>
                <a:spcPts val="400"/>
              </a:spcBef>
              <a:spcAft>
                <a:spcPts val="0"/>
              </a:spcAft>
              <a:buClr>
                <a:schemeClr val="dk1"/>
              </a:buClr>
              <a:buSzPts val="2000"/>
              <a:buChar char="•"/>
            </a:pPr>
            <a:r>
              <a:rPr lang="en-US"/>
              <a:t>As model increases the bias will decrease and variance will </a:t>
            </a:r>
            <a:endParaRPr/>
          </a:p>
          <a:p>
            <a:pPr indent="0" lvl="0" marL="0" rtl="0" algn="just">
              <a:spcBef>
                <a:spcPts val="400"/>
              </a:spcBef>
              <a:spcAft>
                <a:spcPts val="0"/>
              </a:spcAft>
              <a:buClr>
                <a:schemeClr val="dk1"/>
              </a:buClr>
              <a:buSzPts val="2000"/>
              <a:buNone/>
            </a:pPr>
            <a:r>
              <a:rPr lang="en-US"/>
              <a:t>        Increase For unseen data(test) data</a:t>
            </a:r>
            <a:endParaRPr/>
          </a:p>
          <a:p>
            <a:pPr indent="-342900" lvl="0" marL="342900" rtl="0" algn="just">
              <a:spcBef>
                <a:spcPts val="400"/>
              </a:spcBef>
              <a:spcAft>
                <a:spcPts val="0"/>
              </a:spcAft>
              <a:buClr>
                <a:schemeClr val="dk1"/>
              </a:buClr>
              <a:buSzPts val="2000"/>
              <a:buChar char="•"/>
            </a:pPr>
            <a:r>
              <a:rPr lang="en-US"/>
              <a:t>When bias is more variance is less</a:t>
            </a:r>
            <a:endParaRPr/>
          </a:p>
          <a:p>
            <a:pPr indent="-342900" lvl="0" marL="342900" rtl="0" algn="just">
              <a:spcBef>
                <a:spcPts val="400"/>
              </a:spcBef>
              <a:spcAft>
                <a:spcPts val="0"/>
              </a:spcAft>
              <a:buClr>
                <a:schemeClr val="dk1"/>
              </a:buClr>
              <a:buSzPts val="2000"/>
              <a:buChar char="•"/>
            </a:pPr>
            <a:r>
              <a:rPr b="1" lang="en-US"/>
              <a:t>High Bias= Low variance</a:t>
            </a:r>
            <a:endParaRPr/>
          </a:p>
          <a:p>
            <a:pPr indent="-342900" lvl="0" marL="342900" rtl="0" algn="just">
              <a:spcBef>
                <a:spcPts val="400"/>
              </a:spcBef>
              <a:spcAft>
                <a:spcPts val="0"/>
              </a:spcAft>
              <a:buClr>
                <a:schemeClr val="dk1"/>
              </a:buClr>
              <a:buSzPts val="2000"/>
              <a:buChar char="•"/>
            </a:pPr>
            <a:r>
              <a:rPr b="1" lang="en-US"/>
              <a:t>Low Bias= High Variance</a:t>
            </a:r>
            <a:endParaRPr/>
          </a:p>
          <a:p>
            <a:pPr indent="-215900" lvl="0" marL="342900" rtl="0" algn="just">
              <a:spcBef>
                <a:spcPts val="400"/>
              </a:spcBef>
              <a:spcAft>
                <a:spcPts val="0"/>
              </a:spcAft>
              <a:buClr>
                <a:schemeClr val="dk1"/>
              </a:buClr>
              <a:buSzPts val="2000"/>
              <a:buNone/>
            </a:pPr>
            <a:r>
              <a:t/>
            </a:r>
            <a:endParaRPr b="1"/>
          </a:p>
          <a:p>
            <a:pPr indent="0" lvl="0" marL="0" rtl="0" algn="just">
              <a:spcBef>
                <a:spcPts val="400"/>
              </a:spcBef>
              <a:spcAft>
                <a:spcPts val="0"/>
              </a:spcAft>
              <a:buClr>
                <a:schemeClr val="dk1"/>
              </a:buClr>
              <a:buSzPts val="2000"/>
              <a:buNone/>
            </a:pPr>
            <a:r>
              <a:rPr b="1" lang="en-US"/>
              <a:t>                     </a:t>
            </a:r>
            <a:r>
              <a:rPr b="1" lang="en-US" u="sng"/>
              <a:t>Total Error= Bias^2 + Variance + var(error)</a:t>
            </a:r>
            <a:endParaRPr/>
          </a:p>
          <a:p>
            <a:pPr indent="0" lvl="0" marL="0" rtl="0" algn="just">
              <a:spcBef>
                <a:spcPts val="400"/>
              </a:spcBef>
              <a:spcAft>
                <a:spcPts val="0"/>
              </a:spcAft>
              <a:buClr>
                <a:schemeClr val="dk1"/>
              </a:buClr>
              <a:buSzPts val="2000"/>
              <a:buNone/>
            </a:pPr>
            <a:r>
              <a:rPr lang="en-US"/>
              <a:t>The above formulae should reduce to get model</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b="1"/>
          </a:p>
          <a:p>
            <a:pPr indent="0" lvl="0" marL="0" rtl="0" algn="just">
              <a:spcBef>
                <a:spcPts val="400"/>
              </a:spcBef>
              <a:spcAft>
                <a:spcPts val="0"/>
              </a:spcAft>
              <a:buClr>
                <a:schemeClr val="dk1"/>
              </a:buClr>
              <a:buSzPts val="2000"/>
              <a:buNone/>
            </a:pPr>
            <a:r>
              <a:t/>
            </a:r>
            <a:endParaRPr b="1"/>
          </a:p>
          <a:p>
            <a:pPr indent="0" lvl="0" marL="0" rtl="0" algn="just">
              <a:spcBef>
                <a:spcPts val="400"/>
              </a:spcBef>
              <a:spcAft>
                <a:spcPts val="0"/>
              </a:spcAft>
              <a:buClr>
                <a:schemeClr val="dk1"/>
              </a:buClr>
              <a:buSzPts val="2000"/>
              <a:buNone/>
            </a:pPr>
            <a:r>
              <a:t/>
            </a:r>
            <a:endParaRPr b="1"/>
          </a:p>
        </p:txBody>
      </p:sp>
      <p:pic>
        <p:nvPicPr>
          <p:cNvPr descr="Image result for bias variance trade off" id="230" name="Google Shape;230;p27"/>
          <p:cNvPicPr preferRelativeResize="0"/>
          <p:nvPr/>
        </p:nvPicPr>
        <p:blipFill rotWithShape="1">
          <a:blip r:embed="rId3">
            <a:alphaModFix/>
          </a:blip>
          <a:srcRect b="0" l="0" r="0" t="0"/>
          <a:stretch/>
        </p:blipFill>
        <p:spPr>
          <a:xfrm>
            <a:off x="6815286" y="836712"/>
            <a:ext cx="5256584" cy="40278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idx="1" type="body"/>
          </p:nvPr>
        </p:nvSpPr>
        <p:spPr>
          <a:xfrm>
            <a:off x="12321" y="0"/>
            <a:ext cx="7341236" cy="659735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n-US"/>
              <a:t>The CART algorithm will repeatedly partition data into smaller and smaller subsets until those final subsets are homogeneous in terms of the outcome variable. In practice this often means that the final subsets (known as the </a:t>
            </a:r>
            <a:r>
              <a:rPr i="1" lang="en-US"/>
              <a:t>leaves</a:t>
            </a:r>
            <a:r>
              <a:rPr lang="en-US"/>
              <a:t> of the tree) each consist of only one or a few data points. The tree has learned the data exactly, but a new data point that differs very slightly might not be predicted well.</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lang="en-US" u="sng"/>
              <a:t>Two approaches to Picking up Simpler trees:</a:t>
            </a:r>
            <a:endParaRPr/>
          </a:p>
          <a:p>
            <a:pPr indent="0" lvl="0" marL="0" rtl="0" algn="just">
              <a:spcBef>
                <a:spcPts val="400"/>
              </a:spcBef>
              <a:spcAft>
                <a:spcPts val="0"/>
              </a:spcAft>
              <a:buClr>
                <a:schemeClr val="dk1"/>
              </a:buClr>
              <a:buSzPts val="2000"/>
              <a:buNone/>
            </a:pPr>
            <a:r>
              <a:rPr b="1" lang="en-US" u="sng"/>
              <a:t>Early stopping(Pre-pruning):</a:t>
            </a:r>
            <a:endParaRPr/>
          </a:p>
          <a:p>
            <a:pPr indent="0" lvl="0" marL="0" rtl="0" algn="just">
              <a:spcBef>
                <a:spcPts val="400"/>
              </a:spcBef>
              <a:spcAft>
                <a:spcPts val="0"/>
              </a:spcAft>
              <a:buClr>
                <a:schemeClr val="dk1"/>
              </a:buClr>
              <a:buSzPts val="2000"/>
              <a:buNone/>
            </a:pPr>
            <a:r>
              <a:rPr lang="en-US"/>
              <a:t>Stop the learning algorithm before the tree becomes too complex</a:t>
            </a:r>
            <a:endParaRPr/>
          </a:p>
          <a:p>
            <a:pPr indent="0" lvl="0" marL="0" rtl="0" algn="just">
              <a:spcBef>
                <a:spcPts val="400"/>
              </a:spcBef>
              <a:spcAft>
                <a:spcPts val="0"/>
              </a:spcAft>
              <a:buClr>
                <a:schemeClr val="dk1"/>
              </a:buClr>
              <a:buSzPts val="2000"/>
              <a:buNone/>
            </a:pPr>
            <a:r>
              <a:rPr b="1" lang="en-US" u="sng"/>
              <a:t>Post-Pruning:</a:t>
            </a:r>
            <a:endParaRPr/>
          </a:p>
          <a:p>
            <a:pPr indent="0" lvl="0" marL="0" rtl="0" algn="just">
              <a:spcBef>
                <a:spcPts val="400"/>
              </a:spcBef>
              <a:spcAft>
                <a:spcPts val="0"/>
              </a:spcAft>
              <a:buClr>
                <a:schemeClr val="dk1"/>
              </a:buClr>
              <a:buSzPts val="2000"/>
              <a:buNone/>
            </a:pPr>
            <a:r>
              <a:rPr b="1" lang="en-US"/>
              <a:t>Pruning</a:t>
            </a:r>
            <a:r>
              <a:rPr lang="en-US"/>
              <a:t> is a technique in machine learning and search algorithms that reduces the size of decision trees by removing sections of the tree that provide little power to classify instances. Pruning reduces the complexity of the final</a:t>
            </a:r>
            <a:r>
              <a:rPr lang="en-US" u="sng"/>
              <a:t> </a:t>
            </a:r>
            <a:r>
              <a:rPr lang="en-US"/>
              <a:t>classifier, and hence improves predictive accuracy by the reduction of overfitting.</a:t>
            </a:r>
            <a:endParaRPr/>
          </a:p>
          <a:p>
            <a:pPr indent="0" lvl="0" marL="0" rtl="0" algn="just">
              <a:spcBef>
                <a:spcPts val="400"/>
              </a:spcBef>
              <a:spcAft>
                <a:spcPts val="0"/>
              </a:spcAft>
              <a:buClr>
                <a:schemeClr val="dk1"/>
              </a:buClr>
              <a:buSzPts val="2000"/>
              <a:buNone/>
            </a:pPr>
            <a:r>
              <a:rPr lang="en-US"/>
              <a:t>   simplify the tree after the learning algorithm terminates</a:t>
            </a:r>
            <a:endParaRPr/>
          </a:p>
        </p:txBody>
      </p:sp>
      <p:pic>
        <p:nvPicPr>
          <p:cNvPr descr="Related image" id="236" name="Google Shape;236;p28"/>
          <p:cNvPicPr preferRelativeResize="0"/>
          <p:nvPr/>
        </p:nvPicPr>
        <p:blipFill rotWithShape="1">
          <a:blip r:embed="rId3">
            <a:alphaModFix/>
          </a:blip>
          <a:srcRect b="0" l="0" r="0" t="0"/>
          <a:stretch/>
        </p:blipFill>
        <p:spPr>
          <a:xfrm>
            <a:off x="7247334" y="764704"/>
            <a:ext cx="4930758" cy="52825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Steps To follow Tree Pruning:</a:t>
            </a:r>
            <a:endParaRPr/>
          </a:p>
        </p:txBody>
      </p:sp>
      <p:sp>
        <p:nvSpPr>
          <p:cNvPr id="242" name="Google Shape;242;p29"/>
          <p:cNvSpPr txBox="1"/>
          <p:nvPr>
            <p:ph idx="1" type="body"/>
          </p:nvPr>
        </p:nvSpPr>
        <p:spPr>
          <a:xfrm>
            <a:off x="-1" y="548680"/>
            <a:ext cx="12190413" cy="604867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We first make the decision tree to a large depth.</a:t>
            </a:r>
            <a:endParaRPr/>
          </a:p>
          <a:p>
            <a:pPr indent="-342900" lvl="0" marL="342900" rtl="0" algn="just">
              <a:spcBef>
                <a:spcPts val="400"/>
              </a:spcBef>
              <a:spcAft>
                <a:spcPts val="0"/>
              </a:spcAft>
              <a:buClr>
                <a:schemeClr val="dk1"/>
              </a:buClr>
              <a:buSzPts val="2000"/>
              <a:buChar char="•"/>
            </a:pPr>
            <a:r>
              <a:rPr lang="en-US"/>
              <a:t>Then we start at the bottom and start removing leaves which are giving us negative returns when compared from the top.</a:t>
            </a:r>
            <a:endParaRPr/>
          </a:p>
          <a:p>
            <a:pPr indent="-342900" lvl="0" marL="342900" rtl="0" algn="just">
              <a:spcBef>
                <a:spcPts val="400"/>
              </a:spcBef>
              <a:spcAft>
                <a:spcPts val="0"/>
              </a:spcAft>
              <a:buClr>
                <a:schemeClr val="dk1"/>
              </a:buClr>
              <a:buSzPts val="2000"/>
              <a:buChar char="•"/>
            </a:pPr>
            <a:r>
              <a:rPr lang="en-US"/>
              <a:t>Suppose a split is giving us a gain of say -10 (loss of 10) and then the next split on that gives us a gain of 20. A simple decision tree will stop at step 1 but in pruning, we will see that the overall gain is +10 and keep both leaves.</a:t>
            </a:r>
            <a:endParaRPr/>
          </a:p>
          <a:p>
            <a:pPr indent="-215900" lvl="0" marL="342900" rtl="0" algn="just">
              <a:spcBef>
                <a:spcPts val="400"/>
              </a:spcBef>
              <a:spcAft>
                <a:spcPts val="0"/>
              </a:spcAft>
              <a:buClr>
                <a:schemeClr val="dk1"/>
              </a:buClr>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p:nvPr/>
        </p:nvSpPr>
        <p:spPr>
          <a:xfrm>
            <a:off x="622598" y="3032956"/>
            <a:ext cx="8352928" cy="792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000">
                <a:solidFill>
                  <a:schemeClr val="dk1"/>
                </a:solidFill>
                <a:latin typeface="Calibri"/>
                <a:ea typeface="Calibri"/>
                <a:cs typeface="Calibri"/>
                <a:sym typeface="Calibri"/>
              </a:rPr>
              <a:t>Naive Bayes</a:t>
            </a:r>
            <a:endParaRPr b="1" sz="5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Naive Bayes':</a:t>
            </a:r>
            <a:endParaRPr/>
          </a:p>
        </p:txBody>
      </p:sp>
      <p:sp>
        <p:nvSpPr>
          <p:cNvPr id="253" name="Google Shape;253;p31"/>
          <p:cNvSpPr txBox="1"/>
          <p:nvPr>
            <p:ph idx="1" type="body"/>
          </p:nvPr>
        </p:nvSpPr>
        <p:spPr>
          <a:xfrm>
            <a:off x="118541" y="548680"/>
            <a:ext cx="12071871" cy="604867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Bayesian classifiers are statistical classifiers. </a:t>
            </a:r>
            <a:endParaRPr/>
          </a:p>
          <a:p>
            <a:pPr indent="-342900" lvl="0" marL="342900" rtl="0" algn="just">
              <a:spcBef>
                <a:spcPts val="400"/>
              </a:spcBef>
              <a:spcAft>
                <a:spcPts val="0"/>
              </a:spcAft>
              <a:buClr>
                <a:schemeClr val="dk1"/>
              </a:buClr>
              <a:buSzPts val="2000"/>
              <a:buChar char="•"/>
            </a:pPr>
            <a:r>
              <a:rPr lang="en-US"/>
              <a:t>They can predict class membership probabilities such as the probability that a given tuple belongs</a:t>
            </a:r>
            <a:endParaRPr/>
          </a:p>
          <a:p>
            <a:pPr indent="0" lvl="0" marL="0" rtl="0" algn="just">
              <a:spcBef>
                <a:spcPts val="400"/>
              </a:spcBef>
              <a:spcAft>
                <a:spcPts val="0"/>
              </a:spcAft>
              <a:buClr>
                <a:schemeClr val="dk1"/>
              </a:buClr>
              <a:buSzPts val="2000"/>
              <a:buNone/>
            </a:pPr>
            <a:r>
              <a:rPr lang="en-US"/>
              <a:t>       to a Particular-class.</a:t>
            </a:r>
            <a:endParaRPr/>
          </a:p>
          <a:p>
            <a:pPr indent="-342900" lvl="0" marL="342900" rtl="0" algn="just">
              <a:spcBef>
                <a:spcPts val="400"/>
              </a:spcBef>
              <a:spcAft>
                <a:spcPts val="0"/>
              </a:spcAft>
              <a:buClr>
                <a:schemeClr val="dk1"/>
              </a:buClr>
              <a:buSzPts val="2000"/>
              <a:buChar char="•"/>
            </a:pPr>
            <a:r>
              <a:rPr lang="en-US"/>
              <a:t>Bayesian classification is based on </a:t>
            </a:r>
            <a:r>
              <a:rPr b="1" lang="en-US"/>
              <a:t>Bayes’ theorem</a:t>
            </a:r>
            <a:r>
              <a:rPr lang="en-US"/>
              <a:t>. </a:t>
            </a:r>
            <a:endParaRPr/>
          </a:p>
          <a:p>
            <a:pPr indent="-342900" lvl="0" marL="342900" rtl="0" algn="just">
              <a:spcBef>
                <a:spcPts val="400"/>
              </a:spcBef>
              <a:spcAft>
                <a:spcPts val="0"/>
              </a:spcAft>
              <a:buClr>
                <a:schemeClr val="dk1"/>
              </a:buClr>
              <a:buSzPts val="2000"/>
              <a:buChar char="•"/>
            </a:pPr>
            <a:r>
              <a:rPr lang="en-US"/>
              <a:t>Studies comparing classification algorithms have found a simple Bayesian classifier </a:t>
            </a:r>
            <a:endParaRPr/>
          </a:p>
          <a:p>
            <a:pPr indent="0" lvl="0" marL="0" rtl="0" algn="just">
              <a:spcBef>
                <a:spcPts val="400"/>
              </a:spcBef>
              <a:spcAft>
                <a:spcPts val="0"/>
              </a:spcAft>
              <a:buClr>
                <a:schemeClr val="dk1"/>
              </a:buClr>
              <a:buSzPts val="2000"/>
              <a:buNone/>
            </a:pPr>
            <a:r>
              <a:rPr lang="en-US"/>
              <a:t>      known as </a:t>
            </a:r>
            <a:r>
              <a:rPr b="1" lang="en-US"/>
              <a:t>the </a:t>
            </a:r>
            <a:r>
              <a:rPr b="1" i="1" lang="en-US"/>
              <a:t>naive</a:t>
            </a:r>
            <a:endParaRPr/>
          </a:p>
          <a:p>
            <a:pPr indent="-342900" lvl="0" marL="342900" rtl="0" algn="just">
              <a:spcBef>
                <a:spcPts val="400"/>
              </a:spcBef>
              <a:spcAft>
                <a:spcPts val="0"/>
              </a:spcAft>
              <a:buClr>
                <a:schemeClr val="dk1"/>
              </a:buClr>
              <a:buSzPts val="2000"/>
              <a:buChar char="•"/>
            </a:pPr>
            <a:r>
              <a:rPr i="1" lang="en-US"/>
              <a:t>Bayesian classifier </a:t>
            </a:r>
            <a:r>
              <a:rPr lang="en-US"/>
              <a:t>to be comparable in performance with decision tree and selected neural</a:t>
            </a:r>
            <a:endParaRPr/>
          </a:p>
          <a:p>
            <a:pPr indent="0" lvl="0" marL="0" rtl="0" algn="just">
              <a:spcBef>
                <a:spcPts val="400"/>
              </a:spcBef>
              <a:spcAft>
                <a:spcPts val="0"/>
              </a:spcAft>
              <a:buClr>
                <a:schemeClr val="dk1"/>
              </a:buClr>
              <a:buSzPts val="2000"/>
              <a:buNone/>
            </a:pPr>
            <a:r>
              <a:rPr lang="en-US"/>
              <a:t>       network classifiers. </a:t>
            </a:r>
            <a:endParaRPr/>
          </a:p>
          <a:p>
            <a:pPr indent="-342900" lvl="0" marL="342900" rtl="0" algn="just">
              <a:spcBef>
                <a:spcPts val="400"/>
              </a:spcBef>
              <a:spcAft>
                <a:spcPts val="0"/>
              </a:spcAft>
              <a:buClr>
                <a:schemeClr val="dk1"/>
              </a:buClr>
              <a:buSzPts val="2000"/>
              <a:buChar char="•"/>
            </a:pPr>
            <a:r>
              <a:rPr lang="en-US"/>
              <a:t>Bayesian classifiers have also exhibited high accuracy and speed when applied to large databases.</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lang="en-US" u="sng"/>
              <a:t>Assumption:</a:t>
            </a:r>
            <a:endParaRPr/>
          </a:p>
          <a:p>
            <a:pPr indent="-342900" lvl="0" marL="342900" rtl="0" algn="just">
              <a:spcBef>
                <a:spcPts val="400"/>
              </a:spcBef>
              <a:spcAft>
                <a:spcPts val="0"/>
              </a:spcAft>
              <a:buClr>
                <a:schemeClr val="dk1"/>
              </a:buClr>
              <a:buSzPts val="2000"/>
              <a:buChar char="•"/>
            </a:pPr>
            <a:r>
              <a:rPr lang="en-US"/>
              <a:t>Naive Bayesian classifiers assume that the effect of an attribute value on a given class</a:t>
            </a:r>
            <a:endParaRPr/>
          </a:p>
          <a:p>
            <a:pPr indent="0" lvl="0" marL="0" rtl="0" algn="just">
              <a:spcBef>
                <a:spcPts val="400"/>
              </a:spcBef>
              <a:spcAft>
                <a:spcPts val="0"/>
              </a:spcAft>
              <a:buClr>
                <a:schemeClr val="dk1"/>
              </a:buClr>
              <a:buSzPts val="2000"/>
              <a:buNone/>
            </a:pPr>
            <a:r>
              <a:rPr lang="en-US"/>
              <a:t>      is independent of the values of the other attributes. </a:t>
            </a:r>
            <a:endParaRPr/>
          </a:p>
          <a:p>
            <a:pPr indent="-342900" lvl="0" marL="342900" rtl="0" algn="just">
              <a:spcBef>
                <a:spcPts val="400"/>
              </a:spcBef>
              <a:spcAft>
                <a:spcPts val="0"/>
              </a:spcAft>
              <a:buClr>
                <a:schemeClr val="dk1"/>
              </a:buClr>
              <a:buSzPts val="2000"/>
              <a:buChar char="•"/>
            </a:pPr>
            <a:r>
              <a:rPr lang="en-US"/>
              <a:t>This assumption is called </a:t>
            </a:r>
            <a:r>
              <a:rPr b="1" i="1" lang="en-US" u="sng"/>
              <a:t>class conditional independence</a:t>
            </a:r>
            <a:r>
              <a:rPr lang="en-US"/>
              <a:t>. </a:t>
            </a:r>
            <a:endParaRPr/>
          </a:p>
          <a:p>
            <a:pPr indent="-342900" lvl="0" marL="342900" rtl="0" algn="just">
              <a:spcBef>
                <a:spcPts val="400"/>
              </a:spcBef>
              <a:spcAft>
                <a:spcPts val="0"/>
              </a:spcAft>
              <a:buClr>
                <a:schemeClr val="dk1"/>
              </a:buClr>
              <a:buSzPts val="2000"/>
              <a:buChar char="•"/>
            </a:pPr>
            <a:r>
              <a:rPr lang="en-US"/>
              <a:t>It is made to simplify the computations involved and, in this sense, is considered “naive.”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p:nvPr/>
        </p:nvSpPr>
        <p:spPr>
          <a:xfrm>
            <a:off x="622598" y="3032956"/>
            <a:ext cx="8352928" cy="792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5000" u="none" cap="none" strike="noStrike">
                <a:solidFill>
                  <a:schemeClr val="dk1"/>
                </a:solidFill>
                <a:latin typeface="Calibri"/>
                <a:ea typeface="Calibri"/>
                <a:cs typeface="Calibri"/>
                <a:sym typeface="Calibri"/>
              </a:rPr>
              <a:t>DECISION TREE</a:t>
            </a:r>
            <a:endParaRPr b="1" i="0" sz="5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Bayes' Theorem:</a:t>
            </a:r>
            <a:endParaRPr/>
          </a:p>
        </p:txBody>
      </p:sp>
      <p:sp>
        <p:nvSpPr>
          <p:cNvPr id="259" name="Google Shape;259;p32"/>
          <p:cNvSpPr txBox="1"/>
          <p:nvPr>
            <p:ph idx="1" type="body"/>
          </p:nvPr>
        </p:nvSpPr>
        <p:spPr>
          <a:xfrm>
            <a:off x="-1" y="548680"/>
            <a:ext cx="12190413" cy="604867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dk1"/>
              </a:buClr>
              <a:buSzPct val="100000"/>
              <a:buNone/>
            </a:pPr>
            <a:r>
              <a:rPr lang="en-US"/>
              <a:t>Bayes’ theorem is named after Thomas Bayes</a:t>
            </a:r>
            <a:endParaRPr/>
          </a:p>
          <a:p>
            <a:pPr indent="-342900" lvl="0" marL="342900" rtl="0" algn="just">
              <a:spcBef>
                <a:spcPts val="370"/>
              </a:spcBef>
              <a:spcAft>
                <a:spcPts val="0"/>
              </a:spcAft>
              <a:buClr>
                <a:schemeClr val="dk1"/>
              </a:buClr>
              <a:buSzPct val="100000"/>
              <a:buChar char="•"/>
            </a:pPr>
            <a:r>
              <a:rPr lang="en-US"/>
              <a:t>Let </a:t>
            </a:r>
            <a:r>
              <a:rPr b="1" i="1" lang="en-US"/>
              <a:t>X </a:t>
            </a:r>
            <a:r>
              <a:rPr lang="en-US"/>
              <a:t>be a data tuple.</a:t>
            </a:r>
            <a:endParaRPr/>
          </a:p>
          <a:p>
            <a:pPr indent="-342900" lvl="0" marL="342900" rtl="0" algn="just">
              <a:spcBef>
                <a:spcPts val="370"/>
              </a:spcBef>
              <a:spcAft>
                <a:spcPts val="0"/>
              </a:spcAft>
              <a:buClr>
                <a:schemeClr val="dk1"/>
              </a:buClr>
              <a:buSzPct val="100000"/>
              <a:buChar char="•"/>
            </a:pPr>
            <a:r>
              <a:rPr lang="en-US"/>
              <a:t> Let </a:t>
            </a:r>
            <a:r>
              <a:rPr i="1" lang="en-US"/>
              <a:t>H </a:t>
            </a:r>
            <a:r>
              <a:rPr lang="en-US"/>
              <a:t>be some hypothesis such as that the data tuple </a:t>
            </a:r>
            <a:r>
              <a:rPr b="1" i="1" lang="en-US"/>
              <a:t>X </a:t>
            </a:r>
            <a:r>
              <a:rPr lang="en-US"/>
              <a:t>belongs to a specified class </a:t>
            </a:r>
            <a:r>
              <a:rPr i="1" lang="en-US"/>
              <a:t>C</a:t>
            </a:r>
            <a:r>
              <a:rPr lang="en-US"/>
              <a:t>. </a:t>
            </a:r>
            <a:endParaRPr/>
          </a:p>
          <a:p>
            <a:pPr indent="-342900" lvl="0" marL="342900" rtl="0" algn="just">
              <a:spcBef>
                <a:spcPts val="370"/>
              </a:spcBef>
              <a:spcAft>
                <a:spcPts val="0"/>
              </a:spcAft>
              <a:buClr>
                <a:schemeClr val="dk1"/>
              </a:buClr>
              <a:buSzPct val="100000"/>
              <a:buChar char="•"/>
            </a:pPr>
            <a:r>
              <a:rPr lang="en-US"/>
              <a:t>For classification problems, we want to determine </a:t>
            </a:r>
            <a:r>
              <a:rPr i="1" lang="en-US"/>
              <a:t>P(H/X)</a:t>
            </a:r>
            <a:endParaRPr/>
          </a:p>
          <a:p>
            <a:pPr indent="0" lvl="0" marL="0" rtl="0" algn="just">
              <a:spcBef>
                <a:spcPts val="444"/>
              </a:spcBef>
              <a:spcAft>
                <a:spcPts val="0"/>
              </a:spcAft>
              <a:buClr>
                <a:schemeClr val="dk1"/>
              </a:buClr>
              <a:buSzPct val="100000"/>
              <a:buNone/>
            </a:pPr>
            <a:r>
              <a:rPr b="1" lang="en-US" sz="2400" u="sng"/>
              <a:t>Some Definitions:</a:t>
            </a:r>
            <a:endParaRPr/>
          </a:p>
          <a:p>
            <a:pPr indent="0" lvl="0" marL="0" rtl="0" algn="just">
              <a:spcBef>
                <a:spcPts val="370"/>
              </a:spcBef>
              <a:spcAft>
                <a:spcPts val="0"/>
              </a:spcAft>
              <a:buClr>
                <a:schemeClr val="dk1"/>
              </a:buClr>
              <a:buSzPct val="100000"/>
              <a:buNone/>
            </a:pPr>
            <a:r>
              <a:rPr b="1" lang="en-US"/>
              <a:t>Posterior Probability:</a:t>
            </a:r>
            <a:endParaRPr/>
          </a:p>
          <a:p>
            <a:pPr indent="0" lvl="0" marL="0" rtl="0" algn="just">
              <a:spcBef>
                <a:spcPts val="370"/>
              </a:spcBef>
              <a:spcAft>
                <a:spcPts val="0"/>
              </a:spcAft>
              <a:buClr>
                <a:schemeClr val="dk1"/>
              </a:buClr>
              <a:buSzPct val="100000"/>
              <a:buNone/>
            </a:pPr>
            <a:r>
              <a:rPr i="1" lang="en-US"/>
              <a:t>                       </a:t>
            </a:r>
            <a:r>
              <a:rPr b="1" i="1" lang="en-US"/>
              <a:t>P(H/X)</a:t>
            </a:r>
            <a:r>
              <a:rPr b="1" lang="en-US"/>
              <a:t> is the posterior probability, or </a:t>
            </a:r>
            <a:r>
              <a:rPr b="1" i="1" lang="en-US"/>
              <a:t>a posteriori probability</a:t>
            </a:r>
            <a:r>
              <a:rPr b="1" lang="en-US"/>
              <a:t>, of </a:t>
            </a:r>
            <a:r>
              <a:rPr b="1" i="1" lang="en-US"/>
              <a:t>H </a:t>
            </a:r>
            <a:r>
              <a:rPr b="1" lang="en-US"/>
              <a:t>conditioned on </a:t>
            </a:r>
            <a:r>
              <a:rPr b="1" i="1" lang="en-US"/>
              <a:t>X</a:t>
            </a:r>
            <a:endParaRPr/>
          </a:p>
          <a:p>
            <a:pPr indent="0" lvl="0" marL="0" rtl="0" algn="just">
              <a:spcBef>
                <a:spcPts val="333"/>
              </a:spcBef>
              <a:spcAft>
                <a:spcPts val="0"/>
              </a:spcAft>
              <a:buClr>
                <a:schemeClr val="dk1"/>
              </a:buClr>
              <a:buSzPct val="100000"/>
              <a:buNone/>
            </a:pPr>
            <a:r>
              <a:rPr b="1" i="1" lang="en-US" sz="1800"/>
              <a:t>Example:</a:t>
            </a:r>
            <a:endParaRPr/>
          </a:p>
          <a:p>
            <a:pPr indent="-342900" lvl="0" marL="342900" rtl="0" algn="just">
              <a:spcBef>
                <a:spcPts val="370"/>
              </a:spcBef>
              <a:spcAft>
                <a:spcPts val="0"/>
              </a:spcAft>
              <a:buClr>
                <a:schemeClr val="dk1"/>
              </a:buClr>
              <a:buSzPct val="100000"/>
              <a:buChar char="•"/>
            </a:pPr>
            <a:r>
              <a:rPr lang="en-US"/>
              <a:t>that </a:t>
            </a:r>
            <a:r>
              <a:rPr b="1" i="1" lang="en-US"/>
              <a:t>X </a:t>
            </a:r>
            <a:r>
              <a:rPr lang="en-US"/>
              <a:t>is a 35-year-old customer with an income of $40,000. </a:t>
            </a:r>
            <a:endParaRPr/>
          </a:p>
          <a:p>
            <a:pPr indent="-342900" lvl="0" marL="342900" rtl="0" algn="just">
              <a:spcBef>
                <a:spcPts val="370"/>
              </a:spcBef>
              <a:spcAft>
                <a:spcPts val="0"/>
              </a:spcAft>
              <a:buClr>
                <a:schemeClr val="dk1"/>
              </a:buClr>
              <a:buSzPct val="100000"/>
              <a:buChar char="•"/>
            </a:pPr>
            <a:r>
              <a:rPr lang="en-US"/>
              <a:t>Suppose that </a:t>
            </a:r>
            <a:r>
              <a:rPr i="1" lang="en-US"/>
              <a:t>H </a:t>
            </a:r>
            <a:r>
              <a:rPr lang="en-US"/>
              <a:t>is the hypothesis that our customer will buy a computer. </a:t>
            </a:r>
            <a:endParaRPr/>
          </a:p>
          <a:p>
            <a:pPr indent="-342900" lvl="0" marL="342900" rtl="0" algn="just">
              <a:spcBef>
                <a:spcPts val="370"/>
              </a:spcBef>
              <a:spcAft>
                <a:spcPts val="0"/>
              </a:spcAft>
              <a:buClr>
                <a:schemeClr val="dk1"/>
              </a:buClr>
              <a:buSzPct val="100000"/>
              <a:buChar char="•"/>
            </a:pPr>
            <a:r>
              <a:rPr lang="en-US"/>
              <a:t>Then </a:t>
            </a:r>
            <a:r>
              <a:rPr i="1" lang="en-US"/>
              <a:t>P(H/X)</a:t>
            </a:r>
            <a:r>
              <a:rPr lang="en-US"/>
              <a:t> reflects the probability that customer </a:t>
            </a:r>
            <a:r>
              <a:rPr b="1" i="1" lang="en-US"/>
              <a:t>X </a:t>
            </a:r>
            <a:r>
              <a:rPr lang="en-US"/>
              <a:t>will buy a computer given that we know the customer’s age and income.</a:t>
            </a:r>
            <a:endParaRPr/>
          </a:p>
          <a:p>
            <a:pPr indent="0" lvl="0" marL="0" rtl="0" algn="just">
              <a:spcBef>
                <a:spcPts val="370"/>
              </a:spcBef>
              <a:spcAft>
                <a:spcPts val="0"/>
              </a:spcAft>
              <a:buClr>
                <a:schemeClr val="dk1"/>
              </a:buClr>
              <a:buSzPct val="100000"/>
              <a:buNone/>
            </a:pPr>
            <a:r>
              <a:rPr b="1" lang="en-US"/>
              <a:t>Prior Probability Of H:</a:t>
            </a:r>
            <a:endParaRPr/>
          </a:p>
          <a:p>
            <a:pPr indent="0" lvl="0" marL="0" rtl="0" algn="just">
              <a:spcBef>
                <a:spcPts val="370"/>
              </a:spcBef>
              <a:spcAft>
                <a:spcPts val="0"/>
              </a:spcAft>
              <a:buClr>
                <a:schemeClr val="dk1"/>
              </a:buClr>
              <a:buSzPct val="100000"/>
              <a:buNone/>
            </a:pPr>
            <a:r>
              <a:rPr b="1" i="1" lang="en-US"/>
              <a:t>                                    P(H) </a:t>
            </a:r>
            <a:r>
              <a:rPr b="1" lang="en-US"/>
              <a:t>is the prior probability, or </a:t>
            </a:r>
            <a:r>
              <a:rPr b="1" i="1" lang="en-US"/>
              <a:t>a priori probability, </a:t>
            </a:r>
            <a:r>
              <a:rPr b="1" lang="en-US"/>
              <a:t>of </a:t>
            </a:r>
            <a:r>
              <a:rPr b="1" i="1" lang="en-US"/>
              <a:t>H</a:t>
            </a:r>
            <a:r>
              <a:rPr b="1" lang="en-US"/>
              <a:t>.</a:t>
            </a:r>
            <a:endParaRPr/>
          </a:p>
          <a:p>
            <a:pPr indent="-342900" lvl="0" marL="342900" rtl="0" algn="just">
              <a:spcBef>
                <a:spcPts val="370"/>
              </a:spcBef>
              <a:spcAft>
                <a:spcPts val="0"/>
              </a:spcAft>
              <a:buClr>
                <a:schemeClr val="dk1"/>
              </a:buClr>
              <a:buSzPct val="100000"/>
              <a:buChar char="•"/>
            </a:pPr>
            <a:r>
              <a:rPr lang="en-US"/>
              <a:t>For our example, this is the probability that any given customer will buy a computer, regardless of age,</a:t>
            </a:r>
            <a:endParaRPr/>
          </a:p>
          <a:p>
            <a:pPr indent="0" lvl="0" marL="0" rtl="0" algn="just">
              <a:spcBef>
                <a:spcPts val="370"/>
              </a:spcBef>
              <a:spcAft>
                <a:spcPts val="0"/>
              </a:spcAft>
              <a:buClr>
                <a:schemeClr val="dk1"/>
              </a:buClr>
              <a:buSzPct val="100000"/>
              <a:buNone/>
            </a:pPr>
            <a:r>
              <a:rPr lang="en-US"/>
              <a:t>       income, or any other information, for that matter. </a:t>
            </a:r>
            <a:endParaRPr/>
          </a:p>
          <a:p>
            <a:pPr indent="-342900" lvl="0" marL="342900" rtl="0" algn="just">
              <a:spcBef>
                <a:spcPts val="370"/>
              </a:spcBef>
              <a:spcAft>
                <a:spcPts val="0"/>
              </a:spcAft>
              <a:buClr>
                <a:schemeClr val="dk1"/>
              </a:buClr>
              <a:buSzPct val="100000"/>
              <a:buChar char="•"/>
            </a:pPr>
            <a:r>
              <a:rPr lang="en-US"/>
              <a:t>The posterior probability, </a:t>
            </a:r>
            <a:r>
              <a:rPr i="1" lang="en-US"/>
              <a:t>P(H/X)</a:t>
            </a:r>
            <a:r>
              <a:rPr lang="en-US"/>
              <a:t>is based on more information (e.g., customer information) than the prior probability,</a:t>
            </a:r>
            <a:endParaRPr/>
          </a:p>
          <a:p>
            <a:pPr indent="-342900" lvl="0" marL="342900" rtl="0" algn="just">
              <a:spcBef>
                <a:spcPts val="370"/>
              </a:spcBef>
              <a:spcAft>
                <a:spcPts val="0"/>
              </a:spcAft>
              <a:buClr>
                <a:schemeClr val="dk1"/>
              </a:buClr>
              <a:buSzPct val="100000"/>
              <a:buChar char="•"/>
            </a:pPr>
            <a:r>
              <a:rPr i="1" lang="en-US"/>
              <a:t>P(H)</a:t>
            </a:r>
            <a:r>
              <a:rPr lang="en-US"/>
              <a:t> which is independent of </a:t>
            </a:r>
            <a:r>
              <a:rPr b="1" i="1" lang="en-US"/>
              <a:t>X</a:t>
            </a:r>
            <a:r>
              <a:rPr lang="en-US"/>
              <a:t>.</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idx="1" type="body"/>
          </p:nvPr>
        </p:nvSpPr>
        <p:spPr>
          <a:xfrm>
            <a:off x="-1" y="0"/>
            <a:ext cx="12190413" cy="659735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a:t>Posterior probability:</a:t>
            </a:r>
            <a:endParaRPr/>
          </a:p>
          <a:p>
            <a:pPr indent="0" lvl="0" marL="0" rtl="0" algn="just">
              <a:spcBef>
                <a:spcPts val="400"/>
              </a:spcBef>
              <a:spcAft>
                <a:spcPts val="0"/>
              </a:spcAft>
              <a:buClr>
                <a:schemeClr val="dk1"/>
              </a:buClr>
              <a:buSzPts val="2000"/>
              <a:buNone/>
            </a:pPr>
            <a:r>
              <a:rPr b="1" lang="en-US"/>
              <a:t>                                             </a:t>
            </a:r>
            <a:r>
              <a:rPr b="1" i="1" lang="en-US"/>
              <a:t>P(X/H)</a:t>
            </a:r>
            <a:r>
              <a:rPr b="1" lang="en-US"/>
              <a:t> is the posterior probability of </a:t>
            </a:r>
            <a:r>
              <a:rPr b="1" i="1" lang="en-US"/>
              <a:t>X </a:t>
            </a:r>
            <a:r>
              <a:rPr b="1" lang="en-US"/>
              <a:t>conditioned on </a:t>
            </a:r>
            <a:r>
              <a:rPr b="1" i="1" lang="en-US"/>
              <a:t>H</a:t>
            </a:r>
            <a:r>
              <a:rPr b="1" lang="en-US"/>
              <a:t>.</a:t>
            </a:r>
            <a:endParaRPr/>
          </a:p>
          <a:p>
            <a:pPr indent="-342900" lvl="0" marL="342900" rtl="0" algn="just">
              <a:spcBef>
                <a:spcPts val="400"/>
              </a:spcBef>
              <a:spcAft>
                <a:spcPts val="0"/>
              </a:spcAft>
              <a:buClr>
                <a:schemeClr val="dk1"/>
              </a:buClr>
              <a:buSzPts val="2000"/>
              <a:buChar char="•"/>
            </a:pPr>
            <a:r>
              <a:rPr lang="en-US"/>
              <a:t>That is, it is the probability that a customer, </a:t>
            </a:r>
            <a:r>
              <a:rPr b="1" i="1" lang="en-US"/>
              <a:t>X</a:t>
            </a:r>
            <a:r>
              <a:rPr lang="en-US"/>
              <a:t>, is 35 years old and earns $40,000, given that we know the</a:t>
            </a:r>
            <a:endParaRPr/>
          </a:p>
          <a:p>
            <a:pPr indent="0" lvl="0" marL="0" rtl="0" algn="just">
              <a:spcBef>
                <a:spcPts val="400"/>
              </a:spcBef>
              <a:spcAft>
                <a:spcPts val="0"/>
              </a:spcAft>
              <a:buClr>
                <a:schemeClr val="dk1"/>
              </a:buClr>
              <a:buSzPts val="2000"/>
              <a:buNone/>
            </a:pPr>
            <a:r>
              <a:rPr lang="en-US"/>
              <a:t>        customer will buy a computer.</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lang="en-US"/>
              <a:t>Prior Probability Of X:</a:t>
            </a:r>
            <a:endParaRPr/>
          </a:p>
          <a:p>
            <a:pPr indent="0" lvl="0" marL="0" rtl="0" algn="just">
              <a:spcBef>
                <a:spcPts val="400"/>
              </a:spcBef>
              <a:spcAft>
                <a:spcPts val="0"/>
              </a:spcAft>
              <a:buClr>
                <a:schemeClr val="dk1"/>
              </a:buClr>
              <a:buSzPts val="2000"/>
              <a:buNone/>
            </a:pPr>
            <a:r>
              <a:rPr i="1" lang="en-US"/>
              <a:t>                                                   </a:t>
            </a:r>
            <a:r>
              <a:rPr b="1" i="1" lang="en-US"/>
              <a:t>P(X)</a:t>
            </a:r>
            <a:r>
              <a:rPr b="1" lang="en-US"/>
              <a:t> is the prior probability of </a:t>
            </a:r>
            <a:r>
              <a:rPr b="1" i="1" lang="en-US"/>
              <a:t>X</a:t>
            </a:r>
            <a:r>
              <a:rPr b="1" lang="en-US"/>
              <a:t>. </a:t>
            </a:r>
            <a:endParaRPr/>
          </a:p>
          <a:p>
            <a:pPr indent="-342900" lvl="0" marL="342900" rtl="0" algn="just">
              <a:spcBef>
                <a:spcPts val="400"/>
              </a:spcBef>
              <a:spcAft>
                <a:spcPts val="0"/>
              </a:spcAft>
              <a:buClr>
                <a:schemeClr val="dk1"/>
              </a:buClr>
              <a:buSzPts val="2000"/>
              <a:buChar char="•"/>
            </a:pPr>
            <a:r>
              <a:rPr lang="en-US"/>
              <a:t>Using our example, it is the probability that a person from our set of customers is 35 years old and earns $40,000.</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i="1" lang="en-US"/>
              <a:t>“How are these probabilities estimated?” </a:t>
            </a:r>
            <a:endParaRPr/>
          </a:p>
          <a:p>
            <a:pPr indent="0" lvl="0" marL="0" rtl="0" algn="just">
              <a:spcBef>
                <a:spcPts val="400"/>
              </a:spcBef>
              <a:spcAft>
                <a:spcPts val="0"/>
              </a:spcAft>
              <a:buClr>
                <a:schemeClr val="dk1"/>
              </a:buClr>
              <a:buSzPts val="2000"/>
              <a:buNone/>
            </a:pPr>
            <a:r>
              <a:rPr i="1" lang="en-US"/>
              <a:t>                P(H)</a:t>
            </a:r>
            <a:r>
              <a:rPr lang="en-US"/>
              <a:t>, </a:t>
            </a:r>
            <a:r>
              <a:rPr i="1" lang="en-US"/>
              <a:t>P(X/H)</a:t>
            </a:r>
            <a:r>
              <a:rPr lang="en-US"/>
              <a:t>, and </a:t>
            </a:r>
            <a:r>
              <a:rPr i="1" lang="en-US"/>
              <a:t>P(X)</a:t>
            </a:r>
            <a:r>
              <a:rPr lang="en-US"/>
              <a:t> may be estimated from the given data</a:t>
            </a:r>
            <a:endParaRPr/>
          </a:p>
          <a:p>
            <a:pPr indent="-342900" lvl="0" marL="342900" rtl="0" algn="just">
              <a:spcBef>
                <a:spcPts val="400"/>
              </a:spcBef>
              <a:spcAft>
                <a:spcPts val="0"/>
              </a:spcAft>
              <a:buClr>
                <a:schemeClr val="dk1"/>
              </a:buClr>
              <a:buSzPts val="2000"/>
              <a:buChar char="•"/>
            </a:pPr>
            <a:r>
              <a:rPr lang="en-US"/>
              <a:t> </a:t>
            </a:r>
            <a:r>
              <a:rPr b="1" lang="en-US"/>
              <a:t>Bayes’ theorem </a:t>
            </a:r>
            <a:r>
              <a:rPr lang="en-US"/>
              <a:t>is useful in that it provides a way of calculating the posterior probability, </a:t>
            </a:r>
            <a:endParaRPr/>
          </a:p>
          <a:p>
            <a:pPr indent="0" lvl="0" marL="0" rtl="0" algn="just">
              <a:spcBef>
                <a:spcPts val="400"/>
              </a:spcBef>
              <a:spcAft>
                <a:spcPts val="0"/>
              </a:spcAft>
              <a:buClr>
                <a:schemeClr val="dk1"/>
              </a:buClr>
              <a:buSzPts val="2000"/>
              <a:buNone/>
            </a:pPr>
            <a:r>
              <a:rPr i="1" lang="en-US"/>
              <a:t>       P(H/X)</a:t>
            </a:r>
            <a:r>
              <a:rPr lang="en-US"/>
              <a:t>, from </a:t>
            </a:r>
            <a:r>
              <a:rPr i="1" lang="en-US"/>
              <a:t>P(H)</a:t>
            </a:r>
            <a:r>
              <a:rPr lang="en-US"/>
              <a:t>, </a:t>
            </a:r>
            <a:r>
              <a:rPr i="1" lang="en-US"/>
              <a:t>P(X/H)</a:t>
            </a:r>
            <a:r>
              <a:rPr lang="en-US"/>
              <a:t>, and </a:t>
            </a:r>
            <a:r>
              <a:rPr i="1" lang="en-US"/>
              <a:t>P(X)</a:t>
            </a:r>
            <a:r>
              <a:rPr lang="en-US"/>
              <a:t>.</a:t>
            </a:r>
            <a:endParaRPr/>
          </a:p>
          <a:p>
            <a:pPr indent="0" lvl="0" marL="0" rtl="0" algn="just">
              <a:spcBef>
                <a:spcPts val="400"/>
              </a:spcBef>
              <a:spcAft>
                <a:spcPts val="0"/>
              </a:spcAft>
              <a:buClr>
                <a:schemeClr val="dk1"/>
              </a:buClr>
              <a:buSzPts val="2000"/>
              <a:buNone/>
            </a:pPr>
            <a:r>
              <a:rPr lang="en-US"/>
              <a:t>Bayes’ theorem is</a:t>
            </a:r>
            <a:endParaRPr/>
          </a:p>
          <a:p>
            <a:pPr indent="0" lvl="0" marL="0" rtl="0" algn="just">
              <a:spcBef>
                <a:spcPts val="400"/>
              </a:spcBef>
              <a:spcAft>
                <a:spcPts val="0"/>
              </a:spcAft>
              <a:buClr>
                <a:schemeClr val="dk1"/>
              </a:buClr>
              <a:buSzPts val="2000"/>
              <a:buNone/>
            </a:pPr>
            <a:r>
              <a:rPr b="1" lang="en-US"/>
              <a:t>                                                      </a:t>
            </a:r>
            <a:r>
              <a:rPr b="1" lang="en-US" u="sng"/>
              <a:t>P(X/H)P(H)</a:t>
            </a:r>
            <a:endParaRPr/>
          </a:p>
          <a:p>
            <a:pPr indent="0" lvl="0" marL="0" rtl="0" algn="just">
              <a:spcBef>
                <a:spcPts val="400"/>
              </a:spcBef>
              <a:spcAft>
                <a:spcPts val="0"/>
              </a:spcAft>
              <a:buClr>
                <a:schemeClr val="dk1"/>
              </a:buClr>
              <a:buSzPts val="2000"/>
              <a:buNone/>
            </a:pPr>
            <a:r>
              <a:rPr b="1" lang="en-US"/>
              <a:t>                                                             P(X)</a:t>
            </a:r>
            <a:endParaRPr/>
          </a:p>
        </p:txBody>
      </p:sp>
      <p:sp>
        <p:nvSpPr>
          <p:cNvPr id="265" name="Google Shape;265;p33"/>
          <p:cNvSpPr txBox="1"/>
          <p:nvPr/>
        </p:nvSpPr>
        <p:spPr>
          <a:xfrm>
            <a:off x="2206774" y="5517232"/>
            <a:ext cx="10081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P(H/X)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Naive Bayes' Classification:</a:t>
            </a:r>
            <a:endParaRPr/>
          </a:p>
        </p:txBody>
      </p:sp>
      <p:sp>
        <p:nvSpPr>
          <p:cNvPr id="271" name="Google Shape;271;p34"/>
          <p:cNvSpPr txBox="1"/>
          <p:nvPr>
            <p:ph idx="1" type="body"/>
          </p:nvPr>
        </p:nvSpPr>
        <p:spPr>
          <a:xfrm>
            <a:off x="-1" y="548680"/>
            <a:ext cx="12190413" cy="6048672"/>
          </a:xfrm>
          <a:prstGeom prst="rect">
            <a:avLst/>
          </a:prstGeom>
          <a:blipFill rotWithShape="1">
            <a:blip r:embed="rId3">
              <a:alphaModFix/>
            </a:blip>
            <a:stretch>
              <a:fillRect b="-9473" l="-449" r="-498" t="-1006"/>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sp>
        <p:nvSpPr>
          <p:cNvPr id="272" name="Google Shape;272;p34"/>
          <p:cNvSpPr txBox="1"/>
          <p:nvPr/>
        </p:nvSpPr>
        <p:spPr>
          <a:xfrm>
            <a:off x="2494806" y="3933056"/>
            <a:ext cx="10801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P(Ci/X)=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 type="body"/>
          </p:nvPr>
        </p:nvSpPr>
        <p:spPr>
          <a:xfrm>
            <a:off x="-23354" y="2568"/>
            <a:ext cx="12213768" cy="6595081"/>
          </a:xfrm>
          <a:prstGeom prst="rect">
            <a:avLst/>
          </a:prstGeom>
          <a:noFill/>
          <a:ln>
            <a:noFill/>
          </a:ln>
        </p:spPr>
        <p:txBody>
          <a:bodyPr anchorCtr="0" anchor="t" bIns="45700" lIns="91425" spcFirstLastPara="1" rIns="91425" wrap="square" tIns="45700">
            <a:normAutofit fontScale="97500"/>
          </a:bodyPr>
          <a:lstStyle/>
          <a:p>
            <a:pPr indent="-342900" lvl="0" marL="342900" rtl="0" algn="just">
              <a:spcBef>
                <a:spcPts val="0"/>
              </a:spcBef>
              <a:spcAft>
                <a:spcPts val="0"/>
              </a:spcAft>
              <a:buClr>
                <a:schemeClr val="dk1"/>
              </a:buClr>
              <a:buSzPct val="100000"/>
              <a:buChar char="•"/>
            </a:pPr>
            <a:r>
              <a:rPr lang="en-US"/>
              <a:t>We can easily estimate the probabilities </a:t>
            </a:r>
            <a:r>
              <a:rPr i="1" lang="en-US"/>
              <a:t>P(X</a:t>
            </a:r>
            <a:r>
              <a:rPr lang="en-US"/>
              <a:t>1/</a:t>
            </a:r>
            <a:r>
              <a:rPr i="1" lang="en-US"/>
              <a:t>Ci)</a:t>
            </a:r>
            <a:r>
              <a:rPr lang="en-US"/>
              <a:t>, </a:t>
            </a:r>
            <a:r>
              <a:rPr i="1" lang="en-US"/>
              <a:t>P(X</a:t>
            </a:r>
            <a:r>
              <a:rPr lang="en-US"/>
              <a:t>2/</a:t>
            </a:r>
            <a:r>
              <a:rPr i="1" lang="en-US"/>
              <a:t>Ci)</a:t>
            </a:r>
            <a:r>
              <a:rPr lang="en-US"/>
              <a:t>, ….. , </a:t>
            </a:r>
            <a:r>
              <a:rPr i="1" lang="en-US"/>
              <a:t>P(Xn/Ci)</a:t>
            </a:r>
            <a:r>
              <a:rPr lang="en-US"/>
              <a:t> from the training tuples. </a:t>
            </a:r>
            <a:endParaRPr/>
          </a:p>
          <a:p>
            <a:pPr indent="-342900" lvl="0" marL="342900" rtl="0" algn="just">
              <a:spcBef>
                <a:spcPts val="390"/>
              </a:spcBef>
              <a:spcAft>
                <a:spcPts val="0"/>
              </a:spcAft>
              <a:buClr>
                <a:schemeClr val="dk1"/>
              </a:buClr>
              <a:buSzPct val="100000"/>
              <a:buChar char="•"/>
            </a:pPr>
            <a:r>
              <a:rPr lang="en-US"/>
              <a:t>Recall that here </a:t>
            </a:r>
            <a:r>
              <a:rPr i="1" lang="en-US"/>
              <a:t>Xk </a:t>
            </a:r>
            <a:r>
              <a:rPr lang="en-US"/>
              <a:t>refers to the value of attribute </a:t>
            </a:r>
            <a:r>
              <a:rPr i="1" lang="en-US"/>
              <a:t>Ak </a:t>
            </a:r>
            <a:r>
              <a:rPr lang="en-US"/>
              <a:t>for tuple </a:t>
            </a:r>
            <a:r>
              <a:rPr b="1" i="1" lang="en-US"/>
              <a:t>X</a:t>
            </a:r>
            <a:r>
              <a:rPr lang="en-US"/>
              <a:t>. </a:t>
            </a:r>
            <a:endParaRPr/>
          </a:p>
          <a:p>
            <a:pPr indent="-342900" lvl="0" marL="342900" rtl="0" algn="just">
              <a:spcBef>
                <a:spcPts val="390"/>
              </a:spcBef>
              <a:spcAft>
                <a:spcPts val="0"/>
              </a:spcAft>
              <a:buClr>
                <a:schemeClr val="dk1"/>
              </a:buClr>
              <a:buSzPct val="100000"/>
              <a:buChar char="•"/>
            </a:pPr>
            <a:r>
              <a:rPr lang="en-US"/>
              <a:t>For each attribute, we look at whether the attribute is categorical or continuous-valued.</a:t>
            </a:r>
            <a:endParaRPr/>
          </a:p>
          <a:p>
            <a:pPr indent="-342900" lvl="0" marL="342900" rtl="0" algn="just">
              <a:spcBef>
                <a:spcPts val="390"/>
              </a:spcBef>
              <a:spcAft>
                <a:spcPts val="0"/>
              </a:spcAft>
              <a:buClr>
                <a:schemeClr val="dk1"/>
              </a:buClr>
              <a:buSzPct val="100000"/>
              <a:buChar char="•"/>
            </a:pPr>
            <a:r>
              <a:rPr lang="en-US"/>
              <a:t>For instance, to compute </a:t>
            </a:r>
            <a:r>
              <a:rPr i="1" lang="en-US"/>
              <a:t>P(</a:t>
            </a:r>
            <a:r>
              <a:rPr b="1" i="1" lang="en-US"/>
              <a:t>X/</a:t>
            </a:r>
            <a:r>
              <a:rPr i="1" lang="en-US"/>
              <a:t>Ci)</a:t>
            </a:r>
            <a:r>
              <a:rPr lang="en-US"/>
              <a:t>, we consider the following: </a:t>
            </a:r>
            <a:endParaRPr/>
          </a:p>
          <a:p>
            <a:pPr indent="-457200" lvl="0" marL="457200" rtl="0" algn="just">
              <a:spcBef>
                <a:spcPts val="390"/>
              </a:spcBef>
              <a:spcAft>
                <a:spcPts val="0"/>
              </a:spcAft>
              <a:buClr>
                <a:schemeClr val="dk1"/>
              </a:buClr>
              <a:buSzPct val="100000"/>
              <a:buAutoNum type="alphaLcParenBoth"/>
            </a:pPr>
            <a:r>
              <a:rPr lang="en-US"/>
              <a:t>If </a:t>
            </a:r>
            <a:r>
              <a:rPr i="1" lang="en-US"/>
              <a:t>Ak </a:t>
            </a:r>
            <a:r>
              <a:rPr lang="en-US"/>
              <a:t>is categorical, then </a:t>
            </a:r>
            <a:r>
              <a:rPr i="1" lang="en-US"/>
              <a:t>P(Xk/Ci)</a:t>
            </a:r>
            <a:r>
              <a:rPr lang="en-US"/>
              <a:t> is </a:t>
            </a:r>
            <a:endParaRPr/>
          </a:p>
          <a:p>
            <a:pPr indent="-285750" lvl="1" marL="742950" rtl="0" algn="just">
              <a:spcBef>
                <a:spcPts val="351"/>
              </a:spcBef>
              <a:spcAft>
                <a:spcPts val="0"/>
              </a:spcAft>
              <a:buClr>
                <a:schemeClr val="dk1"/>
              </a:buClr>
              <a:buSzPct val="100000"/>
              <a:buFont typeface="Arial"/>
              <a:buChar char="•"/>
            </a:pPr>
            <a:r>
              <a:rPr lang="en-US"/>
              <a:t>          the number of tuples of class </a:t>
            </a:r>
            <a:r>
              <a:rPr i="1" lang="en-US"/>
              <a:t>Ci </a:t>
            </a:r>
            <a:r>
              <a:rPr lang="en-US"/>
              <a:t>in </a:t>
            </a:r>
            <a:r>
              <a:rPr i="1" lang="en-US"/>
              <a:t>D </a:t>
            </a:r>
            <a:r>
              <a:rPr lang="en-US"/>
              <a:t>having the value </a:t>
            </a:r>
            <a:r>
              <a:rPr i="1" lang="en-US"/>
              <a:t>Xk </a:t>
            </a:r>
            <a:r>
              <a:rPr lang="en-US"/>
              <a:t>for </a:t>
            </a:r>
            <a:r>
              <a:rPr i="1" lang="en-US"/>
              <a:t>Ak</a:t>
            </a:r>
            <a:r>
              <a:rPr lang="en-US"/>
              <a:t>, </a:t>
            </a:r>
            <a:endParaRPr/>
          </a:p>
          <a:p>
            <a:pPr indent="-285750" lvl="1" marL="742950" rtl="0" algn="just">
              <a:spcBef>
                <a:spcPts val="351"/>
              </a:spcBef>
              <a:spcAft>
                <a:spcPts val="0"/>
              </a:spcAft>
              <a:buClr>
                <a:schemeClr val="dk1"/>
              </a:buClr>
              <a:buSzPct val="100000"/>
              <a:buFont typeface="Arial"/>
              <a:buChar char="•"/>
            </a:pPr>
            <a:r>
              <a:rPr lang="en-US"/>
              <a:t>         divided by  the number of tuples of class </a:t>
            </a:r>
            <a:r>
              <a:rPr i="1" lang="en-US"/>
              <a:t>Ci </a:t>
            </a:r>
            <a:r>
              <a:rPr lang="en-US"/>
              <a:t>in </a:t>
            </a:r>
            <a:r>
              <a:rPr i="1" lang="en-US"/>
              <a:t>D</a:t>
            </a:r>
            <a:r>
              <a:rPr lang="en-US"/>
              <a:t>.</a:t>
            </a:r>
            <a:endParaRPr/>
          </a:p>
          <a:p>
            <a:pPr indent="0" lvl="0" marL="0" rtl="0" algn="just">
              <a:spcBef>
                <a:spcPts val="390"/>
              </a:spcBef>
              <a:spcAft>
                <a:spcPts val="0"/>
              </a:spcAft>
              <a:buClr>
                <a:schemeClr val="dk1"/>
              </a:buClr>
              <a:buSzPct val="100000"/>
              <a:buNone/>
            </a:pPr>
            <a:r>
              <a:rPr lang="en-US"/>
              <a:t>(b) If </a:t>
            </a:r>
            <a:r>
              <a:rPr i="1" lang="en-US"/>
              <a:t>Ak </a:t>
            </a:r>
            <a:r>
              <a:rPr lang="en-US"/>
              <a:t>is continuous-valued, </a:t>
            </a:r>
            <a:endParaRPr/>
          </a:p>
          <a:p>
            <a:pPr indent="-342900" lvl="0" marL="342900" rtl="0" algn="just">
              <a:spcBef>
                <a:spcPts val="390"/>
              </a:spcBef>
              <a:spcAft>
                <a:spcPts val="0"/>
              </a:spcAft>
              <a:buClr>
                <a:schemeClr val="dk1"/>
              </a:buClr>
              <a:buSzPct val="100000"/>
              <a:buChar char="•"/>
            </a:pPr>
            <a:r>
              <a:rPr lang="en-US"/>
              <a:t>Then we need to do a bit more work, but the calculation is pretty straightforward. </a:t>
            </a:r>
            <a:endParaRPr/>
          </a:p>
          <a:p>
            <a:pPr indent="-342900" lvl="0" marL="342900" rtl="0" algn="just">
              <a:spcBef>
                <a:spcPts val="390"/>
              </a:spcBef>
              <a:spcAft>
                <a:spcPts val="0"/>
              </a:spcAft>
              <a:buClr>
                <a:schemeClr val="dk1"/>
              </a:buClr>
              <a:buSzPct val="100000"/>
              <a:buChar char="•"/>
            </a:pPr>
            <a:r>
              <a:rPr lang="en-US"/>
              <a:t>A continuous-valued attribute is typically assumed to have a Gaussian distribution with a mean  and standard deviation</a:t>
            </a:r>
            <a:endParaRPr/>
          </a:p>
          <a:p>
            <a:pPr indent="0" lvl="0" marL="0" rtl="0" algn="just">
              <a:spcBef>
                <a:spcPts val="390"/>
              </a:spcBef>
              <a:spcAft>
                <a:spcPts val="0"/>
              </a:spcAft>
              <a:buClr>
                <a:schemeClr val="dk1"/>
              </a:buClr>
              <a:buSzPct val="100000"/>
              <a:buNone/>
            </a:pPr>
            <a:r>
              <a:t/>
            </a:r>
            <a:endParaRPr/>
          </a:p>
        </p:txBody>
      </p:sp>
      <p:pic>
        <p:nvPicPr>
          <p:cNvPr descr="Image result for gaussian distribution formula" id="278" name="Google Shape;278;p35"/>
          <p:cNvPicPr preferRelativeResize="0"/>
          <p:nvPr/>
        </p:nvPicPr>
        <p:blipFill rotWithShape="1">
          <a:blip r:embed="rId3">
            <a:alphaModFix/>
          </a:blip>
          <a:srcRect b="0" l="0" r="0" t="0"/>
          <a:stretch/>
        </p:blipFill>
        <p:spPr>
          <a:xfrm>
            <a:off x="3070870" y="3674673"/>
            <a:ext cx="3384376" cy="1944216"/>
          </a:xfrm>
          <a:prstGeom prst="rect">
            <a:avLst/>
          </a:prstGeom>
          <a:noFill/>
          <a:ln>
            <a:noFill/>
          </a:ln>
        </p:spPr>
      </p:pic>
      <p:sp>
        <p:nvSpPr>
          <p:cNvPr id="279" name="Google Shape;279;p35"/>
          <p:cNvSpPr/>
          <p:nvPr/>
        </p:nvSpPr>
        <p:spPr>
          <a:xfrm>
            <a:off x="4150990" y="5923603"/>
            <a:ext cx="33843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P(Xk/Cj)=y(Xk,Mean(Ci),Sd(Ci))</a:t>
            </a:r>
            <a:endParaRPr b="1"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idx="1" type="body"/>
          </p:nvPr>
        </p:nvSpPr>
        <p:spPr>
          <a:xfrm>
            <a:off x="-1" y="0"/>
            <a:ext cx="12190413" cy="6597352"/>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2000"/>
              <a:buNone/>
            </a:pPr>
            <a:r>
              <a:rPr lang="en-US"/>
              <a:t>Look at The Previous example Table that we solved for Decision Tree, Now same problem </a:t>
            </a:r>
            <a:endParaRPr/>
          </a:p>
          <a:p>
            <a:pPr indent="0" lvl="0" marL="0" rtl="0" algn="just">
              <a:spcBef>
                <a:spcPts val="400"/>
              </a:spcBef>
              <a:spcAft>
                <a:spcPts val="0"/>
              </a:spcAft>
              <a:buClr>
                <a:schemeClr val="dk1"/>
              </a:buClr>
              <a:buSzPts val="2000"/>
              <a:buNone/>
            </a:pPr>
            <a:r>
              <a:rPr lang="en-US"/>
              <a:t>we will do for Naive Bayes.</a:t>
            </a:r>
            <a:endParaRPr/>
          </a:p>
          <a:p>
            <a:pPr indent="-342900" lvl="0" marL="342900" rtl="0" algn="just">
              <a:spcBef>
                <a:spcPts val="400"/>
              </a:spcBef>
              <a:spcAft>
                <a:spcPts val="0"/>
              </a:spcAft>
              <a:buClr>
                <a:schemeClr val="dk1"/>
              </a:buClr>
              <a:buSzPts val="2000"/>
              <a:buChar char="•"/>
            </a:pPr>
            <a:r>
              <a:rPr lang="en-US"/>
              <a:t>The data tuples are described by the attributes </a:t>
            </a:r>
            <a:r>
              <a:rPr i="1" lang="en-US"/>
              <a:t>age</a:t>
            </a:r>
            <a:r>
              <a:rPr lang="en-US"/>
              <a:t>, </a:t>
            </a:r>
            <a:r>
              <a:rPr i="1" lang="en-US"/>
              <a:t>income</a:t>
            </a:r>
            <a:r>
              <a:rPr lang="en-US"/>
              <a:t>, </a:t>
            </a:r>
            <a:r>
              <a:rPr i="1" lang="en-US"/>
              <a:t>student</a:t>
            </a:r>
            <a:r>
              <a:rPr lang="en-US"/>
              <a:t>, and </a:t>
            </a:r>
            <a:r>
              <a:rPr i="1" lang="en-US"/>
              <a:t>credit rating</a:t>
            </a:r>
            <a:r>
              <a:rPr lang="en-US"/>
              <a:t>. </a:t>
            </a:r>
            <a:endParaRPr/>
          </a:p>
          <a:p>
            <a:pPr indent="-342900" lvl="0" marL="342900" rtl="0" algn="just">
              <a:spcBef>
                <a:spcPts val="400"/>
              </a:spcBef>
              <a:spcAft>
                <a:spcPts val="0"/>
              </a:spcAft>
              <a:buClr>
                <a:schemeClr val="dk1"/>
              </a:buClr>
              <a:buSzPts val="2000"/>
              <a:buChar char="•"/>
            </a:pPr>
            <a:r>
              <a:rPr lang="en-US"/>
              <a:t>The class label attribute, </a:t>
            </a:r>
            <a:r>
              <a:rPr i="1" lang="en-US"/>
              <a:t>buys computer</a:t>
            </a:r>
            <a:r>
              <a:rPr lang="en-US"/>
              <a:t>, has two distinct values namely(</a:t>
            </a:r>
            <a:r>
              <a:rPr i="1" lang="en-US"/>
              <a:t>yes, no</a:t>
            </a:r>
            <a:r>
              <a:rPr lang="en-US"/>
              <a:t>).</a:t>
            </a:r>
            <a:endParaRPr/>
          </a:p>
          <a:p>
            <a:pPr indent="-342900" lvl="0" marL="342900" rtl="0" algn="just">
              <a:spcBef>
                <a:spcPts val="400"/>
              </a:spcBef>
              <a:spcAft>
                <a:spcPts val="0"/>
              </a:spcAft>
              <a:buClr>
                <a:schemeClr val="dk1"/>
              </a:buClr>
              <a:buSzPts val="2000"/>
              <a:buChar char="•"/>
            </a:pPr>
            <a:r>
              <a:rPr lang="en-US"/>
              <a:t> Let </a:t>
            </a:r>
            <a:r>
              <a:rPr i="1" lang="en-US"/>
              <a:t>C</a:t>
            </a:r>
            <a:r>
              <a:rPr lang="en-US"/>
              <a:t>1 correspond to the class </a:t>
            </a:r>
            <a:r>
              <a:rPr i="1" lang="en-US"/>
              <a:t>buys computer =yes </a:t>
            </a:r>
            <a:r>
              <a:rPr lang="en-US"/>
              <a:t>and </a:t>
            </a:r>
            <a:r>
              <a:rPr i="1" lang="en-US"/>
              <a:t>C</a:t>
            </a:r>
            <a:r>
              <a:rPr lang="en-US"/>
              <a:t>2 correspond to </a:t>
            </a:r>
            <a:r>
              <a:rPr i="1" lang="en-US"/>
              <a:t>buys computer =</a:t>
            </a:r>
            <a:r>
              <a:rPr lang="en-US"/>
              <a:t> </a:t>
            </a:r>
            <a:r>
              <a:rPr i="1" lang="en-US"/>
              <a:t>no. </a:t>
            </a:r>
            <a:endParaRPr/>
          </a:p>
          <a:p>
            <a:pPr indent="0" lvl="0" marL="0" rtl="0" algn="just">
              <a:spcBef>
                <a:spcPts val="400"/>
              </a:spcBef>
              <a:spcAft>
                <a:spcPts val="0"/>
              </a:spcAft>
              <a:buClr>
                <a:schemeClr val="dk1"/>
              </a:buClr>
              <a:buSzPts val="2000"/>
              <a:buNone/>
            </a:pPr>
            <a:r>
              <a:rPr b="1" lang="en-US" u="sng"/>
              <a:t>Question:</a:t>
            </a:r>
            <a:endParaRPr/>
          </a:p>
          <a:p>
            <a:pPr indent="0" lvl="0" marL="0" rtl="0" algn="just">
              <a:spcBef>
                <a:spcPts val="400"/>
              </a:spcBef>
              <a:spcAft>
                <a:spcPts val="0"/>
              </a:spcAft>
              <a:buClr>
                <a:schemeClr val="dk1"/>
              </a:buClr>
              <a:buSzPts val="2000"/>
              <a:buNone/>
            </a:pPr>
            <a:r>
              <a:rPr lang="en-US"/>
              <a:t>The tuple we wish to classify is</a:t>
            </a:r>
            <a:endParaRPr/>
          </a:p>
          <a:p>
            <a:pPr indent="0" lvl="0" marL="0" rtl="0" algn="just">
              <a:spcBef>
                <a:spcPts val="400"/>
              </a:spcBef>
              <a:spcAft>
                <a:spcPts val="0"/>
              </a:spcAft>
              <a:buClr>
                <a:schemeClr val="dk1"/>
              </a:buClr>
              <a:buSzPts val="2000"/>
              <a:buNone/>
            </a:pPr>
            <a:r>
              <a:rPr b="1" i="1" lang="en-US"/>
              <a:t>                 X </a:t>
            </a:r>
            <a:r>
              <a:rPr b="1" lang="en-US"/>
              <a:t>=(</a:t>
            </a:r>
            <a:r>
              <a:rPr b="1" i="1" lang="en-US"/>
              <a:t>age =</a:t>
            </a:r>
            <a:r>
              <a:rPr b="1" lang="en-US"/>
              <a:t> </a:t>
            </a:r>
            <a:r>
              <a:rPr b="1" i="1" lang="en-US"/>
              <a:t>youth, income =</a:t>
            </a:r>
            <a:r>
              <a:rPr b="1" lang="en-US"/>
              <a:t> </a:t>
            </a:r>
            <a:r>
              <a:rPr b="1" i="1" lang="en-US"/>
              <a:t>medium, student =</a:t>
            </a:r>
            <a:r>
              <a:rPr b="1" lang="en-US"/>
              <a:t> </a:t>
            </a:r>
            <a:r>
              <a:rPr b="1" i="1" lang="en-US"/>
              <a:t>yes, credit_rating =</a:t>
            </a:r>
            <a:r>
              <a:rPr b="1" lang="en-US"/>
              <a:t> </a:t>
            </a:r>
            <a:r>
              <a:rPr b="1" i="1" lang="en-US"/>
              <a:t>fair</a:t>
            </a:r>
            <a:r>
              <a:rPr b="1" lang="en-US"/>
              <a:t>)</a:t>
            </a:r>
            <a:endParaRPr/>
          </a:p>
          <a:p>
            <a:pPr indent="0" lvl="0" marL="0" rtl="0" algn="just">
              <a:spcBef>
                <a:spcPts val="400"/>
              </a:spcBef>
              <a:spcAft>
                <a:spcPts val="0"/>
              </a:spcAft>
              <a:buClr>
                <a:schemeClr val="dk1"/>
              </a:buClr>
              <a:buSzPts val="2000"/>
              <a:buNone/>
            </a:pPr>
            <a:r>
              <a:rPr b="1" lang="en-US"/>
              <a:t>Step1:</a:t>
            </a:r>
            <a:endParaRPr/>
          </a:p>
          <a:p>
            <a:pPr indent="0" lvl="0" marL="0" rtl="0" algn="just">
              <a:spcBef>
                <a:spcPts val="400"/>
              </a:spcBef>
              <a:spcAft>
                <a:spcPts val="0"/>
              </a:spcAft>
              <a:buClr>
                <a:schemeClr val="dk1"/>
              </a:buClr>
              <a:buSzPts val="2000"/>
              <a:buNone/>
            </a:pPr>
            <a:r>
              <a:rPr lang="en-US"/>
              <a:t>Calculate P(Ci) The prior probability of each class</a:t>
            </a:r>
            <a:endParaRPr/>
          </a:p>
          <a:p>
            <a:pPr indent="-342900" lvl="0" marL="342900" rtl="0" algn="just">
              <a:spcBef>
                <a:spcPts val="400"/>
              </a:spcBef>
              <a:spcAft>
                <a:spcPts val="0"/>
              </a:spcAft>
              <a:buClr>
                <a:schemeClr val="dk1"/>
              </a:buClr>
              <a:buSzPts val="2000"/>
              <a:buChar char="•"/>
            </a:pPr>
            <a:r>
              <a:rPr i="1" lang="en-US"/>
              <a:t>P</a:t>
            </a:r>
            <a:r>
              <a:rPr lang="en-US"/>
              <a:t>(</a:t>
            </a:r>
            <a:r>
              <a:rPr i="1" lang="en-US"/>
              <a:t>buys computer =</a:t>
            </a:r>
            <a:r>
              <a:rPr lang="en-US"/>
              <a:t> </a:t>
            </a:r>
            <a:r>
              <a:rPr i="1" lang="en-US"/>
              <a:t>yes</a:t>
            </a:r>
            <a:r>
              <a:rPr lang="en-US"/>
              <a:t>) = 9/14 = 0.643</a:t>
            </a:r>
            <a:endParaRPr/>
          </a:p>
          <a:p>
            <a:pPr indent="-342900" lvl="0" marL="342900" rtl="0" algn="just">
              <a:spcBef>
                <a:spcPts val="400"/>
              </a:spcBef>
              <a:spcAft>
                <a:spcPts val="0"/>
              </a:spcAft>
              <a:buClr>
                <a:schemeClr val="dk1"/>
              </a:buClr>
              <a:buSzPts val="2000"/>
              <a:buChar char="•"/>
            </a:pPr>
            <a:r>
              <a:rPr i="1" lang="en-US"/>
              <a:t>P</a:t>
            </a:r>
            <a:r>
              <a:rPr lang="en-US"/>
              <a:t>(</a:t>
            </a:r>
            <a:r>
              <a:rPr i="1" lang="en-US"/>
              <a:t>buys computer =</a:t>
            </a:r>
            <a:r>
              <a:rPr lang="en-US"/>
              <a:t> </a:t>
            </a:r>
            <a:r>
              <a:rPr i="1" lang="en-US"/>
              <a:t>no</a:t>
            </a:r>
            <a:r>
              <a:rPr lang="en-US"/>
              <a:t>) = 5/14 = 0.357</a:t>
            </a:r>
            <a:endParaRPr/>
          </a:p>
          <a:p>
            <a:pPr indent="0" lvl="0" marL="0" rtl="0" algn="just">
              <a:spcBef>
                <a:spcPts val="400"/>
              </a:spcBef>
              <a:spcAft>
                <a:spcPts val="0"/>
              </a:spcAft>
              <a:buClr>
                <a:schemeClr val="dk1"/>
              </a:buClr>
              <a:buSzPts val="2000"/>
              <a:buNone/>
            </a:pPr>
            <a:r>
              <a:rPr b="1" lang="en-US"/>
              <a:t>Step2:</a:t>
            </a:r>
            <a:endParaRPr/>
          </a:p>
          <a:p>
            <a:pPr indent="0" lvl="0" marL="0" rtl="0" algn="just">
              <a:spcBef>
                <a:spcPts val="400"/>
              </a:spcBef>
              <a:spcAft>
                <a:spcPts val="0"/>
              </a:spcAft>
              <a:buClr>
                <a:schemeClr val="dk1"/>
              </a:buClr>
              <a:buSzPts val="2000"/>
              <a:buNone/>
            </a:pPr>
            <a:r>
              <a:rPr lang="en-US"/>
              <a:t>Compute P(X/Ci)</a:t>
            </a:r>
            <a:endParaRPr/>
          </a:p>
          <a:p>
            <a:pPr indent="-342900" lvl="0" marL="342900" rtl="0" algn="just">
              <a:spcBef>
                <a:spcPts val="400"/>
              </a:spcBef>
              <a:spcAft>
                <a:spcPts val="0"/>
              </a:spcAft>
              <a:buClr>
                <a:schemeClr val="dk1"/>
              </a:buClr>
              <a:buSzPts val="2000"/>
              <a:buChar char="•"/>
            </a:pPr>
            <a:r>
              <a:rPr i="1" lang="en-US"/>
              <a:t>P</a:t>
            </a:r>
            <a:r>
              <a:rPr lang="en-US"/>
              <a:t>(</a:t>
            </a:r>
            <a:r>
              <a:rPr i="1" lang="en-US"/>
              <a:t>age =</a:t>
            </a:r>
            <a:r>
              <a:rPr lang="en-US"/>
              <a:t> </a:t>
            </a:r>
            <a:r>
              <a:rPr i="1" lang="en-US"/>
              <a:t>youth |buys computer =</a:t>
            </a:r>
            <a:r>
              <a:rPr lang="en-US"/>
              <a:t> </a:t>
            </a:r>
            <a:r>
              <a:rPr i="1" lang="en-US"/>
              <a:t>yes</a:t>
            </a:r>
            <a:r>
              <a:rPr lang="en-US"/>
              <a:t>) = 2/9 = 0.222</a:t>
            </a:r>
            <a:endParaRPr/>
          </a:p>
          <a:p>
            <a:pPr indent="-342900" lvl="0" marL="342900" rtl="0" algn="just">
              <a:spcBef>
                <a:spcPts val="400"/>
              </a:spcBef>
              <a:spcAft>
                <a:spcPts val="0"/>
              </a:spcAft>
              <a:buClr>
                <a:schemeClr val="dk1"/>
              </a:buClr>
              <a:buSzPts val="2000"/>
              <a:buChar char="•"/>
            </a:pPr>
            <a:r>
              <a:rPr i="1" lang="en-US"/>
              <a:t>P</a:t>
            </a:r>
            <a:r>
              <a:rPr lang="en-US"/>
              <a:t>(</a:t>
            </a:r>
            <a:r>
              <a:rPr i="1" lang="en-US"/>
              <a:t>age =</a:t>
            </a:r>
            <a:r>
              <a:rPr lang="en-US"/>
              <a:t> </a:t>
            </a:r>
            <a:r>
              <a:rPr i="1" lang="en-US"/>
              <a:t>youth |</a:t>
            </a:r>
            <a:r>
              <a:rPr lang="en-US"/>
              <a:t> </a:t>
            </a:r>
            <a:r>
              <a:rPr i="1" lang="en-US"/>
              <a:t>buys computer =</a:t>
            </a:r>
            <a:r>
              <a:rPr lang="en-US"/>
              <a:t> </a:t>
            </a:r>
            <a:r>
              <a:rPr i="1" lang="en-US"/>
              <a:t>no</a:t>
            </a:r>
            <a:r>
              <a:rPr lang="en-US"/>
              <a:t>) = 3/5 = 0.600</a:t>
            </a:r>
            <a:endParaRPr/>
          </a:p>
          <a:p>
            <a:pPr indent="-342900" lvl="0" marL="342900" rtl="0" algn="just">
              <a:spcBef>
                <a:spcPts val="400"/>
              </a:spcBef>
              <a:spcAft>
                <a:spcPts val="0"/>
              </a:spcAft>
              <a:buClr>
                <a:schemeClr val="dk1"/>
              </a:buClr>
              <a:buSzPts val="2000"/>
              <a:buChar char="•"/>
            </a:pPr>
            <a:r>
              <a:rPr i="1" lang="en-US"/>
              <a:t>P</a:t>
            </a:r>
            <a:r>
              <a:rPr lang="en-US"/>
              <a:t>(</a:t>
            </a:r>
            <a:r>
              <a:rPr i="1" lang="en-US"/>
              <a:t>income =</a:t>
            </a:r>
            <a:r>
              <a:rPr lang="en-US"/>
              <a:t> </a:t>
            </a:r>
            <a:r>
              <a:rPr i="1" lang="en-US"/>
              <a:t>medium |</a:t>
            </a:r>
            <a:r>
              <a:rPr lang="en-US"/>
              <a:t> </a:t>
            </a:r>
            <a:r>
              <a:rPr i="1" lang="en-US"/>
              <a:t>buys computer =</a:t>
            </a:r>
            <a:r>
              <a:rPr lang="en-US"/>
              <a:t> </a:t>
            </a:r>
            <a:r>
              <a:rPr i="1" lang="en-US"/>
              <a:t>yes</a:t>
            </a:r>
            <a:r>
              <a:rPr lang="en-US"/>
              <a:t>) = 4/9 = 0.444</a:t>
            </a:r>
            <a:endParaRPr/>
          </a:p>
          <a:p>
            <a:pPr indent="-342900" lvl="0" marL="342900" rtl="0" algn="just">
              <a:spcBef>
                <a:spcPts val="400"/>
              </a:spcBef>
              <a:spcAft>
                <a:spcPts val="0"/>
              </a:spcAft>
              <a:buClr>
                <a:schemeClr val="dk1"/>
              </a:buClr>
              <a:buSzPts val="2000"/>
              <a:buChar char="•"/>
            </a:pPr>
            <a:r>
              <a:rPr i="1" lang="en-US"/>
              <a:t>P</a:t>
            </a:r>
            <a:r>
              <a:rPr lang="en-US"/>
              <a:t>(</a:t>
            </a:r>
            <a:r>
              <a:rPr i="1" lang="en-US"/>
              <a:t>income =</a:t>
            </a:r>
            <a:r>
              <a:rPr lang="en-US"/>
              <a:t> </a:t>
            </a:r>
            <a:r>
              <a:rPr i="1" lang="en-US"/>
              <a:t>medium |</a:t>
            </a:r>
            <a:r>
              <a:rPr lang="en-US"/>
              <a:t> </a:t>
            </a:r>
            <a:r>
              <a:rPr i="1" lang="en-US"/>
              <a:t>buys computer =</a:t>
            </a:r>
            <a:r>
              <a:rPr lang="en-US"/>
              <a:t> </a:t>
            </a:r>
            <a:r>
              <a:rPr i="1" lang="en-US"/>
              <a:t>no</a:t>
            </a:r>
            <a:r>
              <a:rPr lang="en-US"/>
              <a:t>) = 2/5 = 0.400</a:t>
            </a:r>
            <a:endParaRPr/>
          </a:p>
          <a:p>
            <a:pPr indent="-342900" lvl="0" marL="342900" rtl="0" algn="just">
              <a:spcBef>
                <a:spcPts val="400"/>
              </a:spcBef>
              <a:spcAft>
                <a:spcPts val="0"/>
              </a:spcAft>
              <a:buClr>
                <a:schemeClr val="dk1"/>
              </a:buClr>
              <a:buSzPts val="2000"/>
              <a:buChar char="•"/>
            </a:pPr>
            <a:r>
              <a:rPr i="1" lang="en-US"/>
              <a:t>P</a:t>
            </a:r>
            <a:r>
              <a:rPr lang="en-US"/>
              <a:t>(</a:t>
            </a:r>
            <a:r>
              <a:rPr i="1" lang="en-US"/>
              <a:t>student =</a:t>
            </a:r>
            <a:r>
              <a:rPr lang="en-US"/>
              <a:t> </a:t>
            </a:r>
            <a:r>
              <a:rPr i="1" lang="en-US"/>
              <a:t>yes |</a:t>
            </a:r>
            <a:r>
              <a:rPr lang="en-US"/>
              <a:t> </a:t>
            </a:r>
            <a:r>
              <a:rPr i="1" lang="en-US"/>
              <a:t>buys computer =</a:t>
            </a:r>
            <a:r>
              <a:rPr lang="en-US"/>
              <a:t> </a:t>
            </a:r>
            <a:r>
              <a:rPr i="1" lang="en-US"/>
              <a:t>yes</a:t>
            </a:r>
            <a:r>
              <a:rPr lang="en-US"/>
              <a:t>) = 6/9 = 0.667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idx="1" type="body"/>
          </p:nvPr>
        </p:nvSpPr>
        <p:spPr>
          <a:xfrm>
            <a:off x="-1" y="0"/>
            <a:ext cx="12190413" cy="659735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i="1" lang="en-US"/>
              <a:t>P</a:t>
            </a:r>
            <a:r>
              <a:rPr lang="en-US"/>
              <a:t>(</a:t>
            </a:r>
            <a:r>
              <a:rPr i="1" lang="en-US"/>
              <a:t>student =</a:t>
            </a:r>
            <a:r>
              <a:rPr lang="en-US"/>
              <a:t> </a:t>
            </a:r>
            <a:r>
              <a:rPr i="1" lang="en-US"/>
              <a:t>yes |</a:t>
            </a:r>
            <a:r>
              <a:rPr lang="en-US"/>
              <a:t> </a:t>
            </a:r>
            <a:r>
              <a:rPr i="1" lang="en-US"/>
              <a:t>buys computer =</a:t>
            </a:r>
            <a:r>
              <a:rPr lang="en-US"/>
              <a:t> </a:t>
            </a:r>
            <a:r>
              <a:rPr i="1" lang="en-US"/>
              <a:t>no</a:t>
            </a:r>
            <a:r>
              <a:rPr lang="en-US"/>
              <a:t>) = 1/5 = 0.200</a:t>
            </a:r>
            <a:endParaRPr/>
          </a:p>
          <a:p>
            <a:pPr indent="-342900" lvl="0" marL="342900" rtl="0" algn="just">
              <a:spcBef>
                <a:spcPts val="400"/>
              </a:spcBef>
              <a:spcAft>
                <a:spcPts val="0"/>
              </a:spcAft>
              <a:buClr>
                <a:schemeClr val="dk1"/>
              </a:buClr>
              <a:buSzPts val="2000"/>
              <a:buChar char="•"/>
            </a:pPr>
            <a:r>
              <a:rPr i="1" lang="en-US"/>
              <a:t>P</a:t>
            </a:r>
            <a:r>
              <a:rPr lang="en-US"/>
              <a:t>(</a:t>
            </a:r>
            <a:r>
              <a:rPr i="1" lang="en-US"/>
              <a:t>credit rating =</a:t>
            </a:r>
            <a:r>
              <a:rPr lang="en-US"/>
              <a:t> </a:t>
            </a:r>
            <a:r>
              <a:rPr i="1" lang="en-US"/>
              <a:t>fair |</a:t>
            </a:r>
            <a:r>
              <a:rPr lang="en-US"/>
              <a:t> </a:t>
            </a:r>
            <a:r>
              <a:rPr i="1" lang="en-US"/>
              <a:t>buys computer =</a:t>
            </a:r>
            <a:r>
              <a:rPr lang="en-US"/>
              <a:t> </a:t>
            </a:r>
            <a:r>
              <a:rPr i="1" lang="en-US"/>
              <a:t>yes</a:t>
            </a:r>
            <a:r>
              <a:rPr lang="en-US"/>
              <a:t>) = 6/9 = 0.667</a:t>
            </a:r>
            <a:endParaRPr/>
          </a:p>
          <a:p>
            <a:pPr indent="-342900" lvl="0" marL="342900" rtl="0" algn="just">
              <a:spcBef>
                <a:spcPts val="400"/>
              </a:spcBef>
              <a:spcAft>
                <a:spcPts val="0"/>
              </a:spcAft>
              <a:buClr>
                <a:schemeClr val="dk1"/>
              </a:buClr>
              <a:buSzPts val="2000"/>
              <a:buChar char="•"/>
            </a:pPr>
            <a:r>
              <a:rPr i="1" lang="en-US"/>
              <a:t>P</a:t>
            </a:r>
            <a:r>
              <a:rPr lang="en-US"/>
              <a:t>(</a:t>
            </a:r>
            <a:r>
              <a:rPr i="1" lang="en-US"/>
              <a:t>credit rating =</a:t>
            </a:r>
            <a:r>
              <a:rPr lang="en-US"/>
              <a:t> </a:t>
            </a:r>
            <a:r>
              <a:rPr i="1" lang="en-US"/>
              <a:t>fair |</a:t>
            </a:r>
            <a:r>
              <a:rPr lang="en-US"/>
              <a:t> </a:t>
            </a:r>
            <a:r>
              <a:rPr i="1" lang="en-US"/>
              <a:t>buys computer =</a:t>
            </a:r>
            <a:r>
              <a:rPr lang="en-US"/>
              <a:t> </a:t>
            </a:r>
            <a:r>
              <a:rPr i="1" lang="en-US"/>
              <a:t>no</a:t>
            </a:r>
            <a:r>
              <a:rPr lang="en-US"/>
              <a:t>) = 2/5 = 0.400</a:t>
            </a:r>
            <a:endParaRPr/>
          </a:p>
          <a:p>
            <a:pPr indent="0" lvl="0" marL="0" rtl="0" algn="just">
              <a:spcBef>
                <a:spcPts val="400"/>
              </a:spcBef>
              <a:spcAft>
                <a:spcPts val="0"/>
              </a:spcAft>
              <a:buClr>
                <a:schemeClr val="dk1"/>
              </a:buClr>
              <a:buSzPts val="2000"/>
              <a:buNone/>
            </a:pPr>
            <a:r>
              <a:rPr lang="en-US"/>
              <a:t>Using these probabilities, we obtain</a:t>
            </a:r>
            <a:endParaRPr/>
          </a:p>
          <a:p>
            <a:pPr indent="-342900" lvl="0" marL="342900" rtl="0" algn="just">
              <a:spcBef>
                <a:spcPts val="400"/>
              </a:spcBef>
              <a:spcAft>
                <a:spcPts val="0"/>
              </a:spcAft>
              <a:buClr>
                <a:schemeClr val="dk1"/>
              </a:buClr>
              <a:buSzPts val="2000"/>
              <a:buChar char="•"/>
            </a:pPr>
            <a:r>
              <a:rPr i="1" lang="en-US"/>
              <a:t>P(</a:t>
            </a:r>
            <a:r>
              <a:rPr b="1" i="1" lang="en-US"/>
              <a:t>X|</a:t>
            </a:r>
            <a:r>
              <a:rPr i="1" lang="en-US"/>
              <a:t>buys computer =</a:t>
            </a:r>
            <a:r>
              <a:rPr lang="en-US"/>
              <a:t> </a:t>
            </a:r>
            <a:r>
              <a:rPr i="1" lang="en-US"/>
              <a:t>yes)</a:t>
            </a:r>
            <a:r>
              <a:rPr lang="en-US"/>
              <a:t> = </a:t>
            </a:r>
            <a:r>
              <a:rPr i="1" lang="en-US"/>
              <a:t>P</a:t>
            </a:r>
            <a:r>
              <a:rPr lang="en-US"/>
              <a:t>(</a:t>
            </a:r>
            <a:r>
              <a:rPr i="1" lang="en-US"/>
              <a:t>age =</a:t>
            </a:r>
            <a:r>
              <a:rPr lang="en-US"/>
              <a:t> </a:t>
            </a:r>
            <a:r>
              <a:rPr i="1" lang="en-US"/>
              <a:t>youth |</a:t>
            </a:r>
            <a:r>
              <a:rPr lang="en-US"/>
              <a:t> </a:t>
            </a:r>
            <a:r>
              <a:rPr i="1" lang="en-US"/>
              <a:t>buys computer =</a:t>
            </a:r>
            <a:r>
              <a:rPr lang="en-US"/>
              <a:t> </a:t>
            </a:r>
            <a:r>
              <a:rPr i="1" lang="en-US"/>
              <a:t>yes</a:t>
            </a:r>
            <a:r>
              <a:rPr lang="en-US"/>
              <a:t>)X</a:t>
            </a:r>
            <a:endParaRPr/>
          </a:p>
          <a:p>
            <a:pPr indent="0" lvl="0" marL="0" rtl="0" algn="just">
              <a:spcBef>
                <a:spcPts val="400"/>
              </a:spcBef>
              <a:spcAft>
                <a:spcPts val="0"/>
              </a:spcAft>
              <a:buClr>
                <a:schemeClr val="dk1"/>
              </a:buClr>
              <a:buSzPts val="2000"/>
              <a:buNone/>
            </a:pPr>
            <a:r>
              <a:rPr i="1" lang="en-US"/>
              <a:t>                                                         P</a:t>
            </a:r>
            <a:r>
              <a:rPr lang="en-US"/>
              <a:t>(</a:t>
            </a:r>
            <a:r>
              <a:rPr i="1" lang="en-US"/>
              <a:t>income =</a:t>
            </a:r>
            <a:r>
              <a:rPr lang="en-US"/>
              <a:t> </a:t>
            </a:r>
            <a:r>
              <a:rPr i="1" lang="en-US"/>
              <a:t>medium |</a:t>
            </a:r>
            <a:r>
              <a:rPr lang="en-US"/>
              <a:t> </a:t>
            </a:r>
            <a:r>
              <a:rPr i="1" lang="en-US"/>
              <a:t>buys computer =</a:t>
            </a:r>
            <a:r>
              <a:rPr lang="en-US"/>
              <a:t> </a:t>
            </a:r>
            <a:r>
              <a:rPr i="1" lang="en-US"/>
              <a:t>yes</a:t>
            </a:r>
            <a:r>
              <a:rPr lang="en-US"/>
              <a:t>)X</a:t>
            </a:r>
            <a:endParaRPr/>
          </a:p>
          <a:p>
            <a:pPr indent="0" lvl="0" marL="0" rtl="0" algn="just">
              <a:spcBef>
                <a:spcPts val="400"/>
              </a:spcBef>
              <a:spcAft>
                <a:spcPts val="0"/>
              </a:spcAft>
              <a:buClr>
                <a:schemeClr val="dk1"/>
              </a:buClr>
              <a:buSzPts val="2000"/>
              <a:buNone/>
            </a:pPr>
            <a:r>
              <a:rPr i="1" lang="en-US"/>
              <a:t>                                                         P</a:t>
            </a:r>
            <a:r>
              <a:rPr lang="en-US"/>
              <a:t>(</a:t>
            </a:r>
            <a:r>
              <a:rPr i="1" lang="en-US"/>
              <a:t>student =</a:t>
            </a:r>
            <a:r>
              <a:rPr lang="en-US"/>
              <a:t> </a:t>
            </a:r>
            <a:r>
              <a:rPr i="1" lang="en-US"/>
              <a:t>yes |</a:t>
            </a:r>
            <a:r>
              <a:rPr lang="en-US"/>
              <a:t> </a:t>
            </a:r>
            <a:r>
              <a:rPr i="1" lang="en-US"/>
              <a:t>buys computer =</a:t>
            </a:r>
            <a:r>
              <a:rPr lang="en-US"/>
              <a:t> </a:t>
            </a:r>
            <a:r>
              <a:rPr i="1" lang="en-US"/>
              <a:t>yes</a:t>
            </a:r>
            <a:r>
              <a:rPr lang="en-US"/>
              <a:t>)X</a:t>
            </a:r>
            <a:endParaRPr/>
          </a:p>
          <a:p>
            <a:pPr indent="0" lvl="0" marL="0" rtl="0" algn="just">
              <a:spcBef>
                <a:spcPts val="400"/>
              </a:spcBef>
              <a:spcAft>
                <a:spcPts val="0"/>
              </a:spcAft>
              <a:buClr>
                <a:schemeClr val="dk1"/>
              </a:buClr>
              <a:buSzPts val="2000"/>
              <a:buNone/>
            </a:pPr>
            <a:r>
              <a:rPr lang="en-US"/>
              <a:t>                                                         </a:t>
            </a:r>
            <a:r>
              <a:rPr i="1" lang="en-US"/>
              <a:t>P</a:t>
            </a:r>
            <a:r>
              <a:rPr lang="en-US"/>
              <a:t>(</a:t>
            </a:r>
            <a:r>
              <a:rPr i="1" lang="en-US"/>
              <a:t>credit rating =</a:t>
            </a:r>
            <a:r>
              <a:rPr lang="en-US"/>
              <a:t> </a:t>
            </a:r>
            <a:r>
              <a:rPr i="1" lang="en-US"/>
              <a:t>fair |</a:t>
            </a:r>
            <a:r>
              <a:rPr lang="en-US"/>
              <a:t> </a:t>
            </a:r>
            <a:r>
              <a:rPr i="1" lang="en-US"/>
              <a:t>buys computer =</a:t>
            </a:r>
            <a:r>
              <a:rPr lang="en-US"/>
              <a:t> </a:t>
            </a:r>
            <a:r>
              <a:rPr i="1" lang="en-US"/>
              <a:t>yes</a:t>
            </a:r>
            <a:r>
              <a:rPr lang="en-US"/>
              <a:t>)</a:t>
            </a:r>
            <a:endParaRPr/>
          </a:p>
          <a:p>
            <a:pPr indent="0" lvl="0" marL="0" rtl="0" algn="just">
              <a:spcBef>
                <a:spcPts val="400"/>
              </a:spcBef>
              <a:spcAft>
                <a:spcPts val="0"/>
              </a:spcAft>
              <a:buClr>
                <a:schemeClr val="dk1"/>
              </a:buClr>
              <a:buSzPts val="2000"/>
              <a:buNone/>
            </a:pPr>
            <a:r>
              <a:rPr lang="en-US"/>
              <a:t>                                                           = (0.222)(0.444)(0.667)(0.667) = 0.044.</a:t>
            </a:r>
            <a:endParaRPr/>
          </a:p>
          <a:p>
            <a:pPr indent="-342900" lvl="0" marL="342900" rtl="0" algn="just">
              <a:spcBef>
                <a:spcPts val="400"/>
              </a:spcBef>
              <a:spcAft>
                <a:spcPts val="0"/>
              </a:spcAft>
              <a:buClr>
                <a:schemeClr val="dk1"/>
              </a:buClr>
              <a:buSzPts val="2000"/>
              <a:buChar char="•"/>
            </a:pPr>
            <a:r>
              <a:rPr lang="en-US"/>
              <a:t>Similarly,</a:t>
            </a:r>
            <a:endParaRPr/>
          </a:p>
          <a:p>
            <a:pPr indent="-342900" lvl="0" marL="342900" rtl="0" algn="just">
              <a:spcBef>
                <a:spcPts val="400"/>
              </a:spcBef>
              <a:spcAft>
                <a:spcPts val="0"/>
              </a:spcAft>
              <a:buClr>
                <a:schemeClr val="dk1"/>
              </a:buClr>
              <a:buSzPts val="2000"/>
              <a:buChar char="•"/>
            </a:pPr>
            <a:r>
              <a:rPr i="1" lang="en-US"/>
              <a:t>P(</a:t>
            </a:r>
            <a:r>
              <a:rPr b="1" i="1" lang="en-US"/>
              <a:t>X|</a:t>
            </a:r>
            <a:r>
              <a:rPr i="1" lang="en-US"/>
              <a:t>buys computer =</a:t>
            </a:r>
            <a:r>
              <a:rPr lang="en-US"/>
              <a:t> </a:t>
            </a:r>
            <a:r>
              <a:rPr i="1" lang="en-US"/>
              <a:t>no)=</a:t>
            </a:r>
            <a:r>
              <a:rPr lang="en-US"/>
              <a:t>  (0.600)(0.400)(0.200)(0.400) = 0.019.</a:t>
            </a:r>
            <a:endParaRPr/>
          </a:p>
          <a:p>
            <a:pPr indent="0" lvl="0" marL="0" rtl="0" algn="just">
              <a:spcBef>
                <a:spcPts val="400"/>
              </a:spcBef>
              <a:spcAft>
                <a:spcPts val="0"/>
              </a:spcAft>
              <a:buClr>
                <a:schemeClr val="dk1"/>
              </a:buClr>
              <a:buSzPts val="2000"/>
              <a:buNone/>
            </a:pPr>
            <a:r>
              <a:rPr b="1" lang="en-US"/>
              <a:t>Step3:</a:t>
            </a:r>
            <a:endParaRPr/>
          </a:p>
          <a:p>
            <a:pPr indent="0" lvl="0" marL="0" rtl="0" algn="just">
              <a:spcBef>
                <a:spcPts val="400"/>
              </a:spcBef>
              <a:spcAft>
                <a:spcPts val="0"/>
              </a:spcAft>
              <a:buClr>
                <a:schemeClr val="dk1"/>
              </a:buClr>
              <a:buSzPts val="2000"/>
              <a:buNone/>
            </a:pPr>
            <a:r>
              <a:rPr b="1" lang="en-US"/>
              <a:t>                      To find the class, </a:t>
            </a:r>
            <a:r>
              <a:rPr b="1" i="1" lang="en-US"/>
              <a:t>Ci </a:t>
            </a:r>
            <a:r>
              <a:rPr b="1" lang="en-US"/>
              <a:t>, that maximizes </a:t>
            </a:r>
            <a:r>
              <a:rPr b="1" i="1" lang="en-US"/>
              <a:t>P(X|Ci)P(Ci)</a:t>
            </a:r>
            <a:r>
              <a:rPr b="1" lang="en-US"/>
              <a:t>, </a:t>
            </a:r>
            <a:endParaRPr/>
          </a:p>
          <a:p>
            <a:pPr indent="0" lvl="0" marL="0" rtl="0" algn="just">
              <a:spcBef>
                <a:spcPts val="400"/>
              </a:spcBef>
              <a:spcAft>
                <a:spcPts val="0"/>
              </a:spcAft>
              <a:buClr>
                <a:schemeClr val="dk1"/>
              </a:buClr>
              <a:buSzPts val="2000"/>
              <a:buNone/>
            </a:pPr>
            <a:r>
              <a:rPr lang="en-US"/>
              <a:t>we compute</a:t>
            </a:r>
            <a:endParaRPr/>
          </a:p>
          <a:p>
            <a:pPr indent="-342900" lvl="0" marL="342900" rtl="0" algn="just">
              <a:spcBef>
                <a:spcPts val="400"/>
              </a:spcBef>
              <a:spcAft>
                <a:spcPts val="0"/>
              </a:spcAft>
              <a:buClr>
                <a:schemeClr val="dk1"/>
              </a:buClr>
              <a:buSzPts val="2000"/>
              <a:buChar char="•"/>
            </a:pPr>
            <a:r>
              <a:rPr i="1" lang="en-US"/>
              <a:t>P(</a:t>
            </a:r>
            <a:r>
              <a:rPr b="1" i="1" lang="en-US"/>
              <a:t>X|</a:t>
            </a:r>
            <a:r>
              <a:rPr i="1" lang="en-US"/>
              <a:t>buys computer =</a:t>
            </a:r>
            <a:r>
              <a:rPr lang="en-US"/>
              <a:t> </a:t>
            </a:r>
            <a:r>
              <a:rPr i="1" lang="en-US"/>
              <a:t>yes)P(buys computer =</a:t>
            </a:r>
            <a:r>
              <a:rPr lang="en-US"/>
              <a:t> </a:t>
            </a:r>
            <a:r>
              <a:rPr i="1" lang="en-US"/>
              <a:t>yes)</a:t>
            </a:r>
            <a:r>
              <a:rPr lang="en-US"/>
              <a:t> = (0.044)(0.643)= 0.028</a:t>
            </a:r>
            <a:endParaRPr/>
          </a:p>
          <a:p>
            <a:pPr indent="-342900" lvl="0" marL="342900" rtl="0" algn="just">
              <a:spcBef>
                <a:spcPts val="400"/>
              </a:spcBef>
              <a:spcAft>
                <a:spcPts val="0"/>
              </a:spcAft>
              <a:buClr>
                <a:schemeClr val="dk1"/>
              </a:buClr>
              <a:buSzPts val="2000"/>
              <a:buChar char="•"/>
            </a:pPr>
            <a:r>
              <a:rPr i="1" lang="en-US"/>
              <a:t>P(</a:t>
            </a:r>
            <a:r>
              <a:rPr b="1" i="1" lang="en-US"/>
              <a:t>X|</a:t>
            </a:r>
            <a:r>
              <a:rPr i="1" lang="en-US"/>
              <a:t>buys computer =</a:t>
            </a:r>
            <a:r>
              <a:rPr lang="en-US"/>
              <a:t> </a:t>
            </a:r>
            <a:r>
              <a:rPr i="1" lang="en-US"/>
              <a:t>no)P(buys computer =</a:t>
            </a:r>
            <a:r>
              <a:rPr lang="en-US"/>
              <a:t> </a:t>
            </a:r>
            <a:r>
              <a:rPr i="1" lang="en-US"/>
              <a:t>no)</a:t>
            </a:r>
            <a:r>
              <a:rPr lang="en-US"/>
              <a:t> = (0.019)(0.357) = 0.007</a:t>
            </a:r>
            <a:endParaRPr/>
          </a:p>
          <a:p>
            <a:pPr indent="0" lvl="0" marL="0" rtl="0" algn="just">
              <a:spcBef>
                <a:spcPts val="400"/>
              </a:spcBef>
              <a:spcAft>
                <a:spcPts val="0"/>
              </a:spcAft>
              <a:buClr>
                <a:schemeClr val="dk1"/>
              </a:buClr>
              <a:buSzPts val="2000"/>
              <a:buNone/>
            </a:pPr>
            <a:r>
              <a:rPr lang="en-US"/>
              <a:t>     </a:t>
            </a:r>
            <a:r>
              <a:rPr b="1" lang="en-US"/>
              <a:t>Therefore, the naive Bayesian classifier predicts </a:t>
            </a:r>
            <a:r>
              <a:rPr b="1" i="1" lang="en-US"/>
              <a:t>buys computer </a:t>
            </a:r>
            <a:r>
              <a:rPr b="1" lang="en-US"/>
              <a:t>D </a:t>
            </a:r>
            <a:r>
              <a:rPr b="1" i="1" lang="en-US"/>
              <a:t>yes </a:t>
            </a:r>
            <a:r>
              <a:rPr b="1" lang="en-US"/>
              <a:t>for tuple </a:t>
            </a:r>
            <a:r>
              <a:rPr b="1" i="1" lang="en-US"/>
              <a:t>X</a:t>
            </a:r>
            <a:r>
              <a:rPr b="1"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Laplacian Correction:</a:t>
            </a:r>
            <a:endParaRPr/>
          </a:p>
        </p:txBody>
      </p:sp>
      <p:sp>
        <p:nvSpPr>
          <p:cNvPr id="295" name="Google Shape;295;p38"/>
          <p:cNvSpPr txBox="1"/>
          <p:nvPr>
            <p:ph idx="1" type="body"/>
          </p:nvPr>
        </p:nvSpPr>
        <p:spPr>
          <a:xfrm>
            <a:off x="1" y="548680"/>
            <a:ext cx="12190412" cy="604867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i="1" lang="en-US" u="sng"/>
              <a:t>“What if I encounter probability values of zero?”</a:t>
            </a:r>
            <a:endParaRPr/>
          </a:p>
          <a:p>
            <a:pPr indent="-342900" lvl="0" marL="342900" rtl="0" algn="just">
              <a:spcBef>
                <a:spcPts val="400"/>
              </a:spcBef>
              <a:spcAft>
                <a:spcPts val="0"/>
              </a:spcAft>
              <a:buClr>
                <a:schemeClr val="dk1"/>
              </a:buClr>
              <a:buSzPts val="2000"/>
              <a:buChar char="•"/>
            </a:pPr>
            <a:r>
              <a:rPr lang="en-US"/>
              <a:t>Suppose that for the class </a:t>
            </a:r>
            <a:r>
              <a:rPr i="1" lang="en-US"/>
              <a:t>buys computer =</a:t>
            </a:r>
            <a:r>
              <a:rPr lang="en-US"/>
              <a:t> </a:t>
            </a:r>
            <a:r>
              <a:rPr i="1" lang="en-US"/>
              <a:t>yes </a:t>
            </a:r>
            <a:endParaRPr/>
          </a:p>
          <a:p>
            <a:pPr indent="-342900" lvl="0" marL="342900" rtl="0" algn="just">
              <a:spcBef>
                <a:spcPts val="400"/>
              </a:spcBef>
              <a:spcAft>
                <a:spcPts val="0"/>
              </a:spcAft>
              <a:buClr>
                <a:schemeClr val="dk1"/>
              </a:buClr>
              <a:buSzPts val="2000"/>
              <a:buChar char="•"/>
            </a:pPr>
            <a:r>
              <a:rPr lang="en-US"/>
              <a:t>In some training database, </a:t>
            </a:r>
            <a:r>
              <a:rPr i="1" lang="en-US"/>
              <a:t>D</a:t>
            </a:r>
            <a:r>
              <a:rPr lang="en-US"/>
              <a:t>, containing 1000 tuples, </a:t>
            </a:r>
            <a:endParaRPr/>
          </a:p>
          <a:p>
            <a:pPr indent="-285750" lvl="1" marL="742950" rtl="0" algn="just">
              <a:spcBef>
                <a:spcPts val="360"/>
              </a:spcBef>
              <a:spcAft>
                <a:spcPts val="0"/>
              </a:spcAft>
              <a:buClr>
                <a:schemeClr val="dk1"/>
              </a:buClr>
              <a:buSzPts val="1800"/>
              <a:buFont typeface="Arial"/>
              <a:buChar char="•"/>
            </a:pPr>
            <a:r>
              <a:rPr lang="en-US"/>
              <a:t> we have 0 tuples with </a:t>
            </a:r>
            <a:r>
              <a:rPr i="1" lang="en-US"/>
              <a:t>income =low</a:t>
            </a:r>
            <a:r>
              <a:rPr lang="en-US"/>
              <a:t>, </a:t>
            </a:r>
            <a:endParaRPr/>
          </a:p>
          <a:p>
            <a:pPr indent="-285750" lvl="1" marL="742950" rtl="0" algn="just">
              <a:spcBef>
                <a:spcPts val="360"/>
              </a:spcBef>
              <a:spcAft>
                <a:spcPts val="0"/>
              </a:spcAft>
              <a:buClr>
                <a:schemeClr val="dk1"/>
              </a:buClr>
              <a:buSzPts val="1800"/>
              <a:buFont typeface="Arial"/>
              <a:buChar char="•"/>
            </a:pPr>
            <a:r>
              <a:rPr lang="en-US"/>
              <a:t>  990 tuples with </a:t>
            </a:r>
            <a:r>
              <a:rPr i="1" lang="en-US"/>
              <a:t>income =</a:t>
            </a:r>
            <a:r>
              <a:rPr lang="en-US"/>
              <a:t> </a:t>
            </a:r>
            <a:r>
              <a:rPr i="1" lang="en-US"/>
              <a:t>medium</a:t>
            </a:r>
            <a:r>
              <a:rPr lang="en-US"/>
              <a:t>, and</a:t>
            </a:r>
            <a:endParaRPr/>
          </a:p>
          <a:p>
            <a:pPr indent="-285750" lvl="1" marL="742950" rtl="0" algn="just">
              <a:spcBef>
                <a:spcPts val="360"/>
              </a:spcBef>
              <a:spcAft>
                <a:spcPts val="0"/>
              </a:spcAft>
              <a:buClr>
                <a:schemeClr val="dk1"/>
              </a:buClr>
              <a:buSzPts val="1800"/>
              <a:buFont typeface="Arial"/>
              <a:buChar char="•"/>
            </a:pPr>
            <a:r>
              <a:rPr lang="en-US"/>
              <a:t>10 tuples with </a:t>
            </a:r>
            <a:r>
              <a:rPr i="1" lang="en-US"/>
              <a:t>income =</a:t>
            </a:r>
            <a:r>
              <a:rPr lang="en-US"/>
              <a:t> </a:t>
            </a:r>
            <a:r>
              <a:rPr i="1" lang="en-US"/>
              <a:t>high</a:t>
            </a:r>
            <a:r>
              <a:rPr lang="en-US"/>
              <a:t>. </a:t>
            </a:r>
            <a:endParaRPr/>
          </a:p>
          <a:p>
            <a:pPr indent="-342900" lvl="0" marL="342900" rtl="0" algn="just">
              <a:spcBef>
                <a:spcPts val="400"/>
              </a:spcBef>
              <a:spcAft>
                <a:spcPts val="0"/>
              </a:spcAft>
              <a:buClr>
                <a:schemeClr val="dk1"/>
              </a:buClr>
              <a:buSzPts val="2000"/>
              <a:buChar char="•"/>
            </a:pPr>
            <a:r>
              <a:rPr lang="en-US"/>
              <a:t>The probabilities of these events, without the Laplacian correction, are </a:t>
            </a:r>
            <a:endParaRPr/>
          </a:p>
          <a:p>
            <a:pPr indent="-342900" lvl="0" marL="342900" rtl="0" algn="just">
              <a:spcBef>
                <a:spcPts val="400"/>
              </a:spcBef>
              <a:spcAft>
                <a:spcPts val="0"/>
              </a:spcAft>
              <a:buClr>
                <a:schemeClr val="dk1"/>
              </a:buClr>
              <a:buSzPts val="2000"/>
              <a:buChar char="•"/>
            </a:pPr>
            <a:r>
              <a:rPr lang="en-US"/>
              <a:t>  0, 0.990 (from 990/1000), and 0.010 (from 10/1000), respectively</a:t>
            </a:r>
            <a:endParaRPr/>
          </a:p>
          <a:p>
            <a:pPr indent="0" lvl="0" marL="0" rtl="0" algn="just">
              <a:spcBef>
                <a:spcPts val="400"/>
              </a:spcBef>
              <a:spcAft>
                <a:spcPts val="0"/>
              </a:spcAft>
              <a:buClr>
                <a:schemeClr val="dk1"/>
              </a:buClr>
              <a:buSzPts val="2000"/>
              <a:buNone/>
            </a:pPr>
            <a:r>
              <a:rPr lang="en-US"/>
              <a:t>If we apply the above values into before problem </a:t>
            </a:r>
            <a:r>
              <a:rPr i="1" lang="en-US"/>
              <a:t>P(</a:t>
            </a:r>
            <a:r>
              <a:rPr b="1" i="1" lang="en-US"/>
              <a:t>X|</a:t>
            </a:r>
            <a:r>
              <a:rPr i="1" lang="en-US"/>
              <a:t>buys computer =</a:t>
            </a:r>
            <a:r>
              <a:rPr lang="en-US"/>
              <a:t> </a:t>
            </a:r>
            <a:r>
              <a:rPr i="1" lang="en-US"/>
              <a:t>yes) it becomes Zero</a:t>
            </a:r>
            <a:endParaRPr/>
          </a:p>
          <a:p>
            <a:pPr indent="0" lvl="0" marL="0" rtl="0" algn="just">
              <a:spcBef>
                <a:spcPts val="400"/>
              </a:spcBef>
              <a:spcAft>
                <a:spcPts val="0"/>
              </a:spcAft>
              <a:buClr>
                <a:schemeClr val="dk1"/>
              </a:buClr>
              <a:buSzPts val="2000"/>
              <a:buNone/>
            </a:pPr>
            <a:r>
              <a:rPr b="1" lang="en-US"/>
              <a:t>Laplacian correction is used to avoid computing probability values of zero.</a:t>
            </a:r>
            <a:endParaRPr/>
          </a:p>
          <a:p>
            <a:pPr indent="0" lvl="0" marL="0" rtl="0" algn="just">
              <a:spcBef>
                <a:spcPts val="400"/>
              </a:spcBef>
              <a:spcAft>
                <a:spcPts val="0"/>
              </a:spcAft>
              <a:buClr>
                <a:schemeClr val="dk1"/>
              </a:buClr>
              <a:buSzPts val="2000"/>
              <a:buNone/>
            </a:pPr>
            <a:r>
              <a:rPr b="1" lang="en-US"/>
              <a:t>Correction:</a:t>
            </a:r>
            <a:endParaRPr/>
          </a:p>
          <a:p>
            <a:pPr indent="-342900" lvl="0" marL="342900" rtl="0" algn="just">
              <a:spcBef>
                <a:spcPts val="400"/>
              </a:spcBef>
              <a:spcAft>
                <a:spcPts val="0"/>
              </a:spcAft>
              <a:buClr>
                <a:schemeClr val="dk1"/>
              </a:buClr>
              <a:buSzPts val="2000"/>
              <a:buChar char="•"/>
            </a:pPr>
            <a:r>
              <a:rPr lang="en-US"/>
              <a:t>Laplacian correction for the three quantities, we pretend that we have 1 more tuple</a:t>
            </a:r>
            <a:endParaRPr/>
          </a:p>
          <a:p>
            <a:pPr indent="-342900" lvl="0" marL="342900" rtl="0" algn="just">
              <a:spcBef>
                <a:spcPts val="400"/>
              </a:spcBef>
              <a:spcAft>
                <a:spcPts val="0"/>
              </a:spcAft>
              <a:buClr>
                <a:schemeClr val="dk1"/>
              </a:buClr>
              <a:buSzPts val="2000"/>
              <a:buChar char="•"/>
            </a:pPr>
            <a:r>
              <a:rPr lang="en-US"/>
              <a:t>for each income-value pair. In this way, we instead obtain the following probabilities (rounded up to three decimal places):</a:t>
            </a:r>
            <a:endParaRPr/>
          </a:p>
          <a:p>
            <a:pPr indent="-342900" lvl="0" marL="342900" rtl="0" algn="just">
              <a:spcBef>
                <a:spcPts val="400"/>
              </a:spcBef>
              <a:spcAft>
                <a:spcPts val="0"/>
              </a:spcAft>
              <a:buClr>
                <a:schemeClr val="dk1"/>
              </a:buClr>
              <a:buSzPts val="2000"/>
              <a:buChar char="•"/>
            </a:pPr>
            <a:r>
              <a:rPr lang="en-US"/>
              <a:t>1/1003= 0.001,991/1003= 0.988, and 11/1003=0.011, respectively. </a:t>
            </a:r>
            <a:endParaRPr/>
          </a:p>
          <a:p>
            <a:pPr indent="-342900" lvl="0" marL="342900" rtl="0" algn="just">
              <a:spcBef>
                <a:spcPts val="400"/>
              </a:spcBef>
              <a:spcAft>
                <a:spcPts val="0"/>
              </a:spcAft>
              <a:buClr>
                <a:schemeClr val="dk1"/>
              </a:buClr>
              <a:buSzPts val="2000"/>
              <a:buChar char="•"/>
            </a:pPr>
            <a:r>
              <a:rPr lang="en-US"/>
              <a:t>The “corrected” probability estimates are close to their “uncorrected” counterparts, yet the zero probability value is avoided.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idx="1" type="body"/>
          </p:nvPr>
        </p:nvSpPr>
        <p:spPr>
          <a:xfrm>
            <a:off x="-1" y="116632"/>
            <a:ext cx="12190413" cy="640871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a:t>                                                                            </a:t>
            </a:r>
            <a:r>
              <a:rPr b="1" lang="en-US" u="sng"/>
              <a:t>Questions For You:</a:t>
            </a:r>
            <a:endParaRPr/>
          </a:p>
          <a:p>
            <a:pPr indent="-457200" lvl="0" marL="457200" rtl="0" algn="just">
              <a:spcBef>
                <a:spcPts val="400"/>
              </a:spcBef>
              <a:spcAft>
                <a:spcPts val="0"/>
              </a:spcAft>
              <a:buClr>
                <a:srgbClr val="FF0000"/>
              </a:buClr>
              <a:buSzPts val="2000"/>
              <a:buAutoNum type="arabicParenR"/>
            </a:pPr>
            <a:r>
              <a:rPr b="1" lang="en-US" u="sng">
                <a:solidFill>
                  <a:srgbClr val="FF0000"/>
                </a:solidFill>
              </a:rPr>
              <a:t>Find out the difference between Decision Tree and Naive Bayes?</a:t>
            </a:r>
            <a:endParaRPr/>
          </a:p>
          <a:p>
            <a:pPr indent="-457200" lvl="0" marL="457200" rtl="0" algn="just">
              <a:spcBef>
                <a:spcPts val="400"/>
              </a:spcBef>
              <a:spcAft>
                <a:spcPts val="0"/>
              </a:spcAft>
              <a:buClr>
                <a:srgbClr val="FF0000"/>
              </a:buClr>
              <a:buSzPts val="2000"/>
              <a:buAutoNum type="arabicParenR"/>
            </a:pPr>
            <a:r>
              <a:rPr b="1" lang="en-US" u="sng">
                <a:solidFill>
                  <a:srgbClr val="FF0000"/>
                </a:solidFill>
              </a:rPr>
              <a:t>What are the Hyperparameters of both algorithms?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p:nvPr/>
        </p:nvSpPr>
        <p:spPr>
          <a:xfrm>
            <a:off x="622598" y="3032956"/>
            <a:ext cx="8352928" cy="792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000">
                <a:solidFill>
                  <a:schemeClr val="dk1"/>
                </a:solidFill>
                <a:latin typeface="Calibri"/>
                <a:ea typeface="Calibri"/>
                <a:cs typeface="Calibri"/>
                <a:sym typeface="Calibri"/>
              </a:rPr>
              <a:t>Model Evaluation Metrices</a:t>
            </a:r>
            <a:endParaRPr b="1" sz="5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Model Evaluation and Selection:</a:t>
            </a:r>
            <a:endParaRPr/>
          </a:p>
        </p:txBody>
      </p:sp>
      <p:sp>
        <p:nvSpPr>
          <p:cNvPr id="311" name="Google Shape;311;p41"/>
          <p:cNvSpPr txBox="1"/>
          <p:nvPr>
            <p:ph idx="1" type="body"/>
          </p:nvPr>
        </p:nvSpPr>
        <p:spPr>
          <a:xfrm>
            <a:off x="553122" y="1142984"/>
            <a:ext cx="1144674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Now that you may have built a classification model, there may be many questions going </a:t>
            </a:r>
            <a:endParaRPr/>
          </a:p>
          <a:p>
            <a:pPr indent="0" lvl="0" marL="0" rtl="0" algn="just">
              <a:spcBef>
                <a:spcPts val="400"/>
              </a:spcBef>
              <a:spcAft>
                <a:spcPts val="0"/>
              </a:spcAft>
              <a:buClr>
                <a:schemeClr val="dk1"/>
              </a:buClr>
              <a:buSzPts val="2000"/>
              <a:buNone/>
            </a:pPr>
            <a:r>
              <a:rPr lang="en-US"/>
              <a:t>       through your mind. </a:t>
            </a:r>
            <a:endParaRPr/>
          </a:p>
          <a:p>
            <a:pPr indent="-342900" lvl="0" marL="342900" rtl="0" algn="just">
              <a:spcBef>
                <a:spcPts val="400"/>
              </a:spcBef>
              <a:spcAft>
                <a:spcPts val="0"/>
              </a:spcAft>
              <a:buClr>
                <a:schemeClr val="dk1"/>
              </a:buClr>
              <a:buSzPts val="2000"/>
              <a:buChar char="•"/>
            </a:pPr>
            <a:r>
              <a:rPr lang="en-US"/>
              <a:t>For example, suppose you used data from previous sales to build A classifier to predict customer purchasing behavior. </a:t>
            </a:r>
            <a:endParaRPr/>
          </a:p>
          <a:p>
            <a:pPr indent="-342900" lvl="0" marL="342900" rtl="0" algn="just">
              <a:spcBef>
                <a:spcPts val="400"/>
              </a:spcBef>
              <a:spcAft>
                <a:spcPts val="0"/>
              </a:spcAft>
              <a:buClr>
                <a:schemeClr val="dk1"/>
              </a:buClr>
              <a:buSzPts val="2000"/>
              <a:buChar char="•"/>
            </a:pPr>
            <a:r>
              <a:rPr lang="en-US"/>
              <a:t>You would like an estimate of how accurately the classifier can predict the purchasing behavior of future customers, </a:t>
            </a:r>
            <a:endParaRPr/>
          </a:p>
          <a:p>
            <a:pPr indent="-342900" lvl="0" marL="342900" rtl="0" algn="just">
              <a:spcBef>
                <a:spcPts val="400"/>
              </a:spcBef>
              <a:spcAft>
                <a:spcPts val="0"/>
              </a:spcAft>
              <a:buClr>
                <a:schemeClr val="dk1"/>
              </a:buClr>
              <a:buSzPts val="2000"/>
              <a:buChar char="•"/>
            </a:pPr>
            <a:r>
              <a:rPr lang="en-US"/>
              <a:t>That is, future customer data on which the classifier has not been trained. </a:t>
            </a:r>
            <a:endParaRPr/>
          </a:p>
          <a:p>
            <a:pPr indent="-342900" lvl="0" marL="342900" rtl="0" algn="just">
              <a:spcBef>
                <a:spcPts val="400"/>
              </a:spcBef>
              <a:spcAft>
                <a:spcPts val="0"/>
              </a:spcAft>
              <a:buClr>
                <a:schemeClr val="dk1"/>
              </a:buClr>
              <a:buSzPts val="2000"/>
              <a:buChar char="•"/>
            </a:pPr>
            <a:r>
              <a:rPr lang="en-US"/>
              <a:t>You may even have tried different methods to build more than one classifier and now wish to compare</a:t>
            </a:r>
            <a:endParaRPr/>
          </a:p>
          <a:p>
            <a:pPr indent="0" lvl="0" marL="0" rtl="0" algn="just">
              <a:spcBef>
                <a:spcPts val="400"/>
              </a:spcBef>
              <a:spcAft>
                <a:spcPts val="0"/>
              </a:spcAft>
              <a:buClr>
                <a:schemeClr val="dk1"/>
              </a:buClr>
              <a:buSzPts val="2000"/>
              <a:buNone/>
            </a:pPr>
            <a:r>
              <a:rPr lang="en-US"/>
              <a:t>      their accuracy. </a:t>
            </a:r>
            <a:endParaRPr/>
          </a:p>
          <a:p>
            <a:pPr indent="-342900" lvl="0" marL="342900" rtl="0" algn="just">
              <a:spcBef>
                <a:spcPts val="400"/>
              </a:spcBef>
              <a:spcAft>
                <a:spcPts val="0"/>
              </a:spcAft>
              <a:buClr>
                <a:schemeClr val="dk1"/>
              </a:buClr>
              <a:buSzPts val="2000"/>
              <a:buChar char="•"/>
            </a:pPr>
            <a:r>
              <a:rPr lang="en-US"/>
              <a:t>But what is accuracy? How can we estimate it? </a:t>
            </a:r>
            <a:endParaRPr/>
          </a:p>
          <a:p>
            <a:pPr indent="-342900" lvl="0" marL="342900" rtl="0" algn="just">
              <a:spcBef>
                <a:spcPts val="400"/>
              </a:spcBef>
              <a:spcAft>
                <a:spcPts val="0"/>
              </a:spcAft>
              <a:buClr>
                <a:schemeClr val="dk1"/>
              </a:buClr>
              <a:buSzPts val="2000"/>
              <a:buChar char="•"/>
            </a:pPr>
            <a:r>
              <a:rPr lang="en-US"/>
              <a:t>Are some measures of a classifier’s accuracy more appropriate than others?</a:t>
            </a:r>
            <a:endParaRPr/>
          </a:p>
          <a:p>
            <a:pPr indent="-342900" lvl="0" marL="342900" rtl="0" algn="just">
              <a:spcBef>
                <a:spcPts val="400"/>
              </a:spcBef>
              <a:spcAft>
                <a:spcPts val="0"/>
              </a:spcAft>
              <a:buClr>
                <a:schemeClr val="dk1"/>
              </a:buClr>
              <a:buSzPts val="2000"/>
              <a:buChar char="•"/>
            </a:pPr>
            <a:r>
              <a:rPr lang="en-US"/>
              <a:t>How can we obtain a </a:t>
            </a:r>
            <a:r>
              <a:rPr i="1" lang="en-US"/>
              <a:t>reliable </a:t>
            </a:r>
            <a:r>
              <a:rPr lang="en-US"/>
              <a:t>accuracy estimate? These questions are addressed in this 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Decision Tree:</a:t>
            </a:r>
            <a:endParaRPr/>
          </a:p>
        </p:txBody>
      </p:sp>
      <p:sp>
        <p:nvSpPr>
          <p:cNvPr id="127" name="Google Shape;127;p15"/>
          <p:cNvSpPr txBox="1"/>
          <p:nvPr>
            <p:ph idx="1" type="body"/>
          </p:nvPr>
        </p:nvSpPr>
        <p:spPr>
          <a:xfrm>
            <a:off x="1" y="642918"/>
            <a:ext cx="12190412" cy="5882426"/>
          </a:xfrm>
          <a:prstGeom prst="rect">
            <a:avLst/>
          </a:prstGeom>
          <a:noFill/>
          <a:ln>
            <a:noFill/>
          </a:ln>
        </p:spPr>
        <p:txBody>
          <a:bodyPr anchorCtr="0" anchor="t" bIns="45700" lIns="91425" spcFirstLastPara="1" rIns="91425" wrap="square" tIns="45700">
            <a:normAutofit fontScale="62500" lnSpcReduction="20000"/>
          </a:bodyPr>
          <a:lstStyle/>
          <a:p>
            <a:pPr indent="-259588" lvl="0" marL="342900" rtl="0" algn="just">
              <a:spcBef>
                <a:spcPts val="0"/>
              </a:spcBef>
              <a:spcAft>
                <a:spcPts val="0"/>
              </a:spcAft>
              <a:buClr>
                <a:schemeClr val="dk1"/>
              </a:buClr>
              <a:buSzPct val="100000"/>
              <a:buNone/>
            </a:pPr>
            <a:r>
              <a:t/>
            </a:r>
            <a:endParaRPr sz="2100"/>
          </a:p>
          <a:p>
            <a:pPr indent="-342931" lvl="0" marL="342900" rtl="0" algn="just">
              <a:spcBef>
                <a:spcPts val="325"/>
              </a:spcBef>
              <a:spcAft>
                <a:spcPts val="0"/>
              </a:spcAft>
              <a:buClr>
                <a:schemeClr val="dk1"/>
              </a:buClr>
              <a:buSzPct val="100000"/>
              <a:buChar char="•"/>
            </a:pPr>
            <a:r>
              <a:rPr lang="en-US" sz="2100"/>
              <a:t> </a:t>
            </a:r>
            <a:r>
              <a:rPr lang="en-US" sz="2600"/>
              <a:t>As a loan manager, you need to identify risky loan applications to achieve a lower loan default rate. This process of classifying customers into a group of potential and non-potential customers or safe or risky loan applications is known as a classification problem.</a:t>
            </a:r>
            <a:endParaRPr/>
          </a:p>
          <a:p>
            <a:pPr indent="0" lvl="0" marL="0" rtl="0" algn="just">
              <a:spcBef>
                <a:spcPts val="325"/>
              </a:spcBef>
              <a:spcAft>
                <a:spcPts val="0"/>
              </a:spcAft>
              <a:buClr>
                <a:schemeClr val="dk1"/>
              </a:buClr>
              <a:buSzPct val="100000"/>
              <a:buNone/>
            </a:pPr>
            <a:r>
              <a:t/>
            </a:r>
            <a:endParaRPr sz="2600"/>
          </a:p>
          <a:p>
            <a:pPr indent="-342900" lvl="0" marL="342900" rtl="0" algn="just">
              <a:spcBef>
                <a:spcPts val="325"/>
              </a:spcBef>
              <a:spcAft>
                <a:spcPts val="0"/>
              </a:spcAft>
              <a:buClr>
                <a:schemeClr val="dk1"/>
              </a:buClr>
              <a:buSzPct val="100000"/>
              <a:buChar char="•"/>
            </a:pPr>
            <a:r>
              <a:rPr lang="en-US" sz="2600"/>
              <a:t> Classification is a two-step process, learning step and prediction step. </a:t>
            </a:r>
            <a:endParaRPr/>
          </a:p>
          <a:p>
            <a:pPr indent="0" lvl="0" marL="0" rtl="0" algn="just">
              <a:spcBef>
                <a:spcPts val="325"/>
              </a:spcBef>
              <a:spcAft>
                <a:spcPts val="0"/>
              </a:spcAft>
              <a:buClr>
                <a:schemeClr val="dk1"/>
              </a:buClr>
              <a:buSzPct val="100000"/>
              <a:buNone/>
            </a:pPr>
            <a:r>
              <a:t/>
            </a:r>
            <a:endParaRPr sz="2600"/>
          </a:p>
          <a:p>
            <a:pPr indent="-342900" lvl="0" marL="342900" rtl="0" algn="just">
              <a:spcBef>
                <a:spcPts val="325"/>
              </a:spcBef>
              <a:spcAft>
                <a:spcPts val="0"/>
              </a:spcAft>
              <a:buClr>
                <a:schemeClr val="dk1"/>
              </a:buClr>
              <a:buSzPct val="100000"/>
              <a:buChar char="•"/>
            </a:pPr>
            <a:r>
              <a:rPr lang="en-US" sz="2600"/>
              <a:t>In the learning step, the model is developed based on given training data.</a:t>
            </a:r>
            <a:endParaRPr/>
          </a:p>
          <a:p>
            <a:pPr indent="0" lvl="0" marL="0" rtl="0" algn="just">
              <a:spcBef>
                <a:spcPts val="325"/>
              </a:spcBef>
              <a:spcAft>
                <a:spcPts val="0"/>
              </a:spcAft>
              <a:buClr>
                <a:schemeClr val="dk1"/>
              </a:buClr>
              <a:buSzPct val="100000"/>
              <a:buNone/>
            </a:pPr>
            <a:r>
              <a:t/>
            </a:r>
            <a:endParaRPr sz="2600"/>
          </a:p>
          <a:p>
            <a:pPr indent="-342900" lvl="0" marL="342900" rtl="0" algn="just">
              <a:spcBef>
                <a:spcPts val="325"/>
              </a:spcBef>
              <a:spcAft>
                <a:spcPts val="0"/>
              </a:spcAft>
              <a:buClr>
                <a:schemeClr val="dk1"/>
              </a:buClr>
              <a:buSzPct val="100000"/>
              <a:buChar char="•"/>
            </a:pPr>
            <a:r>
              <a:rPr lang="en-US" sz="2600"/>
              <a:t> In the prediction step, the model is used to predict the response for given data. </a:t>
            </a:r>
            <a:endParaRPr/>
          </a:p>
          <a:p>
            <a:pPr indent="0" lvl="0" marL="0" rtl="0" algn="just">
              <a:spcBef>
                <a:spcPts val="325"/>
              </a:spcBef>
              <a:spcAft>
                <a:spcPts val="0"/>
              </a:spcAft>
              <a:buClr>
                <a:schemeClr val="dk1"/>
              </a:buClr>
              <a:buSzPct val="100000"/>
              <a:buNone/>
            </a:pPr>
            <a:r>
              <a:t/>
            </a:r>
            <a:endParaRPr sz="2600"/>
          </a:p>
          <a:p>
            <a:pPr indent="-342900" lvl="0" marL="342900" rtl="0" algn="just">
              <a:spcBef>
                <a:spcPts val="325"/>
              </a:spcBef>
              <a:spcAft>
                <a:spcPts val="0"/>
              </a:spcAft>
              <a:buClr>
                <a:schemeClr val="dk1"/>
              </a:buClr>
              <a:buSzPct val="100000"/>
              <a:buChar char="•"/>
            </a:pPr>
            <a:r>
              <a:rPr lang="en-US" sz="2600"/>
              <a:t>Decision Tree is one of the easiest and popular classification algorithms to understand and interpret. It can be utilized for both classification and regression kind of problem.</a:t>
            </a:r>
            <a:endParaRPr/>
          </a:p>
          <a:p>
            <a:pPr indent="0" lvl="0" marL="0" rtl="0" algn="just">
              <a:spcBef>
                <a:spcPts val="325"/>
              </a:spcBef>
              <a:spcAft>
                <a:spcPts val="0"/>
              </a:spcAft>
              <a:buClr>
                <a:schemeClr val="dk1"/>
              </a:buClr>
              <a:buSzPct val="100000"/>
              <a:buNone/>
            </a:pPr>
            <a:r>
              <a:t/>
            </a:r>
            <a:endParaRPr sz="2600"/>
          </a:p>
          <a:p>
            <a:pPr indent="0" lvl="0" marL="0" rtl="0" algn="just">
              <a:spcBef>
                <a:spcPts val="325"/>
              </a:spcBef>
              <a:spcAft>
                <a:spcPts val="0"/>
              </a:spcAft>
              <a:buClr>
                <a:schemeClr val="dk1"/>
              </a:buClr>
              <a:buSzPct val="100000"/>
              <a:buNone/>
            </a:pPr>
            <a:r>
              <a:rPr b="1" lang="en-US" sz="2600" u="sng"/>
              <a:t>CONTENTS:</a:t>
            </a:r>
            <a:endParaRPr/>
          </a:p>
          <a:p>
            <a:pPr indent="-342900" lvl="0" marL="342900" rtl="0" algn="just">
              <a:spcBef>
                <a:spcPts val="325"/>
              </a:spcBef>
              <a:spcAft>
                <a:spcPts val="0"/>
              </a:spcAft>
              <a:buClr>
                <a:schemeClr val="dk1"/>
              </a:buClr>
              <a:buSzPct val="100000"/>
              <a:buChar char="•"/>
            </a:pPr>
            <a:r>
              <a:rPr lang="en-US" sz="2600"/>
              <a:t>   Decision Tree Algorithm</a:t>
            </a:r>
            <a:endParaRPr/>
          </a:p>
          <a:p>
            <a:pPr indent="-342900" lvl="0" marL="342900" rtl="0" algn="just">
              <a:spcBef>
                <a:spcPts val="325"/>
              </a:spcBef>
              <a:spcAft>
                <a:spcPts val="0"/>
              </a:spcAft>
              <a:buClr>
                <a:schemeClr val="dk1"/>
              </a:buClr>
              <a:buSzPct val="100000"/>
              <a:buChar char="•"/>
            </a:pPr>
            <a:r>
              <a:rPr lang="en-US" sz="2600"/>
              <a:t>How does the Decision Tree algorithm work?</a:t>
            </a:r>
            <a:endParaRPr/>
          </a:p>
          <a:p>
            <a:pPr indent="-342900" lvl="0" marL="342900" rtl="0" algn="just">
              <a:spcBef>
                <a:spcPts val="325"/>
              </a:spcBef>
              <a:spcAft>
                <a:spcPts val="0"/>
              </a:spcAft>
              <a:buClr>
                <a:schemeClr val="dk1"/>
              </a:buClr>
              <a:buSzPct val="100000"/>
              <a:buChar char="•"/>
            </a:pPr>
            <a:r>
              <a:rPr lang="en-US" sz="2600"/>
              <a:t>Attribute Selection Measures</a:t>
            </a:r>
            <a:endParaRPr/>
          </a:p>
          <a:p>
            <a:pPr indent="-285750" lvl="1" marL="742950" rtl="0" algn="just">
              <a:spcBef>
                <a:spcPts val="325"/>
              </a:spcBef>
              <a:spcAft>
                <a:spcPts val="0"/>
              </a:spcAft>
              <a:buClr>
                <a:schemeClr val="dk1"/>
              </a:buClr>
              <a:buSzPct val="100000"/>
              <a:buFont typeface="Arial"/>
              <a:buChar char="•"/>
            </a:pPr>
            <a:r>
              <a:rPr lang="en-US" sz="2600"/>
              <a:t>Information Gain</a:t>
            </a:r>
            <a:endParaRPr/>
          </a:p>
          <a:p>
            <a:pPr indent="-285750" lvl="1" marL="742950" rtl="0" algn="just">
              <a:spcBef>
                <a:spcPts val="325"/>
              </a:spcBef>
              <a:spcAft>
                <a:spcPts val="0"/>
              </a:spcAft>
              <a:buClr>
                <a:schemeClr val="dk1"/>
              </a:buClr>
              <a:buSzPct val="100000"/>
              <a:buFont typeface="Arial"/>
              <a:buChar char="•"/>
            </a:pPr>
            <a:r>
              <a:rPr lang="en-US" sz="2600"/>
              <a:t>Gain Ratio</a:t>
            </a:r>
            <a:endParaRPr/>
          </a:p>
          <a:p>
            <a:pPr indent="-285750" lvl="1" marL="742950" rtl="0" algn="just">
              <a:spcBef>
                <a:spcPts val="325"/>
              </a:spcBef>
              <a:spcAft>
                <a:spcPts val="0"/>
              </a:spcAft>
              <a:buClr>
                <a:schemeClr val="dk1"/>
              </a:buClr>
              <a:buSzPct val="100000"/>
              <a:buFont typeface="Arial"/>
              <a:buChar char="•"/>
            </a:pPr>
            <a:r>
              <a:rPr lang="en-US" sz="2600"/>
              <a:t>Gini index</a:t>
            </a:r>
            <a:endParaRPr/>
          </a:p>
          <a:p>
            <a:pPr indent="-342900" lvl="0" marL="342900" rtl="0" algn="just">
              <a:spcBef>
                <a:spcPts val="325"/>
              </a:spcBef>
              <a:spcAft>
                <a:spcPts val="0"/>
              </a:spcAft>
              <a:buClr>
                <a:schemeClr val="dk1"/>
              </a:buClr>
              <a:buSzPct val="100000"/>
              <a:buChar char="•"/>
            </a:pPr>
            <a:r>
              <a:rPr lang="en-US" sz="2600"/>
              <a:t>Optimizing Decision Tree Performance</a:t>
            </a:r>
            <a:endParaRPr/>
          </a:p>
          <a:p>
            <a:pPr indent="-342900" lvl="0" marL="342900" rtl="0" algn="just">
              <a:spcBef>
                <a:spcPts val="325"/>
              </a:spcBef>
              <a:spcAft>
                <a:spcPts val="0"/>
              </a:spcAft>
              <a:buClr>
                <a:schemeClr val="dk1"/>
              </a:buClr>
              <a:buSzPct val="100000"/>
              <a:buChar char="•"/>
            </a:pPr>
            <a:r>
              <a:rPr lang="en-US" sz="2600"/>
              <a:t>Classifier Building in Scikit-learn</a:t>
            </a:r>
            <a:endParaRPr/>
          </a:p>
          <a:p>
            <a:pPr indent="-342900" lvl="0" marL="342900" rtl="0" algn="just">
              <a:spcBef>
                <a:spcPts val="325"/>
              </a:spcBef>
              <a:spcAft>
                <a:spcPts val="0"/>
              </a:spcAft>
              <a:buClr>
                <a:schemeClr val="dk1"/>
              </a:buClr>
              <a:buSzPct val="100000"/>
              <a:buChar char="•"/>
            </a:pPr>
            <a:r>
              <a:rPr lang="en-US" sz="2600"/>
              <a:t>Pros and Cons</a:t>
            </a:r>
            <a:endParaRPr/>
          </a:p>
          <a:p>
            <a:pPr indent="-342900" lvl="0" marL="342900" rtl="0" algn="just">
              <a:spcBef>
                <a:spcPts val="325"/>
              </a:spcBef>
              <a:spcAft>
                <a:spcPts val="0"/>
              </a:spcAft>
              <a:buClr>
                <a:schemeClr val="dk1"/>
              </a:buClr>
              <a:buSzPct val="100000"/>
              <a:buChar char="•"/>
            </a:pPr>
            <a:r>
              <a:rPr lang="en-US" sz="2600"/>
              <a:t>Conclusion</a:t>
            </a:r>
            <a:endParaRPr/>
          </a:p>
          <a:p>
            <a:pPr indent="0" lvl="0" marL="0" rtl="0" algn="just">
              <a:spcBef>
                <a:spcPts val="250"/>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Confusion Matrix:</a:t>
            </a:r>
            <a:endParaRPr/>
          </a:p>
        </p:txBody>
      </p:sp>
      <p:graphicFrame>
        <p:nvGraphicFramePr>
          <p:cNvPr id="318" name="Google Shape;318;p42"/>
          <p:cNvGraphicFramePr/>
          <p:nvPr/>
        </p:nvGraphicFramePr>
        <p:xfrm>
          <a:off x="2297497" y="1156101"/>
          <a:ext cx="3000000" cy="3000000"/>
        </p:xfrm>
        <a:graphic>
          <a:graphicData uri="http://schemas.openxmlformats.org/drawingml/2006/table">
            <a:tbl>
              <a:tblPr bandRow="1" firstRow="1">
                <a:noFill/>
                <a:tableStyleId>{D0824CCD-0158-43E6-8A87-92C9D18A488F}</a:tableStyleId>
              </a:tblPr>
              <a:tblGrid>
                <a:gridCol w="1608175"/>
                <a:gridCol w="1608175"/>
                <a:gridCol w="1608175"/>
              </a:tblGrid>
              <a:tr h="4967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0" lang="en-US" sz="1800">
                          <a:solidFill>
                            <a:schemeClr val="dk1"/>
                          </a:solidFill>
                        </a:rPr>
                        <a:t>Yes</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No</a:t>
                      </a:r>
                      <a:endParaRPr/>
                    </a:p>
                  </a:txBody>
                  <a:tcPr marT="45725" marB="45725" marR="91450" marL="91450"/>
                </a:tc>
              </a:tr>
              <a:tr h="528050">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TP</a:t>
                      </a:r>
                      <a:endParaRPr/>
                    </a:p>
                  </a:txBody>
                  <a:tcPr marT="45725" marB="45725" marR="91450" marL="91450"/>
                </a:tc>
                <a:tc>
                  <a:txBody>
                    <a:bodyPr/>
                    <a:lstStyle/>
                    <a:p>
                      <a:pPr indent="0" lvl="0" marL="0" marR="0" rtl="0" algn="l">
                        <a:spcBef>
                          <a:spcPts val="0"/>
                        </a:spcBef>
                        <a:spcAft>
                          <a:spcPts val="0"/>
                        </a:spcAft>
                        <a:buNone/>
                      </a:pPr>
                      <a:r>
                        <a:rPr lang="en-US" sz="1800"/>
                        <a:t>FN</a:t>
                      </a:r>
                      <a:endParaRPr/>
                    </a:p>
                  </a:txBody>
                  <a:tcPr marT="45725" marB="45725" marR="91450" marL="91450"/>
                </a:tc>
              </a:tr>
              <a:tr h="528050">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FP</a:t>
                      </a:r>
                      <a:endParaRPr/>
                    </a:p>
                  </a:txBody>
                  <a:tcPr marT="45725" marB="45725" marR="91450" marL="91450"/>
                </a:tc>
                <a:tc>
                  <a:txBody>
                    <a:bodyPr/>
                    <a:lstStyle/>
                    <a:p>
                      <a:pPr indent="0" lvl="0" marL="0" marR="0" rtl="0" algn="l">
                        <a:spcBef>
                          <a:spcPts val="0"/>
                        </a:spcBef>
                        <a:spcAft>
                          <a:spcPts val="0"/>
                        </a:spcAft>
                        <a:buNone/>
                      </a:pPr>
                      <a:r>
                        <a:rPr lang="en-US" sz="1800"/>
                        <a:t>TN</a:t>
                      </a:r>
                      <a:endParaRPr/>
                    </a:p>
                  </a:txBody>
                  <a:tcPr marT="45725" marB="45725" marR="91450" marL="91450"/>
                </a:tc>
              </a:tr>
            </a:tbl>
          </a:graphicData>
        </a:graphic>
      </p:graphicFrame>
      <p:sp>
        <p:nvSpPr>
          <p:cNvPr id="319" name="Google Shape;319;p42"/>
          <p:cNvSpPr txBox="1"/>
          <p:nvPr/>
        </p:nvSpPr>
        <p:spPr>
          <a:xfrm flipH="1">
            <a:off x="1457592" y="1747844"/>
            <a:ext cx="8903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Actual</a:t>
            </a:r>
            <a:endParaRPr/>
          </a:p>
        </p:txBody>
      </p:sp>
      <p:sp>
        <p:nvSpPr>
          <p:cNvPr id="320" name="Google Shape;320;p42"/>
          <p:cNvSpPr txBox="1"/>
          <p:nvPr/>
        </p:nvSpPr>
        <p:spPr>
          <a:xfrm flipH="1">
            <a:off x="3790478" y="741556"/>
            <a:ext cx="2330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Predicted</a:t>
            </a:r>
            <a:endParaRPr/>
          </a:p>
        </p:txBody>
      </p:sp>
      <p:sp>
        <p:nvSpPr>
          <p:cNvPr id="321" name="Google Shape;321;p42"/>
          <p:cNvSpPr txBox="1"/>
          <p:nvPr/>
        </p:nvSpPr>
        <p:spPr>
          <a:xfrm flipH="1">
            <a:off x="2297496" y="2843643"/>
            <a:ext cx="48245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Total                       P’                              N’</a:t>
            </a:r>
            <a:endParaRPr/>
          </a:p>
        </p:txBody>
      </p:sp>
      <p:sp>
        <p:nvSpPr>
          <p:cNvPr id="322" name="Google Shape;322;p42"/>
          <p:cNvSpPr txBox="1"/>
          <p:nvPr/>
        </p:nvSpPr>
        <p:spPr>
          <a:xfrm flipH="1">
            <a:off x="7179468" y="1818275"/>
            <a:ext cx="8903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23" name="Google Shape;323;p42"/>
          <p:cNvSpPr txBox="1"/>
          <p:nvPr/>
        </p:nvSpPr>
        <p:spPr>
          <a:xfrm>
            <a:off x="7175326" y="2339587"/>
            <a:ext cx="7006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a:t>
            </a:r>
            <a:endParaRPr/>
          </a:p>
        </p:txBody>
      </p:sp>
      <p:sp>
        <p:nvSpPr>
          <p:cNvPr id="324" name="Google Shape;324;p42"/>
          <p:cNvSpPr txBox="1"/>
          <p:nvPr/>
        </p:nvSpPr>
        <p:spPr>
          <a:xfrm flipH="1">
            <a:off x="6989733" y="2843643"/>
            <a:ext cx="2160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=(P+N)  or (P’+N’)</a:t>
            </a:r>
            <a:endParaRPr/>
          </a:p>
        </p:txBody>
      </p:sp>
      <p:sp>
        <p:nvSpPr>
          <p:cNvPr id="325" name="Google Shape;325;p42"/>
          <p:cNvSpPr/>
          <p:nvPr/>
        </p:nvSpPr>
        <p:spPr>
          <a:xfrm>
            <a:off x="1" y="3212976"/>
            <a:ext cx="11999861"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True positives (</a:t>
            </a:r>
            <a:r>
              <a:rPr i="1" lang="en-US" sz="1800">
                <a:solidFill>
                  <a:schemeClr val="dk1"/>
                </a:solidFill>
                <a:latin typeface="Arial"/>
                <a:ea typeface="Arial"/>
                <a:cs typeface="Arial"/>
                <a:sym typeface="Arial"/>
              </a:rPr>
              <a:t>TP):</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These refer to the positive tuples that were correctly labeled by   the classifier. Let </a:t>
            </a:r>
            <a:r>
              <a:rPr i="1" lang="en-US" sz="1800">
                <a:solidFill>
                  <a:schemeClr val="dk1"/>
                </a:solidFill>
                <a:latin typeface="Arial"/>
                <a:ea typeface="Arial"/>
                <a:cs typeface="Arial"/>
                <a:sym typeface="Arial"/>
              </a:rPr>
              <a:t>TP </a:t>
            </a:r>
            <a:r>
              <a:rPr lang="en-US" sz="1800">
                <a:solidFill>
                  <a:schemeClr val="dk1"/>
                </a:solidFill>
                <a:latin typeface="Arial"/>
                <a:ea typeface="Arial"/>
                <a:cs typeface="Arial"/>
                <a:sym typeface="Arial"/>
              </a:rPr>
              <a:t>be the number of true positives.</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True negatives (</a:t>
            </a:r>
            <a:r>
              <a:rPr i="1" lang="en-US" sz="1800">
                <a:solidFill>
                  <a:schemeClr val="dk1"/>
                </a:solidFill>
                <a:latin typeface="Arial"/>
                <a:ea typeface="Arial"/>
                <a:cs typeface="Arial"/>
                <a:sym typeface="Arial"/>
              </a:rPr>
              <a:t>TN)</a:t>
            </a: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These are the negative tuples that were correctly labeled by the classifier. Let </a:t>
            </a:r>
            <a:r>
              <a:rPr i="1" lang="en-US" sz="1800">
                <a:solidFill>
                  <a:schemeClr val="dk1"/>
                </a:solidFill>
                <a:latin typeface="Arial"/>
                <a:ea typeface="Arial"/>
                <a:cs typeface="Arial"/>
                <a:sym typeface="Arial"/>
              </a:rPr>
              <a:t>TN </a:t>
            </a:r>
            <a:r>
              <a:rPr lang="en-US" sz="1800">
                <a:solidFill>
                  <a:schemeClr val="dk1"/>
                </a:solidFill>
                <a:latin typeface="Arial"/>
                <a:ea typeface="Arial"/>
                <a:cs typeface="Arial"/>
                <a:sym typeface="Arial"/>
              </a:rPr>
              <a:t>be the number of true negatives.</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False positives (</a:t>
            </a:r>
            <a:r>
              <a:rPr i="1" lang="en-US" sz="1800">
                <a:solidFill>
                  <a:schemeClr val="dk1"/>
                </a:solidFill>
                <a:latin typeface="Arial"/>
                <a:ea typeface="Arial"/>
                <a:cs typeface="Arial"/>
                <a:sym typeface="Arial"/>
              </a:rPr>
              <a:t>FP)</a:t>
            </a: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These are the negative tuples that were incorrectly labeled as positive (e.g., tuples of class </a:t>
            </a:r>
            <a:r>
              <a:rPr i="1" lang="en-US" sz="1800">
                <a:solidFill>
                  <a:schemeClr val="dk1"/>
                </a:solidFill>
                <a:latin typeface="Arial"/>
                <a:ea typeface="Arial"/>
                <a:cs typeface="Arial"/>
                <a:sym typeface="Arial"/>
              </a:rPr>
              <a:t>buys computer =no </a:t>
            </a:r>
            <a:r>
              <a:rPr lang="en-US" sz="1800">
                <a:solidFill>
                  <a:schemeClr val="dk1"/>
                </a:solidFill>
                <a:latin typeface="Arial"/>
                <a:ea typeface="Arial"/>
                <a:cs typeface="Arial"/>
                <a:sym typeface="Arial"/>
              </a:rPr>
              <a:t>for which the classifier predicted </a:t>
            </a:r>
            <a:r>
              <a:rPr i="1" lang="en-US" sz="1800">
                <a:solidFill>
                  <a:schemeClr val="dk1"/>
                </a:solidFill>
                <a:latin typeface="Arial"/>
                <a:ea typeface="Arial"/>
                <a:cs typeface="Arial"/>
                <a:sym typeface="Arial"/>
              </a:rPr>
              <a:t>buys computer =</a:t>
            </a:r>
            <a:r>
              <a:rPr lang="en-US" sz="1800">
                <a:solidFill>
                  <a:schemeClr val="dk1"/>
                </a:solidFill>
                <a:latin typeface="Arial"/>
                <a:ea typeface="Arial"/>
                <a:cs typeface="Arial"/>
                <a:sym typeface="Arial"/>
              </a:rPr>
              <a:t> </a:t>
            </a:r>
            <a:r>
              <a:rPr i="1" lang="en-US" sz="1800">
                <a:solidFill>
                  <a:schemeClr val="dk1"/>
                </a:solidFill>
                <a:latin typeface="Arial"/>
                <a:ea typeface="Arial"/>
                <a:cs typeface="Arial"/>
                <a:sym typeface="Arial"/>
              </a:rPr>
              <a:t>yes</a:t>
            </a:r>
            <a:r>
              <a:rPr lang="en-US" sz="1800">
                <a:solidFill>
                  <a:schemeClr val="dk1"/>
                </a:solidFill>
                <a:latin typeface="Arial"/>
                <a:ea typeface="Arial"/>
                <a:cs typeface="Arial"/>
                <a:sym typeface="Arial"/>
              </a:rPr>
              <a:t>). Let </a:t>
            </a:r>
            <a:r>
              <a:rPr i="1" lang="en-US" sz="1800">
                <a:solidFill>
                  <a:schemeClr val="dk1"/>
                </a:solidFill>
                <a:latin typeface="Arial"/>
                <a:ea typeface="Arial"/>
                <a:cs typeface="Arial"/>
                <a:sym typeface="Arial"/>
              </a:rPr>
              <a:t>FP </a:t>
            </a:r>
            <a:r>
              <a:rPr lang="en-US" sz="1800">
                <a:solidFill>
                  <a:schemeClr val="dk1"/>
                </a:solidFill>
                <a:latin typeface="Arial"/>
                <a:ea typeface="Arial"/>
                <a:cs typeface="Arial"/>
                <a:sym typeface="Arial"/>
              </a:rPr>
              <a:t>be the number of false positives.</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False negatives (</a:t>
            </a:r>
            <a:r>
              <a:rPr i="1" lang="en-US" sz="1800">
                <a:solidFill>
                  <a:schemeClr val="dk1"/>
                </a:solidFill>
                <a:latin typeface="Arial"/>
                <a:ea typeface="Arial"/>
                <a:cs typeface="Arial"/>
                <a:sym typeface="Arial"/>
              </a:rPr>
              <a:t>FN)</a:t>
            </a: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These are the positive tuples that were mislabeled as negative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(e.g., tuples of class </a:t>
            </a:r>
            <a:r>
              <a:rPr i="1" lang="en-US" sz="1800">
                <a:solidFill>
                  <a:schemeClr val="dk1"/>
                </a:solidFill>
                <a:latin typeface="Arial"/>
                <a:ea typeface="Arial"/>
                <a:cs typeface="Arial"/>
                <a:sym typeface="Arial"/>
              </a:rPr>
              <a:t>buys computer =yes </a:t>
            </a:r>
            <a:r>
              <a:rPr lang="en-US" sz="1800">
                <a:solidFill>
                  <a:schemeClr val="dk1"/>
                </a:solidFill>
                <a:latin typeface="Arial"/>
                <a:ea typeface="Arial"/>
                <a:cs typeface="Arial"/>
                <a:sym typeface="Arial"/>
              </a:rPr>
              <a:t>for which the classifier predicted </a:t>
            </a:r>
            <a:r>
              <a:rPr i="1" lang="en-US" sz="1800">
                <a:solidFill>
                  <a:schemeClr val="dk1"/>
                </a:solidFill>
                <a:latin typeface="Arial"/>
                <a:ea typeface="Arial"/>
                <a:cs typeface="Arial"/>
                <a:sym typeface="Arial"/>
              </a:rPr>
              <a:t>buys computer =</a:t>
            </a:r>
            <a:r>
              <a:rPr lang="en-US" sz="1800">
                <a:solidFill>
                  <a:schemeClr val="dk1"/>
                </a:solidFill>
                <a:latin typeface="Arial"/>
                <a:ea typeface="Arial"/>
                <a:cs typeface="Arial"/>
                <a:sym typeface="Arial"/>
              </a:rPr>
              <a:t> </a:t>
            </a:r>
            <a:r>
              <a:rPr i="1" lang="en-US" sz="1800">
                <a:solidFill>
                  <a:schemeClr val="dk1"/>
                </a:solidFill>
                <a:latin typeface="Arial"/>
                <a:ea typeface="Arial"/>
                <a:cs typeface="Arial"/>
                <a:sym typeface="Arial"/>
              </a:rPr>
              <a:t>no</a:t>
            </a:r>
            <a:r>
              <a:rPr lang="en-US" sz="1800">
                <a:solidFill>
                  <a:schemeClr val="dk1"/>
                </a:solidFill>
                <a:latin typeface="Arial"/>
                <a:ea typeface="Arial"/>
                <a:cs typeface="Arial"/>
                <a:sym typeface="Arial"/>
              </a:rPr>
              <a:t>). Let </a:t>
            </a:r>
            <a:r>
              <a:rPr i="1" lang="en-US" sz="1800">
                <a:solidFill>
                  <a:schemeClr val="dk1"/>
                </a:solidFill>
                <a:latin typeface="Arial"/>
                <a:ea typeface="Arial"/>
                <a:cs typeface="Arial"/>
                <a:sym typeface="Arial"/>
              </a:rPr>
              <a:t>FN </a:t>
            </a:r>
            <a:r>
              <a:rPr lang="en-US" sz="1800">
                <a:solidFill>
                  <a:schemeClr val="dk1"/>
                </a:solidFill>
                <a:latin typeface="Arial"/>
                <a:ea typeface="Arial"/>
                <a:cs typeface="Arial"/>
                <a:sym typeface="Arial"/>
              </a:rPr>
              <a:t>be the number of false negatives.</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idx="1" type="body"/>
          </p:nvPr>
        </p:nvSpPr>
        <p:spPr>
          <a:xfrm>
            <a:off x="-1" y="0"/>
            <a:ext cx="12190413" cy="652534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u="sng"/>
              <a:t>Accuracy:</a:t>
            </a:r>
            <a:endParaRPr/>
          </a:p>
          <a:p>
            <a:pPr indent="0" lvl="0" marL="0" rtl="0" algn="just">
              <a:spcBef>
                <a:spcPts val="400"/>
              </a:spcBef>
              <a:spcAft>
                <a:spcPts val="0"/>
              </a:spcAft>
              <a:buClr>
                <a:schemeClr val="dk1"/>
              </a:buClr>
              <a:buSzPts val="2000"/>
              <a:buNone/>
            </a:pPr>
            <a:r>
              <a:rPr lang="en-US"/>
              <a:t>The </a:t>
            </a:r>
            <a:r>
              <a:rPr b="1" lang="en-US"/>
              <a:t>accuracy </a:t>
            </a:r>
            <a:r>
              <a:rPr lang="en-US"/>
              <a:t>of a classifier on a given test set is the percentage of test set tuples that are</a:t>
            </a:r>
            <a:endParaRPr/>
          </a:p>
          <a:p>
            <a:pPr indent="0" lvl="0" marL="0" rtl="0" algn="just">
              <a:spcBef>
                <a:spcPts val="400"/>
              </a:spcBef>
              <a:spcAft>
                <a:spcPts val="0"/>
              </a:spcAft>
              <a:buClr>
                <a:schemeClr val="dk1"/>
              </a:buClr>
              <a:buSzPts val="2000"/>
              <a:buNone/>
            </a:pPr>
            <a:r>
              <a:rPr lang="en-US"/>
              <a:t> correctly classified by the classifier. That is</a:t>
            </a:r>
            <a:endParaRPr/>
          </a:p>
          <a:p>
            <a:pPr indent="0" lvl="0" marL="0" rtl="0" algn="just">
              <a:spcBef>
                <a:spcPts val="400"/>
              </a:spcBef>
              <a:spcAft>
                <a:spcPts val="0"/>
              </a:spcAft>
              <a:buClr>
                <a:schemeClr val="dk1"/>
              </a:buClr>
              <a:buSzPts val="2000"/>
              <a:buNone/>
            </a:pPr>
            <a:r>
              <a:rPr b="1" lang="en-US"/>
              <a:t>                                    Accuracy=    </a:t>
            </a:r>
            <a:r>
              <a:rPr b="1" lang="en-US" u="sng"/>
              <a:t>TP+TN</a:t>
            </a:r>
            <a:endParaRPr/>
          </a:p>
          <a:p>
            <a:pPr indent="0" lvl="0" marL="0" rtl="0" algn="just">
              <a:spcBef>
                <a:spcPts val="400"/>
              </a:spcBef>
              <a:spcAft>
                <a:spcPts val="0"/>
              </a:spcAft>
              <a:buClr>
                <a:schemeClr val="dk1"/>
              </a:buClr>
              <a:buSzPts val="2000"/>
              <a:buNone/>
            </a:pPr>
            <a:r>
              <a:rPr b="1" lang="en-US"/>
              <a:t>                                                              P+N</a:t>
            </a:r>
            <a:endParaRPr/>
          </a:p>
          <a:p>
            <a:pPr indent="-342900" lvl="0" marL="342900" rtl="0" algn="just">
              <a:spcBef>
                <a:spcPts val="400"/>
              </a:spcBef>
              <a:spcAft>
                <a:spcPts val="0"/>
              </a:spcAft>
              <a:buClr>
                <a:schemeClr val="dk1"/>
              </a:buClr>
              <a:buSzPts val="2000"/>
              <a:buChar char="•"/>
            </a:pPr>
            <a:r>
              <a:rPr lang="en-US"/>
              <a:t>This is also referred to as the overall </a:t>
            </a:r>
            <a:r>
              <a:rPr b="1" lang="en-US"/>
              <a:t>recognition rate </a:t>
            </a:r>
            <a:r>
              <a:rPr lang="en-US"/>
              <a:t>of the classifier</a:t>
            </a:r>
            <a:endParaRPr b="1" u="sng"/>
          </a:p>
          <a:p>
            <a:pPr indent="0" lvl="0" marL="0" rtl="0" algn="just">
              <a:spcBef>
                <a:spcPts val="400"/>
              </a:spcBef>
              <a:spcAft>
                <a:spcPts val="0"/>
              </a:spcAft>
              <a:buClr>
                <a:schemeClr val="dk1"/>
              </a:buClr>
              <a:buSzPts val="2000"/>
              <a:buNone/>
            </a:pPr>
            <a:r>
              <a:rPr b="1" lang="en-US"/>
              <a:t>                                                             </a:t>
            </a:r>
            <a:endParaRPr/>
          </a:p>
          <a:p>
            <a:pPr indent="0" lvl="0" marL="0" rtl="0" algn="just">
              <a:spcBef>
                <a:spcPts val="400"/>
              </a:spcBef>
              <a:spcAft>
                <a:spcPts val="0"/>
              </a:spcAft>
              <a:buClr>
                <a:schemeClr val="dk1"/>
              </a:buClr>
              <a:buSzPts val="2000"/>
              <a:buNone/>
            </a:pPr>
            <a:r>
              <a:rPr b="1" lang="en-US" u="sng"/>
              <a:t>Error Rate:</a:t>
            </a:r>
            <a:endParaRPr/>
          </a:p>
          <a:p>
            <a:pPr indent="0" lvl="0" marL="0" rtl="0" algn="just">
              <a:spcBef>
                <a:spcPts val="400"/>
              </a:spcBef>
              <a:spcAft>
                <a:spcPts val="0"/>
              </a:spcAft>
              <a:buClr>
                <a:schemeClr val="dk1"/>
              </a:buClr>
              <a:buSzPts val="2000"/>
              <a:buNone/>
            </a:pPr>
            <a:r>
              <a:rPr b="1" lang="en-US"/>
              <a:t>                            error rate or misclassification rate=(1-accuracy)=    P+N</a:t>
            </a:r>
            <a:endParaRPr/>
          </a:p>
          <a:p>
            <a:pPr indent="0" lvl="0" marL="0" rtl="0" algn="just">
              <a:spcBef>
                <a:spcPts val="400"/>
              </a:spcBef>
              <a:spcAft>
                <a:spcPts val="0"/>
              </a:spcAft>
              <a:buClr>
                <a:schemeClr val="dk1"/>
              </a:buClr>
              <a:buSzPts val="2000"/>
              <a:buNone/>
            </a:pPr>
            <a:r>
              <a:rPr b="1" lang="en-US"/>
              <a:t> </a:t>
            </a:r>
            <a:endParaRPr/>
          </a:p>
          <a:p>
            <a:pPr indent="0" lvl="0" marL="0" rtl="0" algn="just">
              <a:spcBef>
                <a:spcPts val="400"/>
              </a:spcBef>
              <a:spcAft>
                <a:spcPts val="0"/>
              </a:spcAft>
              <a:buClr>
                <a:schemeClr val="dk1"/>
              </a:buClr>
              <a:buSzPts val="2000"/>
              <a:buNone/>
            </a:pPr>
            <a:r>
              <a:rPr b="1" lang="en-US" u="sng"/>
              <a:t>Class Imbalance Problem:</a:t>
            </a:r>
            <a:endParaRPr/>
          </a:p>
          <a:p>
            <a:pPr indent="-342900" lvl="0" marL="342900" rtl="0" algn="just">
              <a:spcBef>
                <a:spcPts val="400"/>
              </a:spcBef>
              <a:spcAft>
                <a:spcPts val="0"/>
              </a:spcAft>
              <a:buClr>
                <a:schemeClr val="dk1"/>
              </a:buClr>
              <a:buSzPts val="2000"/>
              <a:buChar char="•"/>
            </a:pPr>
            <a:r>
              <a:rPr lang="en-US"/>
              <a:t>Suppose you are working on a problem to detect the cancer patient, you labeled that</a:t>
            </a:r>
            <a:endParaRPr/>
          </a:p>
          <a:p>
            <a:pPr indent="-342900" lvl="0" marL="342900" rtl="0" algn="just">
              <a:spcBef>
                <a:spcPts val="400"/>
              </a:spcBef>
              <a:spcAft>
                <a:spcPts val="0"/>
              </a:spcAft>
              <a:buClr>
                <a:schemeClr val="dk1"/>
              </a:buClr>
              <a:buSzPts val="2000"/>
              <a:buChar char="•"/>
            </a:pPr>
            <a:r>
              <a:rPr lang="en-US"/>
              <a:t>if the patient has cancer =1, if the patient has not cancer=0</a:t>
            </a:r>
            <a:endParaRPr/>
          </a:p>
          <a:p>
            <a:pPr indent="-342900" lvl="0" marL="342900" rtl="0" algn="just">
              <a:spcBef>
                <a:spcPts val="400"/>
              </a:spcBef>
              <a:spcAft>
                <a:spcPts val="0"/>
              </a:spcAft>
              <a:buClr>
                <a:schemeClr val="dk1"/>
              </a:buClr>
              <a:buSzPts val="2000"/>
              <a:buChar char="•"/>
            </a:pPr>
            <a:r>
              <a:rPr lang="en-US"/>
              <a:t>that means your target variable is 1, generally in public rate of the disease is very low. So you will get more zeros(0) and less ones(1), this type of data is called data or class imbalance problem.</a:t>
            </a:r>
            <a:endParaRPr/>
          </a:p>
          <a:p>
            <a:pPr indent="0" lvl="0" marL="0" rtl="0" algn="just">
              <a:spcBef>
                <a:spcPts val="400"/>
              </a:spcBef>
              <a:spcAft>
                <a:spcPts val="0"/>
              </a:spcAft>
              <a:buClr>
                <a:schemeClr val="dk1"/>
              </a:buClr>
              <a:buSzPts val="2000"/>
              <a:buNone/>
            </a:pPr>
            <a:r>
              <a:t/>
            </a:r>
            <a:endParaRPr b="1" u="sng"/>
          </a:p>
        </p:txBody>
      </p:sp>
      <p:sp>
        <p:nvSpPr>
          <p:cNvPr id="331" name="Google Shape;331;p43"/>
          <p:cNvSpPr txBox="1"/>
          <p:nvPr/>
        </p:nvSpPr>
        <p:spPr>
          <a:xfrm>
            <a:off x="5641144" y="2715064"/>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43"/>
          <p:cNvSpPr txBox="1"/>
          <p:nvPr/>
        </p:nvSpPr>
        <p:spPr>
          <a:xfrm>
            <a:off x="5641144" y="2715064"/>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43"/>
          <p:cNvSpPr txBox="1"/>
          <p:nvPr/>
        </p:nvSpPr>
        <p:spPr>
          <a:xfrm flipH="1">
            <a:off x="6815285" y="2746661"/>
            <a:ext cx="9078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FP+FN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idx="1" type="body"/>
          </p:nvPr>
        </p:nvSpPr>
        <p:spPr>
          <a:xfrm>
            <a:off x="0" y="620688"/>
            <a:ext cx="12190412" cy="597666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u="sng"/>
              <a:t>What is the problem:</a:t>
            </a:r>
            <a:endParaRPr u="sng"/>
          </a:p>
          <a:p>
            <a:pPr indent="-342900" lvl="0" marL="342900" rtl="0" algn="just">
              <a:spcBef>
                <a:spcPts val="400"/>
              </a:spcBef>
              <a:spcAft>
                <a:spcPts val="0"/>
              </a:spcAft>
              <a:buClr>
                <a:schemeClr val="dk1"/>
              </a:buClr>
              <a:buSzPts val="2000"/>
              <a:buChar char="•"/>
            </a:pPr>
            <a:r>
              <a:rPr lang="en-US"/>
              <a:t>suppose you have data set of 100 observations in that</a:t>
            </a:r>
            <a:endParaRPr/>
          </a:p>
          <a:p>
            <a:pPr indent="-342900" lvl="0" marL="342900" rtl="0" algn="just">
              <a:spcBef>
                <a:spcPts val="400"/>
              </a:spcBef>
              <a:spcAft>
                <a:spcPts val="0"/>
              </a:spcAft>
              <a:buClr>
                <a:schemeClr val="dk1"/>
              </a:buClr>
              <a:buSzPts val="2000"/>
              <a:buChar char="•"/>
            </a:pPr>
            <a:r>
              <a:rPr lang="en-US"/>
              <a:t>one person has cancer i.e 1, rest of all 99 persons has no cancer i.e 0</a:t>
            </a:r>
            <a:endParaRPr/>
          </a:p>
          <a:p>
            <a:pPr indent="-342900" lvl="0" marL="342900" rtl="0" algn="just">
              <a:spcBef>
                <a:spcPts val="400"/>
              </a:spcBef>
              <a:spcAft>
                <a:spcPts val="0"/>
              </a:spcAft>
              <a:buClr>
                <a:schemeClr val="dk1"/>
              </a:buClr>
              <a:buSzPts val="2000"/>
              <a:buChar char="•"/>
            </a:pPr>
            <a:r>
              <a:rPr lang="en-US"/>
              <a:t>Now you are building a model ,If your model is good to identified who are has not cancer, but unable to identified who actually has cancer. Suppose out of 100 members 99 are not has cancer and 1 person has cancer.</a:t>
            </a:r>
            <a:endParaRPr/>
          </a:p>
          <a:p>
            <a:pPr indent="-342900" lvl="0" marL="342900" rtl="0" algn="just">
              <a:spcBef>
                <a:spcPts val="400"/>
              </a:spcBef>
              <a:spcAft>
                <a:spcPts val="0"/>
              </a:spcAft>
              <a:buClr>
                <a:schemeClr val="dk1"/>
              </a:buClr>
              <a:buSzPts val="2000"/>
              <a:buChar char="•"/>
            </a:pPr>
            <a:r>
              <a:rPr lang="en-US"/>
              <a:t>if you apply your model it will find all 99 members has not cancer correctly, but it will not identified one person who actually gas cancer.</a:t>
            </a:r>
            <a:endParaRPr/>
          </a:p>
          <a:p>
            <a:pPr indent="-342900" lvl="0" marL="342900" rtl="0" algn="just">
              <a:spcBef>
                <a:spcPts val="400"/>
              </a:spcBef>
              <a:spcAft>
                <a:spcPts val="0"/>
              </a:spcAft>
              <a:buClr>
                <a:schemeClr val="dk1"/>
              </a:buClr>
              <a:buSzPts val="2000"/>
              <a:buChar char="•"/>
            </a:pPr>
            <a:r>
              <a:rPr b="1" lang="en-US"/>
              <a:t>Then what is accuracy?</a:t>
            </a:r>
            <a:endParaRPr/>
          </a:p>
          <a:p>
            <a:pPr indent="-342900" lvl="0" marL="342900" rtl="0" algn="just">
              <a:spcBef>
                <a:spcPts val="400"/>
              </a:spcBef>
              <a:spcAft>
                <a:spcPts val="0"/>
              </a:spcAft>
              <a:buClr>
                <a:schemeClr val="dk1"/>
              </a:buClr>
              <a:buSzPts val="2000"/>
              <a:buChar char="•"/>
            </a:pPr>
            <a:r>
              <a:rPr lang="en-US"/>
              <a:t>Yes….99% because your model identified 99 members correctly out off 100</a:t>
            </a:r>
            <a:endParaRPr/>
          </a:p>
          <a:p>
            <a:pPr indent="-342900" lvl="0" marL="342900" rtl="0" algn="just">
              <a:spcBef>
                <a:spcPts val="400"/>
              </a:spcBef>
              <a:spcAft>
                <a:spcPts val="0"/>
              </a:spcAft>
              <a:buClr>
                <a:schemeClr val="dk1"/>
              </a:buClr>
              <a:buSzPts val="2000"/>
              <a:buChar char="•"/>
            </a:pPr>
            <a:r>
              <a:rPr b="1" lang="en-US"/>
              <a:t>But is this worth?</a:t>
            </a:r>
            <a:endParaRPr/>
          </a:p>
          <a:p>
            <a:pPr indent="-342900" lvl="0" marL="342900" rtl="0" algn="just">
              <a:spcBef>
                <a:spcPts val="400"/>
              </a:spcBef>
              <a:spcAft>
                <a:spcPts val="0"/>
              </a:spcAft>
              <a:buClr>
                <a:schemeClr val="dk1"/>
              </a:buClr>
              <a:buSzPts val="2000"/>
              <a:buChar char="•"/>
            </a:pPr>
            <a:r>
              <a:rPr lang="en-US"/>
              <a:t>NO…..Because your model is missing target, here your target is identify cancer patient that are low actually .</a:t>
            </a:r>
            <a:endParaRPr/>
          </a:p>
          <a:p>
            <a:pPr indent="-342900" lvl="0" marL="342900" rtl="0" algn="just">
              <a:spcBef>
                <a:spcPts val="400"/>
              </a:spcBef>
              <a:spcAft>
                <a:spcPts val="0"/>
              </a:spcAft>
              <a:buClr>
                <a:schemeClr val="dk1"/>
              </a:buClr>
              <a:buSzPts val="2000"/>
              <a:buChar char="•"/>
            </a:pPr>
            <a:r>
              <a:rPr lang="en-US"/>
              <a:t>So accuracy fails in imbalance problem</a:t>
            </a:r>
            <a:endParaRPr/>
          </a:p>
          <a:p>
            <a:pPr indent="-342900" lvl="0" marL="342900" rtl="0" algn="just">
              <a:spcBef>
                <a:spcPts val="400"/>
              </a:spcBef>
              <a:spcAft>
                <a:spcPts val="0"/>
              </a:spcAft>
              <a:buClr>
                <a:schemeClr val="dk1"/>
              </a:buClr>
              <a:buSzPts val="2000"/>
              <a:buChar char="•"/>
            </a:pPr>
            <a:r>
              <a:rPr lang="en-US"/>
              <a:t>The </a:t>
            </a:r>
            <a:r>
              <a:rPr b="1" lang="en-US"/>
              <a:t>sensitivity </a:t>
            </a:r>
            <a:r>
              <a:rPr lang="en-US"/>
              <a:t>and </a:t>
            </a:r>
            <a:r>
              <a:rPr b="1" lang="en-US"/>
              <a:t>specificity </a:t>
            </a:r>
            <a:r>
              <a:rPr lang="en-US"/>
              <a:t>measures can be used, respectively, for this purpose</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idx="1" type="body"/>
          </p:nvPr>
        </p:nvSpPr>
        <p:spPr>
          <a:xfrm>
            <a:off x="-1" y="116632"/>
            <a:ext cx="12190413" cy="6480720"/>
          </a:xfrm>
          <a:prstGeom prst="rect">
            <a:avLst/>
          </a:prstGeom>
          <a:blipFill rotWithShape="1">
            <a:blip r:embed="rId3">
              <a:alphaModFix/>
            </a:blip>
            <a:stretch>
              <a:fillRect b="0" l="-499" r="0" t="-469"/>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graphicFrame>
        <p:nvGraphicFramePr>
          <p:cNvPr id="345" name="Google Shape;345;p45"/>
          <p:cNvGraphicFramePr/>
          <p:nvPr/>
        </p:nvGraphicFramePr>
        <p:xfrm>
          <a:off x="2062758" y="4725144"/>
          <a:ext cx="3000000" cy="3000000"/>
        </p:xfrm>
        <a:graphic>
          <a:graphicData uri="http://schemas.openxmlformats.org/drawingml/2006/table">
            <a:tbl>
              <a:tblPr bandRow="1" firstRow="1">
                <a:noFill/>
                <a:tableStyleId>{D0824CCD-0158-43E6-8A87-92C9D18A488F}</a:tableStyleId>
              </a:tblPr>
              <a:tblGrid>
                <a:gridCol w="1166525"/>
                <a:gridCol w="1166525"/>
                <a:gridCol w="1166525"/>
                <a:gridCol w="1166525"/>
                <a:gridCol w="1166525"/>
              </a:tblGrid>
              <a:tr h="228600">
                <a:tc>
                  <a:txBody>
                    <a:bodyPr/>
                    <a:lstStyle/>
                    <a:p>
                      <a:pPr indent="0" lvl="0" marL="0" marR="0" rtl="0" algn="l">
                        <a:spcBef>
                          <a:spcPts val="0"/>
                        </a:spcBef>
                        <a:spcAft>
                          <a:spcPts val="0"/>
                        </a:spcAft>
                        <a:buNone/>
                      </a:pPr>
                      <a:r>
                        <a:rPr lang="en-US" sz="1800">
                          <a:solidFill>
                            <a:schemeClr val="dk1"/>
                          </a:solidFill>
                        </a:rPr>
                        <a:t>Classes</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Yes</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No</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Total</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Recognition</a:t>
                      </a:r>
                      <a:endParaRPr/>
                    </a:p>
                  </a:txBody>
                  <a:tcPr marT="45725" marB="45725" marR="91450" marL="91450"/>
                </a:tc>
              </a:tr>
              <a:tr h="370850">
                <a:tc>
                  <a:txBody>
                    <a:bodyPr/>
                    <a:lstStyle/>
                    <a:p>
                      <a:pPr indent="0" lvl="0" marL="0" marR="0" rtl="0" algn="l">
                        <a:spcBef>
                          <a:spcPts val="0"/>
                        </a:spcBef>
                        <a:spcAft>
                          <a:spcPts val="0"/>
                        </a:spcAft>
                        <a:buNone/>
                      </a:pPr>
                      <a:r>
                        <a:rPr lang="en-US" sz="1800"/>
                        <a:t>Yes</a:t>
                      </a:r>
                      <a:endParaRPr/>
                    </a:p>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90</a:t>
                      </a:r>
                      <a:endParaRPr/>
                    </a:p>
                    <a:p>
                      <a:pPr indent="0" lvl="0" marL="0" marR="0" rtl="0" algn="l">
                        <a:spcBef>
                          <a:spcPts val="0"/>
                        </a:spcBef>
                        <a:spcAft>
                          <a:spcPts val="0"/>
                        </a:spcAft>
                        <a:buNone/>
                      </a:pPr>
                      <a:r>
                        <a:rPr lang="en-US" sz="1800"/>
                        <a:t>140</a:t>
                      </a:r>
                      <a:endParaRPr/>
                    </a:p>
                  </a:txBody>
                  <a:tcPr marT="45725" marB="45725" marR="91450" marL="91450"/>
                </a:tc>
                <a:tc>
                  <a:txBody>
                    <a:bodyPr/>
                    <a:lstStyle/>
                    <a:p>
                      <a:pPr indent="0" lvl="0" marL="0" marR="0" rtl="0" algn="l">
                        <a:spcBef>
                          <a:spcPts val="0"/>
                        </a:spcBef>
                        <a:spcAft>
                          <a:spcPts val="0"/>
                        </a:spcAft>
                        <a:buNone/>
                      </a:pPr>
                      <a:r>
                        <a:rPr lang="en-US" sz="1800"/>
                        <a:t>210</a:t>
                      </a:r>
                      <a:endParaRPr/>
                    </a:p>
                    <a:p>
                      <a:pPr indent="0" lvl="0" marL="0" marR="0" rtl="0" algn="l">
                        <a:spcBef>
                          <a:spcPts val="0"/>
                        </a:spcBef>
                        <a:spcAft>
                          <a:spcPts val="0"/>
                        </a:spcAft>
                        <a:buNone/>
                      </a:pPr>
                      <a:r>
                        <a:rPr lang="en-US" sz="1800"/>
                        <a:t>9560</a:t>
                      </a:r>
                      <a:endParaRPr/>
                    </a:p>
                  </a:txBody>
                  <a:tcPr marT="45725" marB="45725" marR="91450" marL="91450"/>
                </a:tc>
                <a:tc>
                  <a:txBody>
                    <a:bodyPr/>
                    <a:lstStyle/>
                    <a:p>
                      <a:pPr indent="0" lvl="0" marL="0" marR="0" rtl="0" algn="l">
                        <a:spcBef>
                          <a:spcPts val="0"/>
                        </a:spcBef>
                        <a:spcAft>
                          <a:spcPts val="0"/>
                        </a:spcAft>
                        <a:buNone/>
                      </a:pPr>
                      <a:r>
                        <a:rPr lang="en-US" sz="1800"/>
                        <a:t>300</a:t>
                      </a:r>
                      <a:endParaRPr/>
                    </a:p>
                    <a:p>
                      <a:pPr indent="0" lvl="0" marL="0" marR="0" rtl="0" algn="l">
                        <a:spcBef>
                          <a:spcPts val="0"/>
                        </a:spcBef>
                        <a:spcAft>
                          <a:spcPts val="0"/>
                        </a:spcAft>
                        <a:buNone/>
                      </a:pPr>
                      <a:r>
                        <a:rPr lang="en-US" sz="1800"/>
                        <a:t>9700</a:t>
                      </a:r>
                      <a:endParaRPr/>
                    </a:p>
                  </a:txBody>
                  <a:tcPr marT="45725" marB="45725" marR="91450" marL="91450"/>
                </a:tc>
                <a:tc>
                  <a:txBody>
                    <a:bodyPr/>
                    <a:lstStyle/>
                    <a:p>
                      <a:pPr indent="0" lvl="0" marL="0" marR="0" rtl="0" algn="l">
                        <a:spcBef>
                          <a:spcPts val="0"/>
                        </a:spcBef>
                        <a:spcAft>
                          <a:spcPts val="0"/>
                        </a:spcAft>
                        <a:buNone/>
                      </a:pPr>
                      <a:r>
                        <a:rPr lang="en-US" sz="1800"/>
                        <a:t>30.00%</a:t>
                      </a:r>
                      <a:endParaRPr/>
                    </a:p>
                    <a:p>
                      <a:pPr indent="0" lvl="0" marL="0" marR="0" rtl="0" algn="l">
                        <a:spcBef>
                          <a:spcPts val="0"/>
                        </a:spcBef>
                        <a:spcAft>
                          <a:spcPts val="0"/>
                        </a:spcAft>
                        <a:buNone/>
                      </a:pPr>
                      <a:r>
                        <a:rPr lang="en-US" sz="1800"/>
                        <a:t>98.56%</a:t>
                      </a:r>
                      <a:endParaRPr/>
                    </a:p>
                  </a:txBody>
                  <a:tcPr marT="45725" marB="45725" marR="91450" marL="91450"/>
                </a:tc>
              </a:tr>
              <a:tr h="370850">
                <a:tc>
                  <a:txBody>
                    <a:bodyPr/>
                    <a:lstStyle/>
                    <a:p>
                      <a:pPr indent="0" lvl="0" marL="0" marR="0" rtl="0" algn="l">
                        <a:spcBef>
                          <a:spcPts val="0"/>
                        </a:spcBef>
                        <a:spcAft>
                          <a:spcPts val="0"/>
                        </a:spcAft>
                        <a:buNone/>
                      </a:pPr>
                      <a:r>
                        <a:rPr lang="en-US" sz="1800"/>
                        <a:t>Total</a:t>
                      </a:r>
                      <a:endParaRPr/>
                    </a:p>
                  </a:txBody>
                  <a:tcPr marT="45725" marB="45725" marR="91450" marL="91450"/>
                </a:tc>
                <a:tc>
                  <a:txBody>
                    <a:bodyPr/>
                    <a:lstStyle/>
                    <a:p>
                      <a:pPr indent="0" lvl="0" marL="0" marR="0" rtl="0" algn="l">
                        <a:spcBef>
                          <a:spcPts val="0"/>
                        </a:spcBef>
                        <a:spcAft>
                          <a:spcPts val="0"/>
                        </a:spcAft>
                        <a:buNone/>
                      </a:pPr>
                      <a:r>
                        <a:rPr lang="en-US" sz="1800"/>
                        <a:t>230</a:t>
                      </a:r>
                      <a:endParaRPr/>
                    </a:p>
                  </a:txBody>
                  <a:tcPr marT="45725" marB="45725" marR="91450" marL="91450"/>
                </a:tc>
                <a:tc>
                  <a:txBody>
                    <a:bodyPr/>
                    <a:lstStyle/>
                    <a:p>
                      <a:pPr indent="0" lvl="0" marL="0" marR="0" rtl="0" algn="l">
                        <a:spcBef>
                          <a:spcPts val="0"/>
                        </a:spcBef>
                        <a:spcAft>
                          <a:spcPts val="0"/>
                        </a:spcAft>
                        <a:buNone/>
                      </a:pPr>
                      <a:r>
                        <a:rPr lang="en-US" sz="1800"/>
                        <a:t>9770</a:t>
                      </a:r>
                      <a:endParaRPr/>
                    </a:p>
                  </a:txBody>
                  <a:tcPr marT="45725" marB="45725" marR="91450" marL="91450"/>
                </a:tc>
                <a:tc>
                  <a:txBody>
                    <a:bodyPr/>
                    <a:lstStyle/>
                    <a:p>
                      <a:pPr indent="0" lvl="0" marL="0" marR="0" rtl="0" algn="l">
                        <a:spcBef>
                          <a:spcPts val="0"/>
                        </a:spcBef>
                        <a:spcAft>
                          <a:spcPts val="0"/>
                        </a:spcAft>
                        <a:buNone/>
                      </a:pPr>
                      <a:r>
                        <a:rPr lang="en-US" sz="1800"/>
                        <a:t>10,000</a:t>
                      </a:r>
                      <a:endParaRPr/>
                    </a:p>
                  </a:txBody>
                  <a:tcPr marT="45725" marB="45725" marR="91450" marL="91450"/>
                </a:tc>
                <a:tc>
                  <a:txBody>
                    <a:bodyPr/>
                    <a:lstStyle/>
                    <a:p>
                      <a:pPr indent="0" lvl="0" marL="0" marR="0" rtl="0" algn="l">
                        <a:spcBef>
                          <a:spcPts val="0"/>
                        </a:spcBef>
                        <a:spcAft>
                          <a:spcPts val="0"/>
                        </a:spcAft>
                        <a:buNone/>
                      </a:pPr>
                      <a:r>
                        <a:rPr lang="en-US" sz="1800"/>
                        <a:t>96.40</a:t>
                      </a:r>
                      <a:endParaRPr/>
                    </a:p>
                  </a:txBody>
                  <a:tcPr marT="45725" marB="45725" marR="91450" marL="91450"/>
                </a:tc>
              </a:tr>
            </a:tbl>
          </a:graphicData>
        </a:graphic>
      </p:graphicFrame>
      <p:sp>
        <p:nvSpPr>
          <p:cNvPr id="346" name="Google Shape;346;p45"/>
          <p:cNvSpPr txBox="1"/>
          <p:nvPr/>
        </p:nvSpPr>
        <p:spPr>
          <a:xfrm>
            <a:off x="334566" y="5550644"/>
            <a:ext cx="17281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Actual</a:t>
            </a:r>
            <a:endParaRPr/>
          </a:p>
        </p:txBody>
      </p:sp>
      <p:sp>
        <p:nvSpPr>
          <p:cNvPr id="347" name="Google Shape;347;p45"/>
          <p:cNvSpPr txBox="1"/>
          <p:nvPr/>
        </p:nvSpPr>
        <p:spPr>
          <a:xfrm flipH="1">
            <a:off x="4118746" y="4319270"/>
            <a:ext cx="1522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Predicted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ph idx="1" type="body"/>
          </p:nvPr>
        </p:nvSpPr>
        <p:spPr>
          <a:xfrm>
            <a:off x="-1" y="0"/>
            <a:ext cx="12190413" cy="6597352"/>
          </a:xfrm>
          <a:prstGeom prst="rect">
            <a:avLst/>
          </a:prstGeom>
          <a:blipFill rotWithShape="1">
            <a:blip r:embed="rId3">
              <a:alphaModFix/>
            </a:blip>
            <a:stretch>
              <a:fillRect b="0" l="-499" r="-498" t="0"/>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idx="1" type="body"/>
          </p:nvPr>
        </p:nvSpPr>
        <p:spPr>
          <a:xfrm>
            <a:off x="-1" y="116632"/>
            <a:ext cx="12190413" cy="6480720"/>
          </a:xfrm>
          <a:prstGeom prst="rect">
            <a:avLst/>
          </a:prstGeom>
          <a:blipFill rotWithShape="1">
            <a:blip r:embed="rId3">
              <a:alphaModFix/>
            </a:blip>
            <a:stretch>
              <a:fillRect b="0" l="-548" r="0" t="-469"/>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idx="1" type="body"/>
          </p:nvPr>
        </p:nvSpPr>
        <p:spPr>
          <a:xfrm>
            <a:off x="-27826" y="-29271"/>
            <a:ext cx="12385376" cy="648072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US" sz="1800"/>
              <a:t>A perfect precision score of 1.0 for a class </a:t>
            </a:r>
            <a:r>
              <a:rPr i="1" lang="en-US" sz="1800"/>
              <a:t>C </a:t>
            </a:r>
            <a:r>
              <a:rPr lang="en-US" sz="1800"/>
              <a:t>means that every tuple that the classifier</a:t>
            </a:r>
            <a:endParaRPr/>
          </a:p>
          <a:p>
            <a:pPr indent="0" lvl="0" marL="0" rtl="0" algn="just">
              <a:spcBef>
                <a:spcPts val="360"/>
              </a:spcBef>
              <a:spcAft>
                <a:spcPts val="0"/>
              </a:spcAft>
              <a:buClr>
                <a:schemeClr val="dk1"/>
              </a:buClr>
              <a:buSzPts val="1800"/>
              <a:buNone/>
            </a:pPr>
            <a:r>
              <a:rPr lang="en-US" sz="1800"/>
              <a:t>             labeled as belonging to class </a:t>
            </a:r>
            <a:r>
              <a:rPr i="1" lang="en-US" sz="1800"/>
              <a:t>C </a:t>
            </a:r>
            <a:r>
              <a:rPr lang="en-US" sz="1800"/>
              <a:t>does indeed belong to class </a:t>
            </a:r>
            <a:r>
              <a:rPr i="1" lang="en-US" sz="1800"/>
              <a:t>C</a:t>
            </a:r>
            <a:r>
              <a:rPr lang="en-US" sz="1800"/>
              <a:t>. </a:t>
            </a:r>
            <a:endParaRPr/>
          </a:p>
          <a:p>
            <a:pPr indent="-342900" lvl="0" marL="342900" rtl="0" algn="just">
              <a:spcBef>
                <a:spcPts val="360"/>
              </a:spcBef>
              <a:spcAft>
                <a:spcPts val="0"/>
              </a:spcAft>
              <a:buClr>
                <a:schemeClr val="dk1"/>
              </a:buClr>
              <a:buSzPts val="1800"/>
              <a:buChar char="•"/>
            </a:pPr>
            <a:r>
              <a:rPr lang="en-US" sz="1800"/>
              <a:t>However, it does not tell us anything about the number of class </a:t>
            </a:r>
            <a:r>
              <a:rPr i="1" lang="en-US" sz="1800"/>
              <a:t>C </a:t>
            </a:r>
            <a:r>
              <a:rPr lang="en-US" sz="1800"/>
              <a:t>tuples that the classifier mislabeled.</a:t>
            </a:r>
            <a:endParaRPr/>
          </a:p>
          <a:p>
            <a:pPr indent="-342900" lvl="0" marL="342900" rtl="0" algn="just">
              <a:spcBef>
                <a:spcPts val="360"/>
              </a:spcBef>
              <a:spcAft>
                <a:spcPts val="0"/>
              </a:spcAft>
              <a:buClr>
                <a:schemeClr val="dk1"/>
              </a:buClr>
              <a:buSzPts val="1800"/>
              <a:buChar char="•"/>
            </a:pPr>
            <a:r>
              <a:rPr lang="en-US" sz="1800"/>
              <a:t> A perfect recall score of 1.0 for </a:t>
            </a:r>
            <a:r>
              <a:rPr i="1" lang="en-US" sz="1800"/>
              <a:t>C </a:t>
            </a:r>
            <a:r>
              <a:rPr lang="en-US" sz="1800"/>
              <a:t>means that every item from class </a:t>
            </a:r>
            <a:r>
              <a:rPr i="1" lang="en-US" sz="1800"/>
              <a:t>C </a:t>
            </a:r>
            <a:r>
              <a:rPr lang="en-US" sz="1800"/>
              <a:t>was labeled as such, </a:t>
            </a:r>
            <a:endParaRPr/>
          </a:p>
          <a:p>
            <a:pPr indent="-342900" lvl="0" marL="342900" rtl="0" algn="just">
              <a:spcBef>
                <a:spcPts val="360"/>
              </a:spcBef>
              <a:spcAft>
                <a:spcPts val="0"/>
              </a:spcAft>
              <a:buClr>
                <a:schemeClr val="dk1"/>
              </a:buClr>
              <a:buSzPts val="1800"/>
              <a:buChar char="•"/>
            </a:pPr>
            <a:r>
              <a:rPr lang="en-US" sz="1800"/>
              <a:t>but it does not tell us how many other tuples were incorrectly labeled as belonging to class </a:t>
            </a:r>
            <a:r>
              <a:rPr i="1" lang="en-US" sz="1800"/>
              <a:t>C</a:t>
            </a:r>
            <a:r>
              <a:rPr lang="en-US" sz="1800"/>
              <a:t>.</a:t>
            </a:r>
            <a:endParaRPr/>
          </a:p>
          <a:p>
            <a:pPr indent="-342900" lvl="0" marL="342900" rtl="0" algn="just">
              <a:spcBef>
                <a:spcPts val="360"/>
              </a:spcBef>
              <a:spcAft>
                <a:spcPts val="0"/>
              </a:spcAft>
              <a:buClr>
                <a:schemeClr val="dk1"/>
              </a:buClr>
              <a:buSzPts val="1800"/>
              <a:buChar char="•"/>
            </a:pPr>
            <a:r>
              <a:rPr lang="en-US" sz="1800"/>
              <a:t>There tends to be an inverse relationship between precision and recall, where it is possible</a:t>
            </a:r>
            <a:endParaRPr/>
          </a:p>
          <a:p>
            <a:pPr indent="0" lvl="0" marL="0" rtl="0" algn="just">
              <a:spcBef>
                <a:spcPts val="360"/>
              </a:spcBef>
              <a:spcAft>
                <a:spcPts val="0"/>
              </a:spcAft>
              <a:buClr>
                <a:schemeClr val="dk1"/>
              </a:buClr>
              <a:buSzPts val="1800"/>
              <a:buNone/>
            </a:pPr>
            <a:r>
              <a:rPr lang="en-US" sz="1800"/>
              <a:t>            to increase one at the cost of reducing the other.</a:t>
            </a:r>
            <a:endParaRPr/>
          </a:p>
          <a:p>
            <a:pPr indent="0" lvl="0" marL="0" rtl="0" algn="just">
              <a:spcBef>
                <a:spcPts val="360"/>
              </a:spcBef>
              <a:spcAft>
                <a:spcPts val="0"/>
              </a:spcAft>
              <a:buClr>
                <a:schemeClr val="dk1"/>
              </a:buClr>
              <a:buSzPts val="1800"/>
              <a:buNone/>
            </a:pPr>
            <a:r>
              <a:rPr b="1" lang="en-US" sz="1800" u="sng"/>
              <a:t>F1score:</a:t>
            </a:r>
            <a:endParaRPr/>
          </a:p>
          <a:p>
            <a:pPr indent="0" lvl="0" marL="0" rtl="0" algn="just">
              <a:spcBef>
                <a:spcPts val="360"/>
              </a:spcBef>
              <a:spcAft>
                <a:spcPts val="0"/>
              </a:spcAft>
              <a:buClr>
                <a:schemeClr val="dk1"/>
              </a:buClr>
              <a:buSzPts val="1800"/>
              <a:buNone/>
            </a:pPr>
            <a:r>
              <a:rPr lang="en-US" sz="1800"/>
              <a:t>Simply F1-score is harmonic average of precision and recall</a:t>
            </a:r>
            <a:endParaRPr/>
          </a:p>
          <a:p>
            <a:pPr indent="0" lvl="0" marL="0" rtl="0" algn="just">
              <a:spcBef>
                <a:spcPts val="360"/>
              </a:spcBef>
              <a:spcAft>
                <a:spcPts val="0"/>
              </a:spcAft>
              <a:buClr>
                <a:schemeClr val="dk1"/>
              </a:buClr>
              <a:buSzPts val="1800"/>
              <a:buNone/>
            </a:pPr>
            <a:r>
              <a:rPr b="1" i="1" lang="en-US" sz="1800" u="sng"/>
              <a:t>why:?</a:t>
            </a:r>
            <a:endParaRPr/>
          </a:p>
          <a:p>
            <a:pPr indent="-342900" lvl="0" marL="342900" rtl="0" algn="just">
              <a:spcBef>
                <a:spcPts val="360"/>
              </a:spcBef>
              <a:spcAft>
                <a:spcPts val="0"/>
              </a:spcAft>
              <a:buClr>
                <a:schemeClr val="dk1"/>
              </a:buClr>
              <a:buSzPts val="1800"/>
              <a:buChar char="•"/>
            </a:pPr>
            <a:r>
              <a:rPr lang="en-US" sz="1800"/>
              <a:t>Suppose classifier A has precision(p)=95%, Recall(r)=90%</a:t>
            </a:r>
            <a:endParaRPr/>
          </a:p>
          <a:p>
            <a:pPr indent="-342900" lvl="0" marL="342900" rtl="0" algn="just">
              <a:spcBef>
                <a:spcPts val="360"/>
              </a:spcBef>
              <a:spcAft>
                <a:spcPts val="0"/>
              </a:spcAft>
              <a:buClr>
                <a:schemeClr val="dk1"/>
              </a:buClr>
              <a:buSzPts val="1800"/>
              <a:buChar char="•"/>
            </a:pPr>
            <a:r>
              <a:rPr lang="en-US" sz="1800"/>
              <a:t>Suppose classifier A has precision(p)=98%, Recall(r)=85%</a:t>
            </a:r>
            <a:endParaRPr/>
          </a:p>
          <a:p>
            <a:pPr indent="-342900" lvl="0" marL="342900" rtl="0" algn="just">
              <a:spcBef>
                <a:spcPts val="360"/>
              </a:spcBef>
              <a:spcAft>
                <a:spcPts val="0"/>
              </a:spcAft>
              <a:buClr>
                <a:schemeClr val="dk1"/>
              </a:buClr>
              <a:buSzPts val="1800"/>
              <a:buChar char="•"/>
            </a:pPr>
            <a:r>
              <a:rPr lang="en-US" sz="1800"/>
              <a:t>if you compare precision and recall individually on both classifiers….</a:t>
            </a:r>
            <a:endParaRPr/>
          </a:p>
          <a:p>
            <a:pPr indent="-342900" lvl="0" marL="342900" rtl="0" algn="just">
              <a:spcBef>
                <a:spcPts val="360"/>
              </a:spcBef>
              <a:spcAft>
                <a:spcPts val="0"/>
              </a:spcAft>
              <a:buClr>
                <a:schemeClr val="dk1"/>
              </a:buClr>
              <a:buSzPts val="1800"/>
              <a:buChar char="•"/>
            </a:pPr>
            <a:r>
              <a:rPr lang="en-US" sz="1800"/>
              <a:t>Classifier A is good on Recall, Classifier B is good on Precision so which classifier you will choose….?</a:t>
            </a:r>
            <a:endParaRPr/>
          </a:p>
          <a:p>
            <a:pPr indent="-342900" lvl="0" marL="342900" rtl="0" algn="just">
              <a:spcBef>
                <a:spcPts val="360"/>
              </a:spcBef>
              <a:spcAft>
                <a:spcPts val="0"/>
              </a:spcAft>
              <a:buClr>
                <a:schemeClr val="dk1"/>
              </a:buClr>
              <a:buSzPts val="1800"/>
              <a:buChar char="•"/>
            </a:pPr>
            <a:r>
              <a:rPr b="1" lang="en-US" sz="1800"/>
              <a:t>Confusion occurs:</a:t>
            </a:r>
            <a:endParaRPr sz="1800"/>
          </a:p>
          <a:p>
            <a:pPr indent="-342900" lvl="0" marL="342900" rtl="0" algn="just">
              <a:spcBef>
                <a:spcPts val="360"/>
              </a:spcBef>
              <a:spcAft>
                <a:spcPts val="0"/>
              </a:spcAft>
              <a:buClr>
                <a:schemeClr val="dk1"/>
              </a:buClr>
              <a:buSzPts val="1800"/>
              <a:buChar char="•"/>
            </a:pPr>
            <a:r>
              <a:rPr lang="en-US" sz="1800"/>
              <a:t>That's why we go for F1 score its like Harmonic mean of two numbers</a:t>
            </a:r>
            <a:endParaRPr/>
          </a:p>
          <a:p>
            <a:pPr indent="0" lvl="0" marL="0" rtl="0" algn="just">
              <a:spcBef>
                <a:spcPts val="400"/>
              </a:spcBef>
              <a:spcAft>
                <a:spcPts val="0"/>
              </a:spcAft>
              <a:buClr>
                <a:schemeClr val="dk1"/>
              </a:buClr>
              <a:buSzPts val="2000"/>
              <a:buNone/>
            </a:pPr>
            <a:r>
              <a:t/>
            </a:r>
            <a:endParaRPr b="1" i="1" u="sng"/>
          </a:p>
          <a:p>
            <a:pPr indent="0" lvl="0" marL="0" rtl="0" algn="just">
              <a:spcBef>
                <a:spcPts val="400"/>
              </a:spcBef>
              <a:spcAft>
                <a:spcPts val="0"/>
              </a:spcAft>
              <a:buClr>
                <a:schemeClr val="dk1"/>
              </a:buClr>
              <a:buSzPts val="2000"/>
              <a:buNone/>
            </a:pPr>
            <a:r>
              <a:t/>
            </a:r>
            <a:endParaRPr u="sng"/>
          </a:p>
        </p:txBody>
      </p:sp>
      <p:pic>
        <p:nvPicPr>
          <p:cNvPr descr="https://qphs.fs.quoracdn.net/main-qimg-71d99f821819c3777bfab9b461864f01" id="363" name="Google Shape;363;p48"/>
          <p:cNvPicPr preferRelativeResize="0"/>
          <p:nvPr/>
        </p:nvPicPr>
        <p:blipFill rotWithShape="1">
          <a:blip r:embed="rId3">
            <a:alphaModFix/>
          </a:blip>
          <a:srcRect b="0" l="0" r="0" t="0"/>
          <a:stretch/>
        </p:blipFill>
        <p:spPr>
          <a:xfrm>
            <a:off x="3934966" y="5251367"/>
            <a:ext cx="3581400" cy="1209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ph idx="1" type="body"/>
          </p:nvPr>
        </p:nvSpPr>
        <p:spPr>
          <a:xfrm>
            <a:off x="-1" y="0"/>
            <a:ext cx="12190413" cy="5668947"/>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u="sng"/>
              <a:t>KEY POINTS:</a:t>
            </a:r>
            <a:endParaRPr/>
          </a:p>
          <a:p>
            <a:pPr indent="-457200" lvl="0" marL="457200" rtl="0" algn="just">
              <a:spcBef>
                <a:spcPts val="400"/>
              </a:spcBef>
              <a:spcAft>
                <a:spcPts val="0"/>
              </a:spcAft>
              <a:buClr>
                <a:schemeClr val="dk1"/>
              </a:buClr>
              <a:buSzPts val="2000"/>
              <a:buAutoNum type="arabicParenR"/>
            </a:pPr>
            <a:r>
              <a:rPr lang="en-US"/>
              <a:t>Do not confuse about confusion matrix</a:t>
            </a:r>
            <a:endParaRPr/>
          </a:p>
          <a:p>
            <a:pPr indent="-457200" lvl="0" marL="457200" rtl="0" algn="just">
              <a:spcBef>
                <a:spcPts val="400"/>
              </a:spcBef>
              <a:spcAft>
                <a:spcPts val="0"/>
              </a:spcAft>
              <a:buClr>
                <a:schemeClr val="dk1"/>
              </a:buClr>
              <a:buSzPts val="2000"/>
              <a:buAutoNum type="arabicParenR"/>
            </a:pPr>
            <a:r>
              <a:rPr lang="en-US"/>
              <a:t>Follow your own method to remember confusion matrix</a:t>
            </a:r>
            <a:endParaRPr/>
          </a:p>
          <a:p>
            <a:pPr indent="-457200" lvl="0" marL="457200" rtl="0" algn="just">
              <a:spcBef>
                <a:spcPts val="400"/>
              </a:spcBef>
              <a:spcAft>
                <a:spcPts val="0"/>
              </a:spcAft>
              <a:buClr>
                <a:schemeClr val="dk1"/>
              </a:buClr>
              <a:buSzPts val="2000"/>
              <a:buAutoNum type="arabicParenR"/>
            </a:pPr>
            <a:r>
              <a:rPr lang="en-US"/>
              <a:t>Then derive TP,TN,FP,FP</a:t>
            </a:r>
            <a:endParaRPr/>
          </a:p>
          <a:p>
            <a:pPr indent="-457200" lvl="0" marL="457200" rtl="0" algn="just">
              <a:spcBef>
                <a:spcPts val="400"/>
              </a:spcBef>
              <a:spcAft>
                <a:spcPts val="0"/>
              </a:spcAft>
              <a:buClr>
                <a:schemeClr val="dk1"/>
              </a:buClr>
              <a:buSzPts val="2000"/>
              <a:buAutoNum type="arabicParenR"/>
            </a:pPr>
            <a:r>
              <a:rPr lang="en-US"/>
              <a:t>Sensitivity deals about only True Positives(TP)</a:t>
            </a:r>
            <a:endParaRPr/>
          </a:p>
          <a:p>
            <a:pPr indent="-457200" lvl="0" marL="457200" rtl="0" algn="just">
              <a:spcBef>
                <a:spcPts val="400"/>
              </a:spcBef>
              <a:spcAft>
                <a:spcPts val="0"/>
              </a:spcAft>
              <a:buClr>
                <a:schemeClr val="dk1"/>
              </a:buClr>
              <a:buSzPts val="2000"/>
              <a:buAutoNum type="arabicParenR"/>
            </a:pPr>
            <a:r>
              <a:rPr lang="en-US"/>
              <a:t>Specificity deals with only True Negative(TN)</a:t>
            </a:r>
            <a:endParaRPr/>
          </a:p>
          <a:p>
            <a:pPr indent="-457200" lvl="0" marL="457200" rtl="0" algn="just">
              <a:spcBef>
                <a:spcPts val="400"/>
              </a:spcBef>
              <a:spcAft>
                <a:spcPts val="0"/>
              </a:spcAft>
              <a:buClr>
                <a:schemeClr val="dk1"/>
              </a:buClr>
              <a:buSzPts val="2000"/>
              <a:buAutoNum type="arabicParenR"/>
            </a:pPr>
            <a:r>
              <a:rPr lang="en-US"/>
              <a:t>Precision and recall both are deal with True Positive(TP)</a:t>
            </a:r>
            <a:endParaRPr/>
          </a:p>
          <a:p>
            <a:pPr indent="-457200" lvl="0" marL="457200" rtl="0" algn="just">
              <a:spcBef>
                <a:spcPts val="400"/>
              </a:spcBef>
              <a:spcAft>
                <a:spcPts val="0"/>
              </a:spcAft>
              <a:buClr>
                <a:schemeClr val="dk1"/>
              </a:buClr>
              <a:buSzPts val="2000"/>
              <a:buAutoNum type="arabicParenR"/>
            </a:pPr>
            <a:r>
              <a:rPr lang="en-US"/>
              <a:t>See numerator for precision and recall only denominator will change</a:t>
            </a:r>
            <a:endParaRPr/>
          </a:p>
          <a:p>
            <a:pPr indent="-457200" lvl="0" marL="457200" rtl="0" algn="just">
              <a:spcBef>
                <a:spcPts val="400"/>
              </a:spcBef>
              <a:spcAft>
                <a:spcPts val="0"/>
              </a:spcAft>
              <a:buClr>
                <a:schemeClr val="dk1"/>
              </a:buClr>
              <a:buSzPts val="2000"/>
              <a:buAutoNum type="arabicParenR"/>
            </a:pPr>
            <a:r>
              <a:rPr lang="en-US"/>
              <a:t>That’s why there is a trade off between them</a:t>
            </a:r>
            <a:endParaRPr/>
          </a:p>
          <a:p>
            <a:pPr indent="-457200" lvl="0" marL="457200" rtl="0" algn="just">
              <a:spcBef>
                <a:spcPts val="400"/>
              </a:spcBef>
              <a:spcAft>
                <a:spcPts val="0"/>
              </a:spcAft>
              <a:buClr>
                <a:schemeClr val="dk1"/>
              </a:buClr>
              <a:buSzPts val="2000"/>
              <a:buAutoNum type="arabicParenR"/>
            </a:pPr>
            <a:r>
              <a:rPr lang="en-US"/>
              <a:t>F1 score give trade of both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0"/>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Receiver Operative Characteristics(ROC)</a:t>
            </a:r>
            <a:endParaRPr/>
          </a:p>
        </p:txBody>
      </p:sp>
      <p:sp>
        <p:nvSpPr>
          <p:cNvPr id="374" name="Google Shape;374;p50"/>
          <p:cNvSpPr txBox="1"/>
          <p:nvPr>
            <p:ph idx="1" type="body"/>
          </p:nvPr>
        </p:nvSpPr>
        <p:spPr>
          <a:xfrm>
            <a:off x="0" y="908720"/>
            <a:ext cx="12190412" cy="5688632"/>
          </a:xfrm>
          <a:prstGeom prst="rect">
            <a:avLst/>
          </a:prstGeom>
          <a:blipFill rotWithShape="1">
            <a:blip r:embed="rId3">
              <a:alphaModFix/>
            </a:blip>
            <a:stretch>
              <a:fillRect b="0" l="-449" r="-498" t="-535"/>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idx="1" type="body"/>
          </p:nvPr>
        </p:nvSpPr>
        <p:spPr>
          <a:xfrm>
            <a:off x="793" y="11262"/>
            <a:ext cx="11524494" cy="555231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For a two-class problem, An ROC curve allows us to visualize the trade-off between</a:t>
            </a:r>
            <a:endParaRPr/>
          </a:p>
          <a:p>
            <a:pPr indent="0" lvl="0" marL="0" rtl="0" algn="just">
              <a:spcBef>
                <a:spcPts val="400"/>
              </a:spcBef>
              <a:spcAft>
                <a:spcPts val="0"/>
              </a:spcAft>
              <a:buClr>
                <a:schemeClr val="dk1"/>
              </a:buClr>
              <a:buSzPts val="2000"/>
              <a:buNone/>
            </a:pPr>
            <a:r>
              <a:rPr lang="en-US"/>
              <a:t>      the rate at which the model can accurately recognize positive cases versus the rate at</a:t>
            </a:r>
            <a:endParaRPr/>
          </a:p>
          <a:p>
            <a:pPr indent="0" lvl="0" marL="0" rtl="0" algn="just">
              <a:spcBef>
                <a:spcPts val="400"/>
              </a:spcBef>
              <a:spcAft>
                <a:spcPts val="0"/>
              </a:spcAft>
              <a:buClr>
                <a:schemeClr val="dk1"/>
              </a:buClr>
              <a:buSzPts val="2000"/>
              <a:buNone/>
            </a:pPr>
            <a:r>
              <a:rPr lang="en-US"/>
              <a:t>       which it mistakenly identifies negative cases as positive for different portions of the test set. </a:t>
            </a:r>
            <a:endParaRPr/>
          </a:p>
          <a:p>
            <a:pPr indent="0" lvl="0" marL="0" rtl="0" algn="just">
              <a:spcBef>
                <a:spcPts val="400"/>
              </a:spcBef>
              <a:spcAft>
                <a:spcPts val="0"/>
              </a:spcAft>
              <a:buClr>
                <a:schemeClr val="dk1"/>
              </a:buClr>
              <a:buSzPts val="2000"/>
              <a:buNone/>
            </a:pPr>
            <a:r>
              <a:t/>
            </a:r>
            <a:endParaRPr/>
          </a:p>
          <a:p>
            <a:pPr indent="-342900" lvl="0" marL="342900" rtl="0" algn="just">
              <a:spcBef>
                <a:spcPts val="400"/>
              </a:spcBef>
              <a:spcAft>
                <a:spcPts val="0"/>
              </a:spcAft>
              <a:buClr>
                <a:schemeClr val="dk1"/>
              </a:buClr>
              <a:buSzPts val="2000"/>
              <a:buChar char="•"/>
            </a:pPr>
            <a:r>
              <a:rPr lang="en-US"/>
              <a:t>ROC curve is a measure of the accuracy of the model.</a:t>
            </a:r>
            <a:endParaRPr/>
          </a:p>
        </p:txBody>
      </p:sp>
      <p:pic>
        <p:nvPicPr>
          <p:cNvPr descr="Image result for roc machine learning" id="380" name="Google Shape;380;p51"/>
          <p:cNvPicPr preferRelativeResize="0"/>
          <p:nvPr/>
        </p:nvPicPr>
        <p:blipFill rotWithShape="1">
          <a:blip r:embed="rId3">
            <a:alphaModFix/>
          </a:blip>
          <a:srcRect b="0" l="0" r="0" t="0"/>
          <a:stretch/>
        </p:blipFill>
        <p:spPr>
          <a:xfrm>
            <a:off x="2638822" y="2348880"/>
            <a:ext cx="5688632" cy="39604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Decision Tree Algorithm:</a:t>
            </a:r>
            <a:endParaRPr/>
          </a:p>
        </p:txBody>
      </p:sp>
      <p:sp>
        <p:nvSpPr>
          <p:cNvPr id="133" name="Google Shape;133;p16"/>
          <p:cNvSpPr txBox="1"/>
          <p:nvPr>
            <p:ph idx="1" type="body"/>
          </p:nvPr>
        </p:nvSpPr>
        <p:spPr>
          <a:xfrm>
            <a:off x="794" y="548679"/>
            <a:ext cx="5734372" cy="6048672"/>
          </a:xfrm>
          <a:prstGeom prst="rect">
            <a:avLst/>
          </a:prstGeom>
          <a:noFill/>
          <a:ln>
            <a:noFill/>
          </a:ln>
        </p:spPr>
        <p:txBody>
          <a:bodyPr anchorCtr="0" anchor="t" bIns="45700" lIns="91425" spcFirstLastPara="1" rIns="91425" wrap="square" tIns="45700">
            <a:normAutofit fontScale="92500" lnSpcReduction="20000"/>
          </a:bodyPr>
          <a:lstStyle/>
          <a:p>
            <a:pPr indent="-237172" lvl="0" marL="342900" rtl="0" algn="just">
              <a:spcBef>
                <a:spcPts val="0"/>
              </a:spcBef>
              <a:spcAft>
                <a:spcPts val="0"/>
              </a:spcAft>
              <a:buClr>
                <a:schemeClr val="dk1"/>
              </a:buClr>
              <a:buSzPct val="100000"/>
              <a:buNone/>
            </a:pPr>
            <a:r>
              <a:t/>
            </a:r>
            <a:endParaRPr sz="1800"/>
          </a:p>
          <a:p>
            <a:pPr indent="-237172" lvl="0" marL="342900" rtl="0" algn="just">
              <a:spcBef>
                <a:spcPts val="333"/>
              </a:spcBef>
              <a:spcAft>
                <a:spcPts val="0"/>
              </a:spcAft>
              <a:buClr>
                <a:schemeClr val="dk1"/>
              </a:buClr>
              <a:buSzPct val="100000"/>
              <a:buNone/>
            </a:pPr>
            <a:r>
              <a:t/>
            </a:r>
            <a:endParaRPr sz="1800"/>
          </a:p>
          <a:p>
            <a:pPr indent="-342900" lvl="0" marL="342900" rtl="0" algn="just">
              <a:spcBef>
                <a:spcPts val="333"/>
              </a:spcBef>
              <a:spcAft>
                <a:spcPts val="0"/>
              </a:spcAft>
              <a:buClr>
                <a:schemeClr val="dk1"/>
              </a:buClr>
              <a:buSzPct val="100000"/>
              <a:buChar char="•"/>
            </a:pPr>
            <a:r>
              <a:rPr lang="en-US" sz="1800"/>
              <a:t>A decision tree is a flowchart-like tree structure where an internal node represents feature(or attribute), the branch represents a decision rule, and each leaf node represents the outcome. </a:t>
            </a:r>
            <a:endParaRPr/>
          </a:p>
          <a:p>
            <a:pPr indent="0" lvl="0" marL="0" rtl="0" algn="just">
              <a:spcBef>
                <a:spcPts val="333"/>
              </a:spcBef>
              <a:spcAft>
                <a:spcPts val="0"/>
              </a:spcAft>
              <a:buClr>
                <a:schemeClr val="dk1"/>
              </a:buClr>
              <a:buSzPct val="100000"/>
              <a:buNone/>
            </a:pPr>
            <a:r>
              <a:t/>
            </a:r>
            <a:endParaRPr sz="1800"/>
          </a:p>
          <a:p>
            <a:pPr indent="-342900" lvl="0" marL="342900" rtl="0" algn="just">
              <a:spcBef>
                <a:spcPts val="333"/>
              </a:spcBef>
              <a:spcAft>
                <a:spcPts val="0"/>
              </a:spcAft>
              <a:buClr>
                <a:schemeClr val="dk1"/>
              </a:buClr>
              <a:buSzPct val="100000"/>
              <a:buChar char="•"/>
            </a:pPr>
            <a:r>
              <a:rPr lang="en-US" sz="1800"/>
              <a:t>The topmost node in a decision tree is known as the root node. </a:t>
            </a:r>
            <a:endParaRPr/>
          </a:p>
          <a:p>
            <a:pPr indent="0" lvl="0" marL="0" rtl="0" algn="just">
              <a:spcBef>
                <a:spcPts val="333"/>
              </a:spcBef>
              <a:spcAft>
                <a:spcPts val="0"/>
              </a:spcAft>
              <a:buClr>
                <a:schemeClr val="dk1"/>
              </a:buClr>
              <a:buSzPct val="100000"/>
              <a:buNone/>
            </a:pPr>
            <a:r>
              <a:t/>
            </a:r>
            <a:endParaRPr sz="1800"/>
          </a:p>
          <a:p>
            <a:pPr indent="-342900" lvl="0" marL="342900" rtl="0" algn="just">
              <a:spcBef>
                <a:spcPts val="333"/>
              </a:spcBef>
              <a:spcAft>
                <a:spcPts val="0"/>
              </a:spcAft>
              <a:buClr>
                <a:schemeClr val="dk1"/>
              </a:buClr>
              <a:buSzPct val="100000"/>
              <a:buChar char="•"/>
            </a:pPr>
            <a:r>
              <a:rPr lang="en-US" sz="1800"/>
              <a:t>It learns to partition on the basis of the attribute value. </a:t>
            </a:r>
            <a:endParaRPr/>
          </a:p>
          <a:p>
            <a:pPr indent="0" lvl="0" marL="0" rtl="0" algn="just">
              <a:spcBef>
                <a:spcPts val="333"/>
              </a:spcBef>
              <a:spcAft>
                <a:spcPts val="0"/>
              </a:spcAft>
              <a:buClr>
                <a:schemeClr val="dk1"/>
              </a:buClr>
              <a:buSzPct val="100000"/>
              <a:buNone/>
            </a:pPr>
            <a:r>
              <a:t/>
            </a:r>
            <a:endParaRPr sz="1800"/>
          </a:p>
          <a:p>
            <a:pPr indent="-342900" lvl="0" marL="342900" rtl="0" algn="just">
              <a:spcBef>
                <a:spcPts val="333"/>
              </a:spcBef>
              <a:spcAft>
                <a:spcPts val="0"/>
              </a:spcAft>
              <a:buClr>
                <a:schemeClr val="dk1"/>
              </a:buClr>
              <a:buSzPct val="100000"/>
              <a:buChar char="•"/>
            </a:pPr>
            <a:r>
              <a:rPr lang="en-US" sz="1800"/>
              <a:t>It partitions the tree in recursively manner call recursive partitioning. </a:t>
            </a:r>
            <a:endParaRPr/>
          </a:p>
          <a:p>
            <a:pPr indent="0" lvl="0" marL="0" rtl="0" algn="just">
              <a:spcBef>
                <a:spcPts val="333"/>
              </a:spcBef>
              <a:spcAft>
                <a:spcPts val="0"/>
              </a:spcAft>
              <a:buClr>
                <a:schemeClr val="dk1"/>
              </a:buClr>
              <a:buSzPct val="100000"/>
              <a:buNone/>
            </a:pPr>
            <a:r>
              <a:t/>
            </a:r>
            <a:endParaRPr sz="1800"/>
          </a:p>
          <a:p>
            <a:pPr indent="-342900" lvl="0" marL="342900" rtl="0" algn="just">
              <a:spcBef>
                <a:spcPts val="333"/>
              </a:spcBef>
              <a:spcAft>
                <a:spcPts val="0"/>
              </a:spcAft>
              <a:buClr>
                <a:schemeClr val="dk1"/>
              </a:buClr>
              <a:buSzPct val="100000"/>
              <a:buChar char="•"/>
            </a:pPr>
            <a:r>
              <a:rPr lang="en-US" sz="1800"/>
              <a:t>This flowchart-like structure helps you in decision making. </a:t>
            </a:r>
            <a:endParaRPr/>
          </a:p>
          <a:p>
            <a:pPr indent="0" lvl="0" marL="0" rtl="0" algn="just">
              <a:spcBef>
                <a:spcPts val="333"/>
              </a:spcBef>
              <a:spcAft>
                <a:spcPts val="0"/>
              </a:spcAft>
              <a:buClr>
                <a:schemeClr val="dk1"/>
              </a:buClr>
              <a:buSzPct val="100000"/>
              <a:buNone/>
            </a:pPr>
            <a:r>
              <a:t/>
            </a:r>
            <a:endParaRPr sz="1800"/>
          </a:p>
          <a:p>
            <a:pPr indent="-342900" lvl="0" marL="342900" rtl="0" algn="just">
              <a:spcBef>
                <a:spcPts val="333"/>
              </a:spcBef>
              <a:spcAft>
                <a:spcPts val="0"/>
              </a:spcAft>
              <a:buClr>
                <a:schemeClr val="dk1"/>
              </a:buClr>
              <a:buSzPct val="100000"/>
              <a:buChar char="•"/>
            </a:pPr>
            <a:r>
              <a:rPr lang="en-US" sz="1800"/>
              <a:t>It's visualization like a flowchart diagram which easily mimics the human level thinking. That is why decision trees are easy to understand and interpret.</a:t>
            </a:r>
            <a:endParaRPr/>
          </a:p>
          <a:p>
            <a:pPr indent="0" lvl="0" marL="0" rtl="0" algn="just">
              <a:spcBef>
                <a:spcPts val="333"/>
              </a:spcBef>
              <a:spcAft>
                <a:spcPts val="0"/>
              </a:spcAft>
              <a:buClr>
                <a:schemeClr val="dk1"/>
              </a:buClr>
              <a:buSzPct val="100000"/>
              <a:buNone/>
            </a:pPr>
            <a:r>
              <a:t/>
            </a:r>
            <a:endParaRPr sz="1800"/>
          </a:p>
          <a:p>
            <a:pPr indent="0" lvl="0" marL="0" rtl="0" algn="just">
              <a:spcBef>
                <a:spcPts val="370"/>
              </a:spcBef>
              <a:spcAft>
                <a:spcPts val="0"/>
              </a:spcAft>
              <a:buClr>
                <a:schemeClr val="dk1"/>
              </a:buClr>
              <a:buSzPct val="100000"/>
              <a:buNone/>
            </a:pPr>
            <a:br>
              <a:rPr lang="en-US"/>
            </a:br>
            <a:endParaRPr/>
          </a:p>
        </p:txBody>
      </p:sp>
      <p:pic>
        <p:nvPicPr>
          <p:cNvPr descr="https://res.cloudinary.com/dyd911kmh/image/upload/f_auto,q_auto:best/v1545934190/1_r5ikdb.png" id="134" name="Google Shape;134;p16"/>
          <p:cNvPicPr preferRelativeResize="0"/>
          <p:nvPr/>
        </p:nvPicPr>
        <p:blipFill rotWithShape="1">
          <a:blip r:embed="rId3">
            <a:alphaModFix/>
          </a:blip>
          <a:srcRect b="0" l="0" r="0" t="0"/>
          <a:stretch/>
        </p:blipFill>
        <p:spPr>
          <a:xfrm>
            <a:off x="5735166" y="1340768"/>
            <a:ext cx="6454453" cy="315505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2"/>
          <p:cNvSpPr txBox="1"/>
          <p:nvPr>
            <p:ph type="title"/>
          </p:nvPr>
        </p:nvSpPr>
        <p:spPr>
          <a:xfrm>
            <a:off x="308728" y="71414"/>
            <a:ext cx="8358246" cy="333250"/>
          </a:xfrm>
          <a:prstGeom prst="rect">
            <a:avLst/>
          </a:prstGeom>
          <a:noFill/>
          <a:ln>
            <a:noFill/>
          </a:ln>
        </p:spPr>
        <p:txBody>
          <a:bodyPr anchorCtr="0" anchor="ctr" bIns="45700" lIns="91425" spcFirstLastPara="1" rIns="91425" wrap="square" tIns="45700">
            <a:normAutofit fontScale="90000"/>
          </a:bodyPr>
          <a:lstStyle/>
          <a:p>
            <a:pPr indent="0" lvl="0" marL="0" rtl="0" algn="just">
              <a:spcBef>
                <a:spcPts val="0"/>
              </a:spcBef>
              <a:spcAft>
                <a:spcPts val="0"/>
              </a:spcAft>
              <a:buClr>
                <a:srgbClr val="3F3F3F"/>
              </a:buClr>
              <a:buSzPct val="100000"/>
              <a:buFont typeface="Calibri"/>
              <a:buNone/>
            </a:pPr>
            <a:r>
              <a:rPr lang="en-US"/>
              <a:t>Example:</a:t>
            </a:r>
            <a:endParaRPr/>
          </a:p>
        </p:txBody>
      </p:sp>
      <p:graphicFrame>
        <p:nvGraphicFramePr>
          <p:cNvPr id="387" name="Google Shape;387;p52"/>
          <p:cNvGraphicFramePr/>
          <p:nvPr/>
        </p:nvGraphicFramePr>
        <p:xfrm>
          <a:off x="550590" y="1052736"/>
          <a:ext cx="3000000" cy="3000000"/>
        </p:xfrm>
        <a:graphic>
          <a:graphicData uri="http://schemas.openxmlformats.org/drawingml/2006/table">
            <a:tbl>
              <a:tblPr bandRow="1" firstRow="1">
                <a:noFill/>
                <a:tableStyleId>{D0824CCD-0158-43E6-8A87-92C9D18A488F}</a:tableStyleId>
              </a:tblPr>
              <a:tblGrid>
                <a:gridCol w="1261300"/>
                <a:gridCol w="1261300"/>
                <a:gridCol w="1261300"/>
                <a:gridCol w="1261300"/>
                <a:gridCol w="1261300"/>
                <a:gridCol w="1261300"/>
                <a:gridCol w="1261300"/>
                <a:gridCol w="1261300"/>
                <a:gridCol w="1261300"/>
              </a:tblGrid>
              <a:tr h="370850">
                <a:tc>
                  <a:txBody>
                    <a:bodyPr/>
                    <a:lstStyle/>
                    <a:p>
                      <a:pPr indent="0" lvl="0" marL="0" marR="0" rtl="0" algn="l">
                        <a:spcBef>
                          <a:spcPts val="0"/>
                        </a:spcBef>
                        <a:spcAft>
                          <a:spcPts val="0"/>
                        </a:spcAft>
                        <a:buNone/>
                      </a:pPr>
                      <a:r>
                        <a:rPr lang="en-US" sz="1800">
                          <a:solidFill>
                            <a:schemeClr val="dk1"/>
                          </a:solidFill>
                        </a:rPr>
                        <a:t>Tuple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CLASS</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Prob</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TP</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FP</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TN</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FN</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TPR</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FPR</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0.90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0.2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3708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0.80</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0.4</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0.70</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0.4</a:t>
                      </a:r>
                      <a:endParaRPr/>
                    </a:p>
                  </a:txBody>
                  <a:tcPr marT="45725" marB="45725" marR="91450" marL="91450"/>
                </a:tc>
                <a:tc>
                  <a:txBody>
                    <a:bodyPr/>
                    <a:lstStyle/>
                    <a:p>
                      <a:pPr indent="0" lvl="0" marL="0" marR="0" rtl="0" algn="l">
                        <a:spcBef>
                          <a:spcPts val="0"/>
                        </a:spcBef>
                        <a:spcAft>
                          <a:spcPts val="0"/>
                        </a:spcAft>
                        <a:buNone/>
                      </a:pPr>
                      <a:r>
                        <a:rPr lang="en-US" sz="1800"/>
                        <a:t>0.2</a:t>
                      </a:r>
                      <a:endParaRPr/>
                    </a:p>
                  </a:txBody>
                  <a:tcPr marT="45725" marB="45725" marR="91450" marL="91450"/>
                </a:tc>
              </a:tr>
              <a:tr h="37085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0.60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0.6</a:t>
                      </a:r>
                      <a:endParaRPr/>
                    </a:p>
                  </a:txBody>
                  <a:tcPr marT="45725" marB="45725" marR="91450" marL="91450"/>
                </a:tc>
                <a:tc>
                  <a:txBody>
                    <a:bodyPr/>
                    <a:lstStyle/>
                    <a:p>
                      <a:pPr indent="0" lvl="0" marL="0" marR="0" rtl="0" algn="l">
                        <a:spcBef>
                          <a:spcPts val="0"/>
                        </a:spcBef>
                        <a:spcAft>
                          <a:spcPts val="0"/>
                        </a:spcAft>
                        <a:buNone/>
                      </a:pPr>
                      <a:r>
                        <a:rPr lang="en-US" sz="1800"/>
                        <a:t>0.2</a:t>
                      </a:r>
                      <a:endParaRPr/>
                    </a:p>
                  </a:txBody>
                  <a:tcPr marT="45725" marB="45725" marR="91450" marL="91450"/>
                </a:tc>
              </a:tr>
              <a:tr h="3708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0.55</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0.8</a:t>
                      </a:r>
                      <a:endParaRPr/>
                    </a:p>
                  </a:txBody>
                  <a:tcPr marT="45725" marB="45725" marR="91450" marL="91450"/>
                </a:tc>
                <a:tc>
                  <a:txBody>
                    <a:bodyPr/>
                    <a:lstStyle/>
                    <a:p>
                      <a:pPr indent="0" lvl="0" marL="0" marR="0" rtl="0" algn="l">
                        <a:spcBef>
                          <a:spcPts val="0"/>
                        </a:spcBef>
                        <a:spcAft>
                          <a:spcPts val="0"/>
                        </a:spcAft>
                        <a:buNone/>
                      </a:pPr>
                      <a:r>
                        <a:rPr lang="en-US" sz="1800"/>
                        <a:t>0.2</a:t>
                      </a:r>
                      <a:endParaRPr/>
                    </a:p>
                  </a:txBody>
                  <a:tcPr marT="45725" marB="45725" marR="91450" marL="91450"/>
                </a:tc>
              </a:tr>
              <a:tr h="37085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0.54</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0.8</a:t>
                      </a:r>
                      <a:endParaRPr/>
                    </a:p>
                  </a:txBody>
                  <a:tcPr marT="45725" marB="45725" marR="91450" marL="91450"/>
                </a:tc>
                <a:tc>
                  <a:txBody>
                    <a:bodyPr/>
                    <a:lstStyle/>
                    <a:p>
                      <a:pPr indent="0" lvl="0" marL="0" marR="0" rtl="0" algn="l">
                        <a:spcBef>
                          <a:spcPts val="0"/>
                        </a:spcBef>
                        <a:spcAft>
                          <a:spcPts val="0"/>
                        </a:spcAft>
                        <a:buNone/>
                      </a:pPr>
                      <a:r>
                        <a:rPr lang="en-US" sz="1800"/>
                        <a:t>0.4</a:t>
                      </a:r>
                      <a:endParaRPr/>
                    </a:p>
                  </a:txBody>
                  <a:tcPr marT="45725" marB="45725" marR="91450" marL="91450"/>
                </a:tc>
              </a:tr>
              <a:tr h="37085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0.53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0.8</a:t>
                      </a:r>
                      <a:endParaRPr/>
                    </a:p>
                  </a:txBody>
                  <a:tcPr marT="45725" marB="45725" marR="91450" marL="91450"/>
                </a:tc>
                <a:tc>
                  <a:txBody>
                    <a:bodyPr/>
                    <a:lstStyle/>
                    <a:p>
                      <a:pPr indent="0" lvl="0" marL="0" marR="0" rtl="0" algn="l">
                        <a:spcBef>
                          <a:spcPts val="0"/>
                        </a:spcBef>
                        <a:spcAft>
                          <a:spcPts val="0"/>
                        </a:spcAft>
                        <a:buNone/>
                      </a:pPr>
                      <a:r>
                        <a:rPr lang="en-US" sz="1800"/>
                        <a:t>0.6</a:t>
                      </a:r>
                      <a:endParaRPr/>
                    </a:p>
                  </a:txBody>
                  <a:tcPr marT="45725" marB="45725" marR="91450" marL="91450"/>
                </a:tc>
              </a:tr>
              <a:tr h="370850">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0.51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0.8</a:t>
                      </a:r>
                      <a:endParaRPr/>
                    </a:p>
                  </a:txBody>
                  <a:tcPr marT="45725" marB="45725" marR="91450" marL="91450"/>
                </a:tc>
                <a:tc>
                  <a:txBody>
                    <a:bodyPr/>
                    <a:lstStyle/>
                    <a:p>
                      <a:pPr indent="0" lvl="0" marL="0" marR="0" rtl="0" algn="l">
                        <a:spcBef>
                          <a:spcPts val="0"/>
                        </a:spcBef>
                        <a:spcAft>
                          <a:spcPts val="0"/>
                        </a:spcAft>
                        <a:buNone/>
                      </a:pPr>
                      <a:r>
                        <a:rPr lang="en-US" sz="1800"/>
                        <a:t>0.8</a:t>
                      </a:r>
                      <a:endParaRPr/>
                    </a:p>
                  </a:txBody>
                  <a:tcPr marT="45725" marB="45725" marR="91450" marL="91450"/>
                </a:tc>
              </a:tr>
              <a:tr h="370850">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0.50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0.8</a:t>
                      </a:r>
                      <a:endParaRPr/>
                    </a:p>
                  </a:txBody>
                  <a:tcPr marT="45725" marB="45725" marR="91450" marL="91450"/>
                </a:tc>
              </a:tr>
              <a:tr h="370850">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0.40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idx="1" type="body"/>
          </p:nvPr>
        </p:nvSpPr>
        <p:spPr>
          <a:xfrm>
            <a:off x="0" y="692696"/>
            <a:ext cx="12071870" cy="5688632"/>
          </a:xfrm>
          <a:prstGeom prst="rect">
            <a:avLst/>
          </a:prstGeom>
          <a:blipFill rotWithShape="1">
            <a:blip r:embed="rId3">
              <a:alphaModFix/>
            </a:blip>
            <a:stretch>
              <a:fillRect b="0" l="-504" r="-503" t="-642"/>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idx="1" type="body"/>
          </p:nvPr>
        </p:nvSpPr>
        <p:spPr>
          <a:xfrm>
            <a:off x="0" y="0"/>
            <a:ext cx="12071870" cy="659735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Next, threshold </a:t>
            </a:r>
            <a:r>
              <a:rPr i="1" lang="en-US"/>
              <a:t>t </a:t>
            </a:r>
            <a:r>
              <a:rPr lang="en-US"/>
              <a:t>is set to 0.8, the probability value for tuple 2, so this tuple is now</a:t>
            </a:r>
            <a:endParaRPr/>
          </a:p>
          <a:p>
            <a:pPr indent="0" lvl="0" marL="0" rtl="0" algn="just">
              <a:spcBef>
                <a:spcPts val="400"/>
              </a:spcBef>
              <a:spcAft>
                <a:spcPts val="0"/>
              </a:spcAft>
              <a:buClr>
                <a:schemeClr val="dk1"/>
              </a:buClr>
              <a:buSzPts val="2000"/>
              <a:buNone/>
            </a:pPr>
            <a:r>
              <a:rPr lang="en-US"/>
              <a:t>         also considered positive,</a:t>
            </a:r>
            <a:endParaRPr/>
          </a:p>
          <a:p>
            <a:pPr indent="-342900" lvl="0" marL="342900" rtl="0" algn="just">
              <a:spcBef>
                <a:spcPts val="400"/>
              </a:spcBef>
              <a:spcAft>
                <a:spcPts val="0"/>
              </a:spcAft>
              <a:buClr>
                <a:schemeClr val="dk1"/>
              </a:buClr>
              <a:buSzPts val="2000"/>
              <a:buChar char="•"/>
            </a:pPr>
            <a:r>
              <a:rPr lang="en-US"/>
              <a:t>The actual class label of tuple 2 is positive, thus now </a:t>
            </a:r>
            <a:r>
              <a:rPr i="1" lang="en-US"/>
              <a:t>TP =</a:t>
            </a:r>
            <a:r>
              <a:rPr lang="en-US"/>
              <a:t> 2. The rest of the row can easily be</a:t>
            </a:r>
            <a:endParaRPr/>
          </a:p>
          <a:p>
            <a:pPr indent="0" lvl="0" marL="0" rtl="0" algn="just">
              <a:spcBef>
                <a:spcPts val="400"/>
              </a:spcBef>
              <a:spcAft>
                <a:spcPts val="0"/>
              </a:spcAft>
              <a:buClr>
                <a:schemeClr val="dk1"/>
              </a:buClr>
              <a:buSzPts val="2000"/>
              <a:buNone/>
            </a:pPr>
            <a:r>
              <a:rPr lang="en-US"/>
              <a:t>          computed, resulting in the point (.0.4,0). </a:t>
            </a:r>
            <a:endParaRPr/>
          </a:p>
          <a:p>
            <a:pPr indent="-342900" lvl="0" marL="342900" rtl="0" algn="just">
              <a:spcBef>
                <a:spcPts val="400"/>
              </a:spcBef>
              <a:spcAft>
                <a:spcPts val="0"/>
              </a:spcAft>
              <a:buClr>
                <a:schemeClr val="dk1"/>
              </a:buClr>
              <a:buSzPts val="2000"/>
              <a:buChar char="•"/>
            </a:pPr>
            <a:r>
              <a:rPr lang="en-US"/>
              <a:t>Next, we examine the class label of tuple 3 and let </a:t>
            </a:r>
            <a:r>
              <a:rPr i="1" lang="en-US"/>
              <a:t>t </a:t>
            </a:r>
            <a:r>
              <a:rPr lang="en-US"/>
              <a:t>be 0.7, the probability value returned by the classifier for that tuple. </a:t>
            </a:r>
            <a:endParaRPr/>
          </a:p>
          <a:p>
            <a:pPr indent="-342900" lvl="0" marL="342900" rtl="0" algn="just">
              <a:spcBef>
                <a:spcPts val="400"/>
              </a:spcBef>
              <a:spcAft>
                <a:spcPts val="0"/>
              </a:spcAft>
              <a:buClr>
                <a:schemeClr val="dk1"/>
              </a:buClr>
              <a:buSzPts val="2000"/>
              <a:buChar char="•"/>
            </a:pPr>
            <a:r>
              <a:rPr lang="en-US"/>
              <a:t>Thus, tuple 3 is considered positive, yet its actual label is negative, and so it is a false positive. Thus, </a:t>
            </a:r>
            <a:r>
              <a:rPr i="1" lang="en-US"/>
              <a:t>TP </a:t>
            </a:r>
            <a:r>
              <a:rPr lang="en-US"/>
              <a:t>stays the same and </a:t>
            </a:r>
            <a:r>
              <a:rPr i="1" lang="en-US"/>
              <a:t>FP </a:t>
            </a:r>
            <a:r>
              <a:rPr lang="en-US"/>
              <a:t>increments so that </a:t>
            </a:r>
            <a:r>
              <a:rPr i="1" lang="en-US"/>
              <a:t>FP =</a:t>
            </a:r>
            <a:r>
              <a:rPr lang="en-US"/>
              <a:t> 1. </a:t>
            </a:r>
            <a:endParaRPr/>
          </a:p>
          <a:p>
            <a:pPr indent="-342900" lvl="0" marL="342900" rtl="0" algn="just">
              <a:spcBef>
                <a:spcPts val="400"/>
              </a:spcBef>
              <a:spcAft>
                <a:spcPts val="0"/>
              </a:spcAft>
              <a:buClr>
                <a:schemeClr val="dk1"/>
              </a:buClr>
              <a:buSzPts val="2000"/>
              <a:buChar char="•"/>
            </a:pPr>
            <a:r>
              <a:rPr lang="en-US"/>
              <a:t>The rest of the values in the row can also be easily computed, yielding the point (0.4, 0.2)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ph idx="1" type="body"/>
          </p:nvPr>
        </p:nvSpPr>
        <p:spPr>
          <a:xfrm>
            <a:off x="-1" y="0"/>
            <a:ext cx="12190413" cy="659735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u="sng"/>
              <a:t>Cohen’s Kappa:</a:t>
            </a:r>
            <a:endParaRPr/>
          </a:p>
          <a:p>
            <a:pPr indent="0" lvl="0" marL="0" rtl="0" algn="just">
              <a:spcBef>
                <a:spcPts val="400"/>
              </a:spcBef>
              <a:spcAft>
                <a:spcPts val="0"/>
              </a:spcAft>
              <a:buClr>
                <a:schemeClr val="dk1"/>
              </a:buClr>
              <a:buSzPts val="2000"/>
              <a:buNone/>
            </a:pPr>
            <a:r>
              <a:rPr lang="en-US"/>
              <a:t>Cohen's kappa coefficient (</a:t>
            </a:r>
            <a:r>
              <a:rPr i="1" lang="en-US"/>
              <a:t>κ</a:t>
            </a:r>
            <a:r>
              <a:rPr lang="en-US"/>
              <a:t>) is a statistic that is used to measure inter-rater reliability</a:t>
            </a:r>
            <a:endParaRPr/>
          </a:p>
          <a:p>
            <a:pPr indent="0" lvl="0" marL="0" rtl="0" algn="just">
              <a:spcBef>
                <a:spcPts val="400"/>
              </a:spcBef>
              <a:spcAft>
                <a:spcPts val="0"/>
              </a:spcAft>
              <a:buClr>
                <a:schemeClr val="dk1"/>
              </a:buClr>
              <a:buSzPts val="2000"/>
              <a:buNone/>
            </a:pPr>
            <a:r>
              <a:rPr lang="en-US"/>
              <a:t> for qualitative (categorical) items.</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lang="en-US"/>
              <a:t>Example:</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lang="en-US"/>
              <a:t>Suppose that you were analyzing data related to a group of 50 people applying for a grant. Each grant proposal was read by two readers and each reader either said "Yes" or "No" to the proposal. Suppose the disagreement count data were as follows, where A and B are readers, data on the main diagonal of the matrix (a and d) count the number of agreements and off-diagonal data (b and c) count the number of disagreements:</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u="sng"/>
          </a:p>
        </p:txBody>
      </p:sp>
      <p:graphicFrame>
        <p:nvGraphicFramePr>
          <p:cNvPr id="404" name="Google Shape;404;p55"/>
          <p:cNvGraphicFramePr/>
          <p:nvPr/>
        </p:nvGraphicFramePr>
        <p:xfrm>
          <a:off x="838622" y="4365104"/>
          <a:ext cx="3000000" cy="3000000"/>
        </p:xfrm>
        <a:graphic>
          <a:graphicData uri="http://schemas.openxmlformats.org/drawingml/2006/table">
            <a:tbl>
              <a:tblPr bandRow="1" firstRow="1">
                <a:noFill/>
                <a:tableStyleId>{D0824CCD-0158-43E6-8A87-92C9D18A488F}</a:tableStyleId>
              </a:tblPr>
              <a:tblGrid>
                <a:gridCol w="624075"/>
                <a:gridCol w="912100"/>
                <a:gridCol w="912100"/>
              </a:tblGrid>
              <a:tr h="3261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rPr>
                        <a:t>Yes</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NO</a:t>
                      </a:r>
                      <a:endParaRPr/>
                    </a:p>
                  </a:txBody>
                  <a:tcPr marT="45725" marB="45725" marR="91450" marL="91450"/>
                </a:tc>
              </a:tr>
              <a:tr h="370850">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370850">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d</a:t>
                      </a:r>
                      <a:endParaRPr/>
                    </a:p>
                  </a:txBody>
                  <a:tcPr marT="45725" marB="45725" marR="91450" marL="91450"/>
                </a:tc>
              </a:tr>
            </a:tbl>
          </a:graphicData>
        </a:graphic>
      </p:graphicFrame>
      <p:sp>
        <p:nvSpPr>
          <p:cNvPr id="405" name="Google Shape;405;p55"/>
          <p:cNvSpPr txBox="1"/>
          <p:nvPr/>
        </p:nvSpPr>
        <p:spPr>
          <a:xfrm>
            <a:off x="152983" y="4734158"/>
            <a:ext cx="914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406" name="Google Shape;406;p55"/>
          <p:cNvSpPr txBox="1"/>
          <p:nvPr/>
        </p:nvSpPr>
        <p:spPr>
          <a:xfrm>
            <a:off x="2062759" y="3995772"/>
            <a:ext cx="1224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a:p>
        </p:txBody>
      </p:sp>
      <p:graphicFrame>
        <p:nvGraphicFramePr>
          <p:cNvPr id="407" name="Google Shape;407;p55"/>
          <p:cNvGraphicFramePr/>
          <p:nvPr/>
        </p:nvGraphicFramePr>
        <p:xfrm>
          <a:off x="7391350" y="4336937"/>
          <a:ext cx="3000000" cy="3000000"/>
        </p:xfrm>
        <a:graphic>
          <a:graphicData uri="http://schemas.openxmlformats.org/drawingml/2006/table">
            <a:tbl>
              <a:tblPr bandRow="1" firstRow="1">
                <a:noFill/>
                <a:tableStyleId>{D0824CCD-0158-43E6-8A87-92C9D18A488F}</a:tableStyleId>
              </a:tblPr>
              <a:tblGrid>
                <a:gridCol w="912100"/>
                <a:gridCol w="912100"/>
                <a:gridCol w="9121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rPr>
                        <a:t>Yes</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No</a:t>
                      </a:r>
                      <a:endParaRPr/>
                    </a:p>
                  </a:txBody>
                  <a:tcPr marT="45725" marB="45725" marR="91450" marL="91450"/>
                </a:tc>
              </a:tr>
              <a:tr h="370850">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20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70850">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r>
            </a:tbl>
          </a:graphicData>
        </a:graphic>
      </p:graphicFrame>
      <p:sp>
        <p:nvSpPr>
          <p:cNvPr id="408" name="Google Shape;408;p55"/>
          <p:cNvSpPr txBox="1"/>
          <p:nvPr/>
        </p:nvSpPr>
        <p:spPr>
          <a:xfrm flipH="1">
            <a:off x="6815286" y="4734158"/>
            <a:ext cx="3931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409" name="Google Shape;409;p55"/>
          <p:cNvSpPr txBox="1"/>
          <p:nvPr/>
        </p:nvSpPr>
        <p:spPr>
          <a:xfrm flipH="1">
            <a:off x="8759501" y="3967605"/>
            <a:ext cx="5760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400"/>
              <a:buFont typeface="Calibri"/>
              <a:buNone/>
            </a:pPr>
            <a:r>
              <a:rPr lang="en-US" sz="2400"/>
              <a:t>Steps to calculate cohen’s kappa</a:t>
            </a:r>
            <a:r>
              <a:rPr lang="en-US"/>
              <a:t>:</a:t>
            </a:r>
            <a:endParaRPr/>
          </a:p>
        </p:txBody>
      </p:sp>
      <p:sp>
        <p:nvSpPr>
          <p:cNvPr id="415" name="Google Shape;415;p56"/>
          <p:cNvSpPr txBox="1"/>
          <p:nvPr>
            <p:ph idx="1" type="body"/>
          </p:nvPr>
        </p:nvSpPr>
        <p:spPr>
          <a:xfrm>
            <a:off x="308728" y="642918"/>
            <a:ext cx="11691134" cy="502602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a:t>                                                                       K=( </a:t>
            </a:r>
            <a:r>
              <a:rPr b="1" i="1" lang="en-US"/>
              <a:t>p</a:t>
            </a:r>
            <a:r>
              <a:rPr b="1" baseline="-25000" i="1" lang="en-US"/>
              <a:t>o</a:t>
            </a:r>
            <a:r>
              <a:rPr b="1" lang="en-US"/>
              <a:t>-</a:t>
            </a:r>
            <a:r>
              <a:rPr b="1" i="1" lang="en-US"/>
              <a:t> p</a:t>
            </a:r>
            <a:r>
              <a:rPr b="1" baseline="-25000" i="1" lang="en-US"/>
              <a:t>e</a:t>
            </a:r>
            <a:r>
              <a:rPr b="1" lang="en-US"/>
              <a:t>)/(1-</a:t>
            </a:r>
            <a:r>
              <a:rPr b="1" i="1" lang="en-US"/>
              <a:t> p</a:t>
            </a:r>
            <a:r>
              <a:rPr b="1" baseline="-25000" i="1" lang="en-US"/>
              <a:t>e</a:t>
            </a:r>
            <a:r>
              <a:rPr b="1" lang="en-US"/>
              <a:t>)</a:t>
            </a:r>
            <a:endParaRPr/>
          </a:p>
          <a:p>
            <a:pPr indent="0" lvl="0" marL="0" rtl="0" algn="just">
              <a:spcBef>
                <a:spcPts val="400"/>
              </a:spcBef>
              <a:spcAft>
                <a:spcPts val="0"/>
              </a:spcAft>
              <a:buClr>
                <a:schemeClr val="dk1"/>
              </a:buClr>
              <a:buSzPts val="2000"/>
              <a:buNone/>
            </a:pPr>
            <a:r>
              <a:rPr lang="en-US"/>
              <a:t> </a:t>
            </a:r>
            <a:r>
              <a:rPr i="1" lang="en-US"/>
              <a:t>p</a:t>
            </a:r>
            <a:r>
              <a:rPr baseline="-25000" i="1" lang="en-US"/>
              <a:t>o</a:t>
            </a:r>
            <a:r>
              <a:rPr lang="en-US"/>
              <a:t>= is the relative observed agreement among raters identical to </a:t>
            </a:r>
            <a:r>
              <a:rPr lang="en-US" u="sng"/>
              <a:t>accuracy</a:t>
            </a:r>
            <a:endParaRPr/>
          </a:p>
          <a:p>
            <a:pPr indent="0" lvl="0" marL="0" rtl="0" algn="just">
              <a:spcBef>
                <a:spcPts val="400"/>
              </a:spcBef>
              <a:spcAft>
                <a:spcPts val="0"/>
              </a:spcAft>
              <a:buClr>
                <a:schemeClr val="dk1"/>
              </a:buClr>
              <a:buSzPts val="2000"/>
              <a:buNone/>
            </a:pPr>
            <a:r>
              <a:rPr i="1" lang="en-US"/>
              <a:t>p</a:t>
            </a:r>
            <a:r>
              <a:rPr baseline="-25000" i="1" lang="en-US"/>
              <a:t>e</a:t>
            </a:r>
            <a:r>
              <a:rPr lang="en-US"/>
              <a:t> is the hypothetical probability of chance agreement, using the observed data to calculate the probabilities of each observer randomly seeing each category.</a:t>
            </a:r>
            <a:endParaRPr/>
          </a:p>
          <a:p>
            <a:pPr indent="0" lvl="0" marL="0" rtl="0" algn="just">
              <a:spcBef>
                <a:spcPts val="560"/>
              </a:spcBef>
              <a:spcAft>
                <a:spcPts val="0"/>
              </a:spcAft>
              <a:buClr>
                <a:schemeClr val="dk1"/>
              </a:buClr>
              <a:buSzPts val="2800"/>
              <a:buNone/>
            </a:pPr>
            <a:r>
              <a:rPr i="1" lang="en-US" sz="2800"/>
              <a:t>                                                 </a:t>
            </a:r>
            <a:r>
              <a:rPr i="1" lang="en-US"/>
              <a:t>p</a:t>
            </a:r>
            <a:r>
              <a:rPr baseline="-25000" i="1" lang="en-US"/>
              <a:t>o</a:t>
            </a:r>
            <a:r>
              <a:rPr baseline="-25000" i="1" lang="en-US" sz="2800"/>
              <a:t> = (a+d)/(a+b+c+d)</a:t>
            </a:r>
            <a:endParaRPr/>
          </a:p>
          <a:p>
            <a:pPr indent="0" lvl="0" marL="0" rtl="0" algn="just">
              <a:spcBef>
                <a:spcPts val="560"/>
              </a:spcBef>
              <a:spcAft>
                <a:spcPts val="0"/>
              </a:spcAft>
              <a:buClr>
                <a:schemeClr val="dk1"/>
              </a:buClr>
              <a:buSzPts val="2800"/>
              <a:buNone/>
            </a:pPr>
            <a:r>
              <a:rPr baseline="-25000" i="1" lang="en-US" sz="2800"/>
              <a:t>                                                        Pyes=[(a+b)/(a+b+c+d)] [(a+c)/(a+b+c+d)</a:t>
            </a:r>
            <a:endParaRPr/>
          </a:p>
          <a:p>
            <a:pPr indent="0" lvl="0" marL="0" rtl="0" algn="just">
              <a:spcBef>
                <a:spcPts val="560"/>
              </a:spcBef>
              <a:spcAft>
                <a:spcPts val="0"/>
              </a:spcAft>
              <a:buClr>
                <a:schemeClr val="dk1"/>
              </a:buClr>
              <a:buSzPts val="2800"/>
              <a:buNone/>
            </a:pPr>
            <a:r>
              <a:rPr baseline="-25000" i="1" lang="en-US" sz="2800"/>
              <a:t>                                                     Pno=[(c+d)/(a+b+c+d)] [(b+d)(a+b+c+d)]</a:t>
            </a:r>
            <a:endParaRPr/>
          </a:p>
          <a:p>
            <a:pPr indent="0" lvl="0" marL="0" rtl="0" algn="just">
              <a:spcBef>
                <a:spcPts val="560"/>
              </a:spcBef>
              <a:spcAft>
                <a:spcPts val="0"/>
              </a:spcAft>
              <a:buClr>
                <a:schemeClr val="dk1"/>
              </a:buClr>
              <a:buSzPts val="2000"/>
              <a:buNone/>
            </a:pPr>
            <a:r>
              <a:rPr i="1" lang="en-US"/>
              <a:t>                                                                  p</a:t>
            </a:r>
            <a:r>
              <a:rPr baseline="-25000" i="1" lang="en-US"/>
              <a:t>e </a:t>
            </a:r>
            <a:r>
              <a:rPr baseline="-25000" i="1" lang="en-US" sz="2800"/>
              <a:t>= Pyes+ Pno</a:t>
            </a:r>
            <a:endParaRPr baseline="-25000" i="1" sz="2800"/>
          </a:p>
          <a:p>
            <a:pPr indent="0" lvl="0" marL="0" rtl="0" algn="just">
              <a:spcBef>
                <a:spcPts val="560"/>
              </a:spcBef>
              <a:spcAft>
                <a:spcPts val="0"/>
              </a:spcAft>
              <a:buClr>
                <a:schemeClr val="dk1"/>
              </a:buClr>
              <a:buSzPts val="2800"/>
              <a:buNone/>
            </a:pPr>
            <a:r>
              <a:rPr baseline="-25000" i="1" lang="en-US" sz="2800"/>
              <a:t>So from example:</a:t>
            </a:r>
            <a:endParaRPr/>
          </a:p>
          <a:p>
            <a:pPr indent="0" lvl="0" marL="0" rtl="0" algn="just">
              <a:spcBef>
                <a:spcPts val="560"/>
              </a:spcBef>
              <a:spcAft>
                <a:spcPts val="0"/>
              </a:spcAft>
              <a:buClr>
                <a:schemeClr val="dk1"/>
              </a:buClr>
              <a:buSzPts val="2800"/>
              <a:buNone/>
            </a:pPr>
            <a:r>
              <a:rPr i="1" lang="en-US" sz="2800"/>
              <a:t>p</a:t>
            </a:r>
            <a:r>
              <a:rPr baseline="-25000" i="1" lang="en-US" sz="2800"/>
              <a:t>o  =(20+15)/50=0.7                 Pyes=(0.5)(0.6)=0.3              Pno=(0.5)(0.4)=0.2          </a:t>
            </a:r>
            <a:r>
              <a:rPr i="1" lang="en-US" sz="2800"/>
              <a:t>p</a:t>
            </a:r>
            <a:r>
              <a:rPr baseline="-25000" i="1" lang="en-US" sz="2800"/>
              <a:t>e= 0.3+0.2=0.5</a:t>
            </a:r>
            <a:endParaRPr/>
          </a:p>
          <a:p>
            <a:pPr indent="0" lvl="0" marL="0" rtl="0" algn="just">
              <a:spcBef>
                <a:spcPts val="560"/>
              </a:spcBef>
              <a:spcAft>
                <a:spcPts val="0"/>
              </a:spcAft>
              <a:buClr>
                <a:schemeClr val="dk1"/>
              </a:buClr>
              <a:buSzPts val="2800"/>
              <a:buNone/>
            </a:pPr>
            <a:r>
              <a:t/>
            </a:r>
            <a:endParaRPr baseline="-25000" i="1" sz="2800"/>
          </a:p>
          <a:p>
            <a:pPr indent="0" lvl="0" marL="0" rtl="0" algn="just">
              <a:spcBef>
                <a:spcPts val="560"/>
              </a:spcBef>
              <a:spcAft>
                <a:spcPts val="0"/>
              </a:spcAft>
              <a:buClr>
                <a:schemeClr val="dk1"/>
              </a:buClr>
              <a:buSzPts val="2800"/>
              <a:buNone/>
            </a:pPr>
            <a:r>
              <a:rPr baseline="-25000" i="1" lang="en-US" sz="2800"/>
              <a:t>K=(0.7-0.5)/(1-0.5)=0.4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txBox="1"/>
          <p:nvPr>
            <p:ph idx="1" type="body"/>
          </p:nvPr>
        </p:nvSpPr>
        <p:spPr>
          <a:xfrm>
            <a:off x="553122" y="1142984"/>
            <a:ext cx="10971372"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The Kappa statistic varies from 0 to 1, where.</a:t>
            </a:r>
            <a:endParaRPr/>
          </a:p>
          <a:p>
            <a:pPr indent="-342900" lvl="0" marL="342900" rtl="0" algn="just">
              <a:spcBef>
                <a:spcPts val="400"/>
              </a:spcBef>
              <a:spcAft>
                <a:spcPts val="0"/>
              </a:spcAft>
              <a:buClr>
                <a:schemeClr val="dk1"/>
              </a:buClr>
              <a:buSzPts val="2000"/>
              <a:buChar char="•"/>
            </a:pPr>
            <a:r>
              <a:rPr lang="en-US"/>
              <a:t>0 = agreement equivalent to chance.</a:t>
            </a:r>
            <a:endParaRPr/>
          </a:p>
          <a:p>
            <a:pPr indent="-342900" lvl="0" marL="342900" rtl="0" algn="just">
              <a:spcBef>
                <a:spcPts val="400"/>
              </a:spcBef>
              <a:spcAft>
                <a:spcPts val="0"/>
              </a:spcAft>
              <a:buClr>
                <a:schemeClr val="dk1"/>
              </a:buClr>
              <a:buSzPts val="2000"/>
              <a:buChar char="•"/>
            </a:pPr>
            <a:r>
              <a:rPr lang="en-US"/>
              <a:t>0.1 – 0.20 = slight agreement.</a:t>
            </a:r>
            <a:endParaRPr/>
          </a:p>
          <a:p>
            <a:pPr indent="-342900" lvl="0" marL="342900" rtl="0" algn="just">
              <a:spcBef>
                <a:spcPts val="400"/>
              </a:spcBef>
              <a:spcAft>
                <a:spcPts val="0"/>
              </a:spcAft>
              <a:buClr>
                <a:schemeClr val="dk1"/>
              </a:buClr>
              <a:buSzPts val="2000"/>
              <a:buChar char="•"/>
            </a:pPr>
            <a:r>
              <a:rPr lang="en-US"/>
              <a:t>0.21 – 0.40 = fair agreement.</a:t>
            </a:r>
            <a:endParaRPr/>
          </a:p>
          <a:p>
            <a:pPr indent="-342900" lvl="0" marL="342900" rtl="0" algn="just">
              <a:spcBef>
                <a:spcPts val="400"/>
              </a:spcBef>
              <a:spcAft>
                <a:spcPts val="0"/>
              </a:spcAft>
              <a:buClr>
                <a:schemeClr val="dk1"/>
              </a:buClr>
              <a:buSzPts val="2000"/>
              <a:buChar char="•"/>
            </a:pPr>
            <a:r>
              <a:rPr lang="en-US"/>
              <a:t>0.41 – 0.60 = moderate agreement.</a:t>
            </a:r>
            <a:endParaRPr/>
          </a:p>
          <a:p>
            <a:pPr indent="-342900" lvl="0" marL="342900" rtl="0" algn="just">
              <a:spcBef>
                <a:spcPts val="400"/>
              </a:spcBef>
              <a:spcAft>
                <a:spcPts val="0"/>
              </a:spcAft>
              <a:buClr>
                <a:schemeClr val="dk1"/>
              </a:buClr>
              <a:buSzPts val="2000"/>
              <a:buChar char="•"/>
            </a:pPr>
            <a:r>
              <a:rPr lang="en-US"/>
              <a:t>0.61 – 0.80 = substantial agreement.</a:t>
            </a:r>
            <a:endParaRPr/>
          </a:p>
          <a:p>
            <a:pPr indent="-342900" lvl="0" marL="342900" rtl="0" algn="just">
              <a:spcBef>
                <a:spcPts val="400"/>
              </a:spcBef>
              <a:spcAft>
                <a:spcPts val="0"/>
              </a:spcAft>
              <a:buClr>
                <a:schemeClr val="dk1"/>
              </a:buClr>
              <a:buSzPts val="2000"/>
              <a:buChar char="•"/>
            </a:pPr>
            <a:r>
              <a:rPr lang="en-US"/>
              <a:t>0.81 – 0.99 = near perfect agreement</a:t>
            </a:r>
            <a:endParaRPr/>
          </a:p>
          <a:p>
            <a:pPr indent="-342900" lvl="0" marL="342900" rtl="0" algn="just">
              <a:spcBef>
                <a:spcPts val="400"/>
              </a:spcBef>
              <a:spcAft>
                <a:spcPts val="0"/>
              </a:spcAft>
              <a:buClr>
                <a:schemeClr val="dk1"/>
              </a:buClr>
              <a:buSzPts val="2000"/>
              <a:buChar char="•"/>
            </a:pPr>
            <a:r>
              <a:rPr lang="en-US"/>
              <a:t>1 = perfect agreement</a:t>
            </a:r>
            <a:endParaRPr/>
          </a:p>
          <a:p>
            <a:pPr indent="-215900" lvl="0" marL="342900" rtl="0" algn="just">
              <a:spcBef>
                <a:spcPts val="400"/>
              </a:spcBef>
              <a:spcAft>
                <a:spcPts val="0"/>
              </a:spcAft>
              <a:buClr>
                <a:schemeClr val="dk1"/>
              </a:buClr>
              <a:buSzPts val="2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8"/>
          <p:cNvSpPr/>
          <p:nvPr/>
        </p:nvSpPr>
        <p:spPr>
          <a:xfrm>
            <a:off x="622598" y="3032956"/>
            <a:ext cx="8352928" cy="792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000">
                <a:solidFill>
                  <a:schemeClr val="dk1"/>
                </a:solidFill>
                <a:latin typeface="Calibri"/>
                <a:ea typeface="Calibri"/>
                <a:cs typeface="Calibri"/>
                <a:sym typeface="Calibri"/>
              </a:rPr>
              <a:t>K-Nearest Neighbors</a:t>
            </a:r>
            <a:endParaRPr b="1" sz="50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KNN:</a:t>
            </a:r>
            <a:endParaRPr/>
          </a:p>
        </p:txBody>
      </p:sp>
      <p:sp>
        <p:nvSpPr>
          <p:cNvPr id="431" name="Google Shape;431;p59"/>
          <p:cNvSpPr txBox="1"/>
          <p:nvPr>
            <p:ph idx="1" type="body"/>
          </p:nvPr>
        </p:nvSpPr>
        <p:spPr>
          <a:xfrm>
            <a:off x="553122" y="1142984"/>
            <a:ext cx="10971372" cy="4525963"/>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2000"/>
              <a:buNone/>
            </a:pPr>
            <a:r>
              <a:rPr lang="en-US"/>
              <a:t>we will talk about another widely used machine learning classification technique called K-nearest neighbors (KNN) . Our focus will be primarily on how does the algorithm work and how does the input parameter affect the output/prediction.</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lang="en-US"/>
              <a:t>The KNN algorithm assumes that similar things exist in close proximity. In other words, similar things are near to each other.</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lang="en-US"/>
              <a:t>When do we use KNN algorithm?</a:t>
            </a:r>
            <a:endParaRPr/>
          </a:p>
          <a:p>
            <a:pPr indent="0" lvl="0" marL="0" rtl="0" algn="just">
              <a:spcBef>
                <a:spcPts val="400"/>
              </a:spcBef>
              <a:spcAft>
                <a:spcPts val="0"/>
              </a:spcAft>
              <a:buClr>
                <a:schemeClr val="dk1"/>
              </a:buClr>
              <a:buSzPts val="2000"/>
              <a:buNone/>
            </a:pPr>
            <a:r>
              <a:rPr lang="en-US"/>
              <a:t>KNN can be used for both classification and regression predictive problems. However, it is more widely used in classification problems in the industry. To evaluate any technique we generally look at 3 important aspects:</a:t>
            </a:r>
            <a:endParaRPr/>
          </a:p>
          <a:p>
            <a:pPr indent="0" lvl="0" marL="0" rtl="0" algn="just">
              <a:spcBef>
                <a:spcPts val="400"/>
              </a:spcBef>
              <a:spcAft>
                <a:spcPts val="0"/>
              </a:spcAft>
              <a:buClr>
                <a:schemeClr val="dk1"/>
              </a:buClr>
              <a:buSzPts val="2000"/>
              <a:buNone/>
            </a:pPr>
            <a:r>
              <a:rPr lang="en-US"/>
              <a:t>       1. Ease to interpret output</a:t>
            </a:r>
            <a:endParaRPr/>
          </a:p>
          <a:p>
            <a:pPr indent="0" lvl="0" marL="0" rtl="0" algn="just">
              <a:spcBef>
                <a:spcPts val="400"/>
              </a:spcBef>
              <a:spcAft>
                <a:spcPts val="0"/>
              </a:spcAft>
              <a:buClr>
                <a:schemeClr val="dk1"/>
              </a:buClr>
              <a:buSzPts val="2000"/>
              <a:buNone/>
            </a:pPr>
            <a:r>
              <a:rPr lang="en-US"/>
              <a:t>       2. Calculation time</a:t>
            </a:r>
            <a:endParaRPr/>
          </a:p>
          <a:p>
            <a:pPr indent="0" lvl="0" marL="0" rtl="0" algn="just">
              <a:spcBef>
                <a:spcPts val="400"/>
              </a:spcBef>
              <a:spcAft>
                <a:spcPts val="0"/>
              </a:spcAft>
              <a:buClr>
                <a:schemeClr val="dk1"/>
              </a:buClr>
              <a:buSzPts val="2000"/>
              <a:buNone/>
            </a:pPr>
            <a:r>
              <a:rPr lang="en-US"/>
              <a:t>       3. Predictive Power</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descr="https://miro.medium.com/max/611/1*wW8O-0xVQUFhBGexx2B6hg.png" id="436" name="Google Shape;436;p60"/>
          <p:cNvPicPr preferRelativeResize="0"/>
          <p:nvPr>
            <p:ph idx="1" type="body"/>
          </p:nvPr>
        </p:nvPicPr>
        <p:blipFill rotWithShape="1">
          <a:blip r:embed="rId3">
            <a:alphaModFix/>
          </a:blip>
          <a:srcRect b="0" l="0" r="0" t="0"/>
          <a:stretch/>
        </p:blipFill>
        <p:spPr>
          <a:xfrm>
            <a:off x="5951190" y="1124744"/>
            <a:ext cx="5819775" cy="3819525"/>
          </a:xfrm>
          <a:prstGeom prst="rect">
            <a:avLst/>
          </a:prstGeom>
          <a:noFill/>
          <a:ln>
            <a:noFill/>
          </a:ln>
        </p:spPr>
      </p:pic>
      <p:sp>
        <p:nvSpPr>
          <p:cNvPr id="437" name="Google Shape;437;p60"/>
          <p:cNvSpPr/>
          <p:nvPr/>
        </p:nvSpPr>
        <p:spPr>
          <a:xfrm>
            <a:off x="2381" y="1464845"/>
            <a:ext cx="6092825"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tent"/>
                <a:ea typeface="Content"/>
                <a:cs typeface="Content"/>
                <a:sym typeface="Content"/>
              </a:rPr>
              <a:t>Notice in the image above that most of the time, similar data points are close to each other.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KNN captures the idea of similarity (sometimes called distance, proximity, or closeness) with some mathematics we might have learned in our childhood— calculating the distance between points on a graph.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There are other ways of calculating distance, and one way might be preferable depending on the problem we are solving. However, the straight-line distance (also called the Euclidean distance) is a popular and familiar choice.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descr="graph 2 points" id="442" name="Google Shape;442;p61"/>
          <p:cNvPicPr preferRelativeResize="0"/>
          <p:nvPr>
            <p:ph idx="1" type="body"/>
          </p:nvPr>
        </p:nvPicPr>
        <p:blipFill rotWithShape="1">
          <a:blip r:embed="rId3">
            <a:alphaModFix/>
          </a:blip>
          <a:srcRect b="0" l="0" r="0" t="0"/>
          <a:stretch/>
        </p:blipFill>
        <p:spPr>
          <a:xfrm>
            <a:off x="308728" y="1196752"/>
            <a:ext cx="2143125" cy="1828800"/>
          </a:xfrm>
          <a:prstGeom prst="rect">
            <a:avLst/>
          </a:prstGeom>
          <a:noFill/>
          <a:ln>
            <a:noFill/>
          </a:ln>
        </p:spPr>
      </p:pic>
      <p:sp>
        <p:nvSpPr>
          <p:cNvPr id="443" name="Google Shape;443;p61"/>
          <p:cNvSpPr/>
          <p:nvPr/>
        </p:nvSpPr>
        <p:spPr>
          <a:xfrm>
            <a:off x="3934966" y="1372488"/>
            <a:ext cx="609282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33333"/>
                </a:solidFill>
                <a:latin typeface="Calibri"/>
                <a:ea typeface="Calibri"/>
                <a:cs typeface="Calibri"/>
                <a:sym typeface="Calibri"/>
              </a:rPr>
              <a:t>We can run lines down from </a:t>
            </a:r>
            <a:r>
              <a:rPr lang="en-US" sz="1800">
                <a:solidFill>
                  <a:srgbClr val="A06000"/>
                </a:solidFill>
                <a:latin typeface="Calibri"/>
                <a:ea typeface="Calibri"/>
                <a:cs typeface="Calibri"/>
                <a:sym typeface="Calibri"/>
              </a:rPr>
              <a:t>A</a:t>
            </a:r>
            <a:r>
              <a:rPr lang="en-US" sz="1800">
                <a:solidFill>
                  <a:srgbClr val="333333"/>
                </a:solidFill>
                <a:latin typeface="Calibri"/>
                <a:ea typeface="Calibri"/>
                <a:cs typeface="Calibri"/>
                <a:sym typeface="Calibri"/>
              </a:rPr>
              <a:t>, and along from </a:t>
            </a:r>
            <a:r>
              <a:rPr lang="en-US" sz="1800">
                <a:solidFill>
                  <a:srgbClr val="A06000"/>
                </a:solidFill>
                <a:latin typeface="Calibri"/>
                <a:ea typeface="Calibri"/>
                <a:cs typeface="Calibri"/>
                <a:sym typeface="Calibri"/>
              </a:rPr>
              <a:t>B</a:t>
            </a:r>
            <a:r>
              <a:rPr lang="en-US" sz="1800">
                <a:solidFill>
                  <a:srgbClr val="333333"/>
                </a:solidFill>
                <a:latin typeface="Calibri"/>
                <a:ea typeface="Calibri"/>
                <a:cs typeface="Calibri"/>
                <a:sym typeface="Calibri"/>
              </a:rPr>
              <a:t>, to make a </a:t>
            </a:r>
            <a:r>
              <a:rPr lang="en-US" sz="1800">
                <a:solidFill>
                  <a:schemeClr val="dk1"/>
                </a:solidFill>
                <a:latin typeface="Calibri"/>
                <a:ea typeface="Calibri"/>
                <a:cs typeface="Calibri"/>
                <a:sym typeface="Calibri"/>
              </a:rPr>
              <a:t>Right-Angled Triangle</a:t>
            </a:r>
            <a:r>
              <a:rPr lang="en-US" sz="1800">
                <a:solidFill>
                  <a:srgbClr val="333333"/>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333333"/>
                </a:solidFill>
                <a:latin typeface="Calibri"/>
                <a:ea typeface="Calibri"/>
                <a:cs typeface="Calibri"/>
                <a:sym typeface="Calibri"/>
              </a:rPr>
              <a:t>And with a little help from </a:t>
            </a:r>
            <a:r>
              <a:rPr lang="en-US" sz="1800">
                <a:solidFill>
                  <a:schemeClr val="dk1"/>
                </a:solidFill>
                <a:latin typeface="Calibri"/>
                <a:ea typeface="Calibri"/>
                <a:cs typeface="Calibri"/>
                <a:sym typeface="Calibri"/>
              </a:rPr>
              <a:t>Pythagoras</a:t>
            </a:r>
            <a:r>
              <a:rPr lang="en-US" sz="1800">
                <a:solidFill>
                  <a:srgbClr val="333333"/>
                </a:solidFill>
                <a:latin typeface="Calibri"/>
                <a:ea typeface="Calibri"/>
                <a:cs typeface="Calibri"/>
                <a:sym typeface="Calibri"/>
              </a:rPr>
              <a:t> we know that:</a:t>
            </a:r>
            <a:endParaRPr/>
          </a:p>
          <a:p>
            <a:pPr indent="0" lvl="0" marL="0" marR="0" rtl="0" algn="ctr">
              <a:spcBef>
                <a:spcPts val="0"/>
              </a:spcBef>
              <a:spcAft>
                <a:spcPts val="0"/>
              </a:spcAft>
              <a:buNone/>
            </a:pPr>
            <a:r>
              <a:rPr lang="en-US" sz="1800">
                <a:solidFill>
                  <a:srgbClr val="A06000"/>
                </a:solidFill>
                <a:latin typeface="Calibri"/>
                <a:ea typeface="Calibri"/>
                <a:cs typeface="Calibri"/>
                <a:sym typeface="Calibri"/>
              </a:rPr>
              <a:t>a</a:t>
            </a:r>
            <a:r>
              <a:rPr baseline="30000" lang="en-US" sz="1800">
                <a:solidFill>
                  <a:srgbClr val="A06000"/>
                </a:solidFill>
                <a:latin typeface="Calibri"/>
                <a:ea typeface="Calibri"/>
                <a:cs typeface="Calibri"/>
                <a:sym typeface="Calibri"/>
              </a:rPr>
              <a:t>2</a:t>
            </a:r>
            <a:r>
              <a:rPr lang="en-US" sz="1800">
                <a:solidFill>
                  <a:srgbClr val="A06000"/>
                </a:solidFill>
                <a:latin typeface="Calibri"/>
                <a:ea typeface="Calibri"/>
                <a:cs typeface="Calibri"/>
                <a:sym typeface="Calibri"/>
              </a:rPr>
              <a:t> + b</a:t>
            </a:r>
            <a:r>
              <a:rPr baseline="30000" lang="en-US" sz="1800">
                <a:solidFill>
                  <a:srgbClr val="A06000"/>
                </a:solidFill>
                <a:latin typeface="Calibri"/>
                <a:ea typeface="Calibri"/>
                <a:cs typeface="Calibri"/>
                <a:sym typeface="Calibri"/>
              </a:rPr>
              <a:t>2</a:t>
            </a:r>
            <a:r>
              <a:rPr lang="en-US" sz="1800">
                <a:solidFill>
                  <a:srgbClr val="A06000"/>
                </a:solidFill>
                <a:latin typeface="Calibri"/>
                <a:ea typeface="Calibri"/>
                <a:cs typeface="Calibri"/>
                <a:sym typeface="Calibri"/>
              </a:rPr>
              <a:t> = c</a:t>
            </a:r>
            <a:r>
              <a:rPr baseline="30000" lang="en-US" sz="1800">
                <a:solidFill>
                  <a:srgbClr val="A06000"/>
                </a:solidFill>
                <a:latin typeface="Calibri"/>
                <a:ea typeface="Calibri"/>
                <a:cs typeface="Calibri"/>
                <a:sym typeface="Calibri"/>
              </a:rPr>
              <a:t>2</a:t>
            </a:r>
            <a:endParaRPr b="0" i="0" sz="1800">
              <a:solidFill>
                <a:srgbClr val="333333"/>
              </a:solidFill>
              <a:latin typeface="Calibri"/>
              <a:ea typeface="Calibri"/>
              <a:cs typeface="Calibri"/>
              <a:sym typeface="Calibri"/>
            </a:endParaRPr>
          </a:p>
        </p:txBody>
      </p:sp>
      <p:pic>
        <p:nvPicPr>
          <p:cNvPr descr="graph 2 points" id="444" name="Google Shape;444;p61"/>
          <p:cNvPicPr preferRelativeResize="0"/>
          <p:nvPr/>
        </p:nvPicPr>
        <p:blipFill rotWithShape="1">
          <a:blip r:embed="rId4">
            <a:alphaModFix/>
          </a:blip>
          <a:srcRect b="0" l="0" r="0" t="0"/>
          <a:stretch/>
        </p:blipFill>
        <p:spPr>
          <a:xfrm>
            <a:off x="308728" y="3429000"/>
            <a:ext cx="2400300" cy="1828800"/>
          </a:xfrm>
          <a:prstGeom prst="rect">
            <a:avLst/>
          </a:prstGeom>
          <a:noFill/>
          <a:ln>
            <a:noFill/>
          </a:ln>
        </p:spPr>
      </p:pic>
      <p:sp>
        <p:nvSpPr>
          <p:cNvPr id="445" name="Google Shape;445;p61"/>
          <p:cNvSpPr/>
          <p:nvPr/>
        </p:nvSpPr>
        <p:spPr>
          <a:xfrm>
            <a:off x="4367014" y="3579386"/>
            <a:ext cx="6092825"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33333"/>
                </a:solidFill>
                <a:latin typeface="Calibri"/>
                <a:ea typeface="Calibri"/>
                <a:cs typeface="Calibri"/>
                <a:sym typeface="Calibri"/>
              </a:rPr>
              <a:t>Now label the</a:t>
            </a:r>
            <a:r>
              <a:rPr lang="en-US" sz="1800" u="sng">
                <a:solidFill>
                  <a:srgbClr val="333333"/>
                </a:solidFill>
                <a:latin typeface="Calibri"/>
                <a:ea typeface="Calibri"/>
                <a:cs typeface="Calibri"/>
                <a:sym typeface="Calibri"/>
              </a:rPr>
              <a:t> </a:t>
            </a:r>
            <a:r>
              <a:rPr lang="en-US" sz="1800">
                <a:solidFill>
                  <a:schemeClr val="dk1"/>
                </a:solidFill>
                <a:latin typeface="Calibri"/>
                <a:ea typeface="Calibri"/>
                <a:cs typeface="Calibri"/>
                <a:sym typeface="Calibri"/>
              </a:rPr>
              <a:t>coordinates</a:t>
            </a:r>
            <a:r>
              <a:rPr lang="en-US" sz="1800">
                <a:solidFill>
                  <a:srgbClr val="333333"/>
                </a:solidFill>
                <a:latin typeface="Calibri"/>
                <a:ea typeface="Calibri"/>
                <a:cs typeface="Calibri"/>
                <a:sym typeface="Calibri"/>
              </a:rPr>
              <a:t> of points A and B.</a:t>
            </a:r>
            <a:endParaRPr/>
          </a:p>
          <a:p>
            <a:pPr indent="0" lvl="0" marL="0" marR="0" rtl="0" algn="ctr">
              <a:spcBef>
                <a:spcPts val="0"/>
              </a:spcBef>
              <a:spcAft>
                <a:spcPts val="0"/>
              </a:spcAft>
              <a:buNone/>
            </a:pPr>
            <a:r>
              <a:rPr lang="en-US" sz="1800">
                <a:solidFill>
                  <a:srgbClr val="A06000"/>
                </a:solidFill>
                <a:latin typeface="Calibri"/>
                <a:ea typeface="Calibri"/>
                <a:cs typeface="Calibri"/>
                <a:sym typeface="Calibri"/>
              </a:rPr>
              <a:t>x</a:t>
            </a:r>
            <a:r>
              <a:rPr baseline="-25000" lang="en-US" sz="1800">
                <a:solidFill>
                  <a:srgbClr val="A06000"/>
                </a:solidFill>
                <a:latin typeface="Calibri"/>
                <a:ea typeface="Calibri"/>
                <a:cs typeface="Calibri"/>
                <a:sym typeface="Calibri"/>
              </a:rPr>
              <a:t>A</a:t>
            </a:r>
            <a:r>
              <a:rPr lang="en-US" sz="1800">
                <a:solidFill>
                  <a:srgbClr val="333333"/>
                </a:solidFill>
                <a:latin typeface="Calibri"/>
                <a:ea typeface="Calibri"/>
                <a:cs typeface="Calibri"/>
                <a:sym typeface="Calibri"/>
              </a:rPr>
              <a:t> means the x-coordinate of point </a:t>
            </a:r>
            <a:r>
              <a:rPr lang="en-US" sz="1800">
                <a:solidFill>
                  <a:srgbClr val="A06000"/>
                </a:solidFill>
                <a:latin typeface="Calibri"/>
                <a:ea typeface="Calibri"/>
                <a:cs typeface="Calibri"/>
                <a:sym typeface="Calibri"/>
              </a:rPr>
              <a:t>A</a:t>
            </a:r>
            <a:br>
              <a:rPr lang="en-US" sz="1800">
                <a:solidFill>
                  <a:srgbClr val="333333"/>
                </a:solidFill>
                <a:latin typeface="Calibri"/>
                <a:ea typeface="Calibri"/>
                <a:cs typeface="Calibri"/>
                <a:sym typeface="Calibri"/>
              </a:rPr>
            </a:br>
            <a:r>
              <a:rPr lang="en-US" sz="1800">
                <a:solidFill>
                  <a:srgbClr val="A06000"/>
                </a:solidFill>
                <a:latin typeface="Calibri"/>
                <a:ea typeface="Calibri"/>
                <a:cs typeface="Calibri"/>
                <a:sym typeface="Calibri"/>
              </a:rPr>
              <a:t>y</a:t>
            </a:r>
            <a:r>
              <a:rPr baseline="-25000" lang="en-US" sz="1800">
                <a:solidFill>
                  <a:srgbClr val="A06000"/>
                </a:solidFill>
                <a:latin typeface="Calibri"/>
                <a:ea typeface="Calibri"/>
                <a:cs typeface="Calibri"/>
                <a:sym typeface="Calibri"/>
              </a:rPr>
              <a:t>A</a:t>
            </a:r>
            <a:r>
              <a:rPr lang="en-US" sz="1800">
                <a:solidFill>
                  <a:srgbClr val="333333"/>
                </a:solidFill>
                <a:latin typeface="Calibri"/>
                <a:ea typeface="Calibri"/>
                <a:cs typeface="Calibri"/>
                <a:sym typeface="Calibri"/>
              </a:rPr>
              <a:t> means the y-coordinate of point </a:t>
            </a:r>
            <a:r>
              <a:rPr lang="en-US" sz="1800">
                <a:solidFill>
                  <a:srgbClr val="A06000"/>
                </a:solidFill>
                <a:latin typeface="Calibri"/>
                <a:ea typeface="Calibri"/>
                <a:cs typeface="Calibri"/>
                <a:sym typeface="Calibri"/>
              </a:rPr>
              <a:t>A</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lang="en-US" sz="1800">
                <a:solidFill>
                  <a:srgbClr val="333333"/>
                </a:solidFill>
                <a:latin typeface="Calibri"/>
                <a:ea typeface="Calibri"/>
                <a:cs typeface="Calibri"/>
                <a:sym typeface="Calibri"/>
              </a:rPr>
              <a:t>The horizontal distance </a:t>
            </a:r>
            <a:r>
              <a:rPr b="1" lang="en-US" sz="1800">
                <a:solidFill>
                  <a:srgbClr val="A06000"/>
                </a:solidFill>
                <a:latin typeface="Calibri"/>
                <a:ea typeface="Calibri"/>
                <a:cs typeface="Calibri"/>
                <a:sym typeface="Calibri"/>
              </a:rPr>
              <a:t>a</a:t>
            </a:r>
            <a:r>
              <a:rPr lang="en-US" sz="1800">
                <a:solidFill>
                  <a:srgbClr val="333333"/>
                </a:solidFill>
                <a:latin typeface="Calibri"/>
                <a:ea typeface="Calibri"/>
                <a:cs typeface="Calibri"/>
                <a:sym typeface="Calibri"/>
              </a:rPr>
              <a:t> is </a:t>
            </a:r>
            <a:r>
              <a:rPr b="1" lang="en-US" sz="1800">
                <a:solidFill>
                  <a:srgbClr val="A06000"/>
                </a:solidFill>
                <a:latin typeface="Calibri"/>
                <a:ea typeface="Calibri"/>
                <a:cs typeface="Calibri"/>
                <a:sym typeface="Calibri"/>
              </a:rPr>
              <a:t>(x</a:t>
            </a:r>
            <a:r>
              <a:rPr b="1" baseline="-25000" lang="en-US" sz="1800">
                <a:solidFill>
                  <a:srgbClr val="A06000"/>
                </a:solidFill>
                <a:latin typeface="Calibri"/>
                <a:ea typeface="Calibri"/>
                <a:cs typeface="Calibri"/>
                <a:sym typeface="Calibri"/>
              </a:rPr>
              <a:t>A</a:t>
            </a:r>
            <a:r>
              <a:rPr b="1" lang="en-US" sz="1800">
                <a:solidFill>
                  <a:srgbClr val="A06000"/>
                </a:solidFill>
                <a:latin typeface="Calibri"/>
                <a:ea typeface="Calibri"/>
                <a:cs typeface="Calibri"/>
                <a:sym typeface="Calibri"/>
              </a:rPr>
              <a:t> − x</a:t>
            </a:r>
            <a:r>
              <a:rPr b="1" baseline="-25000" lang="en-US" sz="1800">
                <a:solidFill>
                  <a:srgbClr val="A06000"/>
                </a:solidFill>
                <a:latin typeface="Calibri"/>
                <a:ea typeface="Calibri"/>
                <a:cs typeface="Calibri"/>
                <a:sym typeface="Calibri"/>
              </a:rPr>
              <a:t>B</a:t>
            </a:r>
            <a:r>
              <a:rPr b="1" lang="en-US" sz="1800">
                <a:solidFill>
                  <a:srgbClr val="A06000"/>
                </a:solidFill>
                <a:latin typeface="Calibri"/>
                <a:ea typeface="Calibri"/>
                <a:cs typeface="Calibri"/>
                <a:sym typeface="Calibri"/>
              </a:rPr>
              <a:t>)</a:t>
            </a:r>
            <a:endParaRPr sz="1800">
              <a:solidFill>
                <a:srgbClr val="333333"/>
              </a:solidFill>
              <a:latin typeface="Calibri"/>
              <a:ea typeface="Calibri"/>
              <a:cs typeface="Calibri"/>
              <a:sym typeface="Calibri"/>
            </a:endParaRPr>
          </a:p>
          <a:p>
            <a:pPr indent="0" lvl="0" marL="0" marR="0" rtl="0" algn="l">
              <a:spcBef>
                <a:spcPts val="0"/>
              </a:spcBef>
              <a:spcAft>
                <a:spcPts val="0"/>
              </a:spcAft>
              <a:buNone/>
            </a:pPr>
            <a:r>
              <a:rPr lang="en-US" sz="1800">
                <a:solidFill>
                  <a:srgbClr val="333333"/>
                </a:solidFill>
                <a:latin typeface="Calibri"/>
                <a:ea typeface="Calibri"/>
                <a:cs typeface="Calibri"/>
                <a:sym typeface="Calibri"/>
              </a:rPr>
              <a:t>The vertical distance </a:t>
            </a:r>
            <a:r>
              <a:rPr b="1" lang="en-US" sz="1800">
                <a:solidFill>
                  <a:srgbClr val="A06000"/>
                </a:solidFill>
                <a:latin typeface="Calibri"/>
                <a:ea typeface="Calibri"/>
                <a:cs typeface="Calibri"/>
                <a:sym typeface="Calibri"/>
              </a:rPr>
              <a:t>b</a:t>
            </a:r>
            <a:r>
              <a:rPr lang="en-US" sz="1800">
                <a:solidFill>
                  <a:srgbClr val="333333"/>
                </a:solidFill>
                <a:latin typeface="Calibri"/>
                <a:ea typeface="Calibri"/>
                <a:cs typeface="Calibri"/>
                <a:sym typeface="Calibri"/>
              </a:rPr>
              <a:t> is </a:t>
            </a:r>
            <a:r>
              <a:rPr b="1" lang="en-US" sz="1800">
                <a:solidFill>
                  <a:srgbClr val="A06000"/>
                </a:solidFill>
                <a:latin typeface="Calibri"/>
                <a:ea typeface="Calibri"/>
                <a:cs typeface="Calibri"/>
                <a:sym typeface="Calibri"/>
              </a:rPr>
              <a:t>(y</a:t>
            </a:r>
            <a:r>
              <a:rPr b="1" baseline="-25000" lang="en-US" sz="1800">
                <a:solidFill>
                  <a:srgbClr val="A06000"/>
                </a:solidFill>
                <a:latin typeface="Calibri"/>
                <a:ea typeface="Calibri"/>
                <a:cs typeface="Calibri"/>
                <a:sym typeface="Calibri"/>
              </a:rPr>
              <a:t>A</a:t>
            </a:r>
            <a:r>
              <a:rPr b="1" lang="en-US" sz="1800">
                <a:solidFill>
                  <a:srgbClr val="A06000"/>
                </a:solidFill>
                <a:latin typeface="Calibri"/>
                <a:ea typeface="Calibri"/>
                <a:cs typeface="Calibri"/>
                <a:sym typeface="Calibri"/>
              </a:rPr>
              <a:t> − y</a:t>
            </a:r>
            <a:r>
              <a:rPr b="1" baseline="-25000" lang="en-US" sz="1800">
                <a:solidFill>
                  <a:srgbClr val="A06000"/>
                </a:solidFill>
                <a:latin typeface="Calibri"/>
                <a:ea typeface="Calibri"/>
                <a:cs typeface="Calibri"/>
                <a:sym typeface="Calibri"/>
              </a:rPr>
              <a:t>B</a:t>
            </a:r>
            <a:r>
              <a:rPr b="1" lang="en-US" sz="1800">
                <a:solidFill>
                  <a:srgbClr val="A06000"/>
                </a:solidFill>
                <a:latin typeface="Calibri"/>
                <a:ea typeface="Calibri"/>
                <a:cs typeface="Calibri"/>
                <a:sym typeface="Calibri"/>
              </a:rPr>
              <a:t>)</a:t>
            </a:r>
            <a:endParaRPr b="0" i="0" sz="1800">
              <a:solidFill>
                <a:srgbClr val="333333"/>
              </a:solidFill>
              <a:latin typeface="Calibri"/>
              <a:ea typeface="Calibri"/>
              <a:cs typeface="Calibri"/>
              <a:sym typeface="Calibri"/>
            </a:endParaRPr>
          </a:p>
        </p:txBody>
      </p:sp>
      <p:sp>
        <p:nvSpPr>
          <p:cNvPr id="446" name="Google Shape;446;p61"/>
          <p:cNvSpPr/>
          <p:nvPr/>
        </p:nvSpPr>
        <p:spPr>
          <a:xfrm>
            <a:off x="793081" y="5268839"/>
            <a:ext cx="14268648" cy="80021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Verdana"/>
              <a:buNone/>
            </a:pPr>
            <a:r>
              <a:rPr b="0" i="0" lang="en-US" sz="1400" u="none" cap="none" strike="noStrike">
                <a:solidFill>
                  <a:srgbClr val="222222"/>
                </a:solidFill>
                <a:latin typeface="Verdana"/>
                <a:ea typeface="Verdana"/>
                <a:cs typeface="Verdana"/>
                <a:sym typeface="Verdana"/>
              </a:rPr>
              <a:t>Start with:</a:t>
            </a:r>
            <a:r>
              <a:rPr b="0" i="0" lang="en-US" sz="1400" u="none" cap="none" strike="noStrike">
                <a:solidFill>
                  <a:srgbClr val="A06000"/>
                </a:solidFill>
                <a:latin typeface="Verdana"/>
                <a:ea typeface="Verdana"/>
                <a:cs typeface="Verdana"/>
                <a:sym typeface="Verdana"/>
              </a:rPr>
              <a:t>c</a:t>
            </a:r>
            <a:r>
              <a:rPr b="0" baseline="30000" i="0" lang="en-US" sz="1400" u="none" cap="none" strike="noStrike">
                <a:solidFill>
                  <a:srgbClr val="A06000"/>
                </a:solidFill>
                <a:latin typeface="Verdana"/>
                <a:ea typeface="Verdana"/>
                <a:cs typeface="Verdana"/>
                <a:sym typeface="Verdana"/>
              </a:rPr>
              <a:t>2</a:t>
            </a:r>
            <a:r>
              <a:rPr b="0" i="0" lang="en-US" sz="1400" u="none" cap="none" strike="noStrike">
                <a:solidFill>
                  <a:srgbClr val="A06000"/>
                </a:solidFill>
                <a:latin typeface="Verdana"/>
                <a:ea typeface="Verdana"/>
                <a:cs typeface="Verdana"/>
                <a:sym typeface="Verdana"/>
              </a:rPr>
              <a:t> = a</a:t>
            </a:r>
            <a:r>
              <a:rPr b="0" baseline="30000" i="0" lang="en-US" sz="1400" u="none" cap="none" strike="noStrike">
                <a:solidFill>
                  <a:srgbClr val="A06000"/>
                </a:solidFill>
                <a:latin typeface="Verdana"/>
                <a:ea typeface="Verdana"/>
                <a:cs typeface="Verdana"/>
                <a:sym typeface="Verdana"/>
              </a:rPr>
              <a:t>2</a:t>
            </a:r>
            <a:r>
              <a:rPr b="0" i="0" lang="en-US" sz="1400" u="none" cap="none" strike="noStrike">
                <a:solidFill>
                  <a:srgbClr val="A06000"/>
                </a:solidFill>
                <a:latin typeface="Verdana"/>
                <a:ea typeface="Verdana"/>
                <a:cs typeface="Verdana"/>
                <a:sym typeface="Verdana"/>
              </a:rPr>
              <a:t> + b</a:t>
            </a:r>
            <a:r>
              <a:rPr b="0" baseline="30000" i="0" lang="en-US" sz="1400" u="none" cap="none" strike="noStrike">
                <a:solidFill>
                  <a:srgbClr val="A06000"/>
                </a:solidFill>
                <a:latin typeface="Verdana"/>
                <a:ea typeface="Verdana"/>
                <a:cs typeface="Verdana"/>
                <a:sym typeface="Verdana"/>
              </a:rPr>
              <a:t>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22222"/>
              </a:buClr>
              <a:buSzPts val="1400"/>
              <a:buFont typeface="Verdana"/>
              <a:buNone/>
            </a:pPr>
            <a:r>
              <a:rPr b="0" i="0" lang="en-US" sz="1400" u="none" cap="none" strike="noStrike">
                <a:solidFill>
                  <a:srgbClr val="222222"/>
                </a:solidFill>
                <a:latin typeface="Verdana"/>
                <a:ea typeface="Verdana"/>
                <a:cs typeface="Verdana"/>
                <a:sym typeface="Verdana"/>
              </a:rPr>
              <a:t>Put in the calculations for a and b:</a:t>
            </a:r>
            <a:r>
              <a:rPr b="0" i="0" lang="en-US" sz="1400" u="none" cap="none" strike="noStrike">
                <a:solidFill>
                  <a:srgbClr val="A06000"/>
                </a:solidFill>
                <a:latin typeface="Verdana"/>
                <a:ea typeface="Verdana"/>
                <a:cs typeface="Verdana"/>
                <a:sym typeface="Verdana"/>
              </a:rPr>
              <a:t>c</a:t>
            </a:r>
            <a:r>
              <a:rPr b="0" baseline="30000" i="0" lang="en-US" sz="1400" u="none" cap="none" strike="noStrike">
                <a:solidFill>
                  <a:srgbClr val="A06000"/>
                </a:solidFill>
                <a:latin typeface="Verdana"/>
                <a:ea typeface="Verdana"/>
                <a:cs typeface="Verdana"/>
                <a:sym typeface="Verdana"/>
              </a:rPr>
              <a:t>2</a:t>
            </a:r>
            <a:r>
              <a:rPr b="0" i="0" lang="en-US" sz="1400" u="none" cap="none" strike="noStrike">
                <a:solidFill>
                  <a:srgbClr val="A06000"/>
                </a:solidFill>
                <a:latin typeface="Verdana"/>
                <a:ea typeface="Verdana"/>
                <a:cs typeface="Verdana"/>
                <a:sym typeface="Verdana"/>
              </a:rPr>
              <a:t> = (x</a:t>
            </a:r>
            <a:r>
              <a:rPr b="0" baseline="-25000" i="0" lang="en-US" sz="1400" u="none" cap="none" strike="noStrike">
                <a:solidFill>
                  <a:srgbClr val="A06000"/>
                </a:solidFill>
                <a:latin typeface="Verdana"/>
                <a:ea typeface="Verdana"/>
                <a:cs typeface="Verdana"/>
                <a:sym typeface="Verdana"/>
              </a:rPr>
              <a:t>A</a:t>
            </a:r>
            <a:r>
              <a:rPr b="0" i="0" lang="en-US" sz="1400" u="none" cap="none" strike="noStrike">
                <a:solidFill>
                  <a:srgbClr val="A06000"/>
                </a:solidFill>
                <a:latin typeface="Verdana"/>
                <a:ea typeface="Verdana"/>
                <a:cs typeface="Verdana"/>
                <a:sym typeface="Verdana"/>
              </a:rPr>
              <a:t> − x</a:t>
            </a:r>
            <a:r>
              <a:rPr b="0" baseline="-25000" i="0" lang="en-US" sz="1400" u="none" cap="none" strike="noStrike">
                <a:solidFill>
                  <a:srgbClr val="A06000"/>
                </a:solidFill>
                <a:latin typeface="Verdana"/>
                <a:ea typeface="Verdana"/>
                <a:cs typeface="Verdana"/>
                <a:sym typeface="Verdana"/>
              </a:rPr>
              <a:t>B</a:t>
            </a:r>
            <a:r>
              <a:rPr b="0" i="0" lang="en-US" sz="1400" u="none" cap="none" strike="noStrike">
                <a:solidFill>
                  <a:srgbClr val="A06000"/>
                </a:solidFill>
                <a:latin typeface="Verdana"/>
                <a:ea typeface="Verdana"/>
                <a:cs typeface="Verdana"/>
                <a:sym typeface="Verdana"/>
              </a:rPr>
              <a:t>)</a:t>
            </a:r>
            <a:r>
              <a:rPr b="0" baseline="30000" i="0" lang="en-US" sz="1400" u="none" cap="none" strike="noStrike">
                <a:solidFill>
                  <a:srgbClr val="A06000"/>
                </a:solidFill>
                <a:latin typeface="Verdana"/>
                <a:ea typeface="Verdana"/>
                <a:cs typeface="Verdana"/>
                <a:sym typeface="Verdana"/>
              </a:rPr>
              <a:t>2</a:t>
            </a:r>
            <a:r>
              <a:rPr b="0" i="0" lang="en-US" sz="1400" u="none" cap="none" strike="noStrike">
                <a:solidFill>
                  <a:srgbClr val="A06000"/>
                </a:solidFill>
                <a:latin typeface="Verdana"/>
                <a:ea typeface="Verdana"/>
                <a:cs typeface="Verdana"/>
                <a:sym typeface="Verdana"/>
              </a:rPr>
              <a:t> + (y</a:t>
            </a:r>
            <a:r>
              <a:rPr b="0" baseline="-25000" i="0" lang="en-US" sz="1400" u="none" cap="none" strike="noStrike">
                <a:solidFill>
                  <a:srgbClr val="A06000"/>
                </a:solidFill>
                <a:latin typeface="Verdana"/>
                <a:ea typeface="Verdana"/>
                <a:cs typeface="Verdana"/>
                <a:sym typeface="Verdana"/>
              </a:rPr>
              <a:t>A</a:t>
            </a:r>
            <a:r>
              <a:rPr b="0" i="0" lang="en-US" sz="1400" u="none" cap="none" strike="noStrike">
                <a:solidFill>
                  <a:srgbClr val="A06000"/>
                </a:solidFill>
                <a:latin typeface="Verdana"/>
                <a:ea typeface="Verdana"/>
                <a:cs typeface="Verdana"/>
                <a:sym typeface="Verdana"/>
              </a:rPr>
              <a:t> − y</a:t>
            </a:r>
            <a:r>
              <a:rPr b="0" baseline="-25000" i="0" lang="en-US" sz="1400" u="none" cap="none" strike="noStrike">
                <a:solidFill>
                  <a:srgbClr val="A06000"/>
                </a:solidFill>
                <a:latin typeface="Verdana"/>
                <a:ea typeface="Verdana"/>
                <a:cs typeface="Verdana"/>
                <a:sym typeface="Verdana"/>
              </a:rPr>
              <a:t>B</a:t>
            </a:r>
            <a:r>
              <a:rPr b="0" i="0" lang="en-US" sz="1400" u="none" cap="none" strike="noStrike">
                <a:solidFill>
                  <a:srgbClr val="A06000"/>
                </a:solidFill>
                <a:latin typeface="Verdana"/>
                <a:ea typeface="Verdana"/>
                <a:cs typeface="Verdana"/>
                <a:sym typeface="Verdana"/>
              </a:rPr>
              <a:t>)</a:t>
            </a:r>
            <a:r>
              <a:rPr b="0" baseline="30000" i="0" lang="en-US" sz="1400" u="none" cap="none" strike="noStrike">
                <a:solidFill>
                  <a:srgbClr val="A06000"/>
                </a:solidFill>
                <a:latin typeface="Verdana"/>
                <a:ea typeface="Verdana"/>
                <a:cs typeface="Verdana"/>
                <a:sym typeface="Verdana"/>
              </a:rPr>
              <a:t>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22222"/>
              </a:buClr>
              <a:buSzPts val="1400"/>
              <a:buFont typeface="Verdana"/>
              <a:buNone/>
            </a:pPr>
            <a:r>
              <a:rPr b="0" i="0" lang="en-US" sz="1400" u="none" cap="none" strike="noStrike">
                <a:solidFill>
                  <a:srgbClr val="222222"/>
                </a:solidFill>
                <a:latin typeface="Verdana"/>
                <a:ea typeface="Verdana"/>
                <a:cs typeface="Verdana"/>
                <a:sym typeface="Verdana"/>
              </a:rPr>
              <a:t>Square root of both sides:</a:t>
            </a:r>
            <a:r>
              <a:rPr b="0" i="0" lang="en-US" sz="1400" u="none" cap="none" strike="noStrike">
                <a:solidFill>
                  <a:srgbClr val="0044CC"/>
                </a:solidFill>
                <a:latin typeface="Verdana"/>
                <a:ea typeface="Verdana"/>
                <a:cs typeface="Verdana"/>
                <a:sym typeface="Verdana"/>
              </a:rPr>
              <a:t>  </a:t>
            </a:r>
            <a:r>
              <a:rPr b="0" i="0" lang="en-US" sz="1800" u="none" cap="none" strike="noStrike">
                <a:solidFill>
                  <a:srgbClr val="0044CC"/>
                </a:solidFill>
                <a:latin typeface="Verdana"/>
                <a:ea typeface="Verdana"/>
                <a:cs typeface="Verdana"/>
                <a:sym typeface="Verdana"/>
              </a:rPr>
              <a:t>                                </a:t>
            </a:r>
            <a:endParaRPr b="0" i="0" sz="1800" u="none" cap="none" strike="noStrike">
              <a:solidFill>
                <a:schemeClr val="dk1"/>
              </a:solidFill>
              <a:latin typeface="Arial"/>
              <a:ea typeface="Arial"/>
              <a:cs typeface="Arial"/>
              <a:sym typeface="Arial"/>
            </a:endParaRPr>
          </a:p>
        </p:txBody>
      </p:sp>
      <p:pic>
        <p:nvPicPr>
          <p:cNvPr descr="c = square root of [(xA-xB)^2+(yA-yB)^2]" id="447" name="Google Shape;447;p61"/>
          <p:cNvPicPr preferRelativeResize="0"/>
          <p:nvPr/>
        </p:nvPicPr>
        <p:blipFill rotWithShape="1">
          <a:blip r:embed="rId5">
            <a:alphaModFix/>
          </a:blip>
          <a:srcRect b="0" l="0" r="0" t="0"/>
          <a:stretch/>
        </p:blipFill>
        <p:spPr>
          <a:xfrm>
            <a:off x="3221026" y="5749833"/>
            <a:ext cx="2533650" cy="29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How Does The Decision Tree Algorithm Work:</a:t>
            </a:r>
            <a:endParaRPr/>
          </a:p>
        </p:txBody>
      </p:sp>
      <p:sp>
        <p:nvSpPr>
          <p:cNvPr id="140" name="Google Shape;140;p17"/>
          <p:cNvSpPr txBox="1"/>
          <p:nvPr>
            <p:ph idx="1" type="body"/>
          </p:nvPr>
        </p:nvSpPr>
        <p:spPr>
          <a:xfrm>
            <a:off x="-9461" y="548680"/>
            <a:ext cx="11999863" cy="597666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The basic idea behind any decision tree algorithm is as follows:</a:t>
            </a:r>
            <a:endParaRPr/>
          </a:p>
          <a:p>
            <a:pPr indent="-342900" lvl="0" marL="342900" rtl="0" algn="just">
              <a:spcBef>
                <a:spcPts val="400"/>
              </a:spcBef>
              <a:spcAft>
                <a:spcPts val="0"/>
              </a:spcAft>
              <a:buClr>
                <a:schemeClr val="dk1"/>
              </a:buClr>
              <a:buSzPts val="2000"/>
              <a:buChar char="•"/>
            </a:pPr>
            <a:r>
              <a:rPr lang="en-US"/>
              <a:t>Select the best attribute using Attribute Selection Measures(ASM) to split the records.</a:t>
            </a:r>
            <a:endParaRPr/>
          </a:p>
          <a:p>
            <a:pPr indent="-342900" lvl="0" marL="342900" rtl="0" algn="just">
              <a:spcBef>
                <a:spcPts val="400"/>
              </a:spcBef>
              <a:spcAft>
                <a:spcPts val="0"/>
              </a:spcAft>
              <a:buClr>
                <a:schemeClr val="dk1"/>
              </a:buClr>
              <a:buSzPts val="2000"/>
              <a:buChar char="•"/>
            </a:pPr>
            <a:r>
              <a:rPr lang="en-US"/>
              <a:t>Make that attribute a decision node and breaks the dataset into smaller subsets.</a:t>
            </a:r>
            <a:endParaRPr/>
          </a:p>
          <a:p>
            <a:pPr indent="-342900" lvl="0" marL="342900" rtl="0" algn="just">
              <a:spcBef>
                <a:spcPts val="400"/>
              </a:spcBef>
              <a:spcAft>
                <a:spcPts val="0"/>
              </a:spcAft>
              <a:buClr>
                <a:schemeClr val="dk1"/>
              </a:buClr>
              <a:buSzPts val="2000"/>
              <a:buChar char="•"/>
            </a:pPr>
            <a:r>
              <a:rPr lang="en-US"/>
              <a:t>Starts tree building by repeating this process recursively for each child until one of the condition will match:</a:t>
            </a:r>
            <a:endParaRPr/>
          </a:p>
          <a:p>
            <a:pPr indent="-285750" lvl="1" marL="742950" rtl="0" algn="just">
              <a:spcBef>
                <a:spcPts val="360"/>
              </a:spcBef>
              <a:spcAft>
                <a:spcPts val="0"/>
              </a:spcAft>
              <a:buClr>
                <a:schemeClr val="dk1"/>
              </a:buClr>
              <a:buSzPts val="1800"/>
              <a:buFont typeface="Noto Sans Symbols"/>
              <a:buChar char="⮚"/>
            </a:pPr>
            <a:r>
              <a:rPr lang="en-US"/>
              <a:t>All the tuples belong to the same attribute value.</a:t>
            </a:r>
            <a:endParaRPr/>
          </a:p>
          <a:p>
            <a:pPr indent="-285750" lvl="1" marL="742950" rtl="0" algn="just">
              <a:spcBef>
                <a:spcPts val="360"/>
              </a:spcBef>
              <a:spcAft>
                <a:spcPts val="0"/>
              </a:spcAft>
              <a:buClr>
                <a:schemeClr val="dk1"/>
              </a:buClr>
              <a:buSzPts val="1800"/>
              <a:buFont typeface="Noto Sans Symbols"/>
              <a:buChar char="⮚"/>
            </a:pPr>
            <a:r>
              <a:rPr lang="en-US"/>
              <a:t>There are no more remaining attributes.</a:t>
            </a:r>
            <a:endParaRPr/>
          </a:p>
          <a:p>
            <a:pPr indent="-285750" lvl="1" marL="742950" rtl="0" algn="just">
              <a:spcBef>
                <a:spcPts val="360"/>
              </a:spcBef>
              <a:spcAft>
                <a:spcPts val="0"/>
              </a:spcAft>
              <a:buClr>
                <a:schemeClr val="dk1"/>
              </a:buClr>
              <a:buSzPts val="1800"/>
              <a:buFont typeface="Noto Sans Symbols"/>
              <a:buChar char="⮚"/>
            </a:pPr>
            <a:r>
              <a:rPr lang="en-US"/>
              <a:t>There are no more instances.</a:t>
            </a:r>
            <a:endParaRPr/>
          </a:p>
          <a:p>
            <a:pPr indent="0" lvl="0" marL="0" rtl="0" algn="just">
              <a:spcBef>
                <a:spcPts val="400"/>
              </a:spcBef>
              <a:spcAft>
                <a:spcPts val="0"/>
              </a:spcAft>
              <a:buClr>
                <a:schemeClr val="dk1"/>
              </a:buClr>
              <a:buSzPts val="2000"/>
              <a:buNone/>
            </a:pPr>
            <a:r>
              <a:t/>
            </a:r>
            <a:endParaRPr/>
          </a:p>
        </p:txBody>
      </p:sp>
      <p:pic>
        <p:nvPicPr>
          <p:cNvPr descr="https://res.cloudinary.com/dyd911kmh/image/upload/f_auto,q_auto:best/v1545934190/2_btay8n.png" id="141" name="Google Shape;141;p17"/>
          <p:cNvPicPr preferRelativeResize="0"/>
          <p:nvPr/>
        </p:nvPicPr>
        <p:blipFill rotWithShape="1">
          <a:blip r:embed="rId3">
            <a:alphaModFix/>
          </a:blip>
          <a:srcRect b="0" l="0" r="0" t="0"/>
          <a:stretch/>
        </p:blipFill>
        <p:spPr>
          <a:xfrm>
            <a:off x="2642393" y="3140968"/>
            <a:ext cx="6905625" cy="29146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Steps To Follow KNN:</a:t>
            </a:r>
            <a:endParaRPr/>
          </a:p>
        </p:txBody>
      </p:sp>
      <p:sp>
        <p:nvSpPr>
          <p:cNvPr id="453" name="Google Shape;453;p62"/>
          <p:cNvSpPr txBox="1"/>
          <p:nvPr>
            <p:ph idx="1" type="body"/>
          </p:nvPr>
        </p:nvSpPr>
        <p:spPr>
          <a:xfrm>
            <a:off x="553122" y="1142984"/>
            <a:ext cx="10971372"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u="sng"/>
              <a:t>The KNN Algorithm</a:t>
            </a:r>
            <a:endParaRPr/>
          </a:p>
          <a:p>
            <a:pPr indent="-342900" lvl="0" marL="342900" rtl="0" algn="just">
              <a:spcBef>
                <a:spcPts val="400"/>
              </a:spcBef>
              <a:spcAft>
                <a:spcPts val="0"/>
              </a:spcAft>
              <a:buClr>
                <a:schemeClr val="dk1"/>
              </a:buClr>
              <a:buSzPts val="2000"/>
              <a:buChar char="•"/>
            </a:pPr>
            <a:r>
              <a:rPr lang="en-US"/>
              <a:t>Load the data</a:t>
            </a:r>
            <a:endParaRPr/>
          </a:p>
          <a:p>
            <a:pPr indent="-342900" lvl="0" marL="342900" rtl="0" algn="just">
              <a:spcBef>
                <a:spcPts val="400"/>
              </a:spcBef>
              <a:spcAft>
                <a:spcPts val="0"/>
              </a:spcAft>
              <a:buClr>
                <a:schemeClr val="dk1"/>
              </a:buClr>
              <a:buSzPts val="2000"/>
              <a:buChar char="•"/>
            </a:pPr>
            <a:r>
              <a:rPr lang="en-US"/>
              <a:t>Initialize K to your chosen number of neighbors</a:t>
            </a:r>
            <a:endParaRPr/>
          </a:p>
          <a:p>
            <a:pPr indent="-342900" lvl="0" marL="342900" rtl="0" algn="just">
              <a:spcBef>
                <a:spcPts val="400"/>
              </a:spcBef>
              <a:spcAft>
                <a:spcPts val="0"/>
              </a:spcAft>
              <a:buClr>
                <a:schemeClr val="dk1"/>
              </a:buClr>
              <a:buSzPts val="2000"/>
              <a:buChar char="•"/>
            </a:pPr>
            <a:r>
              <a:rPr lang="en-US"/>
              <a:t> For each example in the data</a:t>
            </a:r>
            <a:endParaRPr/>
          </a:p>
          <a:p>
            <a:pPr indent="-285750" lvl="1" marL="685800" rtl="0" algn="just">
              <a:spcBef>
                <a:spcPts val="360"/>
              </a:spcBef>
              <a:spcAft>
                <a:spcPts val="0"/>
              </a:spcAft>
              <a:buClr>
                <a:schemeClr val="dk1"/>
              </a:buClr>
              <a:buSzPts val="1800"/>
              <a:buFont typeface="Noto Sans Symbols"/>
              <a:buChar char="▪"/>
            </a:pPr>
            <a:r>
              <a:rPr lang="en-US"/>
              <a:t> Calculate the distance between the query example and the current example from the data.</a:t>
            </a:r>
            <a:endParaRPr/>
          </a:p>
          <a:p>
            <a:pPr indent="-285750" lvl="1" marL="685800" rtl="0" algn="just">
              <a:spcBef>
                <a:spcPts val="360"/>
              </a:spcBef>
              <a:spcAft>
                <a:spcPts val="0"/>
              </a:spcAft>
              <a:buClr>
                <a:schemeClr val="dk1"/>
              </a:buClr>
              <a:buSzPts val="1800"/>
              <a:buFont typeface="Noto Sans Symbols"/>
              <a:buChar char="▪"/>
            </a:pPr>
            <a:r>
              <a:rPr lang="en-US"/>
              <a:t> Add the distance and the index of the example to an ordered collection</a:t>
            </a:r>
            <a:endParaRPr/>
          </a:p>
          <a:p>
            <a:pPr indent="-342900" lvl="0" marL="342900" rtl="0" algn="just">
              <a:spcBef>
                <a:spcPts val="400"/>
              </a:spcBef>
              <a:spcAft>
                <a:spcPts val="0"/>
              </a:spcAft>
              <a:buClr>
                <a:schemeClr val="dk1"/>
              </a:buClr>
              <a:buSzPts val="2000"/>
              <a:buChar char="•"/>
            </a:pPr>
            <a:r>
              <a:rPr lang="en-US"/>
              <a:t> Sort the ordered collection of distances and indices from smallest to largest (in ascending order) by the distances</a:t>
            </a:r>
            <a:endParaRPr/>
          </a:p>
          <a:p>
            <a:pPr indent="-342900" lvl="0" marL="342900" rtl="0" algn="just">
              <a:spcBef>
                <a:spcPts val="400"/>
              </a:spcBef>
              <a:spcAft>
                <a:spcPts val="0"/>
              </a:spcAft>
              <a:buClr>
                <a:schemeClr val="dk1"/>
              </a:buClr>
              <a:buSzPts val="2000"/>
              <a:buChar char="•"/>
            </a:pPr>
            <a:r>
              <a:rPr lang="en-US"/>
              <a:t> Pick the first K entries from the sorted collection</a:t>
            </a:r>
            <a:endParaRPr/>
          </a:p>
          <a:p>
            <a:pPr indent="-342900" lvl="0" marL="342900" rtl="0" algn="just">
              <a:spcBef>
                <a:spcPts val="400"/>
              </a:spcBef>
              <a:spcAft>
                <a:spcPts val="0"/>
              </a:spcAft>
              <a:buClr>
                <a:schemeClr val="dk1"/>
              </a:buClr>
              <a:buSzPts val="2000"/>
              <a:buChar char="•"/>
            </a:pPr>
            <a:r>
              <a:rPr lang="en-US"/>
              <a:t> Get the labels of the selected K entries</a:t>
            </a:r>
            <a:endParaRPr/>
          </a:p>
          <a:p>
            <a:pPr indent="-342900" lvl="0" marL="342900" rtl="0" algn="just">
              <a:spcBef>
                <a:spcPts val="400"/>
              </a:spcBef>
              <a:spcAft>
                <a:spcPts val="0"/>
              </a:spcAft>
              <a:buClr>
                <a:schemeClr val="dk1"/>
              </a:buClr>
              <a:buSzPts val="2000"/>
              <a:buChar char="•"/>
            </a:pPr>
            <a:r>
              <a:rPr lang="en-US"/>
              <a:t> If regression, return the mean of the K labels</a:t>
            </a:r>
            <a:endParaRPr/>
          </a:p>
          <a:p>
            <a:pPr indent="-342900" lvl="0" marL="342900" rtl="0" algn="just">
              <a:spcBef>
                <a:spcPts val="400"/>
              </a:spcBef>
              <a:spcAft>
                <a:spcPts val="0"/>
              </a:spcAft>
              <a:buClr>
                <a:schemeClr val="dk1"/>
              </a:buClr>
              <a:buSzPts val="2000"/>
              <a:buChar char="•"/>
            </a:pPr>
            <a:r>
              <a:rPr lang="en-US"/>
              <a:t> If classification, return the mode or take majority votes of the K labels</a:t>
            </a:r>
            <a:endParaRPr/>
          </a:p>
          <a:p>
            <a:pPr indent="-215900" lvl="0" marL="342900" rtl="0" algn="just">
              <a:spcBef>
                <a:spcPts val="400"/>
              </a:spcBef>
              <a:spcAft>
                <a:spcPts val="0"/>
              </a:spcAft>
              <a:buClr>
                <a:schemeClr val="dk1"/>
              </a:buClr>
              <a:buSzPts val="20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3"/>
          <p:cNvSpPr txBox="1"/>
          <p:nvPr>
            <p:ph type="title"/>
          </p:nvPr>
        </p:nvSpPr>
        <p:spPr>
          <a:xfrm>
            <a:off x="288785" y="62517"/>
            <a:ext cx="8378189" cy="580401"/>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Example:</a:t>
            </a:r>
            <a:endParaRPr/>
          </a:p>
        </p:txBody>
      </p:sp>
      <p:sp>
        <p:nvSpPr>
          <p:cNvPr id="460" name="Google Shape;460;p63"/>
          <p:cNvSpPr txBox="1"/>
          <p:nvPr>
            <p:ph idx="1" type="body"/>
          </p:nvPr>
        </p:nvSpPr>
        <p:spPr>
          <a:xfrm>
            <a:off x="-28804" y="550226"/>
            <a:ext cx="12100674" cy="6047126"/>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n-US"/>
              <a:t>Step 1:</a:t>
            </a:r>
            <a:endParaRPr/>
          </a:p>
          <a:p>
            <a:pPr indent="0" lvl="0" marL="0" rtl="0" algn="just">
              <a:spcBef>
                <a:spcPts val="400"/>
              </a:spcBef>
              <a:spcAft>
                <a:spcPts val="0"/>
              </a:spcAft>
              <a:buClr>
                <a:schemeClr val="dk1"/>
              </a:buClr>
              <a:buSzPts val="2000"/>
              <a:buNone/>
            </a:pPr>
            <a:r>
              <a:rPr lang="en-US"/>
              <a:t>Data:</a:t>
            </a:r>
            <a:endParaRPr/>
          </a:p>
          <a:p>
            <a:pPr indent="0" lvl="0" marL="0" rtl="0" algn="just">
              <a:spcBef>
                <a:spcPts val="400"/>
              </a:spcBef>
              <a:spcAft>
                <a:spcPts val="0"/>
              </a:spcAft>
              <a:buClr>
                <a:schemeClr val="dk1"/>
              </a:buClr>
              <a:buSzPts val="2000"/>
              <a:buNone/>
            </a:pPr>
            <a:r>
              <a:rPr lang="en-US"/>
              <a:t>We have from the people survey and objective testing with two attributes x1=acid durability</a:t>
            </a:r>
            <a:endParaRPr/>
          </a:p>
          <a:p>
            <a:pPr indent="0" lvl="0" marL="0" rtl="0" algn="just">
              <a:spcBef>
                <a:spcPts val="400"/>
              </a:spcBef>
              <a:spcAft>
                <a:spcPts val="0"/>
              </a:spcAft>
              <a:buClr>
                <a:schemeClr val="dk1"/>
              </a:buClr>
              <a:buSzPts val="2000"/>
              <a:buNone/>
            </a:pPr>
            <a:r>
              <a:rPr lang="en-US"/>
              <a:t>X2=strength to classify whether a special paper tissue is good or not.</a:t>
            </a:r>
            <a:endParaRPr/>
          </a:p>
          <a:p>
            <a:pPr indent="0" lvl="0" marL="0" rtl="0" algn="just">
              <a:spcBef>
                <a:spcPts val="400"/>
              </a:spcBef>
              <a:spcAft>
                <a:spcPts val="0"/>
              </a:spcAft>
              <a:buClr>
                <a:schemeClr val="dk1"/>
              </a:buClr>
              <a:buSzPts val="2000"/>
              <a:buNone/>
            </a:pPr>
            <a:r>
              <a:rPr lang="en-US"/>
              <a:t> </a:t>
            </a:r>
            <a:endParaRPr/>
          </a:p>
        </p:txBody>
      </p:sp>
      <p:graphicFrame>
        <p:nvGraphicFramePr>
          <p:cNvPr id="461" name="Google Shape;461;p63"/>
          <p:cNvGraphicFramePr/>
          <p:nvPr/>
        </p:nvGraphicFramePr>
        <p:xfrm>
          <a:off x="1683328" y="2473036"/>
          <a:ext cx="3000000" cy="3000000"/>
        </p:xfrm>
        <a:graphic>
          <a:graphicData uri="http://schemas.openxmlformats.org/drawingml/2006/table">
            <a:tbl>
              <a:tblPr bandRow="1" firstRow="1">
                <a:noFill/>
                <a:tableStyleId>{D0824CCD-0158-43E6-8A87-92C9D18A488F}</a:tableStyleId>
              </a:tblPr>
              <a:tblGrid>
                <a:gridCol w="2715450"/>
                <a:gridCol w="2715450"/>
                <a:gridCol w="2715450"/>
              </a:tblGrid>
              <a:tr h="376625">
                <a:tc>
                  <a:txBody>
                    <a:bodyPr/>
                    <a:lstStyle/>
                    <a:p>
                      <a:pPr indent="0" lvl="0" marL="0" marR="0" rtl="0" algn="l">
                        <a:spcBef>
                          <a:spcPts val="0"/>
                        </a:spcBef>
                        <a:spcAft>
                          <a:spcPts val="0"/>
                        </a:spcAft>
                        <a:buNone/>
                      </a:pPr>
                      <a:r>
                        <a:rPr lang="en-US" sz="1800">
                          <a:solidFill>
                            <a:schemeClr val="dk1"/>
                          </a:solidFill>
                        </a:rPr>
                        <a:t>X1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X2</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Y</a:t>
                      </a:r>
                      <a:endParaRPr/>
                    </a:p>
                  </a:txBody>
                  <a:tcPr marT="45725" marB="45725" marR="91450" marL="91450"/>
                </a:tc>
              </a:tr>
              <a:tr h="376625">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Bad</a:t>
                      </a:r>
                      <a:endParaRPr/>
                    </a:p>
                  </a:txBody>
                  <a:tcPr marT="45725" marB="45725" marR="91450" marL="91450"/>
                </a:tc>
              </a:tr>
              <a:tr h="376625">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Bad</a:t>
                      </a:r>
                      <a:endParaRPr/>
                    </a:p>
                  </a:txBody>
                  <a:tcPr marT="45725" marB="45725" marR="91450" marL="91450"/>
                </a:tc>
              </a:tr>
              <a:tr h="376625">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Good </a:t>
                      </a:r>
                      <a:endParaRPr/>
                    </a:p>
                  </a:txBody>
                  <a:tcPr marT="45725" marB="45725" marR="91450" marL="91450"/>
                </a:tc>
              </a:tr>
              <a:tr h="376625">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Good</a:t>
                      </a:r>
                      <a:endParaRPr/>
                    </a:p>
                  </a:txBody>
                  <a:tcPr marT="45725" marB="45725" marR="91450" marL="91450"/>
                </a:tc>
              </a:tr>
            </a:tbl>
          </a:graphicData>
        </a:graphic>
      </p:graphicFrame>
      <p:sp>
        <p:nvSpPr>
          <p:cNvPr id="462" name="Google Shape;462;p63"/>
          <p:cNvSpPr txBox="1"/>
          <p:nvPr/>
        </p:nvSpPr>
        <p:spPr>
          <a:xfrm>
            <a:off x="100159" y="5143500"/>
            <a:ext cx="7723239" cy="6563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Question: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If new tuple X1=3, and X2=7 what is 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idx="1" type="body"/>
          </p:nvPr>
        </p:nvSpPr>
        <p:spPr>
          <a:xfrm>
            <a:off x="0" y="116632"/>
            <a:ext cx="11524494" cy="5552315"/>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a:t>Step2</a:t>
            </a:r>
            <a:r>
              <a:rPr lang="en-US"/>
              <a:t>:        Determine K value, assume k=3</a:t>
            </a:r>
            <a:endParaRPr/>
          </a:p>
          <a:p>
            <a:pPr indent="0" lvl="0" marL="0" rtl="0" algn="just">
              <a:spcBef>
                <a:spcPts val="400"/>
              </a:spcBef>
              <a:spcAft>
                <a:spcPts val="0"/>
              </a:spcAft>
              <a:buClr>
                <a:schemeClr val="dk1"/>
              </a:buClr>
              <a:buSzPts val="2000"/>
              <a:buNone/>
            </a:pPr>
            <a:r>
              <a:rPr b="1" lang="en-US"/>
              <a:t>Step3</a:t>
            </a:r>
            <a:r>
              <a:rPr lang="en-US"/>
              <a:t>:       Calculate distance between Query tuple with all training tuple </a:t>
            </a:r>
            <a:endParaRPr/>
          </a:p>
          <a:p>
            <a:pPr indent="0" lvl="0" marL="0" rtl="0" algn="just">
              <a:spcBef>
                <a:spcPts val="400"/>
              </a:spcBef>
              <a:spcAft>
                <a:spcPts val="0"/>
              </a:spcAft>
              <a:buClr>
                <a:schemeClr val="dk1"/>
              </a:buClr>
              <a:buSzPts val="2000"/>
              <a:buNone/>
            </a:pPr>
            <a:r>
              <a:t/>
            </a:r>
            <a:endParaRPr/>
          </a:p>
        </p:txBody>
      </p:sp>
      <p:graphicFrame>
        <p:nvGraphicFramePr>
          <p:cNvPr id="469" name="Google Shape;469;p64"/>
          <p:cNvGraphicFramePr/>
          <p:nvPr/>
        </p:nvGraphicFramePr>
        <p:xfrm>
          <a:off x="1714287" y="1337397"/>
          <a:ext cx="3000000" cy="3000000"/>
        </p:xfrm>
        <a:graphic>
          <a:graphicData uri="http://schemas.openxmlformats.org/drawingml/2006/table">
            <a:tbl>
              <a:tblPr bandRow="1" firstRow="1">
                <a:noFill/>
                <a:tableStyleId>{D0824CCD-0158-43E6-8A87-92C9D18A488F}</a:tableStyleId>
              </a:tblPr>
              <a:tblGrid>
                <a:gridCol w="2677950"/>
                <a:gridCol w="2708975"/>
                <a:gridCol w="2708975"/>
              </a:tblGrid>
              <a:tr h="370850">
                <a:tc>
                  <a:txBody>
                    <a:bodyPr/>
                    <a:lstStyle/>
                    <a:p>
                      <a:pPr indent="0" lvl="0" marL="0" marR="0" rtl="0" algn="l">
                        <a:spcBef>
                          <a:spcPts val="0"/>
                        </a:spcBef>
                        <a:spcAft>
                          <a:spcPts val="0"/>
                        </a:spcAft>
                        <a:buNone/>
                      </a:pPr>
                      <a:r>
                        <a:rPr lang="en-US" sz="1800">
                          <a:solidFill>
                            <a:schemeClr val="dk1"/>
                          </a:solidFill>
                        </a:rPr>
                        <a:t>X1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X2</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Distance(Euclidian)</a:t>
                      </a:r>
                      <a:endParaRPr/>
                    </a:p>
                  </a:txBody>
                  <a:tcPr marT="45725" marB="45725" marR="91450" marL="91450"/>
                </a:tc>
              </a:tr>
              <a:tr h="37085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(7-3)^2+(7-7)^2=16</a:t>
                      </a:r>
                      <a:endParaRPr/>
                    </a:p>
                  </a:txBody>
                  <a:tcPr marT="45725" marB="45725" marR="91450" marL="91450"/>
                </a:tc>
              </a:tr>
              <a:tr h="37085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(7-3)^2+(4-7)^2=25</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(3-3)^2+(4-7)^2=9</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(1-3)^2+(4-7)^2=13</a:t>
                      </a:r>
                      <a:endParaRPr/>
                    </a:p>
                  </a:txBody>
                  <a:tcPr marT="45725" marB="45725" marR="91450" marL="91450"/>
                </a:tc>
              </a:tr>
            </a:tbl>
          </a:graphicData>
        </a:graphic>
      </p:graphicFrame>
      <p:sp>
        <p:nvSpPr>
          <p:cNvPr id="470" name="Google Shape;470;p64"/>
          <p:cNvSpPr txBox="1"/>
          <p:nvPr/>
        </p:nvSpPr>
        <p:spPr>
          <a:xfrm flipH="1">
            <a:off x="4006974" y="932114"/>
            <a:ext cx="43730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Query tuple (3,7)</a:t>
            </a:r>
            <a:endParaRPr/>
          </a:p>
        </p:txBody>
      </p:sp>
      <p:sp>
        <p:nvSpPr>
          <p:cNvPr id="471" name="Google Shape;471;p64"/>
          <p:cNvSpPr txBox="1"/>
          <p:nvPr/>
        </p:nvSpPr>
        <p:spPr>
          <a:xfrm>
            <a:off x="0" y="3575666"/>
            <a:ext cx="100091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Step4</a:t>
            </a:r>
            <a:r>
              <a:rPr lang="en-US" sz="2000">
                <a:solidFill>
                  <a:schemeClr val="dk1"/>
                </a:solidFill>
                <a:latin typeface="Calibri"/>
                <a:ea typeface="Calibri"/>
                <a:cs typeface="Calibri"/>
                <a:sym typeface="Calibri"/>
              </a:rPr>
              <a:t>: Sort the distance and determine nearest neighbors based on k-th minimum distance</a:t>
            </a:r>
            <a:endParaRPr/>
          </a:p>
        </p:txBody>
      </p:sp>
      <p:graphicFrame>
        <p:nvGraphicFramePr>
          <p:cNvPr id="472" name="Google Shape;472;p64"/>
          <p:cNvGraphicFramePr/>
          <p:nvPr/>
        </p:nvGraphicFramePr>
        <p:xfrm>
          <a:off x="2494806" y="4149080"/>
          <a:ext cx="3000000" cy="3000000"/>
        </p:xfrm>
        <a:graphic>
          <a:graphicData uri="http://schemas.openxmlformats.org/drawingml/2006/table">
            <a:tbl>
              <a:tblPr bandRow="1" firstRow="1">
                <a:noFill/>
                <a:tableStyleId>{D0824CCD-0158-43E6-8A87-92C9D18A488F}</a:tableStyleId>
              </a:tblPr>
              <a:tblGrid>
                <a:gridCol w="1560025"/>
                <a:gridCol w="1560025"/>
                <a:gridCol w="1560025"/>
                <a:gridCol w="1560025"/>
                <a:gridCol w="1560025"/>
              </a:tblGrid>
              <a:tr h="413800">
                <a:tc>
                  <a:txBody>
                    <a:bodyPr/>
                    <a:lstStyle/>
                    <a:p>
                      <a:pPr indent="0" lvl="0" marL="0" marR="0" rtl="0" algn="l">
                        <a:spcBef>
                          <a:spcPts val="0"/>
                        </a:spcBef>
                        <a:spcAft>
                          <a:spcPts val="0"/>
                        </a:spcAft>
                        <a:buNone/>
                      </a:pPr>
                      <a:r>
                        <a:rPr b="0" lang="en-US" sz="1800">
                          <a:solidFill>
                            <a:schemeClr val="dk1"/>
                          </a:solidFill>
                        </a:rPr>
                        <a:t>X1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X2</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Distance(in square)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Rank</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Is it including k&lt;=3 </a:t>
                      </a:r>
                      <a:endParaRPr/>
                    </a:p>
                  </a:txBody>
                  <a:tcPr marT="45725" marB="45725" marR="91450" marL="91450"/>
                </a:tc>
              </a:tr>
              <a:tr h="23645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16</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23645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25</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r>
              <a:tr h="2364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2364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5"/>
          <p:cNvSpPr txBox="1"/>
          <p:nvPr>
            <p:ph idx="1" type="body"/>
          </p:nvPr>
        </p:nvSpPr>
        <p:spPr>
          <a:xfrm>
            <a:off x="-1" y="476672"/>
            <a:ext cx="12190413" cy="612068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a:t>Step5</a:t>
            </a:r>
            <a:r>
              <a:rPr lang="en-US"/>
              <a:t>: Gather the Y category of training data examples</a:t>
            </a:r>
            <a:endParaRPr/>
          </a:p>
          <a:p>
            <a:pPr indent="0" lvl="0" marL="0" rtl="0" algn="just">
              <a:spcBef>
                <a:spcPts val="400"/>
              </a:spcBef>
              <a:spcAft>
                <a:spcPts val="0"/>
              </a:spcAft>
              <a:buClr>
                <a:schemeClr val="dk1"/>
              </a:buClr>
              <a:buSzPts val="2000"/>
              <a:buNone/>
            </a:pPr>
            <a:r>
              <a:t/>
            </a:r>
            <a:endParaRPr/>
          </a:p>
        </p:txBody>
      </p:sp>
      <p:graphicFrame>
        <p:nvGraphicFramePr>
          <p:cNvPr id="479" name="Google Shape;479;p65"/>
          <p:cNvGraphicFramePr/>
          <p:nvPr/>
        </p:nvGraphicFramePr>
        <p:xfrm>
          <a:off x="1486694" y="1196752"/>
          <a:ext cx="3000000" cy="3000000"/>
        </p:xfrm>
        <a:graphic>
          <a:graphicData uri="http://schemas.openxmlformats.org/drawingml/2006/table">
            <a:tbl>
              <a:tblPr bandRow="1" firstRow="1">
                <a:noFill/>
                <a:tableStyleId>{D0824CCD-0158-43E6-8A87-92C9D18A488F}</a:tableStyleId>
              </a:tblPr>
              <a:tblGrid>
                <a:gridCol w="1354500"/>
                <a:gridCol w="1354500"/>
                <a:gridCol w="1354500"/>
                <a:gridCol w="1354500"/>
                <a:gridCol w="1354500"/>
                <a:gridCol w="1354500"/>
              </a:tblGrid>
              <a:tr h="370850">
                <a:tc>
                  <a:txBody>
                    <a:bodyPr/>
                    <a:lstStyle/>
                    <a:p>
                      <a:pPr indent="0" lvl="0" marL="0" marR="0" rtl="0" algn="l">
                        <a:spcBef>
                          <a:spcPts val="0"/>
                        </a:spcBef>
                        <a:spcAft>
                          <a:spcPts val="0"/>
                        </a:spcAft>
                        <a:buNone/>
                      </a:pPr>
                      <a:r>
                        <a:rPr lang="en-US" sz="1800">
                          <a:solidFill>
                            <a:schemeClr val="dk1"/>
                          </a:solidFill>
                        </a:rPr>
                        <a:t>X1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X2</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Distance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Rank</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Is it includes k&lt;=3</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Y</a:t>
                      </a:r>
                      <a:endParaRPr/>
                    </a:p>
                  </a:txBody>
                  <a:tcPr marT="45725" marB="45725" marR="91450" marL="91450"/>
                </a:tc>
              </a:tr>
              <a:tr h="37085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16</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Bad</a:t>
                      </a:r>
                      <a:endParaRPr/>
                    </a:p>
                  </a:txBody>
                  <a:tcPr marT="45725" marB="45725" marR="91450" marL="91450"/>
                </a:tc>
              </a:tr>
              <a:tr h="37085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25</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Good</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Good</a:t>
                      </a:r>
                      <a:endParaRPr/>
                    </a:p>
                  </a:txBody>
                  <a:tcPr marT="45725" marB="45725" marR="91450" marL="91450"/>
                </a:tc>
              </a:tr>
            </a:tbl>
          </a:graphicData>
        </a:graphic>
      </p:graphicFrame>
      <p:sp>
        <p:nvSpPr>
          <p:cNvPr id="480" name="Google Shape;480;p65"/>
          <p:cNvSpPr txBox="1"/>
          <p:nvPr/>
        </p:nvSpPr>
        <p:spPr>
          <a:xfrm flipH="1">
            <a:off x="982638" y="3670940"/>
            <a:ext cx="950505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Row 2, rank is 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That means it is not in nearest neighbors so we will not consider corresponding Y value</a:t>
            </a:r>
            <a:endParaRPr/>
          </a:p>
        </p:txBody>
      </p:sp>
      <p:sp>
        <p:nvSpPr>
          <p:cNvPr id="481" name="Google Shape;481;p65"/>
          <p:cNvSpPr txBox="1"/>
          <p:nvPr/>
        </p:nvSpPr>
        <p:spPr>
          <a:xfrm flipH="1">
            <a:off x="118542" y="4653136"/>
            <a:ext cx="1072919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Step6: </a:t>
            </a:r>
            <a:r>
              <a:rPr lang="en-US" sz="2000">
                <a:solidFill>
                  <a:schemeClr val="dk1"/>
                </a:solidFill>
                <a:latin typeface="Calibri"/>
                <a:ea typeface="Calibri"/>
                <a:cs typeface="Calibri"/>
                <a:sym typeface="Calibri"/>
              </a:rPr>
              <a:t>Use simple majority of nearest neighbors  we have Two Goods and One Bad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Therefore  X1=3,X2=7 will goes into Good category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idx="1" type="body"/>
          </p:nvPr>
        </p:nvSpPr>
        <p:spPr>
          <a:xfrm>
            <a:off x="0" y="404664"/>
            <a:ext cx="12190413" cy="612068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b="1" lang="en-US" sz="2400" u="sng"/>
              <a:t>Choosing the right value for K:</a:t>
            </a:r>
            <a:endParaRPr/>
          </a:p>
          <a:p>
            <a:pPr indent="-342900" lvl="0" marL="342900" rtl="0" algn="just">
              <a:spcBef>
                <a:spcPts val="400"/>
              </a:spcBef>
              <a:spcAft>
                <a:spcPts val="0"/>
              </a:spcAft>
              <a:buClr>
                <a:schemeClr val="dk1"/>
              </a:buClr>
              <a:buSzPts val="2000"/>
              <a:buChar char="•"/>
            </a:pPr>
            <a:r>
              <a:rPr lang="en-US"/>
              <a:t>To select the K that’s right for your data, we run the KNN algorithm several times with different values of K and choose the K that reduces the number of errors we encounter while maintaining the algorithm’s ability to accurately make predictions when it’s given data it hasn’t seen before.</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lang="en-US"/>
              <a:t>Here are some things to keep in mind</a:t>
            </a:r>
            <a:r>
              <a:rPr lang="en-US"/>
              <a:t>:</a:t>
            </a:r>
            <a:endParaRPr/>
          </a:p>
          <a:p>
            <a:pPr indent="-342900" lvl="0" marL="342900" rtl="0" algn="just">
              <a:spcBef>
                <a:spcPts val="400"/>
              </a:spcBef>
              <a:spcAft>
                <a:spcPts val="0"/>
              </a:spcAft>
              <a:buClr>
                <a:schemeClr val="dk1"/>
              </a:buClr>
              <a:buSzPts val="2000"/>
              <a:buChar char="•"/>
            </a:pPr>
            <a:r>
              <a:rPr lang="en-US"/>
              <a:t>As we decrease the value of K to 1, our predictions become less stable. If K=1 our query will deal with only one neighbor it leads to overfit the data.</a:t>
            </a:r>
            <a:endParaRPr/>
          </a:p>
          <a:p>
            <a:pPr indent="0" lvl="0" marL="0" rtl="0" algn="just">
              <a:spcBef>
                <a:spcPts val="400"/>
              </a:spcBef>
              <a:spcAft>
                <a:spcPts val="0"/>
              </a:spcAft>
              <a:buClr>
                <a:schemeClr val="dk1"/>
              </a:buClr>
              <a:buSzPts val="2000"/>
              <a:buNone/>
            </a:pPr>
            <a:r>
              <a:t/>
            </a:r>
            <a:endParaRPr/>
          </a:p>
          <a:p>
            <a:pPr indent="-342900" lvl="0" marL="342900" rtl="0" algn="just">
              <a:spcBef>
                <a:spcPts val="400"/>
              </a:spcBef>
              <a:spcAft>
                <a:spcPts val="0"/>
              </a:spcAft>
              <a:buClr>
                <a:schemeClr val="dk1"/>
              </a:buClr>
              <a:buSzPts val="2000"/>
              <a:buChar char="•"/>
            </a:pPr>
            <a:r>
              <a:rPr lang="en-US"/>
              <a:t>Inversely,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endParaRPr/>
          </a:p>
          <a:p>
            <a:pPr indent="0" lvl="0" marL="0" rtl="0" algn="just">
              <a:spcBef>
                <a:spcPts val="400"/>
              </a:spcBef>
              <a:spcAft>
                <a:spcPts val="0"/>
              </a:spcAft>
              <a:buClr>
                <a:schemeClr val="dk1"/>
              </a:buClr>
              <a:buSzPts val="2000"/>
              <a:buNone/>
            </a:pPr>
            <a:r>
              <a:t/>
            </a:r>
            <a:endParaRPr/>
          </a:p>
          <a:p>
            <a:pPr indent="-342900" lvl="0" marL="342900" rtl="0" algn="just">
              <a:spcBef>
                <a:spcPts val="400"/>
              </a:spcBef>
              <a:spcAft>
                <a:spcPts val="0"/>
              </a:spcAft>
              <a:buClr>
                <a:schemeClr val="dk1"/>
              </a:buClr>
              <a:buSzPts val="2000"/>
              <a:buChar char="•"/>
            </a:pPr>
            <a:r>
              <a:rPr lang="en-US"/>
              <a:t>In cases where we are taking a majority vote (e.g. picking the mode in a classification problem) among labels, we usually make K an odd number to have a tiebreaker.</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7"/>
          <p:cNvSpPr txBox="1"/>
          <p:nvPr>
            <p:ph idx="1" type="body"/>
          </p:nvPr>
        </p:nvSpPr>
        <p:spPr>
          <a:xfrm>
            <a:off x="190549" y="692696"/>
            <a:ext cx="11999863" cy="4976251"/>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b="1" lang="en-US" sz="2400" u="sng"/>
              <a:t>Advantages:</a:t>
            </a:r>
            <a:endParaRPr/>
          </a:p>
          <a:p>
            <a:pPr indent="-342900" lvl="0" marL="342900" rtl="0" algn="just">
              <a:spcBef>
                <a:spcPts val="400"/>
              </a:spcBef>
              <a:spcAft>
                <a:spcPts val="0"/>
              </a:spcAft>
              <a:buClr>
                <a:schemeClr val="dk1"/>
              </a:buClr>
              <a:buSzPts val="2000"/>
              <a:buChar char="•"/>
            </a:pPr>
            <a:r>
              <a:rPr lang="en-US"/>
              <a:t>The algorithm is simple and easy to implement.</a:t>
            </a:r>
            <a:endParaRPr/>
          </a:p>
          <a:p>
            <a:pPr indent="-342900" lvl="0" marL="342900" rtl="0" algn="just">
              <a:spcBef>
                <a:spcPts val="400"/>
              </a:spcBef>
              <a:spcAft>
                <a:spcPts val="0"/>
              </a:spcAft>
              <a:buClr>
                <a:schemeClr val="dk1"/>
              </a:buClr>
              <a:buSzPts val="2000"/>
              <a:buChar char="•"/>
            </a:pPr>
            <a:r>
              <a:rPr lang="en-US"/>
              <a:t>There’s no need to build a model, tune several parameters, or make additional assumptions.</a:t>
            </a:r>
            <a:endParaRPr/>
          </a:p>
          <a:p>
            <a:pPr indent="-342900" lvl="0" marL="342900" rtl="0" algn="just">
              <a:spcBef>
                <a:spcPts val="400"/>
              </a:spcBef>
              <a:spcAft>
                <a:spcPts val="0"/>
              </a:spcAft>
              <a:buClr>
                <a:schemeClr val="dk1"/>
              </a:buClr>
              <a:buSzPts val="2000"/>
              <a:buChar char="•"/>
            </a:pPr>
            <a:r>
              <a:rPr lang="en-US"/>
              <a:t>The algorithm is versatile. It can be used for classification, and regression.</a:t>
            </a:r>
            <a:endParaRPr/>
          </a:p>
          <a:p>
            <a:pPr indent="0" lvl="0" marL="0" rtl="0" algn="just">
              <a:spcBef>
                <a:spcPts val="400"/>
              </a:spcBef>
              <a:spcAft>
                <a:spcPts val="0"/>
              </a:spcAft>
              <a:buClr>
                <a:schemeClr val="dk1"/>
              </a:buClr>
              <a:buSzPts val="2000"/>
              <a:buNone/>
            </a:pPr>
            <a:r>
              <a:t/>
            </a:r>
            <a:endParaRPr/>
          </a:p>
          <a:p>
            <a:pPr indent="0" lvl="0" marL="0" rtl="0" algn="just">
              <a:spcBef>
                <a:spcPts val="480"/>
              </a:spcBef>
              <a:spcAft>
                <a:spcPts val="0"/>
              </a:spcAft>
              <a:buClr>
                <a:schemeClr val="dk1"/>
              </a:buClr>
              <a:buSzPts val="2400"/>
              <a:buNone/>
            </a:pPr>
            <a:r>
              <a:rPr b="1" lang="en-US" sz="2400" u="sng"/>
              <a:t>Disadvantages:</a:t>
            </a:r>
            <a:endParaRPr/>
          </a:p>
          <a:p>
            <a:pPr indent="0" lvl="0" marL="0" rtl="0" algn="just">
              <a:spcBef>
                <a:spcPts val="480"/>
              </a:spcBef>
              <a:spcAft>
                <a:spcPts val="0"/>
              </a:spcAft>
              <a:buClr>
                <a:schemeClr val="dk1"/>
              </a:buClr>
              <a:buSzPts val="2400"/>
              <a:buNone/>
            </a:pPr>
            <a:r>
              <a:t/>
            </a:r>
            <a:endParaRPr b="1" sz="2400" u="sng"/>
          </a:p>
          <a:p>
            <a:pPr indent="-342900" lvl="0" marL="342900" rtl="0" algn="just">
              <a:spcBef>
                <a:spcPts val="400"/>
              </a:spcBef>
              <a:spcAft>
                <a:spcPts val="0"/>
              </a:spcAft>
              <a:buClr>
                <a:schemeClr val="dk1"/>
              </a:buClr>
              <a:buSzPts val="2000"/>
              <a:buChar char="•"/>
            </a:pPr>
            <a:r>
              <a:rPr lang="en-US"/>
              <a:t>The algorithm gets significantly slower as the number of examples and/or predictors/independent variables increase.</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8"/>
          <p:cNvSpPr/>
          <p:nvPr/>
        </p:nvSpPr>
        <p:spPr>
          <a:xfrm>
            <a:off x="622598" y="3032956"/>
            <a:ext cx="8352928" cy="792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000">
                <a:solidFill>
                  <a:schemeClr val="dk1"/>
                </a:solidFill>
                <a:latin typeface="Calibri"/>
                <a:ea typeface="Calibri"/>
                <a:cs typeface="Calibri"/>
                <a:sym typeface="Calibri"/>
              </a:rPr>
              <a:t>Ensemble Methods</a:t>
            </a:r>
            <a:endParaRPr b="1" sz="50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9"/>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Ensemble Methods:</a:t>
            </a:r>
            <a:endParaRPr/>
          </a:p>
        </p:txBody>
      </p:sp>
      <p:sp>
        <p:nvSpPr>
          <p:cNvPr id="502" name="Google Shape;502;p69"/>
          <p:cNvSpPr txBox="1"/>
          <p:nvPr>
            <p:ph idx="1" type="body"/>
          </p:nvPr>
        </p:nvSpPr>
        <p:spPr>
          <a:xfrm>
            <a:off x="553122" y="1142984"/>
            <a:ext cx="10971372"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Ensemble Methods are used for increasing classification accuracy</a:t>
            </a:r>
            <a:endParaRPr/>
          </a:p>
          <a:p>
            <a:pPr indent="-342900" lvl="0" marL="342900" rtl="0" algn="just">
              <a:spcBef>
                <a:spcPts val="400"/>
              </a:spcBef>
              <a:spcAft>
                <a:spcPts val="0"/>
              </a:spcAft>
              <a:buClr>
                <a:schemeClr val="dk1"/>
              </a:buClr>
              <a:buSzPts val="2000"/>
              <a:buChar char="•"/>
            </a:pPr>
            <a:r>
              <a:rPr lang="en-US"/>
              <a:t>An ensemble for classification is a composite model, made up of a combination of classifiers. </a:t>
            </a:r>
            <a:endParaRPr/>
          </a:p>
          <a:p>
            <a:pPr indent="-342900" lvl="0" marL="342900" rtl="0" algn="just">
              <a:spcBef>
                <a:spcPts val="400"/>
              </a:spcBef>
              <a:spcAft>
                <a:spcPts val="0"/>
              </a:spcAft>
              <a:buClr>
                <a:schemeClr val="dk1"/>
              </a:buClr>
              <a:buSzPts val="2000"/>
              <a:buChar char="•"/>
            </a:pPr>
            <a:r>
              <a:rPr lang="en-US"/>
              <a:t>The individual classifiers vote, and a class label prediction is returned by the ensemble based on the collection of votes. </a:t>
            </a:r>
            <a:endParaRPr/>
          </a:p>
          <a:p>
            <a:pPr indent="-342900" lvl="0" marL="342900" rtl="0" algn="just">
              <a:spcBef>
                <a:spcPts val="400"/>
              </a:spcBef>
              <a:spcAft>
                <a:spcPts val="0"/>
              </a:spcAft>
              <a:buClr>
                <a:schemeClr val="dk1"/>
              </a:buClr>
              <a:buSzPts val="2000"/>
              <a:buChar char="•"/>
            </a:pPr>
            <a:r>
              <a:rPr lang="en-US"/>
              <a:t>Ensembles tend to be more accurate than their component classifiers.</a:t>
            </a:r>
            <a:endParaRPr/>
          </a:p>
          <a:p>
            <a:pPr indent="0" lvl="0" marL="0" rtl="0" algn="just">
              <a:spcBef>
                <a:spcPts val="400"/>
              </a:spcBef>
              <a:spcAft>
                <a:spcPts val="0"/>
              </a:spcAft>
              <a:buClr>
                <a:schemeClr val="dk1"/>
              </a:buClr>
              <a:buSzPts val="2000"/>
              <a:buNone/>
            </a:pPr>
            <a:r>
              <a:t/>
            </a:r>
            <a:endParaRPr/>
          </a:p>
        </p:txBody>
      </p:sp>
      <p:pic>
        <p:nvPicPr>
          <p:cNvPr descr="Image result for The decision boundary of the ensemble is closer to the true boundary. Source: FromSeni and Elder [SE10]. c 2010Morgan &amp; Claypool Publishers; used with permission." id="503" name="Google Shape;503;p69"/>
          <p:cNvPicPr preferRelativeResize="0"/>
          <p:nvPr/>
        </p:nvPicPr>
        <p:blipFill rotWithShape="1">
          <a:blip r:embed="rId3">
            <a:alphaModFix/>
          </a:blip>
          <a:srcRect b="0" l="0" r="0" t="0"/>
          <a:stretch/>
        </p:blipFill>
        <p:spPr>
          <a:xfrm>
            <a:off x="2926854" y="2996952"/>
            <a:ext cx="7272808" cy="309634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0"/>
          <p:cNvSpPr/>
          <p:nvPr/>
        </p:nvSpPr>
        <p:spPr>
          <a:xfrm>
            <a:off x="237085" y="188640"/>
            <a:ext cx="11953328" cy="58785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Bagging</a:t>
            </a:r>
            <a:r>
              <a:rPr lang="en-US" sz="1800">
                <a:solidFill>
                  <a:schemeClr val="dk1"/>
                </a:solidFill>
                <a:latin typeface="Arial"/>
                <a:ea typeface="Arial"/>
                <a:cs typeface="Arial"/>
                <a:sym typeface="Arial"/>
              </a:rPr>
              <a:t>, </a:t>
            </a:r>
            <a:r>
              <a:rPr i="1" lang="en-US" sz="1800">
                <a:solidFill>
                  <a:schemeClr val="dk1"/>
                </a:solidFill>
                <a:latin typeface="Arial"/>
                <a:ea typeface="Arial"/>
                <a:cs typeface="Arial"/>
                <a:sym typeface="Arial"/>
              </a:rPr>
              <a:t>boosting</a:t>
            </a:r>
            <a:r>
              <a:rPr lang="en-US" sz="1800">
                <a:solidFill>
                  <a:schemeClr val="dk1"/>
                </a:solidFill>
                <a:latin typeface="Arial"/>
                <a:ea typeface="Arial"/>
                <a:cs typeface="Arial"/>
                <a:sym typeface="Arial"/>
              </a:rPr>
              <a:t>, and </a:t>
            </a:r>
            <a:r>
              <a:rPr i="1" lang="en-US" sz="1800">
                <a:solidFill>
                  <a:schemeClr val="dk1"/>
                </a:solidFill>
                <a:latin typeface="Arial"/>
                <a:ea typeface="Arial"/>
                <a:cs typeface="Arial"/>
                <a:sym typeface="Arial"/>
              </a:rPr>
              <a:t>random forests </a:t>
            </a:r>
            <a:r>
              <a:rPr lang="en-US" sz="1800">
                <a:solidFill>
                  <a:schemeClr val="dk1"/>
                </a:solidFill>
                <a:latin typeface="Arial"/>
                <a:ea typeface="Arial"/>
                <a:cs typeface="Arial"/>
                <a:sym typeface="Arial"/>
              </a:rPr>
              <a:t>are examples of </a:t>
            </a:r>
            <a:r>
              <a:rPr b="1" lang="en-US" sz="1800">
                <a:solidFill>
                  <a:schemeClr val="dk1"/>
                </a:solidFill>
                <a:latin typeface="Arial"/>
                <a:ea typeface="Arial"/>
                <a:cs typeface="Arial"/>
                <a:sym typeface="Arial"/>
              </a:rPr>
              <a:t>ensemble methods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figure An ensemble combines a series of </a:t>
            </a:r>
            <a:r>
              <a:rPr i="1" lang="en-US" sz="2000">
                <a:solidFill>
                  <a:schemeClr val="dk1"/>
                </a:solidFill>
                <a:latin typeface="Arial"/>
                <a:ea typeface="Arial"/>
                <a:cs typeface="Arial"/>
                <a:sym typeface="Arial"/>
              </a:rPr>
              <a:t>k </a:t>
            </a:r>
            <a:r>
              <a:rPr lang="en-US" sz="2000">
                <a:solidFill>
                  <a:schemeClr val="dk1"/>
                </a:solidFill>
                <a:latin typeface="Arial"/>
                <a:ea typeface="Arial"/>
                <a:cs typeface="Arial"/>
                <a:sym typeface="Arial"/>
              </a:rPr>
              <a:t>learned models (or </a:t>
            </a:r>
            <a:r>
              <a:rPr i="1" lang="en-US" sz="2000">
                <a:solidFill>
                  <a:schemeClr val="dk1"/>
                </a:solidFill>
                <a:latin typeface="Arial"/>
                <a:ea typeface="Arial"/>
                <a:cs typeface="Arial"/>
                <a:sym typeface="Arial"/>
              </a:rPr>
              <a:t>base classifiers</a:t>
            </a:r>
            <a:r>
              <a:rPr lang="en-US" sz="2000">
                <a:solidFill>
                  <a:schemeClr val="dk1"/>
                </a:solidFill>
                <a:latin typeface="Arial"/>
                <a:ea typeface="Arial"/>
                <a:cs typeface="Arial"/>
                <a:sym typeface="Arial"/>
              </a:rPr>
              <a:t>),</a:t>
            </a:r>
            <a:r>
              <a:rPr i="1" lang="en-US" sz="2000">
                <a:solidFill>
                  <a:schemeClr val="dk1"/>
                </a:solidFill>
                <a:latin typeface="Arial"/>
                <a:ea typeface="Arial"/>
                <a:cs typeface="Arial"/>
                <a:sym typeface="Arial"/>
              </a:rPr>
              <a:t>M</a:t>
            </a:r>
            <a:r>
              <a:rPr lang="en-US" sz="2000">
                <a:solidFill>
                  <a:schemeClr val="dk1"/>
                </a:solidFill>
                <a:latin typeface="Arial"/>
                <a:ea typeface="Arial"/>
                <a:cs typeface="Arial"/>
                <a:sym typeface="Arial"/>
              </a:rPr>
              <a:t>1, </a:t>
            </a:r>
            <a:r>
              <a:rPr i="1" lang="en-US" sz="2000">
                <a:solidFill>
                  <a:schemeClr val="dk1"/>
                </a:solidFill>
                <a:latin typeface="Arial"/>
                <a:ea typeface="Arial"/>
                <a:cs typeface="Arial"/>
                <a:sym typeface="Arial"/>
              </a:rPr>
              <a:t>M</a:t>
            </a:r>
            <a:r>
              <a:rPr lang="en-US" sz="2000">
                <a:solidFill>
                  <a:schemeClr val="dk1"/>
                </a:solidFill>
                <a:latin typeface="Arial"/>
                <a:ea typeface="Arial"/>
                <a:cs typeface="Arial"/>
                <a:sym typeface="Arial"/>
              </a:rPr>
              <a:t>2, …., </a:t>
            </a:r>
            <a:r>
              <a:rPr i="1" lang="en-US" sz="2000">
                <a:solidFill>
                  <a:schemeClr val="dk1"/>
                </a:solidFill>
                <a:latin typeface="Arial"/>
                <a:ea typeface="Arial"/>
                <a:cs typeface="Arial"/>
                <a:sym typeface="Arial"/>
              </a:rPr>
              <a:t>Mk</a:t>
            </a:r>
            <a:r>
              <a:rPr lang="en-US" sz="2000">
                <a:solidFill>
                  <a:schemeClr val="dk1"/>
                </a:solidFill>
                <a:latin typeface="Arial"/>
                <a:ea typeface="Arial"/>
                <a:cs typeface="Arial"/>
                <a:sym typeface="Arial"/>
              </a:rPr>
              <a:t>,</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with the aim of creating an improved composite classification model, </a:t>
            </a:r>
            <a:r>
              <a:rPr i="1" lang="en-US" sz="2000">
                <a:solidFill>
                  <a:schemeClr val="dk1"/>
                </a:solidFill>
                <a:latin typeface="Arial"/>
                <a:ea typeface="Arial"/>
                <a:cs typeface="Arial"/>
                <a:sym typeface="Arial"/>
              </a:rPr>
              <a:t>M</a:t>
            </a:r>
            <a:r>
              <a:rPr lang="en-US" sz="2000">
                <a:solidFill>
                  <a:schemeClr val="dk1"/>
                </a:solidFill>
                <a:latin typeface="Arial"/>
                <a:ea typeface="Arial"/>
                <a:cs typeface="Arial"/>
                <a:sym typeface="Arial"/>
              </a:rPr>
              <a:t>.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A given data set, </a:t>
            </a:r>
            <a:r>
              <a:rPr i="1" lang="en-US" sz="2000">
                <a:solidFill>
                  <a:schemeClr val="dk1"/>
                </a:solidFill>
                <a:latin typeface="Arial"/>
                <a:ea typeface="Arial"/>
                <a:cs typeface="Arial"/>
                <a:sym typeface="Arial"/>
              </a:rPr>
              <a:t>D</a:t>
            </a:r>
            <a:r>
              <a:rPr lang="en-US" sz="2000">
                <a:solidFill>
                  <a:schemeClr val="dk1"/>
                </a:solidFill>
                <a:latin typeface="Arial"/>
                <a:ea typeface="Arial"/>
                <a:cs typeface="Arial"/>
                <a:sym typeface="Arial"/>
              </a:rPr>
              <a:t>, is used to create </a:t>
            </a:r>
            <a:r>
              <a:rPr i="1" lang="en-US" sz="2000">
                <a:solidFill>
                  <a:schemeClr val="dk1"/>
                </a:solidFill>
                <a:latin typeface="Arial"/>
                <a:ea typeface="Arial"/>
                <a:cs typeface="Arial"/>
                <a:sym typeface="Arial"/>
              </a:rPr>
              <a:t>k </a:t>
            </a:r>
            <a:r>
              <a:rPr lang="en-US" sz="2000">
                <a:solidFill>
                  <a:schemeClr val="dk1"/>
                </a:solidFill>
                <a:latin typeface="Arial"/>
                <a:ea typeface="Arial"/>
                <a:cs typeface="Arial"/>
                <a:sym typeface="Arial"/>
              </a:rPr>
              <a:t>training sets, </a:t>
            </a:r>
            <a:r>
              <a:rPr i="1" lang="en-US" sz="2000">
                <a:solidFill>
                  <a:schemeClr val="dk1"/>
                </a:solidFill>
                <a:latin typeface="Arial"/>
                <a:ea typeface="Arial"/>
                <a:cs typeface="Arial"/>
                <a:sym typeface="Arial"/>
              </a:rPr>
              <a:t>D</a:t>
            </a:r>
            <a:r>
              <a:rPr lang="en-US" sz="2000">
                <a:solidFill>
                  <a:schemeClr val="dk1"/>
                </a:solidFill>
                <a:latin typeface="Arial"/>
                <a:ea typeface="Arial"/>
                <a:cs typeface="Arial"/>
                <a:sym typeface="Arial"/>
              </a:rPr>
              <a:t>1, </a:t>
            </a:r>
            <a:r>
              <a:rPr i="1" lang="en-US" sz="2000">
                <a:solidFill>
                  <a:schemeClr val="dk1"/>
                </a:solidFill>
                <a:latin typeface="Arial"/>
                <a:ea typeface="Arial"/>
                <a:cs typeface="Arial"/>
                <a:sym typeface="Arial"/>
              </a:rPr>
              <a:t>D</a:t>
            </a:r>
            <a:r>
              <a:rPr lang="en-US" sz="2000">
                <a:solidFill>
                  <a:schemeClr val="dk1"/>
                </a:solidFill>
                <a:latin typeface="Arial"/>
                <a:ea typeface="Arial"/>
                <a:cs typeface="Arial"/>
                <a:sym typeface="Arial"/>
              </a:rPr>
              <a:t>2, …. , </a:t>
            </a:r>
            <a:r>
              <a:rPr i="1" lang="en-US" sz="2000">
                <a:solidFill>
                  <a:schemeClr val="dk1"/>
                </a:solidFill>
                <a:latin typeface="Arial"/>
                <a:ea typeface="Arial"/>
                <a:cs typeface="Arial"/>
                <a:sym typeface="Arial"/>
              </a:rPr>
              <a:t>Dk</a:t>
            </a:r>
            <a:r>
              <a:rPr lang="en-US" sz="2000">
                <a:solidFill>
                  <a:schemeClr val="dk1"/>
                </a:solidFill>
                <a:latin typeface="Arial"/>
                <a:ea typeface="Arial"/>
                <a:cs typeface="Arial"/>
                <a:sym typeface="Arial"/>
              </a:rPr>
              <a:t>, Di(1&lt;=i&lt;=k-1) is used to generate classifier </a:t>
            </a:r>
            <a:r>
              <a:rPr i="1" lang="en-US" sz="2000">
                <a:solidFill>
                  <a:schemeClr val="dk1"/>
                </a:solidFill>
                <a:latin typeface="Arial"/>
                <a:ea typeface="Arial"/>
                <a:cs typeface="Arial"/>
                <a:sym typeface="Arial"/>
              </a:rPr>
              <a:t>Mi </a:t>
            </a:r>
            <a:r>
              <a:rPr lang="en-US" sz="2000">
                <a:solidFill>
                  <a:schemeClr val="dk1"/>
                </a:solidFill>
                <a:latin typeface="Arial"/>
                <a:ea typeface="Arial"/>
                <a:cs typeface="Arial"/>
                <a:sym typeface="Arial"/>
              </a:rPr>
              <a:t>.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Given a new data tuple to classify, the base classifiers each vote by returning a class prediction.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ensemble returns a class prediction based on the votes of the base classifiers.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An ensemble tends to be more accurate than its base classifiers.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For example, consider an ensemble that performs majority voting.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That is, given a tuple </a:t>
            </a:r>
            <a:r>
              <a:rPr b="1" i="1" lang="en-US" sz="2000">
                <a:solidFill>
                  <a:schemeClr val="dk1"/>
                </a:solidFill>
                <a:latin typeface="Times"/>
                <a:ea typeface="Times"/>
                <a:cs typeface="Times"/>
                <a:sym typeface="Times"/>
              </a:rPr>
              <a:t>X </a:t>
            </a:r>
            <a:r>
              <a:rPr lang="en-US" sz="2000">
                <a:solidFill>
                  <a:schemeClr val="dk1"/>
                </a:solidFill>
                <a:latin typeface="Arial"/>
                <a:ea typeface="Arial"/>
                <a:cs typeface="Arial"/>
                <a:sym typeface="Arial"/>
              </a:rPr>
              <a:t>to classify, it collects the class label predictions returned from the base classifiers and outputs the class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majority.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base classifiers may make mistakes, but the ensemble will misclassify </a:t>
            </a:r>
            <a:r>
              <a:rPr b="1" i="1" lang="en-US" sz="2000">
                <a:solidFill>
                  <a:schemeClr val="dk1"/>
                </a:solidFill>
                <a:latin typeface="Times"/>
                <a:ea typeface="Times"/>
                <a:cs typeface="Times"/>
                <a:sym typeface="Times"/>
              </a:rPr>
              <a:t>X </a:t>
            </a:r>
            <a:r>
              <a:rPr lang="en-US" sz="2000">
                <a:solidFill>
                  <a:schemeClr val="dk1"/>
                </a:solidFill>
                <a:latin typeface="Arial"/>
                <a:ea typeface="Arial"/>
                <a:cs typeface="Arial"/>
                <a:sym typeface="Arial"/>
              </a:rPr>
              <a:t>only if over half of the base classifiers are in error. Ensembles yield better results when there is significant diversity among the models.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That is, ideally, there is little correlation among classifiers.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classifiers should also perform better than random guessing. Each base classifier can be allocated to a different CPU and so ensemble methods are parallelizable.</a:t>
            </a:r>
            <a:endParaRPr sz="20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descr="Image result for The decision boundary of the ensemble is closer to the true boundary. Source: FromSeni and Elder [SE10]. c 2010Morgan &amp; Claypool Publishers; used with permission." id="513" name="Google Shape;513;p71"/>
          <p:cNvPicPr preferRelativeResize="0"/>
          <p:nvPr>
            <p:ph idx="1" type="body"/>
          </p:nvPr>
        </p:nvPicPr>
        <p:blipFill rotWithShape="1">
          <a:blip r:embed="rId3">
            <a:alphaModFix/>
          </a:blip>
          <a:srcRect b="0" l="0" r="0" t="0"/>
          <a:stretch/>
        </p:blipFill>
        <p:spPr>
          <a:xfrm>
            <a:off x="1630710" y="908720"/>
            <a:ext cx="7736180" cy="3672408"/>
          </a:xfrm>
          <a:prstGeom prst="rect">
            <a:avLst/>
          </a:prstGeom>
          <a:noFill/>
          <a:ln>
            <a:noFill/>
          </a:ln>
        </p:spPr>
      </p:pic>
      <p:sp>
        <p:nvSpPr>
          <p:cNvPr id="514" name="Google Shape;514;p71"/>
          <p:cNvSpPr/>
          <p:nvPr/>
        </p:nvSpPr>
        <p:spPr>
          <a:xfrm>
            <a:off x="1630710" y="4735664"/>
            <a:ext cx="914501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Decision boundary by (a) a single decision tree and (b) an ensemble of decision trees for a</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linearly separable problem (i.e., where the actual decision boundary is a straight line). The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decision tree struggles with approximating a linear boundary. The decision boundary of the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ensemble is closer to the true boundary</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Attribute Selection Measure:</a:t>
            </a:r>
            <a:endParaRPr/>
          </a:p>
        </p:txBody>
      </p:sp>
      <p:sp>
        <p:nvSpPr>
          <p:cNvPr id="147" name="Google Shape;147;p18"/>
          <p:cNvSpPr txBox="1"/>
          <p:nvPr>
            <p:ph idx="1" type="body"/>
          </p:nvPr>
        </p:nvSpPr>
        <p:spPr>
          <a:xfrm>
            <a:off x="0" y="548680"/>
            <a:ext cx="11524494" cy="5120267"/>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1800"/>
              <a:buChar char="•"/>
            </a:pPr>
            <a:r>
              <a:rPr lang="en-US" sz="1800"/>
              <a:t>Attribute selection measure is a heuristic for selecting the splitting criterion that partition data into the best possible manner. </a:t>
            </a:r>
            <a:endParaRPr/>
          </a:p>
          <a:p>
            <a:pPr indent="-342900" lvl="0" marL="342900" rtl="0" algn="just">
              <a:spcBef>
                <a:spcPts val="360"/>
              </a:spcBef>
              <a:spcAft>
                <a:spcPts val="0"/>
              </a:spcAft>
              <a:buClr>
                <a:schemeClr val="dk1"/>
              </a:buClr>
              <a:buSzPts val="1800"/>
              <a:buChar char="•"/>
            </a:pPr>
            <a:r>
              <a:rPr lang="en-US" sz="1800"/>
              <a:t>It is also known as splitting rules because it helps us to determine breakpoints for tuples on a given node. </a:t>
            </a:r>
            <a:endParaRPr/>
          </a:p>
          <a:p>
            <a:pPr indent="-342900" lvl="0" marL="342900" rtl="0" algn="just">
              <a:spcBef>
                <a:spcPts val="360"/>
              </a:spcBef>
              <a:spcAft>
                <a:spcPts val="0"/>
              </a:spcAft>
              <a:buClr>
                <a:schemeClr val="dk1"/>
              </a:buClr>
              <a:buSzPts val="1800"/>
              <a:buChar char="•"/>
            </a:pPr>
            <a:r>
              <a:rPr lang="en-US" sz="1800"/>
              <a:t>ASM provides a rank to each feature(or attribute) by explaining the given dataset.</a:t>
            </a:r>
            <a:endParaRPr/>
          </a:p>
          <a:p>
            <a:pPr indent="-342900" lvl="0" marL="342900" rtl="0" algn="just">
              <a:spcBef>
                <a:spcPts val="360"/>
              </a:spcBef>
              <a:spcAft>
                <a:spcPts val="0"/>
              </a:spcAft>
              <a:buClr>
                <a:schemeClr val="dk1"/>
              </a:buClr>
              <a:buSzPts val="1800"/>
              <a:buChar char="•"/>
            </a:pPr>
            <a:r>
              <a:rPr lang="en-US" sz="1800"/>
              <a:t> Best score attribute will be selected as a splitting attribute. Most popular selection measures are Information Gain, and Gini Index</a:t>
            </a:r>
            <a:endParaRPr/>
          </a:p>
          <a:p>
            <a:pPr indent="0" lvl="0" marL="0" rtl="0" algn="just">
              <a:spcBef>
                <a:spcPts val="360"/>
              </a:spcBef>
              <a:spcAft>
                <a:spcPts val="0"/>
              </a:spcAft>
              <a:buClr>
                <a:schemeClr val="dk1"/>
              </a:buClr>
              <a:buSzPts val="1800"/>
              <a:buNone/>
            </a:pPr>
            <a:r>
              <a:t/>
            </a:r>
            <a:endParaRPr sz="1800"/>
          </a:p>
          <a:p>
            <a:pPr indent="0" lvl="0" marL="0" rtl="0" algn="just">
              <a:spcBef>
                <a:spcPts val="400"/>
              </a:spcBef>
              <a:spcAft>
                <a:spcPts val="0"/>
              </a:spcAft>
              <a:buClr>
                <a:schemeClr val="dk1"/>
              </a:buClr>
              <a:buSzPts val="2000"/>
              <a:buNone/>
            </a:pPr>
            <a:r>
              <a:rPr b="1" lang="en-US" u="sng"/>
              <a:t>Information Gain:</a:t>
            </a:r>
            <a:endParaRPr/>
          </a:p>
          <a:p>
            <a:pPr indent="-342900" lvl="0" marL="342900" rtl="0" algn="just">
              <a:spcBef>
                <a:spcPts val="360"/>
              </a:spcBef>
              <a:spcAft>
                <a:spcPts val="0"/>
              </a:spcAft>
              <a:buClr>
                <a:schemeClr val="dk1"/>
              </a:buClr>
              <a:buSzPts val="1800"/>
              <a:buChar char="•"/>
            </a:pPr>
            <a:r>
              <a:rPr lang="en-US" sz="1800"/>
              <a:t>Shannon invented the concept of entropy, which measures the impurity of the input set. </a:t>
            </a:r>
            <a:endParaRPr/>
          </a:p>
          <a:p>
            <a:pPr indent="-342900" lvl="0" marL="342900" rtl="0" algn="just">
              <a:spcBef>
                <a:spcPts val="360"/>
              </a:spcBef>
              <a:spcAft>
                <a:spcPts val="0"/>
              </a:spcAft>
              <a:buClr>
                <a:schemeClr val="dk1"/>
              </a:buClr>
              <a:buSzPts val="1800"/>
              <a:buChar char="•"/>
            </a:pPr>
            <a:r>
              <a:rPr lang="en-US" sz="1800"/>
              <a:t>In physics and mathematics, entropy referred as the randomness or the impurity in the system. </a:t>
            </a:r>
            <a:endParaRPr/>
          </a:p>
          <a:p>
            <a:pPr indent="-342900" lvl="0" marL="342900" rtl="0" algn="just">
              <a:spcBef>
                <a:spcPts val="360"/>
              </a:spcBef>
              <a:spcAft>
                <a:spcPts val="0"/>
              </a:spcAft>
              <a:buClr>
                <a:schemeClr val="dk1"/>
              </a:buClr>
              <a:buSzPts val="1800"/>
              <a:buChar char="•"/>
            </a:pPr>
            <a:r>
              <a:rPr lang="en-US" sz="1800"/>
              <a:t>In information theory, it refers to the impurity in a group of examples. </a:t>
            </a:r>
            <a:endParaRPr/>
          </a:p>
          <a:p>
            <a:pPr indent="-342900" lvl="0" marL="342900" rtl="0" algn="just">
              <a:spcBef>
                <a:spcPts val="360"/>
              </a:spcBef>
              <a:spcAft>
                <a:spcPts val="0"/>
              </a:spcAft>
              <a:buClr>
                <a:schemeClr val="dk1"/>
              </a:buClr>
              <a:buSzPts val="1800"/>
              <a:buChar char="•"/>
            </a:pPr>
            <a:r>
              <a:rPr lang="en-US" sz="1800"/>
              <a:t>Information gain is the decrease in entropy. </a:t>
            </a:r>
            <a:endParaRPr/>
          </a:p>
          <a:p>
            <a:pPr indent="-342900" lvl="0" marL="342900" rtl="0" algn="just">
              <a:spcBef>
                <a:spcPts val="360"/>
              </a:spcBef>
              <a:spcAft>
                <a:spcPts val="0"/>
              </a:spcAft>
              <a:buClr>
                <a:schemeClr val="dk1"/>
              </a:buClr>
              <a:buSzPts val="1800"/>
              <a:buChar char="•"/>
            </a:pPr>
            <a:r>
              <a:rPr lang="en-US" sz="1800"/>
              <a:t>Information gain computes the difference between entropy before split and average entropy after split of the dataset based on given attribute values. </a:t>
            </a:r>
            <a:endParaRPr/>
          </a:p>
          <a:p>
            <a:pPr indent="-342900" lvl="0" marL="342900" rtl="0" algn="just">
              <a:spcBef>
                <a:spcPts val="360"/>
              </a:spcBef>
              <a:spcAft>
                <a:spcPts val="0"/>
              </a:spcAft>
              <a:buClr>
                <a:schemeClr val="dk1"/>
              </a:buClr>
              <a:buSzPts val="1800"/>
              <a:buChar char="•"/>
            </a:pPr>
            <a:r>
              <a:rPr lang="en-US" sz="1800"/>
              <a:t>ID3 (Iterative Dichotomiser) decision tree algorithm uses information gain.</a:t>
            </a:r>
            <a:endParaRPr/>
          </a:p>
          <a:p>
            <a:pPr indent="0" lvl="0" marL="0" rtl="0" algn="just">
              <a:spcBef>
                <a:spcPts val="360"/>
              </a:spcBef>
              <a:spcAft>
                <a:spcPts val="0"/>
              </a:spcAft>
              <a:buClr>
                <a:schemeClr val="dk1"/>
              </a:buClr>
              <a:buSzPts val="1800"/>
              <a:buNone/>
            </a:pPr>
            <a:br>
              <a:rPr lang="en-US" sz="1800"/>
            </a:br>
            <a:endParaRPr b="1" sz="1800" u="sng"/>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2"/>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Bootstrap:</a:t>
            </a:r>
            <a:endParaRPr/>
          </a:p>
        </p:txBody>
      </p:sp>
      <p:sp>
        <p:nvSpPr>
          <p:cNvPr id="520" name="Google Shape;520;p72"/>
          <p:cNvSpPr txBox="1"/>
          <p:nvPr>
            <p:ph idx="1" type="body"/>
          </p:nvPr>
        </p:nvSpPr>
        <p:spPr>
          <a:xfrm>
            <a:off x="-1" y="642918"/>
            <a:ext cx="12190413" cy="602644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The </a:t>
            </a:r>
            <a:r>
              <a:rPr b="1" lang="en-US"/>
              <a:t>bootstrap method </a:t>
            </a:r>
            <a:r>
              <a:rPr lang="en-US"/>
              <a:t>samples the given training tuples </a:t>
            </a:r>
            <a:r>
              <a:rPr b="1" lang="en-US"/>
              <a:t>uniformly </a:t>
            </a:r>
            <a:r>
              <a:rPr b="1" i="1" lang="en-US"/>
              <a:t>with replacement</a:t>
            </a:r>
            <a:r>
              <a:rPr lang="en-US"/>
              <a:t>. </a:t>
            </a:r>
            <a:endParaRPr/>
          </a:p>
          <a:p>
            <a:pPr indent="-342900" lvl="0" marL="342900" rtl="0" algn="just">
              <a:spcBef>
                <a:spcPts val="400"/>
              </a:spcBef>
              <a:spcAft>
                <a:spcPts val="0"/>
              </a:spcAft>
              <a:buClr>
                <a:schemeClr val="dk1"/>
              </a:buClr>
              <a:buSzPts val="2000"/>
              <a:buChar char="•"/>
            </a:pPr>
            <a:r>
              <a:rPr lang="en-US"/>
              <a:t>That is, each time a tuple is selected, it is equally likely to be selected again and re-added to the training set. </a:t>
            </a:r>
            <a:endParaRPr/>
          </a:p>
          <a:p>
            <a:pPr indent="-342900" lvl="0" marL="342900" rtl="0" algn="just">
              <a:spcBef>
                <a:spcPts val="400"/>
              </a:spcBef>
              <a:spcAft>
                <a:spcPts val="0"/>
              </a:spcAft>
              <a:buClr>
                <a:schemeClr val="dk1"/>
              </a:buClr>
              <a:buSzPts val="2000"/>
              <a:buChar char="•"/>
            </a:pPr>
            <a:r>
              <a:rPr lang="en-US"/>
              <a:t>For instance, imagine a machine that randomly selects tuples for our training set. </a:t>
            </a:r>
            <a:endParaRPr/>
          </a:p>
          <a:p>
            <a:pPr indent="-342900" lvl="0" marL="342900" rtl="0" algn="just">
              <a:spcBef>
                <a:spcPts val="400"/>
              </a:spcBef>
              <a:spcAft>
                <a:spcPts val="0"/>
              </a:spcAft>
              <a:buClr>
                <a:schemeClr val="dk1"/>
              </a:buClr>
              <a:buSzPts val="2000"/>
              <a:buChar char="•"/>
            </a:pPr>
            <a:r>
              <a:rPr lang="en-US"/>
              <a:t>In </a:t>
            </a:r>
            <a:r>
              <a:rPr i="1" lang="en-US"/>
              <a:t>sampling with replacement</a:t>
            </a:r>
            <a:r>
              <a:rPr lang="en-US"/>
              <a:t>, the machine is allowed to select the same tuple more than once.</a:t>
            </a:r>
            <a:endParaRPr/>
          </a:p>
          <a:p>
            <a:pPr indent="-342900" lvl="0" marL="342900" rtl="0" algn="just">
              <a:spcBef>
                <a:spcPts val="400"/>
              </a:spcBef>
              <a:spcAft>
                <a:spcPts val="0"/>
              </a:spcAft>
              <a:buClr>
                <a:schemeClr val="dk1"/>
              </a:buClr>
              <a:buSzPts val="2000"/>
              <a:buChar char="•"/>
            </a:pPr>
            <a:r>
              <a:rPr lang="en-US"/>
              <a:t>There are several bootstrap methods. A commonly used one is the </a:t>
            </a:r>
            <a:r>
              <a:rPr b="1" lang="en-US"/>
              <a:t>.632 bootstrap</a:t>
            </a:r>
            <a:r>
              <a:rPr lang="en-US"/>
              <a:t>, which works as follows. </a:t>
            </a:r>
            <a:endParaRPr/>
          </a:p>
          <a:p>
            <a:pPr indent="-342900" lvl="0" marL="342900" rtl="0" algn="just">
              <a:spcBef>
                <a:spcPts val="400"/>
              </a:spcBef>
              <a:spcAft>
                <a:spcPts val="0"/>
              </a:spcAft>
              <a:buClr>
                <a:schemeClr val="dk1"/>
              </a:buClr>
              <a:buSzPts val="2000"/>
              <a:buChar char="•"/>
            </a:pPr>
            <a:r>
              <a:rPr lang="en-US"/>
              <a:t>Suppose we are given a data set of </a:t>
            </a:r>
            <a:r>
              <a:rPr i="1" lang="en-US"/>
              <a:t>d </a:t>
            </a:r>
            <a:r>
              <a:rPr lang="en-US"/>
              <a:t>tuples. The data set is sampled </a:t>
            </a:r>
            <a:r>
              <a:rPr i="1" lang="en-US"/>
              <a:t>d </a:t>
            </a:r>
            <a:r>
              <a:rPr lang="en-US"/>
              <a:t>times, with replacement, resulting in a </a:t>
            </a:r>
            <a:r>
              <a:rPr i="1" lang="en-US"/>
              <a:t>bootstrap sample </a:t>
            </a:r>
            <a:r>
              <a:rPr lang="en-US"/>
              <a:t>or training set of </a:t>
            </a:r>
            <a:r>
              <a:rPr i="1" lang="en-US"/>
              <a:t>d </a:t>
            </a:r>
            <a:r>
              <a:rPr lang="en-US"/>
              <a:t>samples. </a:t>
            </a:r>
            <a:endParaRPr/>
          </a:p>
          <a:p>
            <a:pPr indent="-342900" lvl="0" marL="342900" rtl="0" algn="just">
              <a:spcBef>
                <a:spcPts val="400"/>
              </a:spcBef>
              <a:spcAft>
                <a:spcPts val="0"/>
              </a:spcAft>
              <a:buClr>
                <a:schemeClr val="dk1"/>
              </a:buClr>
              <a:buSzPts val="2000"/>
              <a:buChar char="•"/>
            </a:pPr>
            <a:r>
              <a:rPr lang="en-US"/>
              <a:t>It is very likely that some of the original data tuples will occur more than once in this sample. </a:t>
            </a:r>
            <a:endParaRPr/>
          </a:p>
          <a:p>
            <a:pPr indent="-342900" lvl="0" marL="342900" rtl="0" algn="just">
              <a:spcBef>
                <a:spcPts val="400"/>
              </a:spcBef>
              <a:spcAft>
                <a:spcPts val="0"/>
              </a:spcAft>
              <a:buClr>
                <a:schemeClr val="dk1"/>
              </a:buClr>
              <a:buSzPts val="2000"/>
              <a:buChar char="•"/>
            </a:pPr>
            <a:r>
              <a:rPr lang="en-US"/>
              <a:t>The data tuples that did not make it into the training set end up forming the test set. </a:t>
            </a:r>
            <a:endParaRPr/>
          </a:p>
          <a:p>
            <a:pPr indent="-342900" lvl="0" marL="342900" rtl="0" algn="just">
              <a:spcBef>
                <a:spcPts val="400"/>
              </a:spcBef>
              <a:spcAft>
                <a:spcPts val="0"/>
              </a:spcAft>
              <a:buClr>
                <a:schemeClr val="dk1"/>
              </a:buClr>
              <a:buSzPts val="2000"/>
              <a:buChar char="•"/>
            </a:pPr>
            <a:r>
              <a:rPr lang="en-US"/>
              <a:t>Suppose we were to try this out several times. As it turns out, on average, 63.2% of the original data tuples will end up in the bootstrap sample, and the remaining 36.8% will form the test set (hence, the name, .632 bootstrap).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descr="https://miro.medium.com/max/1260/1*lWnm3eJVe3uo95OcSg5jUA@2x.png" id="525" name="Google Shape;525;p73"/>
          <p:cNvPicPr preferRelativeResize="0"/>
          <p:nvPr>
            <p:ph idx="1" type="body"/>
          </p:nvPr>
        </p:nvPicPr>
        <p:blipFill rotWithShape="1">
          <a:blip r:embed="rId3">
            <a:alphaModFix/>
          </a:blip>
          <a:srcRect b="0" l="0" r="0" t="0"/>
          <a:stretch/>
        </p:blipFill>
        <p:spPr>
          <a:xfrm>
            <a:off x="406574" y="188640"/>
            <a:ext cx="9653008" cy="3438128"/>
          </a:xfrm>
          <a:prstGeom prst="rect">
            <a:avLst/>
          </a:prstGeom>
          <a:noFill/>
          <a:ln>
            <a:noFill/>
          </a:ln>
        </p:spPr>
      </p:pic>
      <p:sp>
        <p:nvSpPr>
          <p:cNvPr id="526" name="Google Shape;526;p73"/>
          <p:cNvSpPr/>
          <p:nvPr/>
        </p:nvSpPr>
        <p:spPr>
          <a:xfrm>
            <a:off x="406574" y="3437634"/>
            <a:ext cx="10873208" cy="2554545"/>
          </a:xfrm>
          <a:prstGeom prst="rect">
            <a:avLst/>
          </a:prstGeom>
          <a:blipFill rotWithShape="1">
            <a:blip r:embed="rId4">
              <a:alphaModFix/>
            </a:blip>
            <a:stretch>
              <a:fillRect b="-3340" l="-671" r="0" t="-14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4"/>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Bagging:</a:t>
            </a:r>
            <a:endParaRPr/>
          </a:p>
        </p:txBody>
      </p:sp>
      <p:sp>
        <p:nvSpPr>
          <p:cNvPr id="532" name="Google Shape;532;p74"/>
          <p:cNvSpPr txBox="1"/>
          <p:nvPr>
            <p:ph idx="1" type="body"/>
          </p:nvPr>
        </p:nvSpPr>
        <p:spPr>
          <a:xfrm>
            <a:off x="-1" y="642918"/>
            <a:ext cx="12190413" cy="5954434"/>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We now take an intuitive look at how bagging works as a method of increasing accuracy.</a:t>
            </a:r>
            <a:endParaRPr/>
          </a:p>
          <a:p>
            <a:pPr indent="-342900" lvl="0" marL="342900" rtl="0" algn="just">
              <a:spcBef>
                <a:spcPts val="370"/>
              </a:spcBef>
              <a:spcAft>
                <a:spcPts val="0"/>
              </a:spcAft>
              <a:buClr>
                <a:schemeClr val="dk1"/>
              </a:buClr>
              <a:buSzPct val="100000"/>
              <a:buChar char="•"/>
            </a:pPr>
            <a:r>
              <a:rPr lang="en-US"/>
              <a:t>Suppose that you are a patient and would like to have a diagnosis made based on your symptoms. </a:t>
            </a:r>
            <a:endParaRPr/>
          </a:p>
          <a:p>
            <a:pPr indent="-342900" lvl="0" marL="342900" rtl="0" algn="just">
              <a:spcBef>
                <a:spcPts val="370"/>
              </a:spcBef>
              <a:spcAft>
                <a:spcPts val="0"/>
              </a:spcAft>
              <a:buClr>
                <a:schemeClr val="dk1"/>
              </a:buClr>
              <a:buSzPct val="100000"/>
              <a:buChar char="•"/>
            </a:pPr>
            <a:r>
              <a:rPr lang="en-US"/>
              <a:t>Instead of asking one doctor, you may choose to ask several.</a:t>
            </a:r>
            <a:endParaRPr/>
          </a:p>
          <a:p>
            <a:pPr indent="-342900" lvl="0" marL="342900" rtl="0" algn="just">
              <a:spcBef>
                <a:spcPts val="370"/>
              </a:spcBef>
              <a:spcAft>
                <a:spcPts val="0"/>
              </a:spcAft>
              <a:buClr>
                <a:schemeClr val="dk1"/>
              </a:buClr>
              <a:buSzPct val="100000"/>
              <a:buChar char="•"/>
            </a:pPr>
            <a:r>
              <a:rPr lang="en-US"/>
              <a:t> If a certain diagnosis occurs more than any other, you may choose this as the final or best diagnosis.</a:t>
            </a:r>
            <a:endParaRPr/>
          </a:p>
          <a:p>
            <a:pPr indent="-342900" lvl="0" marL="342900" rtl="0" algn="just">
              <a:spcBef>
                <a:spcPts val="370"/>
              </a:spcBef>
              <a:spcAft>
                <a:spcPts val="0"/>
              </a:spcAft>
              <a:buClr>
                <a:schemeClr val="dk1"/>
              </a:buClr>
              <a:buSzPct val="100000"/>
              <a:buChar char="•"/>
            </a:pPr>
            <a:r>
              <a:rPr lang="en-US"/>
              <a:t>That is, the final diagnosis is made based on a majority vote, where each doctor gets an equal vote. </a:t>
            </a:r>
            <a:endParaRPr/>
          </a:p>
          <a:p>
            <a:pPr indent="-342900" lvl="0" marL="342900" rtl="0" algn="just">
              <a:spcBef>
                <a:spcPts val="370"/>
              </a:spcBef>
              <a:spcAft>
                <a:spcPts val="0"/>
              </a:spcAft>
              <a:buClr>
                <a:schemeClr val="dk1"/>
              </a:buClr>
              <a:buSzPct val="100000"/>
              <a:buChar char="•"/>
            </a:pPr>
            <a:r>
              <a:rPr lang="en-US"/>
              <a:t>Now replace each doctor by a classifier, and you have the basic idea behind bagging. </a:t>
            </a:r>
            <a:endParaRPr/>
          </a:p>
          <a:p>
            <a:pPr indent="-342900" lvl="0" marL="342900" rtl="0" algn="just">
              <a:spcBef>
                <a:spcPts val="370"/>
              </a:spcBef>
              <a:spcAft>
                <a:spcPts val="0"/>
              </a:spcAft>
              <a:buClr>
                <a:schemeClr val="dk1"/>
              </a:buClr>
              <a:buSzPct val="100000"/>
              <a:buChar char="•"/>
            </a:pPr>
            <a:r>
              <a:rPr lang="en-US"/>
              <a:t>Intuitively, a majority vote made by a large group of doctors may be more reliable than a majority vote made </a:t>
            </a:r>
            <a:endParaRPr/>
          </a:p>
          <a:p>
            <a:pPr indent="0" lvl="0" marL="0" rtl="0" algn="just">
              <a:spcBef>
                <a:spcPts val="370"/>
              </a:spcBef>
              <a:spcAft>
                <a:spcPts val="0"/>
              </a:spcAft>
              <a:buClr>
                <a:schemeClr val="dk1"/>
              </a:buClr>
              <a:buSzPct val="100000"/>
              <a:buNone/>
            </a:pPr>
            <a:r>
              <a:rPr lang="en-US"/>
              <a:t>        by a small group.</a:t>
            </a:r>
            <a:endParaRPr/>
          </a:p>
          <a:p>
            <a:pPr indent="0" lvl="0" marL="0" rtl="0" algn="just">
              <a:spcBef>
                <a:spcPts val="370"/>
              </a:spcBef>
              <a:spcAft>
                <a:spcPts val="0"/>
              </a:spcAft>
              <a:buClr>
                <a:schemeClr val="dk1"/>
              </a:buClr>
              <a:buSzPct val="100000"/>
              <a:buNone/>
            </a:pPr>
            <a:r>
              <a:t/>
            </a:r>
            <a:endParaRPr/>
          </a:p>
          <a:p>
            <a:pPr indent="-342900" lvl="0" marL="342900" rtl="0" algn="just">
              <a:spcBef>
                <a:spcPts val="370"/>
              </a:spcBef>
              <a:spcAft>
                <a:spcPts val="0"/>
              </a:spcAft>
              <a:buClr>
                <a:schemeClr val="dk1"/>
              </a:buClr>
              <a:buSzPct val="100000"/>
              <a:buChar char="•"/>
            </a:pPr>
            <a:r>
              <a:rPr lang="en-US"/>
              <a:t>Given a set, </a:t>
            </a:r>
            <a:r>
              <a:rPr i="1" lang="en-US"/>
              <a:t>D</a:t>
            </a:r>
            <a:r>
              <a:rPr lang="en-US"/>
              <a:t>, of </a:t>
            </a:r>
            <a:r>
              <a:rPr i="1" lang="en-US"/>
              <a:t>d </a:t>
            </a:r>
            <a:r>
              <a:rPr lang="en-US"/>
              <a:t>tuples, </a:t>
            </a:r>
            <a:r>
              <a:rPr b="1" lang="en-US"/>
              <a:t>bagging </a:t>
            </a:r>
            <a:r>
              <a:rPr lang="en-US"/>
              <a:t>works as follows. </a:t>
            </a:r>
            <a:endParaRPr/>
          </a:p>
          <a:p>
            <a:pPr indent="0" lvl="0" marL="0" rtl="0" algn="just">
              <a:spcBef>
                <a:spcPts val="370"/>
              </a:spcBef>
              <a:spcAft>
                <a:spcPts val="0"/>
              </a:spcAft>
              <a:buClr>
                <a:schemeClr val="dk1"/>
              </a:buClr>
              <a:buSzPct val="100000"/>
              <a:buNone/>
            </a:pPr>
            <a:r>
              <a:rPr lang="en-US"/>
              <a:t>       For iteration </a:t>
            </a:r>
            <a:r>
              <a:rPr i="1" lang="en-US"/>
              <a:t>i (i= </a:t>
            </a:r>
            <a:r>
              <a:rPr lang="en-US"/>
              <a:t> 1, 2, ….. , </a:t>
            </a:r>
            <a:r>
              <a:rPr i="1" lang="en-US"/>
              <a:t>k) </a:t>
            </a:r>
            <a:r>
              <a:rPr lang="en-US"/>
              <a:t>a training set, </a:t>
            </a:r>
            <a:r>
              <a:rPr i="1" lang="en-US"/>
              <a:t>Di </a:t>
            </a:r>
            <a:r>
              <a:rPr lang="en-US"/>
              <a:t>, of </a:t>
            </a:r>
            <a:r>
              <a:rPr i="1" lang="en-US"/>
              <a:t>d </a:t>
            </a:r>
            <a:r>
              <a:rPr lang="en-US"/>
              <a:t>tuples is </a:t>
            </a:r>
            <a:r>
              <a:rPr b="1" lang="en-US"/>
              <a:t>sampled with replacement </a:t>
            </a:r>
            <a:r>
              <a:rPr lang="en-US"/>
              <a:t>from the original set of</a:t>
            </a:r>
            <a:endParaRPr/>
          </a:p>
          <a:p>
            <a:pPr indent="0" lvl="0" marL="0" rtl="0" algn="just">
              <a:spcBef>
                <a:spcPts val="370"/>
              </a:spcBef>
              <a:spcAft>
                <a:spcPts val="0"/>
              </a:spcAft>
              <a:buClr>
                <a:schemeClr val="dk1"/>
              </a:buClr>
              <a:buSzPct val="100000"/>
              <a:buNone/>
            </a:pPr>
            <a:r>
              <a:rPr lang="en-US"/>
              <a:t>       tuples, </a:t>
            </a:r>
            <a:r>
              <a:rPr i="1" lang="en-US"/>
              <a:t>D</a:t>
            </a:r>
            <a:r>
              <a:rPr lang="en-US"/>
              <a:t>. Note that the term </a:t>
            </a:r>
            <a:r>
              <a:rPr b="1" i="1" lang="en-US"/>
              <a:t>bagging </a:t>
            </a:r>
            <a:r>
              <a:rPr b="1" lang="en-US"/>
              <a:t>stands for </a:t>
            </a:r>
            <a:r>
              <a:rPr b="1" i="1" lang="en-US"/>
              <a:t>bootstrap aggregation</a:t>
            </a:r>
            <a:r>
              <a:rPr lang="en-US"/>
              <a:t>. </a:t>
            </a:r>
            <a:endParaRPr/>
          </a:p>
          <a:p>
            <a:pPr indent="0" lvl="0" marL="0" rtl="0" algn="just">
              <a:spcBef>
                <a:spcPts val="370"/>
              </a:spcBef>
              <a:spcAft>
                <a:spcPts val="0"/>
              </a:spcAft>
              <a:buClr>
                <a:schemeClr val="dk1"/>
              </a:buClr>
              <a:buSzPct val="100000"/>
              <a:buNone/>
            </a:pPr>
            <a:r>
              <a:rPr lang="en-US"/>
              <a:t>        Each training set is a bootstrap sample, </a:t>
            </a:r>
            <a:endParaRPr/>
          </a:p>
          <a:p>
            <a:pPr indent="-342900" lvl="0" marL="342900" rtl="0" algn="just">
              <a:spcBef>
                <a:spcPts val="370"/>
              </a:spcBef>
              <a:spcAft>
                <a:spcPts val="0"/>
              </a:spcAft>
              <a:buClr>
                <a:schemeClr val="dk1"/>
              </a:buClr>
              <a:buSzPct val="100000"/>
              <a:buChar char="•"/>
            </a:pPr>
            <a:r>
              <a:rPr lang="en-US"/>
              <a:t>Because sampling with replacement is used, some of the original tuples of </a:t>
            </a:r>
            <a:r>
              <a:rPr i="1" lang="en-US"/>
              <a:t>D </a:t>
            </a:r>
            <a:r>
              <a:rPr lang="en-US"/>
              <a:t>may not be included in </a:t>
            </a:r>
            <a:r>
              <a:rPr i="1" lang="en-US"/>
              <a:t>Di </a:t>
            </a:r>
            <a:r>
              <a:rPr lang="en-US"/>
              <a:t>, whereas others  may occur more than once. A classifier model, </a:t>
            </a:r>
            <a:r>
              <a:rPr i="1" lang="en-US"/>
              <a:t>Mi </a:t>
            </a:r>
            <a:r>
              <a:rPr lang="en-US"/>
              <a:t>, is learned for each training set, </a:t>
            </a:r>
            <a:r>
              <a:rPr i="1" lang="en-US"/>
              <a:t>Di </a:t>
            </a:r>
            <a:r>
              <a:rPr lang="en-US"/>
              <a:t>.</a:t>
            </a:r>
            <a:endParaRPr/>
          </a:p>
          <a:p>
            <a:pPr indent="-342900" lvl="0" marL="342900" rtl="0" algn="just">
              <a:spcBef>
                <a:spcPts val="370"/>
              </a:spcBef>
              <a:spcAft>
                <a:spcPts val="0"/>
              </a:spcAft>
              <a:buClr>
                <a:schemeClr val="dk1"/>
              </a:buClr>
              <a:buSzPct val="100000"/>
              <a:buChar char="•"/>
            </a:pPr>
            <a:r>
              <a:rPr lang="en-US"/>
              <a:t>To classify an unknown tuple, </a:t>
            </a:r>
            <a:r>
              <a:rPr b="1" i="1" lang="en-US"/>
              <a:t>X</a:t>
            </a:r>
            <a:r>
              <a:rPr lang="en-US"/>
              <a:t>, each classifier, </a:t>
            </a:r>
            <a:r>
              <a:rPr i="1" lang="en-US"/>
              <a:t>Mi </a:t>
            </a:r>
            <a:r>
              <a:rPr lang="en-US"/>
              <a:t>, returns its class prediction, which counts as one vote. </a:t>
            </a:r>
            <a:endParaRPr/>
          </a:p>
          <a:p>
            <a:pPr indent="-342900" lvl="0" marL="342900" rtl="0" algn="just">
              <a:spcBef>
                <a:spcPts val="370"/>
              </a:spcBef>
              <a:spcAft>
                <a:spcPts val="0"/>
              </a:spcAft>
              <a:buClr>
                <a:schemeClr val="dk1"/>
              </a:buClr>
              <a:buSzPct val="100000"/>
              <a:buChar char="•"/>
            </a:pPr>
            <a:r>
              <a:rPr lang="en-US"/>
              <a:t>The bagged classifier, </a:t>
            </a:r>
            <a:r>
              <a:rPr i="1" lang="en-US"/>
              <a:t>M</a:t>
            </a:r>
            <a:r>
              <a:rPr lang="en-US"/>
              <a:t>, counts the votes and assigns the class with the most votes to </a:t>
            </a:r>
            <a:r>
              <a:rPr b="1" i="1" lang="en-US"/>
              <a:t>X</a:t>
            </a:r>
            <a:r>
              <a:rPr lang="en-US"/>
              <a:t>.</a:t>
            </a:r>
            <a:endParaRPr/>
          </a:p>
          <a:p>
            <a:pPr indent="-342900" lvl="0" marL="342900" rtl="0" algn="just">
              <a:spcBef>
                <a:spcPts val="370"/>
              </a:spcBef>
              <a:spcAft>
                <a:spcPts val="0"/>
              </a:spcAft>
              <a:buClr>
                <a:schemeClr val="dk1"/>
              </a:buClr>
              <a:buSzPct val="100000"/>
              <a:buChar char="•"/>
            </a:pPr>
            <a:r>
              <a:rPr lang="en-US"/>
              <a:t> Bagging can be applied to the prediction of continuous values by taking the average value of each prediction for a given test tuple. The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descr="https://miro.medium.com/max/1815/1*zAMhmZ78a6V9W878zfk5eA@2x.png" id="537" name="Google Shape;537;p75"/>
          <p:cNvSpPr/>
          <p:nvPr/>
        </p:nvSpPr>
        <p:spPr>
          <a:xfrm>
            <a:off x="5942013"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miro.medium.com/max/1815/1*zAMhmZ78a6V9W878zfk5eA@2x.png" id="538" name="Google Shape;538;p75"/>
          <p:cNvPicPr preferRelativeResize="0"/>
          <p:nvPr/>
        </p:nvPicPr>
        <p:blipFill rotWithShape="1">
          <a:blip r:embed="rId3">
            <a:alphaModFix/>
          </a:blip>
          <a:srcRect b="0" l="0" r="0" t="0"/>
          <a:stretch/>
        </p:blipFill>
        <p:spPr>
          <a:xfrm>
            <a:off x="26528" y="-220489"/>
            <a:ext cx="12190413" cy="4513585"/>
          </a:xfrm>
          <a:prstGeom prst="rect">
            <a:avLst/>
          </a:prstGeom>
          <a:noFill/>
          <a:ln>
            <a:noFill/>
          </a:ln>
        </p:spPr>
      </p:pic>
      <p:sp>
        <p:nvSpPr>
          <p:cNvPr id="539" name="Google Shape;539;p75"/>
          <p:cNvSpPr txBox="1"/>
          <p:nvPr/>
        </p:nvSpPr>
        <p:spPr>
          <a:xfrm>
            <a:off x="694606" y="4581128"/>
            <a:ext cx="1036915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Finally, we can mention that one of the big advantages of bagging is that </a:t>
            </a:r>
            <a:r>
              <a:rPr b="1" lang="en-US" sz="1800">
                <a:solidFill>
                  <a:schemeClr val="dk1"/>
                </a:solidFill>
                <a:latin typeface="Calibri"/>
                <a:ea typeface="Calibri"/>
                <a:cs typeface="Calibri"/>
                <a:sym typeface="Calibri"/>
              </a:rPr>
              <a:t>it can be parallelised</a:t>
            </a:r>
            <a:r>
              <a:rPr lang="en-US" sz="1800">
                <a:solidFill>
                  <a:schemeClr val="dk1"/>
                </a:solidFill>
                <a:latin typeface="Calibri"/>
                <a:ea typeface="Calibri"/>
                <a:cs typeface="Calibri"/>
                <a:sym typeface="Calibri"/>
              </a:rPr>
              <a:t>. As the different models are fitted independently from each others, intensive parallelisation techniques can be used if required.</a:t>
            </a:r>
            <a:endParaRPr sz="18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6"/>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Boosting:</a:t>
            </a:r>
            <a:endParaRPr/>
          </a:p>
        </p:txBody>
      </p:sp>
      <p:sp>
        <p:nvSpPr>
          <p:cNvPr id="545" name="Google Shape;545;p76"/>
          <p:cNvSpPr txBox="1"/>
          <p:nvPr>
            <p:ph idx="1" type="body"/>
          </p:nvPr>
        </p:nvSpPr>
        <p:spPr>
          <a:xfrm>
            <a:off x="0" y="764704"/>
            <a:ext cx="11881686" cy="590465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The term ‘Boosting’ refers to a family of algorithms which converts weak learner to strong learners.</a:t>
            </a:r>
            <a:endParaRPr/>
          </a:p>
          <a:p>
            <a:pPr indent="-342900" lvl="0" marL="342900" rtl="0" algn="just">
              <a:spcBef>
                <a:spcPts val="400"/>
              </a:spcBef>
              <a:spcAft>
                <a:spcPts val="0"/>
              </a:spcAft>
              <a:buClr>
                <a:schemeClr val="dk1"/>
              </a:buClr>
              <a:buSzPts val="2000"/>
              <a:buChar char="•"/>
            </a:pPr>
            <a:r>
              <a:rPr lang="en-US"/>
              <a:t>Let’s understand this definition in detail by solving a problem of spam email identification:</a:t>
            </a:r>
            <a:endParaRPr/>
          </a:p>
          <a:p>
            <a:pPr indent="-342900" lvl="0" marL="342900" rtl="0" algn="just">
              <a:spcBef>
                <a:spcPts val="400"/>
              </a:spcBef>
              <a:spcAft>
                <a:spcPts val="0"/>
              </a:spcAft>
              <a:buClr>
                <a:schemeClr val="dk1"/>
              </a:buClr>
              <a:buSzPts val="2000"/>
              <a:buChar char="•"/>
            </a:pPr>
            <a:r>
              <a:rPr lang="en-US"/>
              <a:t>How would you classify an email as SPAM or not? Like everyone else, our initial approach would be to identify ‘spam’ and ‘not spam’ emails using following criteria. If:</a:t>
            </a:r>
            <a:endParaRPr/>
          </a:p>
          <a:p>
            <a:pPr indent="-285750" lvl="1" marL="742950" rtl="0" algn="just">
              <a:spcBef>
                <a:spcPts val="360"/>
              </a:spcBef>
              <a:spcAft>
                <a:spcPts val="0"/>
              </a:spcAft>
              <a:buClr>
                <a:schemeClr val="dk1"/>
              </a:buClr>
              <a:buSzPts val="1800"/>
              <a:buChar char="–"/>
            </a:pPr>
            <a:r>
              <a:rPr lang="en-US"/>
              <a:t>Email has only one image file (promotional image), It’s a SPAM</a:t>
            </a:r>
            <a:endParaRPr/>
          </a:p>
          <a:p>
            <a:pPr indent="-285750" lvl="1" marL="742950" rtl="0" algn="just">
              <a:spcBef>
                <a:spcPts val="360"/>
              </a:spcBef>
              <a:spcAft>
                <a:spcPts val="0"/>
              </a:spcAft>
              <a:buClr>
                <a:schemeClr val="dk1"/>
              </a:buClr>
              <a:buSzPts val="1800"/>
              <a:buChar char="–"/>
            </a:pPr>
            <a:r>
              <a:rPr lang="en-US"/>
              <a:t>Email has only link(s), It’s a SPAM</a:t>
            </a:r>
            <a:endParaRPr/>
          </a:p>
          <a:p>
            <a:pPr indent="-285750" lvl="1" marL="742950" rtl="0" algn="just">
              <a:spcBef>
                <a:spcPts val="360"/>
              </a:spcBef>
              <a:spcAft>
                <a:spcPts val="0"/>
              </a:spcAft>
              <a:buClr>
                <a:schemeClr val="dk1"/>
              </a:buClr>
              <a:buSzPts val="1800"/>
              <a:buChar char="–"/>
            </a:pPr>
            <a:r>
              <a:rPr lang="en-US"/>
              <a:t>Email body consist of sentence like “You won a prize money of $ xxxxxx”, It’s a SPAM</a:t>
            </a:r>
            <a:endParaRPr/>
          </a:p>
          <a:p>
            <a:pPr indent="-285750" lvl="1" marL="742950" rtl="0" algn="just">
              <a:spcBef>
                <a:spcPts val="360"/>
              </a:spcBef>
              <a:spcAft>
                <a:spcPts val="0"/>
              </a:spcAft>
              <a:buClr>
                <a:schemeClr val="dk1"/>
              </a:buClr>
              <a:buSzPts val="1800"/>
              <a:buChar char="–"/>
            </a:pPr>
            <a:r>
              <a:rPr lang="en-US"/>
              <a:t>Email from our official domain “</a:t>
            </a:r>
            <a:r>
              <a:rPr lang="en-US">
                <a:solidFill>
                  <a:srgbClr val="0070C0"/>
                </a:solidFill>
              </a:rPr>
              <a:t>metu.edu.tr</a:t>
            </a:r>
            <a:r>
              <a:rPr lang="en-US"/>
              <a:t>” , Not a SPAM</a:t>
            </a:r>
            <a:endParaRPr/>
          </a:p>
          <a:p>
            <a:pPr indent="-285750" lvl="1" marL="742950" rtl="0" algn="just">
              <a:spcBef>
                <a:spcPts val="360"/>
              </a:spcBef>
              <a:spcAft>
                <a:spcPts val="0"/>
              </a:spcAft>
              <a:buClr>
                <a:schemeClr val="dk1"/>
              </a:buClr>
              <a:buSzPts val="1800"/>
              <a:buChar char="–"/>
            </a:pPr>
            <a:r>
              <a:rPr lang="en-US"/>
              <a:t>Email from known source, Not a SPAM</a:t>
            </a:r>
            <a:endParaRPr/>
          </a:p>
          <a:p>
            <a:pPr indent="-342900" lvl="0" marL="342900" rtl="0" algn="just">
              <a:spcBef>
                <a:spcPts val="400"/>
              </a:spcBef>
              <a:spcAft>
                <a:spcPts val="0"/>
              </a:spcAft>
              <a:buClr>
                <a:schemeClr val="dk1"/>
              </a:buClr>
              <a:buSzPts val="2000"/>
              <a:buChar char="•"/>
            </a:pPr>
            <a:r>
              <a:rPr lang="en-US"/>
              <a:t>Above, we’ve defined multiple rules to classify an email into ‘spam’ or ‘not spam’. But, do you think these rules individually are strong enough to successfully classify an email? No.</a:t>
            </a:r>
            <a:endParaRPr/>
          </a:p>
          <a:p>
            <a:pPr indent="-342900" lvl="0" marL="342900" rtl="0" algn="just">
              <a:spcBef>
                <a:spcPts val="400"/>
              </a:spcBef>
              <a:spcAft>
                <a:spcPts val="0"/>
              </a:spcAft>
              <a:buClr>
                <a:schemeClr val="dk1"/>
              </a:buClr>
              <a:buSzPts val="2000"/>
              <a:buChar char="•"/>
            </a:pPr>
            <a:r>
              <a:rPr lang="en-US"/>
              <a:t>Individually, these rules are not powerful enough to classify an email into ‘spam’ or ‘not spam’. Therefore, these rules are called as </a:t>
            </a:r>
            <a:r>
              <a:rPr b="1" lang="en-US"/>
              <a:t>weak learner</a:t>
            </a:r>
            <a:r>
              <a:rPr lang="en-US"/>
              <a:t>.</a:t>
            </a:r>
            <a:endParaRPr/>
          </a:p>
          <a:p>
            <a:pPr indent="-215900" lvl="0" marL="342900" rtl="0" algn="just">
              <a:spcBef>
                <a:spcPts val="400"/>
              </a:spcBef>
              <a:spcAft>
                <a:spcPts val="0"/>
              </a:spcAft>
              <a:buClr>
                <a:schemeClr val="dk1"/>
              </a:buClr>
              <a:buSzPts val="2000"/>
              <a:buNone/>
            </a:pPr>
            <a:r>
              <a:t/>
            </a:r>
            <a:endParaRPr/>
          </a:p>
          <a:p>
            <a:pPr indent="-215900" lvl="0" marL="34290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7"/>
          <p:cNvSpPr txBox="1"/>
          <p:nvPr>
            <p:ph idx="1" type="body"/>
          </p:nvPr>
        </p:nvSpPr>
        <p:spPr>
          <a:xfrm>
            <a:off x="-1" y="620688"/>
            <a:ext cx="12190413" cy="59046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a:t>To convert weak learner to strong learner, we’ll combine the prediction of each weak learner using methods like:</a:t>
            </a:r>
            <a:br>
              <a:rPr lang="en-US"/>
            </a:br>
            <a:r>
              <a:rPr lang="en-US"/>
              <a:t>•   Using average/ weighted average</a:t>
            </a:r>
            <a:br>
              <a:rPr lang="en-US"/>
            </a:br>
            <a:r>
              <a:rPr lang="en-US"/>
              <a:t>•   Considering prediction has higher vote</a:t>
            </a:r>
            <a:endParaRPr/>
          </a:p>
          <a:p>
            <a:pPr indent="-342900" lvl="0" marL="342900" rtl="0" algn="just">
              <a:spcBef>
                <a:spcPts val="400"/>
              </a:spcBef>
              <a:spcAft>
                <a:spcPts val="0"/>
              </a:spcAft>
              <a:buClr>
                <a:schemeClr val="dk1"/>
              </a:buClr>
              <a:buSzPts val="2000"/>
              <a:buChar char="•"/>
            </a:pPr>
            <a:r>
              <a:rPr lang="en-US"/>
              <a:t>For example:  Above, we have defined 5 weak learners. Out of these 5, 3 are voted as ‘SPAM’ and 2 are voted as ‘Not a SPAM’. In this case, by default, we’ll consider an email as SPAM because we have higher(3) vote for ‘SPAM’.</a:t>
            </a:r>
            <a:endParaRPr/>
          </a:p>
          <a:p>
            <a:pPr indent="0" lvl="0" marL="0" rtl="0" algn="just">
              <a:spcBef>
                <a:spcPts val="400"/>
              </a:spcBef>
              <a:spcAft>
                <a:spcPts val="0"/>
              </a:spcAft>
              <a:buClr>
                <a:schemeClr val="dk1"/>
              </a:buClr>
              <a:buSzPts val="2000"/>
              <a:buNone/>
            </a:pPr>
            <a:r>
              <a:rPr b="1" lang="en-US" u="sng"/>
              <a:t>How Boosting Algorithms works?</a:t>
            </a:r>
            <a:endParaRPr/>
          </a:p>
          <a:p>
            <a:pPr indent="-342900" lvl="0" marL="342900" rtl="0" algn="just">
              <a:spcBef>
                <a:spcPts val="400"/>
              </a:spcBef>
              <a:spcAft>
                <a:spcPts val="0"/>
              </a:spcAft>
              <a:buClr>
                <a:schemeClr val="dk1"/>
              </a:buClr>
              <a:buSzPts val="2000"/>
              <a:buChar char="•"/>
            </a:pPr>
            <a:r>
              <a:rPr lang="en-US"/>
              <a:t>To find weak rule, we apply base learning algorithms with a different distribution. Each time base learning algorithm is applied, it generates a new weak prediction rule. This is an iterative process. After many iterations, the boosting algorithm combines these weak rules into a single strong prediction rule.</a:t>
            </a:r>
            <a:endParaRPr/>
          </a:p>
          <a:p>
            <a:pPr indent="-342900" lvl="0" marL="342900" rtl="0" algn="just">
              <a:spcBef>
                <a:spcPts val="400"/>
              </a:spcBef>
              <a:spcAft>
                <a:spcPts val="0"/>
              </a:spcAft>
              <a:buClr>
                <a:schemeClr val="dk1"/>
              </a:buClr>
              <a:buSzPts val="2000"/>
              <a:buChar char="•"/>
            </a:pPr>
            <a:r>
              <a:rPr lang="en-US"/>
              <a:t>For choosing the right distribution, here are the following steps:</a:t>
            </a:r>
            <a:endParaRPr/>
          </a:p>
          <a:p>
            <a:pPr indent="0" lvl="1" marL="457200" rtl="0" algn="just">
              <a:spcBef>
                <a:spcPts val="360"/>
              </a:spcBef>
              <a:spcAft>
                <a:spcPts val="0"/>
              </a:spcAft>
              <a:buClr>
                <a:schemeClr val="dk1"/>
              </a:buClr>
              <a:buSzPts val="1800"/>
              <a:buNone/>
            </a:pPr>
            <a:r>
              <a:rPr b="1" i="1" lang="en-US" u="sng"/>
              <a:t>Step 1:</a:t>
            </a:r>
            <a:r>
              <a:rPr b="1" lang="en-US"/>
              <a:t> </a:t>
            </a:r>
            <a:r>
              <a:rPr lang="en-US"/>
              <a:t> The base learner takes all the distributions and assign equal weight or attention to each observation.</a:t>
            </a:r>
            <a:endParaRPr/>
          </a:p>
          <a:p>
            <a:pPr indent="0" lvl="1" marL="457200" rtl="0" algn="just">
              <a:spcBef>
                <a:spcPts val="360"/>
              </a:spcBef>
              <a:spcAft>
                <a:spcPts val="0"/>
              </a:spcAft>
              <a:buClr>
                <a:schemeClr val="dk1"/>
              </a:buClr>
              <a:buSzPts val="1800"/>
              <a:buNone/>
            </a:pPr>
            <a:r>
              <a:rPr b="1" i="1" lang="en-US" u="sng"/>
              <a:t>Step 2:</a:t>
            </a:r>
            <a:r>
              <a:rPr b="1" lang="en-US"/>
              <a:t> </a:t>
            </a:r>
            <a:r>
              <a:rPr lang="en-US"/>
              <a:t>If there is any prediction error caused by first base learning algorithm, then we pay higher attention to observations having prediction error. Then, we apply the next base learning algorithm.</a:t>
            </a:r>
            <a:endParaRPr/>
          </a:p>
          <a:p>
            <a:pPr indent="0" lvl="1" marL="457200" rtl="0" algn="just">
              <a:spcBef>
                <a:spcPts val="360"/>
              </a:spcBef>
              <a:spcAft>
                <a:spcPts val="0"/>
              </a:spcAft>
              <a:buClr>
                <a:schemeClr val="dk1"/>
              </a:buClr>
              <a:buSzPts val="1800"/>
              <a:buNone/>
            </a:pPr>
            <a:r>
              <a:rPr b="1" i="1" lang="en-US" u="sng"/>
              <a:t>Step 3:</a:t>
            </a:r>
            <a:r>
              <a:rPr lang="en-US"/>
              <a:t> Iterate Step 2 till the limit of base learning algorithm is reached or higher accuracy is achieved.</a:t>
            </a:r>
            <a:endParaRPr/>
          </a:p>
          <a:p>
            <a:pPr indent="-342900" lvl="0" marL="342900" rtl="0" algn="just">
              <a:spcBef>
                <a:spcPts val="400"/>
              </a:spcBef>
              <a:spcAft>
                <a:spcPts val="0"/>
              </a:spcAft>
              <a:buClr>
                <a:schemeClr val="dk1"/>
              </a:buClr>
              <a:buSzPts val="2000"/>
              <a:buChar char="•"/>
            </a:pPr>
            <a:r>
              <a:rPr lang="en-US"/>
              <a:t>Finally, it combines the outputs from weak learner and creates a strong learner which eventually improves the prediction power of the model. Boosting pays higher focus on examples which are misclassiﬁed or have higher errors by preceding weak rules.</a:t>
            </a:r>
            <a:endParaRPr/>
          </a:p>
          <a:p>
            <a:pPr indent="0" lvl="0" marL="0" rtl="0" algn="just">
              <a:spcBef>
                <a:spcPts val="400"/>
              </a:spcBef>
              <a:spcAft>
                <a:spcPts val="0"/>
              </a:spcAft>
              <a:buClr>
                <a:schemeClr val="dk1"/>
              </a:buClr>
              <a:buSzPts val="2000"/>
              <a:buNone/>
            </a:pPr>
            <a:r>
              <a:t/>
            </a:r>
            <a:endParaRPr b="1" u="sng"/>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8"/>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AdaBoost(Adaptive Boosting):</a:t>
            </a:r>
            <a:endParaRPr/>
          </a:p>
        </p:txBody>
      </p:sp>
      <p:pic>
        <p:nvPicPr>
          <p:cNvPr descr="bigd" id="556" name="Google Shape;556;p78"/>
          <p:cNvPicPr preferRelativeResize="0"/>
          <p:nvPr>
            <p:ph idx="1" type="body"/>
          </p:nvPr>
        </p:nvPicPr>
        <p:blipFill rotWithShape="1">
          <a:blip r:embed="rId3">
            <a:alphaModFix/>
          </a:blip>
          <a:srcRect b="0" l="0" r="0" t="0"/>
          <a:stretch/>
        </p:blipFill>
        <p:spPr>
          <a:xfrm>
            <a:off x="1342678" y="764704"/>
            <a:ext cx="8712968" cy="3689548"/>
          </a:xfrm>
          <a:prstGeom prst="rect">
            <a:avLst/>
          </a:prstGeom>
          <a:noFill/>
          <a:ln>
            <a:noFill/>
          </a:ln>
        </p:spPr>
      </p:pic>
      <p:sp>
        <p:nvSpPr>
          <p:cNvPr id="557" name="Google Shape;557;p78"/>
          <p:cNvSpPr/>
          <p:nvPr/>
        </p:nvSpPr>
        <p:spPr>
          <a:xfrm>
            <a:off x="838622" y="4864786"/>
            <a:ext cx="10801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u="sng">
                <a:solidFill>
                  <a:schemeClr val="dk1"/>
                </a:solidFill>
                <a:latin typeface="Calibri"/>
                <a:ea typeface="Calibri"/>
                <a:cs typeface="Calibri"/>
                <a:sym typeface="Calibri"/>
              </a:rPr>
              <a:t>Box 1:</a:t>
            </a:r>
            <a:r>
              <a:rPr lang="en-US" sz="1800">
                <a:solidFill>
                  <a:schemeClr val="dk1"/>
                </a:solidFill>
                <a:latin typeface="Calibri"/>
                <a:ea typeface="Calibri"/>
                <a:cs typeface="Calibri"/>
                <a:sym typeface="Calibri"/>
              </a:rPr>
              <a:t> You can see that we have assigned equal weights to each data point and applied a decision stump to classify them as + (plus) or – (minus). The decision stump (D1) has generated vertical line at left side to classify the data points. We see that, this vertical line has incorrectly predicted three + (plus) as – (minus). In such case, we’ll assign higher weights to these three + (plus) and apply another decision stump.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9"/>
          <p:cNvSpPr txBox="1"/>
          <p:nvPr>
            <p:ph idx="1" type="body"/>
          </p:nvPr>
        </p:nvSpPr>
        <p:spPr>
          <a:xfrm>
            <a:off x="0" y="764704"/>
            <a:ext cx="9335566" cy="576064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i="1" lang="en-US" u="sng"/>
              <a:t>Box 2</a:t>
            </a:r>
            <a:r>
              <a:rPr i="1" lang="en-US" u="sng"/>
              <a:t>:</a:t>
            </a:r>
            <a:r>
              <a:rPr lang="en-US"/>
              <a:t> Here, you can see that the size of three incorrectly predicted + (plus) is bigger as compared to rest of the data points. In this case, the second decision stump (D2) will try to predict them correctly. Now, a vertical line (D2) at right side of this box has classified three misclassified + (plus) correctly. But again, it has caused misclassification errors. This time with three -(minus). Again, we will assign higher weight to three – (minus) and apply another decision stump.</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i="1" lang="en-US" u="sng"/>
              <a:t>Box 3:</a:t>
            </a:r>
            <a:r>
              <a:rPr lang="en-US"/>
              <a:t> Here, three – (minus) are given higher weights. A decision stump (D3) is applied to predict these misclassified observation correctly. This time a horizontal line is generated to classify + (plus) and – (minus) based on higher weight of misclassified observation.</a:t>
            </a:r>
            <a:endParaRPr/>
          </a:p>
          <a:p>
            <a:pPr indent="0" lvl="0" marL="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b="1" i="1" lang="en-US" u="sng"/>
              <a:t>Box 4</a:t>
            </a:r>
            <a:r>
              <a:rPr i="1" lang="en-US" u="sng"/>
              <a:t>:</a:t>
            </a:r>
            <a:r>
              <a:rPr lang="en-US"/>
              <a:t> Here, we have combined D1, D2 and D3 to form a strong prediction having complex rule as compared to individual weak learner. You can see that this algorithm has classified these observation quite well as compared to any of individual weak learner.</a:t>
            </a:r>
            <a:endParaRPr/>
          </a:p>
          <a:p>
            <a:pPr indent="0" lvl="0" marL="0" rtl="0" algn="just">
              <a:spcBef>
                <a:spcPts val="400"/>
              </a:spcBef>
              <a:spcAft>
                <a:spcPts val="0"/>
              </a:spcAft>
              <a:buClr>
                <a:schemeClr val="dk1"/>
              </a:buClr>
              <a:buSzPts val="2000"/>
              <a:buNone/>
            </a:pPr>
            <a:r>
              <a:t/>
            </a:r>
            <a:endParaRPr/>
          </a:p>
        </p:txBody>
      </p:sp>
      <p:pic>
        <p:nvPicPr>
          <p:cNvPr descr="dd2" id="563" name="Google Shape;563;p79"/>
          <p:cNvPicPr preferRelativeResize="0"/>
          <p:nvPr/>
        </p:nvPicPr>
        <p:blipFill rotWithShape="1">
          <a:blip r:embed="rId3">
            <a:alphaModFix/>
          </a:blip>
          <a:srcRect b="0" l="0" r="0" t="0"/>
          <a:stretch/>
        </p:blipFill>
        <p:spPr>
          <a:xfrm>
            <a:off x="9529279" y="941264"/>
            <a:ext cx="2400300" cy="1514475"/>
          </a:xfrm>
          <a:prstGeom prst="rect">
            <a:avLst/>
          </a:prstGeom>
          <a:noFill/>
          <a:ln>
            <a:noFill/>
          </a:ln>
        </p:spPr>
      </p:pic>
      <p:pic>
        <p:nvPicPr>
          <p:cNvPr descr="dd3" id="564" name="Google Shape;564;p79"/>
          <p:cNvPicPr preferRelativeResize="0"/>
          <p:nvPr/>
        </p:nvPicPr>
        <p:blipFill rotWithShape="1">
          <a:blip r:embed="rId4">
            <a:alphaModFix/>
          </a:blip>
          <a:srcRect b="0" l="0" r="0" t="0"/>
          <a:stretch/>
        </p:blipFill>
        <p:spPr>
          <a:xfrm>
            <a:off x="9556022" y="3068960"/>
            <a:ext cx="2664296" cy="1514475"/>
          </a:xfrm>
          <a:prstGeom prst="rect">
            <a:avLst/>
          </a:prstGeom>
          <a:noFill/>
          <a:ln>
            <a:noFill/>
          </a:ln>
        </p:spPr>
      </p:pic>
      <p:pic>
        <p:nvPicPr>
          <p:cNvPr descr="dd4" id="565" name="Google Shape;565;p79"/>
          <p:cNvPicPr preferRelativeResize="0"/>
          <p:nvPr/>
        </p:nvPicPr>
        <p:blipFill rotWithShape="1">
          <a:blip r:embed="rId5">
            <a:alphaModFix/>
          </a:blip>
          <a:srcRect b="0" l="0" r="0" t="0"/>
          <a:stretch/>
        </p:blipFill>
        <p:spPr>
          <a:xfrm>
            <a:off x="9591163" y="4707656"/>
            <a:ext cx="2594013" cy="181768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0"/>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Math's Behind this Algo:</a:t>
            </a:r>
            <a:endParaRPr/>
          </a:p>
        </p:txBody>
      </p:sp>
      <p:sp>
        <p:nvSpPr>
          <p:cNvPr id="571" name="Google Shape;571;p80"/>
          <p:cNvSpPr txBox="1"/>
          <p:nvPr>
            <p:ph idx="1" type="body"/>
          </p:nvPr>
        </p:nvSpPr>
        <p:spPr>
          <a:xfrm>
            <a:off x="118542" y="836712"/>
            <a:ext cx="11405952" cy="483223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How do we assign weight to observations?</a:t>
            </a:r>
            <a:endParaRPr/>
          </a:p>
          <a:p>
            <a:pPr indent="-342900" lvl="0" marL="342900" rtl="0" algn="just">
              <a:spcBef>
                <a:spcPts val="400"/>
              </a:spcBef>
              <a:spcAft>
                <a:spcPts val="0"/>
              </a:spcAft>
              <a:buClr>
                <a:schemeClr val="dk1"/>
              </a:buClr>
              <a:buSzPts val="2000"/>
              <a:buChar char="•"/>
            </a:pPr>
            <a:r>
              <a:rPr lang="en-US"/>
              <a:t>We always start with a uniform distribution assumption. Lets call it as D</a:t>
            </a:r>
            <a:r>
              <a:rPr baseline="-25000" lang="en-US"/>
              <a:t>1</a:t>
            </a:r>
            <a:r>
              <a:rPr lang="en-US"/>
              <a:t> which is 1/n for all n observations.</a:t>
            </a:r>
            <a:endParaRPr/>
          </a:p>
          <a:p>
            <a:pPr indent="-342900" lvl="0" marL="342900" rtl="0" algn="just">
              <a:spcBef>
                <a:spcPts val="400"/>
              </a:spcBef>
              <a:spcAft>
                <a:spcPts val="0"/>
              </a:spcAft>
              <a:buClr>
                <a:schemeClr val="dk1"/>
              </a:buClr>
              <a:buSzPts val="2000"/>
              <a:buChar char="•"/>
            </a:pPr>
            <a:r>
              <a:rPr lang="en-US"/>
              <a:t>Step 1 . We assume an alpha(t)</a:t>
            </a:r>
            <a:endParaRPr/>
          </a:p>
          <a:p>
            <a:pPr indent="-342900" lvl="0" marL="342900" rtl="0" algn="just">
              <a:spcBef>
                <a:spcPts val="400"/>
              </a:spcBef>
              <a:spcAft>
                <a:spcPts val="0"/>
              </a:spcAft>
              <a:buClr>
                <a:schemeClr val="dk1"/>
              </a:buClr>
              <a:buSzPts val="2000"/>
              <a:buChar char="•"/>
            </a:pPr>
            <a:r>
              <a:rPr lang="en-US"/>
              <a:t>Step 2: Get a weak classifier h(t)</a:t>
            </a:r>
            <a:endParaRPr/>
          </a:p>
          <a:p>
            <a:pPr indent="-342900" lvl="0" marL="342900" rtl="0" algn="just">
              <a:spcBef>
                <a:spcPts val="400"/>
              </a:spcBef>
              <a:spcAft>
                <a:spcPts val="0"/>
              </a:spcAft>
              <a:buClr>
                <a:schemeClr val="dk1"/>
              </a:buClr>
              <a:buSzPts val="2000"/>
              <a:buChar char="•"/>
            </a:pPr>
            <a:r>
              <a:rPr lang="en-US"/>
              <a:t>Step 3: Update the population distribution for the next step</a:t>
            </a:r>
            <a:endParaRPr/>
          </a:p>
          <a:p>
            <a:pPr indent="-215900" lvl="0" marL="342900" rtl="0" algn="just">
              <a:spcBef>
                <a:spcPts val="400"/>
              </a:spcBef>
              <a:spcAft>
                <a:spcPts val="0"/>
              </a:spcAft>
              <a:buClr>
                <a:schemeClr val="dk1"/>
              </a:buClr>
              <a:buSzPts val="2000"/>
              <a:buNone/>
            </a:pPr>
            <a:r>
              <a:t/>
            </a:r>
            <a:endParaRPr/>
          </a:p>
          <a:p>
            <a:pPr indent="0" lvl="0" marL="0" rtl="0" algn="just">
              <a:spcBef>
                <a:spcPts val="400"/>
              </a:spcBef>
              <a:spcAft>
                <a:spcPts val="0"/>
              </a:spcAft>
              <a:buClr>
                <a:schemeClr val="dk1"/>
              </a:buClr>
              <a:buSzPts val="2000"/>
              <a:buNone/>
            </a:pPr>
            <a:r>
              <a:rPr lang="en-US"/>
              <a:t>where</a:t>
            </a:r>
            <a:endParaRPr/>
          </a:p>
          <a:p>
            <a:pPr indent="0" lvl="0" marL="0" rtl="0" algn="just">
              <a:spcBef>
                <a:spcPts val="400"/>
              </a:spcBef>
              <a:spcAft>
                <a:spcPts val="0"/>
              </a:spcAft>
              <a:buClr>
                <a:schemeClr val="dk1"/>
              </a:buClr>
              <a:buSzPts val="2000"/>
              <a:buNone/>
            </a:pPr>
            <a:r>
              <a:t/>
            </a:r>
            <a:endParaRPr/>
          </a:p>
        </p:txBody>
      </p:sp>
      <p:pic>
        <p:nvPicPr>
          <p:cNvPr descr="formula1" id="572" name="Google Shape;572;p80"/>
          <p:cNvPicPr preferRelativeResize="0"/>
          <p:nvPr/>
        </p:nvPicPr>
        <p:blipFill rotWithShape="1">
          <a:blip r:embed="rId3">
            <a:alphaModFix/>
          </a:blip>
          <a:srcRect b="0" l="0" r="0" t="0"/>
          <a:stretch/>
        </p:blipFill>
        <p:spPr>
          <a:xfrm>
            <a:off x="2926854" y="2990850"/>
            <a:ext cx="4181475" cy="876300"/>
          </a:xfrm>
          <a:prstGeom prst="rect">
            <a:avLst/>
          </a:prstGeom>
          <a:noFill/>
          <a:ln>
            <a:noFill/>
          </a:ln>
        </p:spPr>
      </p:pic>
      <p:pic>
        <p:nvPicPr>
          <p:cNvPr descr="formula2" id="573" name="Google Shape;573;p80"/>
          <p:cNvPicPr preferRelativeResize="0"/>
          <p:nvPr/>
        </p:nvPicPr>
        <p:blipFill rotWithShape="1">
          <a:blip r:embed="rId4">
            <a:alphaModFix/>
          </a:blip>
          <a:srcRect b="0" l="0" r="0" t="0"/>
          <a:stretch/>
        </p:blipFill>
        <p:spPr>
          <a:xfrm>
            <a:off x="3142878" y="4053673"/>
            <a:ext cx="4057650" cy="714375"/>
          </a:xfrm>
          <a:prstGeom prst="rect">
            <a:avLst/>
          </a:prstGeom>
          <a:noFill/>
          <a:ln>
            <a:noFill/>
          </a:ln>
        </p:spPr>
      </p:pic>
      <p:sp>
        <p:nvSpPr>
          <p:cNvPr id="574" name="Google Shape;574;p80"/>
          <p:cNvSpPr/>
          <p:nvPr/>
        </p:nvSpPr>
        <p:spPr>
          <a:xfrm>
            <a:off x="308728" y="5013176"/>
            <a:ext cx="27499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 the final hypothesis</a:t>
            </a:r>
            <a:endParaRPr/>
          </a:p>
        </p:txBody>
      </p:sp>
      <p:pic>
        <p:nvPicPr>
          <p:cNvPr id="575" name="Google Shape;575;p80"/>
          <p:cNvPicPr preferRelativeResize="0"/>
          <p:nvPr/>
        </p:nvPicPr>
        <p:blipFill rotWithShape="1">
          <a:blip r:embed="rId5">
            <a:alphaModFix/>
          </a:blip>
          <a:srcRect b="0" l="0" r="0" t="0"/>
          <a:stretch/>
        </p:blipFill>
        <p:spPr>
          <a:xfrm>
            <a:off x="3320678" y="5299972"/>
            <a:ext cx="3702050" cy="112553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1"/>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Gradient Boosting:</a:t>
            </a:r>
            <a:endParaRPr/>
          </a:p>
        </p:txBody>
      </p:sp>
      <p:sp>
        <p:nvSpPr>
          <p:cNvPr id="581" name="Google Shape;581;p81"/>
          <p:cNvSpPr txBox="1"/>
          <p:nvPr>
            <p:ph idx="1" type="body"/>
          </p:nvPr>
        </p:nvSpPr>
        <p:spPr>
          <a:xfrm>
            <a:off x="553122" y="1142984"/>
            <a:ext cx="11374732" cy="545436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In gradient boosting, it trains many models sequentially. Each new model gradually minimizes the loss function (y = ax + b + e, e needs special attention as it is an error term) of the whole system using Gradient Descent method. The learning procedure consecutively fit new models to provide a more accurate estimate of the response variable.</a:t>
            </a:r>
            <a:endParaRPr/>
          </a:p>
          <a:p>
            <a:pPr indent="-342900" lvl="0" marL="342900" rtl="0" algn="just">
              <a:spcBef>
                <a:spcPts val="400"/>
              </a:spcBef>
              <a:spcAft>
                <a:spcPts val="0"/>
              </a:spcAft>
              <a:buClr>
                <a:schemeClr val="dk1"/>
              </a:buClr>
              <a:buSzPts val="2000"/>
              <a:buChar char="•"/>
            </a:pPr>
            <a:r>
              <a:rPr lang="en-US"/>
              <a:t>The principle idea behind this algorithm is to construct new base learners which can be maximally correlated with negative gradient of the loss function, associated with the whole ensemble. </a:t>
            </a:r>
            <a:endParaRPr/>
          </a:p>
          <a:p>
            <a:pPr indent="-342900" lvl="0" marL="342900" rtl="0" algn="just">
              <a:spcBef>
                <a:spcPts val="400"/>
              </a:spcBef>
              <a:spcAft>
                <a:spcPts val="0"/>
              </a:spcAft>
              <a:buClr>
                <a:schemeClr val="dk1"/>
              </a:buClr>
              <a:buSzPts val="2000"/>
              <a:buChar char="•"/>
            </a:pPr>
            <a:r>
              <a:rPr lang="en-US"/>
              <a:t>Assume, you are given a previous model M to improve on. Currently you observe that the model has an accuracy of 80% (any metric). How do you go further about it?</a:t>
            </a:r>
            <a:endParaRPr/>
          </a:p>
          <a:p>
            <a:pPr indent="-342900" lvl="0" marL="342900" rtl="0" algn="just">
              <a:spcBef>
                <a:spcPts val="400"/>
              </a:spcBef>
              <a:spcAft>
                <a:spcPts val="0"/>
              </a:spcAft>
              <a:buClr>
                <a:schemeClr val="dk1"/>
              </a:buClr>
              <a:buSzPts val="2000"/>
              <a:buChar char="•"/>
            </a:pPr>
            <a:r>
              <a:rPr lang="en-US"/>
              <a:t>One simple way is to build an entirely different model using new set of input variables and trying better ensemble learners. On the contrary, I have a much simpler way to suggest. It goes like this:</a:t>
            </a:r>
            <a:endParaRPr/>
          </a:p>
          <a:p>
            <a:pPr indent="0" lvl="0" marL="0" rtl="0" algn="ctr">
              <a:spcBef>
                <a:spcPts val="400"/>
              </a:spcBef>
              <a:spcAft>
                <a:spcPts val="0"/>
              </a:spcAft>
              <a:buClr>
                <a:schemeClr val="dk1"/>
              </a:buClr>
              <a:buSzPts val="2000"/>
              <a:buNone/>
            </a:pPr>
            <a:r>
              <a:rPr lang="en-US"/>
              <a:t>Y = M(x) + error</a:t>
            </a:r>
            <a:endParaRPr/>
          </a:p>
          <a:p>
            <a:pPr indent="-342900" lvl="0" marL="342900" rtl="0" algn="just">
              <a:spcBef>
                <a:spcPts val="400"/>
              </a:spcBef>
              <a:spcAft>
                <a:spcPts val="0"/>
              </a:spcAft>
              <a:buClr>
                <a:schemeClr val="dk1"/>
              </a:buClr>
              <a:buSzPts val="2000"/>
              <a:buChar char="•"/>
            </a:pPr>
            <a:r>
              <a:rPr lang="en-US"/>
              <a:t>What if I am able to see that error is not a white noise but have same correlation with outcome(Y) value. What if we can develop a model on this error term? Like,</a:t>
            </a:r>
            <a:endParaRPr/>
          </a:p>
          <a:p>
            <a:pPr indent="0" lvl="0" marL="0" rtl="0" algn="ctr">
              <a:spcBef>
                <a:spcPts val="400"/>
              </a:spcBef>
              <a:spcAft>
                <a:spcPts val="0"/>
              </a:spcAft>
              <a:buClr>
                <a:schemeClr val="dk1"/>
              </a:buClr>
              <a:buSzPts val="2000"/>
              <a:buNone/>
            </a:pPr>
            <a:r>
              <a:rPr lang="en-US"/>
              <a:t>error = G(x) + error2</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Image result for shannon entropy" id="152" name="Google Shape;152;p19"/>
          <p:cNvPicPr preferRelativeResize="0"/>
          <p:nvPr>
            <p:ph idx="1" type="body"/>
          </p:nvPr>
        </p:nvPicPr>
        <p:blipFill rotWithShape="1">
          <a:blip r:embed="rId3">
            <a:alphaModFix/>
          </a:blip>
          <a:srcRect b="0" l="0" r="0" t="0"/>
          <a:stretch/>
        </p:blipFill>
        <p:spPr>
          <a:xfrm>
            <a:off x="7535366" y="783962"/>
            <a:ext cx="3312368" cy="2275706"/>
          </a:xfrm>
          <a:prstGeom prst="rect">
            <a:avLst/>
          </a:prstGeom>
          <a:noFill/>
          <a:ln>
            <a:noFill/>
          </a:ln>
        </p:spPr>
      </p:pic>
      <p:sp>
        <p:nvSpPr>
          <p:cNvPr id="153" name="Google Shape;153;p19"/>
          <p:cNvSpPr txBox="1"/>
          <p:nvPr/>
        </p:nvSpPr>
        <p:spPr>
          <a:xfrm>
            <a:off x="8216920" y="379081"/>
            <a:ext cx="2448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Shannon Entropy</a:t>
            </a:r>
            <a:endParaRPr/>
          </a:p>
        </p:txBody>
      </p:sp>
      <p:sp>
        <p:nvSpPr>
          <p:cNvPr id="154" name="Google Shape;154;p19"/>
          <p:cNvSpPr/>
          <p:nvPr/>
        </p:nvSpPr>
        <p:spPr>
          <a:xfrm>
            <a:off x="2350790" y="382910"/>
            <a:ext cx="2448272" cy="40105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More Random ness</a:t>
            </a:r>
            <a:endParaRPr/>
          </a:p>
        </p:txBody>
      </p:sp>
      <p:sp>
        <p:nvSpPr>
          <p:cNvPr id="155" name="Google Shape;155;p19"/>
          <p:cNvSpPr/>
          <p:nvPr/>
        </p:nvSpPr>
        <p:spPr>
          <a:xfrm>
            <a:off x="3358902" y="908720"/>
            <a:ext cx="216024" cy="576064"/>
          </a:xfrm>
          <a:prstGeom prst="down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9"/>
          <p:cNvSpPr/>
          <p:nvPr/>
        </p:nvSpPr>
        <p:spPr>
          <a:xfrm>
            <a:off x="2350790" y="1551980"/>
            <a:ext cx="2448272" cy="40105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Entropy More</a:t>
            </a:r>
            <a:endParaRPr/>
          </a:p>
        </p:txBody>
      </p:sp>
      <p:sp>
        <p:nvSpPr>
          <p:cNvPr id="157" name="Google Shape;157;p19"/>
          <p:cNvSpPr/>
          <p:nvPr/>
        </p:nvSpPr>
        <p:spPr>
          <a:xfrm>
            <a:off x="3410737" y="2020228"/>
            <a:ext cx="216024" cy="576064"/>
          </a:xfrm>
          <a:prstGeom prst="downArrow">
            <a:avLst>
              <a:gd fmla="val 50000" name="adj1"/>
              <a:gd fmla="val 50000" name="adj2"/>
            </a:avLst>
          </a:prstGeom>
          <a:solidFill>
            <a:schemeClr val="accent1"/>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9"/>
          <p:cNvSpPr/>
          <p:nvPr/>
        </p:nvSpPr>
        <p:spPr>
          <a:xfrm>
            <a:off x="2422861" y="2721050"/>
            <a:ext cx="2376201" cy="40105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More Impurity</a:t>
            </a:r>
            <a:endParaRPr/>
          </a:p>
        </p:txBody>
      </p:sp>
      <p:pic>
        <p:nvPicPr>
          <p:cNvPr descr="https://res.cloudinary.com/dyd911kmh/image/upload/f_auto,q_auto:best/v1545934190/3_tvqfga.png" id="159" name="Google Shape;159;p19"/>
          <p:cNvPicPr preferRelativeResize="0"/>
          <p:nvPr/>
        </p:nvPicPr>
        <p:blipFill rotWithShape="1">
          <a:blip r:embed="rId4">
            <a:alphaModFix/>
          </a:blip>
          <a:srcRect b="0" l="0" r="0" t="0"/>
          <a:stretch/>
        </p:blipFill>
        <p:spPr>
          <a:xfrm>
            <a:off x="262558" y="3556064"/>
            <a:ext cx="3486150" cy="466725"/>
          </a:xfrm>
          <a:prstGeom prst="rect">
            <a:avLst/>
          </a:prstGeom>
          <a:noFill/>
          <a:ln>
            <a:noFill/>
          </a:ln>
        </p:spPr>
      </p:pic>
      <p:pic>
        <p:nvPicPr>
          <p:cNvPr descr="https://res.cloudinary.com/dyd911kmh/image/upload/f_auto,q_auto:best/v1545934190/4_vvrzww.png" id="160" name="Google Shape;160;p19"/>
          <p:cNvPicPr preferRelativeResize="0"/>
          <p:nvPr/>
        </p:nvPicPr>
        <p:blipFill rotWithShape="1">
          <a:blip r:embed="rId5">
            <a:alphaModFix/>
          </a:blip>
          <a:srcRect b="0" l="0" r="0" t="0"/>
          <a:stretch/>
        </p:blipFill>
        <p:spPr>
          <a:xfrm>
            <a:off x="3901108" y="3505272"/>
            <a:ext cx="4181475" cy="685800"/>
          </a:xfrm>
          <a:prstGeom prst="rect">
            <a:avLst/>
          </a:prstGeom>
          <a:noFill/>
          <a:ln>
            <a:noFill/>
          </a:ln>
        </p:spPr>
      </p:pic>
      <p:pic>
        <p:nvPicPr>
          <p:cNvPr descr="https://res.cloudinary.com/dyd911kmh/image/upload/f_auto,q_auto:best/v1545934190/5_trlrj8.png" id="161" name="Google Shape;161;p19"/>
          <p:cNvPicPr preferRelativeResize="0"/>
          <p:nvPr/>
        </p:nvPicPr>
        <p:blipFill rotWithShape="1">
          <a:blip r:embed="rId6">
            <a:alphaModFix/>
          </a:blip>
          <a:srcRect b="0" l="0" r="0" t="0"/>
          <a:stretch/>
        </p:blipFill>
        <p:spPr>
          <a:xfrm>
            <a:off x="8244878" y="3571363"/>
            <a:ext cx="3562350" cy="542925"/>
          </a:xfrm>
          <a:prstGeom prst="rect">
            <a:avLst/>
          </a:prstGeom>
          <a:noFill/>
          <a:ln>
            <a:noFill/>
          </a:ln>
        </p:spPr>
      </p:pic>
      <p:sp>
        <p:nvSpPr>
          <p:cNvPr id="162" name="Google Shape;162;p19"/>
          <p:cNvSpPr txBox="1"/>
          <p:nvPr/>
        </p:nvSpPr>
        <p:spPr>
          <a:xfrm>
            <a:off x="190550" y="4308927"/>
            <a:ext cx="1188132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Pi is the probability that an arbitrary tuple in D belongs to class Ci.</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Info(D) is the average amount of information needed to identify the class label of a tuple in 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|Dj|/|D| acts as the weight of the jth partition.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InfoA(D) is the expected information required to classify a tuple from D based on the partitioning by 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2"/>
          <p:cNvSpPr txBox="1"/>
          <p:nvPr>
            <p:ph idx="1" type="body"/>
          </p:nvPr>
        </p:nvSpPr>
        <p:spPr>
          <a:xfrm>
            <a:off x="0" y="620688"/>
            <a:ext cx="12071870" cy="504825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Probably, you’ll see error rate will improve to a higher number, say 84%. Let’s take another step and regress against error2.</a:t>
            </a:r>
            <a:endParaRPr/>
          </a:p>
          <a:p>
            <a:pPr indent="0" lvl="0" marL="0" rtl="0" algn="ctr">
              <a:spcBef>
                <a:spcPts val="400"/>
              </a:spcBef>
              <a:spcAft>
                <a:spcPts val="0"/>
              </a:spcAft>
              <a:buClr>
                <a:schemeClr val="dk1"/>
              </a:buClr>
              <a:buSzPts val="2000"/>
              <a:buNone/>
            </a:pPr>
            <a:r>
              <a:rPr lang="en-US"/>
              <a:t>error2 = H(x) + error3</a:t>
            </a:r>
            <a:endParaRPr/>
          </a:p>
          <a:p>
            <a:pPr indent="-342900" lvl="0" marL="342900" rtl="0" algn="just">
              <a:spcBef>
                <a:spcPts val="400"/>
              </a:spcBef>
              <a:spcAft>
                <a:spcPts val="0"/>
              </a:spcAft>
              <a:buClr>
                <a:schemeClr val="dk1"/>
              </a:buClr>
              <a:buSzPts val="2000"/>
              <a:buChar char="•"/>
            </a:pPr>
            <a:r>
              <a:rPr lang="en-US"/>
              <a:t>Now we combine all these together :</a:t>
            </a:r>
            <a:endParaRPr/>
          </a:p>
          <a:p>
            <a:pPr indent="0" lvl="0" marL="0" rtl="0" algn="ctr">
              <a:spcBef>
                <a:spcPts val="400"/>
              </a:spcBef>
              <a:spcAft>
                <a:spcPts val="0"/>
              </a:spcAft>
              <a:buClr>
                <a:schemeClr val="dk1"/>
              </a:buClr>
              <a:buSzPts val="2000"/>
              <a:buNone/>
            </a:pPr>
            <a:r>
              <a:rPr lang="en-US"/>
              <a:t>Y = M(x) + G(x) + H(x) + error3</a:t>
            </a:r>
            <a:endParaRPr/>
          </a:p>
          <a:p>
            <a:pPr indent="-342900" lvl="0" marL="342900" rtl="0" algn="just">
              <a:spcBef>
                <a:spcPts val="400"/>
              </a:spcBef>
              <a:spcAft>
                <a:spcPts val="0"/>
              </a:spcAft>
              <a:buClr>
                <a:schemeClr val="dk1"/>
              </a:buClr>
              <a:buSzPts val="2000"/>
              <a:buChar char="•"/>
            </a:pPr>
            <a:r>
              <a:rPr lang="en-US"/>
              <a:t>This probably will have an accuracy of even more than 84%. What if I can find an optimal weights for each of the three learners,</a:t>
            </a:r>
            <a:endParaRPr/>
          </a:p>
          <a:p>
            <a:pPr indent="0" lvl="0" marL="0" rtl="0" algn="ctr">
              <a:spcBef>
                <a:spcPts val="400"/>
              </a:spcBef>
              <a:spcAft>
                <a:spcPts val="0"/>
              </a:spcAft>
              <a:buClr>
                <a:schemeClr val="dk1"/>
              </a:buClr>
              <a:buSzPts val="2000"/>
              <a:buNone/>
            </a:pPr>
            <a:r>
              <a:rPr lang="en-US"/>
              <a:t>Y = alpha * M(x) + beta * G(x) + gamma * H(x) + error4</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3"/>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Gradient Descent:</a:t>
            </a:r>
            <a:endParaRPr/>
          </a:p>
        </p:txBody>
      </p:sp>
      <p:sp>
        <p:nvSpPr>
          <p:cNvPr id="592" name="Google Shape;592;p83"/>
          <p:cNvSpPr txBox="1"/>
          <p:nvPr>
            <p:ph idx="1" type="body"/>
          </p:nvPr>
        </p:nvSpPr>
        <p:spPr>
          <a:xfrm>
            <a:off x="0" y="642918"/>
            <a:ext cx="6527254" cy="595443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n-US"/>
              <a:t>Gradient descent is an optimization algorithm used to minimize some function by iteratively moving in the direction of steepest descent as defined by the negative of the gradient. In machine learning, we use gradient descent to update the parameters of our model. Parameters refer to coefficients in Linear Regression and weights in neural networks.</a:t>
            </a:r>
            <a:endParaRPr/>
          </a:p>
          <a:p>
            <a:pPr indent="0" lvl="0" marL="0" rtl="0" algn="just">
              <a:spcBef>
                <a:spcPts val="400"/>
              </a:spcBef>
              <a:spcAft>
                <a:spcPts val="0"/>
              </a:spcAft>
              <a:buClr>
                <a:schemeClr val="dk1"/>
              </a:buClr>
              <a:buSzPts val="2000"/>
              <a:buNone/>
            </a:pPr>
            <a:r>
              <a:t/>
            </a:r>
            <a:endParaRPr/>
          </a:p>
        </p:txBody>
      </p:sp>
      <p:pic>
        <p:nvPicPr>
          <p:cNvPr id="593" name="Google Shape;593;p83"/>
          <p:cNvPicPr preferRelativeResize="0"/>
          <p:nvPr/>
        </p:nvPicPr>
        <p:blipFill rotWithShape="1">
          <a:blip r:embed="rId3">
            <a:alphaModFix/>
          </a:blip>
          <a:srcRect b="0" l="0" r="0" t="0"/>
          <a:stretch/>
        </p:blipFill>
        <p:spPr>
          <a:xfrm>
            <a:off x="1630710" y="3185783"/>
            <a:ext cx="2709863" cy="981075"/>
          </a:xfrm>
          <a:prstGeom prst="rect">
            <a:avLst/>
          </a:prstGeom>
          <a:noFill/>
          <a:ln>
            <a:noFill/>
          </a:ln>
        </p:spPr>
      </p:pic>
      <p:sp>
        <p:nvSpPr>
          <p:cNvPr id="594" name="Google Shape;594;p83"/>
          <p:cNvSpPr/>
          <p:nvPr/>
        </p:nvSpPr>
        <p:spPr>
          <a:xfrm>
            <a:off x="308728" y="4365104"/>
            <a:ext cx="10827038"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404040"/>
                </a:solidFill>
                <a:latin typeface="Roboto Slab"/>
                <a:ea typeface="Roboto Slab"/>
                <a:cs typeface="Roboto Slab"/>
                <a:sym typeface="Roboto Slab"/>
              </a:rPr>
              <a:t>Learning rate(p):</a:t>
            </a:r>
            <a:endParaRPr/>
          </a:p>
          <a:p>
            <a:pPr indent="0" lvl="0" marL="0" marR="0" rtl="0" algn="l">
              <a:spcBef>
                <a:spcPts val="0"/>
              </a:spcBef>
              <a:spcAft>
                <a:spcPts val="0"/>
              </a:spcAft>
              <a:buNone/>
            </a:pPr>
            <a:r>
              <a:rPr lang="en-US" sz="1800">
                <a:solidFill>
                  <a:srgbClr val="404040"/>
                </a:solidFill>
                <a:latin typeface="Calibri"/>
                <a:ea typeface="Calibri"/>
                <a:cs typeface="Calibri"/>
                <a:sym typeface="Calibri"/>
              </a:rPr>
              <a:t>The size of these steps is called the </a:t>
            </a:r>
            <a:r>
              <a:rPr i="1" lang="en-US" sz="1800">
                <a:solidFill>
                  <a:srgbClr val="404040"/>
                </a:solidFill>
                <a:latin typeface="Calibri"/>
                <a:ea typeface="Calibri"/>
                <a:cs typeface="Calibri"/>
                <a:sym typeface="Calibri"/>
              </a:rPr>
              <a:t>learning rate</a:t>
            </a:r>
            <a:r>
              <a:rPr lang="en-US" sz="1800">
                <a:solidFill>
                  <a:srgbClr val="404040"/>
                </a:solidFill>
                <a:latin typeface="Calibri"/>
                <a:ea typeface="Calibri"/>
                <a:cs typeface="Calibri"/>
                <a:sym typeface="Calibri"/>
              </a:rPr>
              <a:t>. With a high learning rate we can cover more ground each step, but we risk overshooting the lowest point since the slope of the hill is constantly changing. With a very low learning rate, we can confidently move in the direction of the negative gradient since we are recalculating it so frequently. A low learning rate is more precise, but calculating the gradient is time-consuming, so it will take us a very long time to get to the bottom.</a:t>
            </a:r>
            <a:endParaRPr b="0" i="0" sz="1800">
              <a:solidFill>
                <a:srgbClr val="404040"/>
              </a:solidFill>
              <a:latin typeface="Calibri"/>
              <a:ea typeface="Calibri"/>
              <a:cs typeface="Calibri"/>
              <a:sym typeface="Calibri"/>
            </a:endParaRPr>
          </a:p>
        </p:txBody>
      </p:sp>
      <p:pic>
        <p:nvPicPr>
          <p:cNvPr descr="Image result for gradient descent" id="595" name="Google Shape;595;p83"/>
          <p:cNvPicPr preferRelativeResize="0"/>
          <p:nvPr/>
        </p:nvPicPr>
        <p:blipFill rotWithShape="1">
          <a:blip r:embed="rId4">
            <a:alphaModFix/>
          </a:blip>
          <a:srcRect b="0" l="0" r="0" t="0"/>
          <a:stretch/>
        </p:blipFill>
        <p:spPr>
          <a:xfrm>
            <a:off x="6311230" y="901622"/>
            <a:ext cx="5879183" cy="324745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4"/>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Bagging vs Boosting</a:t>
            </a:r>
            <a:endParaRPr/>
          </a:p>
        </p:txBody>
      </p:sp>
      <p:sp>
        <p:nvSpPr>
          <p:cNvPr id="601" name="Google Shape;601;p84"/>
          <p:cNvSpPr txBox="1"/>
          <p:nvPr>
            <p:ph idx="1" type="body"/>
          </p:nvPr>
        </p:nvSpPr>
        <p:spPr>
          <a:xfrm>
            <a:off x="553122" y="1142984"/>
            <a:ext cx="10971372"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No clear winner; usually depends on the data </a:t>
            </a:r>
            <a:endParaRPr/>
          </a:p>
          <a:p>
            <a:pPr indent="-342900" lvl="0" marL="342900" rtl="0" algn="just">
              <a:spcBef>
                <a:spcPts val="400"/>
              </a:spcBef>
              <a:spcAft>
                <a:spcPts val="0"/>
              </a:spcAft>
              <a:buClr>
                <a:schemeClr val="dk1"/>
              </a:buClr>
              <a:buSzPts val="2000"/>
              <a:buChar char="•"/>
            </a:pPr>
            <a:r>
              <a:rPr lang="en-US"/>
              <a:t>Bagging is computationally more efficient than boosting (note that bagging can train the M models in parallel, boosting can’t) </a:t>
            </a:r>
            <a:endParaRPr/>
          </a:p>
          <a:p>
            <a:pPr indent="-342900" lvl="0" marL="342900" rtl="0" algn="just">
              <a:spcBef>
                <a:spcPts val="400"/>
              </a:spcBef>
              <a:spcAft>
                <a:spcPts val="0"/>
              </a:spcAft>
              <a:buClr>
                <a:schemeClr val="dk1"/>
              </a:buClr>
              <a:buSzPts val="2000"/>
              <a:buChar char="•"/>
            </a:pPr>
            <a:r>
              <a:rPr lang="en-US"/>
              <a:t>Both reduce variance (and overfitting) by combining different models </a:t>
            </a:r>
            <a:endParaRPr/>
          </a:p>
          <a:p>
            <a:pPr indent="-342900" lvl="0" marL="342900" rtl="0" algn="just">
              <a:spcBef>
                <a:spcPts val="400"/>
              </a:spcBef>
              <a:spcAft>
                <a:spcPts val="0"/>
              </a:spcAft>
              <a:buClr>
                <a:schemeClr val="dk1"/>
              </a:buClr>
              <a:buSzPts val="2000"/>
              <a:buChar char="•"/>
            </a:pPr>
            <a:r>
              <a:rPr lang="en-US"/>
              <a:t>The resulting model has higher stability as compared to the individual ones </a:t>
            </a:r>
            <a:endParaRPr/>
          </a:p>
          <a:p>
            <a:pPr indent="-342900" lvl="0" marL="342900" rtl="0" algn="just">
              <a:spcBef>
                <a:spcPts val="400"/>
              </a:spcBef>
              <a:spcAft>
                <a:spcPts val="0"/>
              </a:spcAft>
              <a:buClr>
                <a:schemeClr val="dk1"/>
              </a:buClr>
              <a:buSzPts val="2000"/>
              <a:buChar char="•"/>
            </a:pPr>
            <a:r>
              <a:rPr lang="en-US"/>
              <a:t>Bagging usually can’t reduce the bias, boosting can (note that in boosting, the training error steadily decreases) </a:t>
            </a:r>
            <a:endParaRPr/>
          </a:p>
          <a:p>
            <a:pPr indent="-342900" lvl="0" marL="342900" rtl="0" algn="just">
              <a:spcBef>
                <a:spcPts val="400"/>
              </a:spcBef>
              <a:spcAft>
                <a:spcPts val="0"/>
              </a:spcAft>
              <a:buClr>
                <a:schemeClr val="dk1"/>
              </a:buClr>
              <a:buSzPts val="2000"/>
              <a:buChar char="•"/>
            </a:pPr>
            <a:r>
              <a:rPr lang="en-US"/>
              <a:t>Bagging usually performs better than boosting if we don’t have a high bias and only want to reduce variance (i.e., if we are overfitting) </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5"/>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XGBoosting (Extreme Gradient Boosting)</a:t>
            </a:r>
            <a:endParaRPr/>
          </a:p>
        </p:txBody>
      </p:sp>
      <p:sp>
        <p:nvSpPr>
          <p:cNvPr id="607" name="Google Shape;607;p85"/>
          <p:cNvSpPr txBox="1"/>
          <p:nvPr>
            <p:ph idx="1" type="body"/>
          </p:nvPr>
        </p:nvSpPr>
        <p:spPr>
          <a:xfrm>
            <a:off x="118542" y="1052736"/>
            <a:ext cx="11881320" cy="554461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Ever since its introduction in 2014, XGBoost has been lauded as the holy grail of machine learning hackathons and competitions. From predicting ad click-through rates to classifying high energy physics events, XGBoost has proved its mettle in terms of performance – and speed.</a:t>
            </a:r>
            <a:endParaRPr/>
          </a:p>
          <a:p>
            <a:pPr indent="-342900" lvl="0" marL="342900" rtl="0" algn="just">
              <a:spcBef>
                <a:spcPts val="370"/>
              </a:spcBef>
              <a:spcAft>
                <a:spcPts val="0"/>
              </a:spcAft>
              <a:buClr>
                <a:schemeClr val="dk1"/>
              </a:buClr>
              <a:buSzPct val="100000"/>
              <a:buChar char="•"/>
            </a:pPr>
            <a:r>
              <a:rPr lang="en-US"/>
              <a:t>Execution Speed: Generally, XGBoost is fast. Really fast when compared to other implementations of gradient boosting. But newly introduced LightGBM is faster than XGBoosting.</a:t>
            </a:r>
            <a:endParaRPr/>
          </a:p>
          <a:p>
            <a:pPr indent="-342900" lvl="0" marL="342900" rtl="0" algn="just">
              <a:spcBef>
                <a:spcPts val="370"/>
              </a:spcBef>
              <a:spcAft>
                <a:spcPts val="0"/>
              </a:spcAft>
              <a:buClr>
                <a:schemeClr val="dk1"/>
              </a:buClr>
              <a:buSzPct val="100000"/>
              <a:buChar char="•"/>
            </a:pPr>
            <a:r>
              <a:rPr lang="en-US"/>
              <a:t>Model Performance: XGBoost dominates structured or tabular datasets on classification and regression predictive modeling problems. The evidence is that it is the go-to algorithm for competition winners on the Kaggle competitive data science platform</a:t>
            </a:r>
            <a:endParaRPr/>
          </a:p>
          <a:p>
            <a:pPr indent="-342900" lvl="0" marL="342900" rtl="0" algn="just">
              <a:spcBef>
                <a:spcPts val="370"/>
              </a:spcBef>
              <a:spcAft>
                <a:spcPts val="0"/>
              </a:spcAft>
              <a:buClr>
                <a:schemeClr val="dk1"/>
              </a:buClr>
              <a:buSzPct val="100000"/>
              <a:buChar char="•"/>
            </a:pPr>
            <a:r>
              <a:rPr lang="en-US"/>
              <a:t>The XGBoost library implements the gradient boosting decision tree algorithm.</a:t>
            </a:r>
            <a:endParaRPr/>
          </a:p>
          <a:p>
            <a:pPr indent="-342900" lvl="0" marL="342900" rtl="0" algn="just">
              <a:spcBef>
                <a:spcPts val="370"/>
              </a:spcBef>
              <a:spcAft>
                <a:spcPts val="0"/>
              </a:spcAft>
              <a:buClr>
                <a:schemeClr val="dk1"/>
              </a:buClr>
              <a:buSzPct val="100000"/>
              <a:buChar char="•"/>
            </a:pPr>
            <a:r>
              <a:rPr lang="en-US"/>
              <a:t>This algorithm goes by lots of different names such as gradient boosting, multiple additive regression trees, stochastic gradient boosting or gradient boosting machines.</a:t>
            </a:r>
            <a:endParaRPr/>
          </a:p>
          <a:p>
            <a:pPr indent="-342900" lvl="0" marL="342900" rtl="0" algn="just">
              <a:spcBef>
                <a:spcPts val="370"/>
              </a:spcBef>
              <a:spcAft>
                <a:spcPts val="0"/>
              </a:spcAft>
              <a:buClr>
                <a:schemeClr val="dk1"/>
              </a:buClr>
              <a:buSzPct val="100000"/>
              <a:buChar char="•"/>
            </a:pPr>
            <a:r>
              <a:rPr lang="en-US"/>
              <a:t>Boosting is an </a:t>
            </a:r>
            <a:r>
              <a:rPr b="1" lang="en-US"/>
              <a:t>ensemble technique </a:t>
            </a:r>
            <a:r>
              <a:rPr lang="en-US"/>
              <a:t>where new models are added to correct the errors made by existing models. Models are added sequentially until no further improvements can be made. A popular example is the AdaBoost algorithm that weights data points that are hard to predict.</a:t>
            </a:r>
            <a:endParaRPr/>
          </a:p>
          <a:p>
            <a:pPr indent="-342900" lvl="0" marL="342900" rtl="0" algn="just">
              <a:spcBef>
                <a:spcPts val="370"/>
              </a:spcBef>
              <a:spcAft>
                <a:spcPts val="0"/>
              </a:spcAft>
              <a:buClr>
                <a:schemeClr val="dk1"/>
              </a:buClr>
              <a:buSzPct val="100000"/>
              <a:buChar char="•"/>
            </a:pPr>
            <a:r>
              <a:rPr lang="en-US"/>
              <a:t>Gradient boosting is an approach where new models are created that predict the residuals or errors of prior models and then added together to make the final prediction. It is called gradient boosting because it uses a gradient descent algorithm to minimize the loss when adding new models.</a:t>
            </a:r>
            <a:endParaRPr/>
          </a:p>
          <a:p>
            <a:pPr indent="-342900" lvl="0" marL="342900" rtl="0" algn="just">
              <a:spcBef>
                <a:spcPts val="370"/>
              </a:spcBef>
              <a:spcAft>
                <a:spcPts val="0"/>
              </a:spcAft>
              <a:buClr>
                <a:schemeClr val="dk1"/>
              </a:buClr>
              <a:buSzPct val="100000"/>
              <a:buChar char="•"/>
            </a:pPr>
            <a:r>
              <a:rPr lang="en-US"/>
              <a:t>This approach supports both regression and classification predictive modeling problems.</a:t>
            </a:r>
            <a:endParaRPr/>
          </a:p>
          <a:p>
            <a:pPr indent="-225425" lvl="0" marL="342900" rtl="0" algn="just">
              <a:spcBef>
                <a:spcPts val="370"/>
              </a:spcBef>
              <a:spcAft>
                <a:spcPts val="0"/>
              </a:spcAft>
              <a:buClr>
                <a:schemeClr val="dk1"/>
              </a:buClr>
              <a:buSzPct val="10000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6"/>
          <p:cNvSpPr txBox="1"/>
          <p:nvPr>
            <p:ph idx="1" type="body"/>
          </p:nvPr>
        </p:nvSpPr>
        <p:spPr>
          <a:xfrm>
            <a:off x="-1" y="476672"/>
            <a:ext cx="12190413" cy="5832648"/>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000"/>
              <a:buChar char="•"/>
            </a:pPr>
            <a:r>
              <a:rPr lang="en-US"/>
              <a:t>Boosting consists of three simple steps:</a:t>
            </a:r>
            <a:endParaRPr/>
          </a:p>
          <a:p>
            <a:pPr indent="-342900" lvl="0" marL="342900" rtl="0" algn="just">
              <a:spcBef>
                <a:spcPts val="400"/>
              </a:spcBef>
              <a:spcAft>
                <a:spcPts val="0"/>
              </a:spcAft>
              <a:buClr>
                <a:schemeClr val="dk1"/>
              </a:buClr>
              <a:buSzPts val="2000"/>
              <a:buChar char="•"/>
            </a:pPr>
            <a:r>
              <a:rPr lang="en-US"/>
              <a:t>An initial model F</a:t>
            </a:r>
            <a:r>
              <a:rPr baseline="-25000" lang="en-US"/>
              <a:t>0</a:t>
            </a:r>
            <a:r>
              <a:rPr lang="en-US"/>
              <a:t> is defined to predict the target variable y. This model will be associated with a residual (y – F</a:t>
            </a:r>
            <a:r>
              <a:rPr baseline="-25000" lang="en-US"/>
              <a:t>0</a:t>
            </a:r>
            <a:r>
              <a:rPr lang="en-US"/>
              <a:t>)</a:t>
            </a:r>
            <a:endParaRPr/>
          </a:p>
          <a:p>
            <a:pPr indent="-342900" lvl="0" marL="342900" rtl="0" algn="just">
              <a:spcBef>
                <a:spcPts val="400"/>
              </a:spcBef>
              <a:spcAft>
                <a:spcPts val="0"/>
              </a:spcAft>
              <a:buClr>
                <a:schemeClr val="dk1"/>
              </a:buClr>
              <a:buSzPts val="2000"/>
              <a:buChar char="•"/>
            </a:pPr>
            <a:r>
              <a:rPr lang="en-US"/>
              <a:t>A new model h</a:t>
            </a:r>
            <a:r>
              <a:rPr baseline="-25000" lang="en-US"/>
              <a:t>1</a:t>
            </a:r>
            <a:r>
              <a:rPr lang="en-US"/>
              <a:t> is fit to the residuals from the previous step</a:t>
            </a:r>
            <a:endParaRPr/>
          </a:p>
          <a:p>
            <a:pPr indent="-342900" lvl="0" marL="342900" rtl="0" algn="just">
              <a:spcBef>
                <a:spcPts val="400"/>
              </a:spcBef>
              <a:spcAft>
                <a:spcPts val="0"/>
              </a:spcAft>
              <a:buClr>
                <a:schemeClr val="dk1"/>
              </a:buClr>
              <a:buSzPts val="2000"/>
              <a:buChar char="•"/>
            </a:pPr>
            <a:r>
              <a:rPr lang="en-US"/>
              <a:t>Now, F</a:t>
            </a:r>
            <a:r>
              <a:rPr baseline="-25000" lang="en-US"/>
              <a:t>0</a:t>
            </a:r>
            <a:r>
              <a:rPr lang="en-US"/>
              <a:t> and h</a:t>
            </a:r>
            <a:r>
              <a:rPr baseline="-25000" lang="en-US"/>
              <a:t>1</a:t>
            </a:r>
            <a:r>
              <a:rPr lang="en-US"/>
              <a:t> are combined to give F</a:t>
            </a:r>
            <a:r>
              <a:rPr baseline="-25000" lang="en-US"/>
              <a:t>1</a:t>
            </a:r>
            <a:r>
              <a:rPr lang="en-US"/>
              <a:t>, the boosted version of F</a:t>
            </a:r>
            <a:r>
              <a:rPr baseline="-25000" lang="en-US"/>
              <a:t>0</a:t>
            </a:r>
            <a:r>
              <a:rPr lang="en-US"/>
              <a:t>. The mean squared error from F</a:t>
            </a:r>
            <a:r>
              <a:rPr baseline="-25000" lang="en-US"/>
              <a:t>1</a:t>
            </a:r>
            <a:r>
              <a:rPr lang="en-US"/>
              <a:t> will be lower than that from F</a:t>
            </a:r>
            <a:r>
              <a:rPr baseline="-25000" lang="en-US"/>
              <a:t>0</a:t>
            </a:r>
            <a:r>
              <a:rPr lang="en-US"/>
              <a:t>:</a:t>
            </a:r>
            <a:endParaRPr/>
          </a:p>
          <a:p>
            <a:pPr indent="0" lvl="0" marL="0" rtl="0" algn="just">
              <a:spcBef>
                <a:spcPts val="400"/>
              </a:spcBef>
              <a:spcAft>
                <a:spcPts val="0"/>
              </a:spcAft>
              <a:buClr>
                <a:schemeClr val="dk1"/>
              </a:buClr>
              <a:buSzPts val="2000"/>
              <a:buNone/>
            </a:pPr>
            <a:r>
              <a:t/>
            </a:r>
            <a:endParaRPr/>
          </a:p>
          <a:p>
            <a:pPr indent="-215900" lvl="0" marL="342900" rtl="0" algn="just">
              <a:spcBef>
                <a:spcPts val="400"/>
              </a:spcBef>
              <a:spcAft>
                <a:spcPts val="0"/>
              </a:spcAft>
              <a:buClr>
                <a:schemeClr val="dk1"/>
              </a:buClr>
              <a:buSzPts val="2000"/>
              <a:buNone/>
            </a:pPr>
            <a:r>
              <a:t/>
            </a:r>
            <a:endParaRPr/>
          </a:p>
          <a:p>
            <a:pPr indent="-342900" lvl="0" marL="342900" rtl="0" algn="just">
              <a:spcBef>
                <a:spcPts val="400"/>
              </a:spcBef>
              <a:spcAft>
                <a:spcPts val="0"/>
              </a:spcAft>
              <a:buClr>
                <a:schemeClr val="dk1"/>
              </a:buClr>
              <a:buSzPts val="2000"/>
              <a:buChar char="•"/>
            </a:pPr>
            <a:r>
              <a:rPr lang="en-US"/>
              <a:t>To improve the performance of F</a:t>
            </a:r>
            <a:r>
              <a:rPr baseline="-25000" lang="en-US"/>
              <a:t>1</a:t>
            </a:r>
            <a:r>
              <a:rPr lang="en-US"/>
              <a:t>, we could model after the residuals of F</a:t>
            </a:r>
            <a:r>
              <a:rPr baseline="-25000" lang="en-US"/>
              <a:t>1</a:t>
            </a:r>
            <a:r>
              <a:rPr lang="en-US"/>
              <a:t> and create a new model F</a:t>
            </a:r>
            <a:r>
              <a:rPr baseline="-25000" lang="en-US"/>
              <a:t>2</a:t>
            </a:r>
            <a:r>
              <a:rPr lang="en-US"/>
              <a:t>:</a:t>
            </a:r>
            <a:endParaRPr/>
          </a:p>
          <a:p>
            <a:pPr indent="-215900" lvl="0" marL="342900" rtl="0" algn="just">
              <a:spcBef>
                <a:spcPts val="400"/>
              </a:spcBef>
              <a:spcAft>
                <a:spcPts val="0"/>
              </a:spcAft>
              <a:buClr>
                <a:schemeClr val="dk1"/>
              </a:buClr>
              <a:buSzPts val="2000"/>
              <a:buNone/>
            </a:pPr>
            <a:r>
              <a:t/>
            </a:r>
            <a:endParaRPr/>
          </a:p>
          <a:p>
            <a:pPr indent="-215900" lvl="0" marL="342900" rtl="0" algn="just">
              <a:spcBef>
                <a:spcPts val="400"/>
              </a:spcBef>
              <a:spcAft>
                <a:spcPts val="0"/>
              </a:spcAft>
              <a:buClr>
                <a:schemeClr val="dk1"/>
              </a:buClr>
              <a:buSzPts val="2000"/>
              <a:buNone/>
            </a:pPr>
            <a:r>
              <a:t/>
            </a:r>
            <a:endParaRPr/>
          </a:p>
          <a:p>
            <a:pPr indent="-342900" lvl="0" marL="342900" rtl="0" algn="just">
              <a:spcBef>
                <a:spcPts val="400"/>
              </a:spcBef>
              <a:spcAft>
                <a:spcPts val="0"/>
              </a:spcAft>
              <a:buClr>
                <a:schemeClr val="dk1"/>
              </a:buClr>
              <a:buSzPts val="2000"/>
              <a:buChar char="•"/>
            </a:pPr>
            <a:r>
              <a:rPr lang="en-US"/>
              <a:t>This can be done for </a:t>
            </a:r>
            <a:r>
              <a:rPr i="1" lang="en-US"/>
              <a:t>‘m’ </a:t>
            </a:r>
            <a:r>
              <a:rPr lang="en-US"/>
              <a:t>iterations, until residuals have been minimized as much as possible:</a:t>
            </a:r>
            <a:endParaRPr/>
          </a:p>
          <a:p>
            <a:pPr indent="-215900" lvl="0" marL="342900" rtl="0" algn="just">
              <a:spcBef>
                <a:spcPts val="400"/>
              </a:spcBef>
              <a:spcAft>
                <a:spcPts val="0"/>
              </a:spcAft>
              <a:buClr>
                <a:schemeClr val="dk1"/>
              </a:buClr>
              <a:buSzPts val="2000"/>
              <a:buNone/>
            </a:pPr>
            <a:r>
              <a:t/>
            </a:r>
            <a:endParaRPr/>
          </a:p>
          <a:p>
            <a:pPr indent="-215900" lvl="0" marL="342900" rtl="0" algn="just">
              <a:spcBef>
                <a:spcPts val="400"/>
              </a:spcBef>
              <a:spcAft>
                <a:spcPts val="0"/>
              </a:spcAft>
              <a:buClr>
                <a:schemeClr val="dk1"/>
              </a:buClr>
              <a:buSzPts val="2000"/>
              <a:buNone/>
            </a:pPr>
            <a:r>
              <a:t/>
            </a:r>
            <a:endParaRPr/>
          </a:p>
          <a:p>
            <a:pPr indent="-342900" lvl="0" marL="342900" rtl="0" algn="just">
              <a:spcBef>
                <a:spcPts val="400"/>
              </a:spcBef>
              <a:spcAft>
                <a:spcPts val="0"/>
              </a:spcAft>
              <a:buClr>
                <a:schemeClr val="dk1"/>
              </a:buClr>
              <a:buSzPts val="2000"/>
              <a:buChar char="•"/>
            </a:pPr>
            <a:r>
              <a:rPr lang="en-US"/>
              <a:t>Here, the additive learners do not disturb the functions created in the previous steps. Instead, they impart information of their own to bring down the errors.</a:t>
            </a:r>
            <a:endParaRPr/>
          </a:p>
          <a:p>
            <a:pPr indent="0" lvl="0" marL="0" rtl="0" algn="just">
              <a:spcBef>
                <a:spcPts val="400"/>
              </a:spcBef>
              <a:spcAft>
                <a:spcPts val="0"/>
              </a:spcAft>
              <a:buClr>
                <a:schemeClr val="dk1"/>
              </a:buClr>
              <a:buSzPts val="2000"/>
              <a:buNone/>
            </a:pPr>
            <a:br>
              <a:rPr lang="en-US"/>
            </a:br>
            <a:endParaRPr/>
          </a:p>
          <a:p>
            <a:pPr indent="0" lvl="0" marL="0" rtl="0" algn="just">
              <a:spcBef>
                <a:spcPts val="400"/>
              </a:spcBef>
              <a:spcAft>
                <a:spcPts val="0"/>
              </a:spcAft>
              <a:buClr>
                <a:schemeClr val="dk1"/>
              </a:buClr>
              <a:buSzPts val="2000"/>
              <a:buNone/>
            </a:pPr>
            <a:r>
              <a:t/>
            </a:r>
            <a:endParaRPr/>
          </a:p>
        </p:txBody>
      </p:sp>
      <p:pic>
        <p:nvPicPr>
          <p:cNvPr descr="https://s3-ap-south-1.amazonaws.com/av-blog-media/wp-content/uploads/2018/09/1.png" id="613" name="Google Shape;613;p86"/>
          <p:cNvPicPr preferRelativeResize="0"/>
          <p:nvPr/>
        </p:nvPicPr>
        <p:blipFill rotWithShape="1">
          <a:blip r:embed="rId3">
            <a:alphaModFix/>
          </a:blip>
          <a:srcRect b="0" l="0" r="0" t="0"/>
          <a:stretch/>
        </p:blipFill>
        <p:spPr>
          <a:xfrm>
            <a:off x="3488784" y="2276872"/>
            <a:ext cx="2624137" cy="557213"/>
          </a:xfrm>
          <a:prstGeom prst="rect">
            <a:avLst/>
          </a:prstGeom>
          <a:noFill/>
          <a:ln>
            <a:noFill/>
          </a:ln>
        </p:spPr>
      </p:pic>
      <p:pic>
        <p:nvPicPr>
          <p:cNvPr descr="https://s3-ap-south-1.amazonaws.com/av-blog-media/wp-content/uploads/2018/09/2.png" id="614" name="Google Shape;614;p86"/>
          <p:cNvPicPr preferRelativeResize="0"/>
          <p:nvPr/>
        </p:nvPicPr>
        <p:blipFill rotWithShape="1">
          <a:blip r:embed="rId4">
            <a:alphaModFix/>
          </a:blip>
          <a:srcRect b="0" l="0" r="0" t="0"/>
          <a:stretch/>
        </p:blipFill>
        <p:spPr>
          <a:xfrm>
            <a:off x="3976146" y="3505353"/>
            <a:ext cx="2136775" cy="420687"/>
          </a:xfrm>
          <a:prstGeom prst="rect">
            <a:avLst/>
          </a:prstGeom>
          <a:noFill/>
          <a:ln>
            <a:noFill/>
          </a:ln>
        </p:spPr>
      </p:pic>
      <p:pic>
        <p:nvPicPr>
          <p:cNvPr descr="https://s3-ap-south-1.amazonaws.com/av-blog-media/wp-content/uploads/2018/09/3.png" id="615" name="Google Shape;615;p86"/>
          <p:cNvPicPr preferRelativeResize="0"/>
          <p:nvPr/>
        </p:nvPicPr>
        <p:blipFill rotWithShape="1">
          <a:blip r:embed="rId5">
            <a:alphaModFix/>
          </a:blip>
          <a:srcRect b="0" l="0" r="0" t="0"/>
          <a:stretch/>
        </p:blipFill>
        <p:spPr>
          <a:xfrm>
            <a:off x="4063458" y="4219413"/>
            <a:ext cx="2049463" cy="4349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7"/>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Unique features of XGBoost</a:t>
            </a:r>
            <a:endParaRPr/>
          </a:p>
        </p:txBody>
      </p:sp>
      <p:sp>
        <p:nvSpPr>
          <p:cNvPr id="621" name="Google Shape;621;p87"/>
          <p:cNvSpPr txBox="1"/>
          <p:nvPr>
            <p:ph idx="1" type="body"/>
          </p:nvPr>
        </p:nvSpPr>
        <p:spPr>
          <a:xfrm>
            <a:off x="0" y="908720"/>
            <a:ext cx="12071870" cy="476022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a:t>XGBoost is a popular implementation of gradient boosting. Let’s discuss some features of XGBoost that make it so interesting.</a:t>
            </a:r>
            <a:endParaRPr/>
          </a:p>
          <a:p>
            <a:pPr indent="-342900" lvl="0" marL="342900" rtl="0" algn="just">
              <a:spcBef>
                <a:spcPts val="400"/>
              </a:spcBef>
              <a:spcAft>
                <a:spcPts val="0"/>
              </a:spcAft>
              <a:buClr>
                <a:schemeClr val="dk1"/>
              </a:buClr>
              <a:buSzPts val="2000"/>
              <a:buChar char="•"/>
            </a:pPr>
            <a:r>
              <a:rPr b="1" lang="en-US"/>
              <a:t>Regularization: </a:t>
            </a:r>
            <a:r>
              <a:rPr lang="en-US"/>
              <a:t>XGBoost has an option to penalize complex models through both L1 and L2 regularization. Regularization helps in preventing overfitting</a:t>
            </a:r>
            <a:endParaRPr/>
          </a:p>
          <a:p>
            <a:pPr indent="-342900" lvl="0" marL="342900" rtl="0" algn="just">
              <a:spcBef>
                <a:spcPts val="400"/>
              </a:spcBef>
              <a:spcAft>
                <a:spcPts val="0"/>
              </a:spcAft>
              <a:buClr>
                <a:schemeClr val="dk1"/>
              </a:buClr>
              <a:buSzPts val="2000"/>
              <a:buChar char="•"/>
            </a:pPr>
            <a:r>
              <a:rPr b="1" lang="en-US"/>
              <a:t>Handling sparse data: </a:t>
            </a:r>
            <a:r>
              <a:rPr lang="en-US"/>
              <a:t>Missing values or data processing steps like one-hot encoding make data sparse. XGBoost incorporates a sparsity-aware split finding algorithm to handle different types of sparsity patterns in the data</a:t>
            </a:r>
            <a:endParaRPr/>
          </a:p>
          <a:p>
            <a:pPr indent="0" lvl="0" marL="0" rtl="0" algn="just">
              <a:spcBef>
                <a:spcPts val="400"/>
              </a:spcBef>
              <a:spcAft>
                <a:spcPts val="0"/>
              </a:spcAft>
              <a:buClr>
                <a:schemeClr val="dk1"/>
              </a:buClr>
              <a:buSzPts val="20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8"/>
          <p:cNvSpPr/>
          <p:nvPr/>
        </p:nvSpPr>
        <p:spPr>
          <a:xfrm>
            <a:off x="622598" y="3032956"/>
            <a:ext cx="8352928" cy="792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000">
                <a:solidFill>
                  <a:schemeClr val="dk1"/>
                </a:solidFill>
                <a:latin typeface="Calibri"/>
                <a:ea typeface="Calibri"/>
                <a:cs typeface="Calibri"/>
                <a:sym typeface="Calibri"/>
              </a:rPr>
              <a:t>Support Vector Machines</a:t>
            </a:r>
            <a:endParaRPr b="1" sz="50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9"/>
          <p:cNvSpPr txBox="1"/>
          <p:nvPr>
            <p:ph type="title"/>
          </p:nvPr>
        </p:nvSpPr>
        <p:spPr>
          <a:xfrm>
            <a:off x="308728" y="71414"/>
            <a:ext cx="8358246" cy="57150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rgbClr val="3F3F3F"/>
              </a:buClr>
              <a:buSzPts val="2800"/>
              <a:buFont typeface="Calibri"/>
              <a:buNone/>
            </a:pPr>
            <a:r>
              <a:rPr lang="en-US"/>
              <a:t>Little Math's:</a:t>
            </a:r>
            <a:endParaRPr/>
          </a:p>
        </p:txBody>
      </p:sp>
      <p:sp>
        <p:nvSpPr>
          <p:cNvPr id="632" name="Google Shape;632;p89"/>
          <p:cNvSpPr txBox="1"/>
          <p:nvPr>
            <p:ph idx="1" type="body"/>
          </p:nvPr>
        </p:nvSpPr>
        <p:spPr>
          <a:xfrm>
            <a:off x="793" y="642918"/>
            <a:ext cx="11524494" cy="5026029"/>
          </a:xfrm>
          <a:prstGeom prst="rect">
            <a:avLst/>
          </a:prstGeom>
          <a:blipFill rotWithShape="1">
            <a:blip r:embed="rId3">
              <a:alphaModFix/>
            </a:blip>
            <a:stretch>
              <a:fillRect b="0" l="-528" r="0" t="-605"/>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pic>
        <p:nvPicPr>
          <p:cNvPr descr="Image result for line with equation" id="633" name="Google Shape;633;p89"/>
          <p:cNvPicPr preferRelativeResize="0"/>
          <p:nvPr/>
        </p:nvPicPr>
        <p:blipFill rotWithShape="1">
          <a:blip r:embed="rId4">
            <a:alphaModFix/>
          </a:blip>
          <a:srcRect b="0" l="0" r="0" t="0"/>
          <a:stretch/>
        </p:blipFill>
        <p:spPr>
          <a:xfrm>
            <a:off x="8759502" y="476672"/>
            <a:ext cx="2000250" cy="22860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nvSpPr>
        <p:spPr>
          <a:xfrm>
            <a:off x="6311230" y="4077072"/>
            <a:ext cx="266429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Omkar 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idx="1" type="body"/>
          </p:nvPr>
        </p:nvSpPr>
        <p:spPr>
          <a:xfrm>
            <a:off x="-1" y="-29497"/>
            <a:ext cx="12190413" cy="659735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n-US"/>
              <a:t>Example: Table1</a:t>
            </a:r>
            <a:endParaRPr/>
          </a:p>
          <a:p>
            <a:pPr indent="0" lvl="0" marL="0" rtl="0" algn="just">
              <a:spcBef>
                <a:spcPts val="400"/>
              </a:spcBef>
              <a:spcAft>
                <a:spcPts val="0"/>
              </a:spcAft>
              <a:buClr>
                <a:schemeClr val="dk1"/>
              </a:buClr>
              <a:buSzPts val="2000"/>
              <a:buNone/>
            </a:pPr>
            <a:r>
              <a:t/>
            </a:r>
            <a:endParaRPr/>
          </a:p>
        </p:txBody>
      </p:sp>
      <p:graphicFrame>
        <p:nvGraphicFramePr>
          <p:cNvPr id="169" name="Google Shape;169;p20"/>
          <p:cNvGraphicFramePr/>
          <p:nvPr/>
        </p:nvGraphicFramePr>
        <p:xfrm>
          <a:off x="0" y="464234"/>
          <a:ext cx="3000000" cy="3000000"/>
        </p:xfrm>
        <a:graphic>
          <a:graphicData uri="http://schemas.openxmlformats.org/drawingml/2006/table">
            <a:tbl>
              <a:tblPr bandRow="1" firstRow="1">
                <a:noFill/>
                <a:tableStyleId>{B7261E03-AAAD-435F-A300-AD3F134EC726}</a:tableStyleId>
              </a:tblPr>
              <a:tblGrid>
                <a:gridCol w="1873350"/>
                <a:gridCol w="1873350"/>
                <a:gridCol w="1873350"/>
                <a:gridCol w="1873350"/>
                <a:gridCol w="1873350"/>
                <a:gridCol w="1873350"/>
              </a:tblGrid>
              <a:tr h="675100">
                <a:tc>
                  <a:txBody>
                    <a:bodyPr/>
                    <a:lstStyle/>
                    <a:p>
                      <a:pPr indent="0" lvl="0" marL="0" marR="0" rtl="0" algn="l">
                        <a:spcBef>
                          <a:spcPts val="0"/>
                        </a:spcBef>
                        <a:spcAft>
                          <a:spcPts val="0"/>
                        </a:spcAft>
                        <a:buNone/>
                      </a:pPr>
                      <a:r>
                        <a:rPr lang="en-US" sz="1800" u="none" cap="none" strike="noStrike"/>
                        <a:t>Id</a:t>
                      </a:r>
                      <a:endParaRPr/>
                    </a:p>
                  </a:txBody>
                  <a:tcPr marT="45725" marB="45725" marR="91450" marL="91450"/>
                </a:tc>
                <a:tc>
                  <a:txBody>
                    <a:bodyPr/>
                    <a:lstStyle/>
                    <a:p>
                      <a:pPr indent="0" lvl="0" marL="0" marR="0" rtl="0" algn="l">
                        <a:spcBef>
                          <a:spcPts val="0"/>
                        </a:spcBef>
                        <a:spcAft>
                          <a:spcPts val="0"/>
                        </a:spcAft>
                        <a:buNone/>
                      </a:pPr>
                      <a:r>
                        <a:rPr lang="en-US" sz="1800"/>
                        <a:t>age</a:t>
                      </a:r>
                      <a:endParaRPr/>
                    </a:p>
                  </a:txBody>
                  <a:tcPr marT="45725" marB="45725" marR="91450" marL="91450"/>
                </a:tc>
                <a:tc>
                  <a:txBody>
                    <a:bodyPr/>
                    <a:lstStyle/>
                    <a:p>
                      <a:pPr indent="0" lvl="0" marL="0" marR="0" rtl="0" algn="l">
                        <a:spcBef>
                          <a:spcPts val="0"/>
                        </a:spcBef>
                        <a:spcAft>
                          <a:spcPts val="0"/>
                        </a:spcAft>
                        <a:buNone/>
                      </a:pPr>
                      <a:r>
                        <a:rPr lang="en-US" sz="1800"/>
                        <a:t>income</a:t>
                      </a:r>
                      <a:endParaRPr/>
                    </a:p>
                  </a:txBody>
                  <a:tcPr marT="45725" marB="45725" marR="91450" marL="91450"/>
                </a:tc>
                <a:tc>
                  <a:txBody>
                    <a:bodyPr/>
                    <a:lstStyle/>
                    <a:p>
                      <a:pPr indent="0" lvl="0" marL="0" marR="0" rtl="0" algn="l">
                        <a:spcBef>
                          <a:spcPts val="0"/>
                        </a:spcBef>
                        <a:spcAft>
                          <a:spcPts val="0"/>
                        </a:spcAft>
                        <a:buNone/>
                      </a:pPr>
                      <a:r>
                        <a:rPr lang="en-US" sz="1800"/>
                        <a:t>student</a:t>
                      </a:r>
                      <a:endParaRPr/>
                    </a:p>
                  </a:txBody>
                  <a:tcPr marT="45725" marB="45725" marR="91450" marL="91450"/>
                </a:tc>
                <a:tc>
                  <a:txBody>
                    <a:bodyPr/>
                    <a:lstStyle/>
                    <a:p>
                      <a:pPr indent="0" lvl="0" marL="0" marR="0" rtl="0" algn="l">
                        <a:spcBef>
                          <a:spcPts val="0"/>
                        </a:spcBef>
                        <a:spcAft>
                          <a:spcPts val="0"/>
                        </a:spcAft>
                        <a:buNone/>
                      </a:pPr>
                      <a:r>
                        <a:rPr lang="en-US" sz="1800"/>
                        <a:t>Credit_rating</a:t>
                      </a:r>
                      <a:endParaRPr sz="1800"/>
                    </a:p>
                  </a:txBody>
                  <a:tcPr marT="45725" marB="45725" marR="91450" marL="91450"/>
                </a:tc>
                <a:tc>
                  <a:txBody>
                    <a:bodyPr/>
                    <a:lstStyle/>
                    <a:p>
                      <a:pPr indent="0" lvl="0" marL="0" marR="0" rtl="0" algn="l">
                        <a:spcBef>
                          <a:spcPts val="0"/>
                        </a:spcBef>
                        <a:spcAft>
                          <a:spcPts val="0"/>
                        </a:spcAft>
                        <a:buNone/>
                      </a:pPr>
                      <a:r>
                        <a:rPr lang="en-US" sz="1800"/>
                        <a:t>Class: </a:t>
                      </a:r>
                      <a:endParaRPr/>
                    </a:p>
                    <a:p>
                      <a:pPr indent="0" lvl="0" marL="0" marR="0" rtl="0" algn="l">
                        <a:spcBef>
                          <a:spcPts val="0"/>
                        </a:spcBef>
                        <a:spcAft>
                          <a:spcPts val="0"/>
                        </a:spcAft>
                        <a:buNone/>
                      </a:pPr>
                      <a:r>
                        <a:rPr lang="en-US" sz="1800"/>
                        <a:t>Buys computer</a:t>
                      </a:r>
                      <a:endParaRPr/>
                    </a:p>
                  </a:txBody>
                  <a:tcPr marT="45725" marB="45725" marR="91450" marL="91450"/>
                </a:tc>
              </a:tr>
              <a:tr h="36650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Youth</a:t>
                      </a:r>
                      <a:endParaRPr/>
                    </a:p>
                  </a:txBody>
                  <a:tcPr marT="45725" marB="45725" marR="91450" marL="91450"/>
                </a:tc>
                <a:tc>
                  <a:txBody>
                    <a:bodyPr/>
                    <a:lstStyle/>
                    <a:p>
                      <a:pPr indent="0" lvl="0" marL="0" marR="0" rtl="0" algn="l">
                        <a:spcBef>
                          <a:spcPts val="0"/>
                        </a:spcBef>
                        <a:spcAft>
                          <a:spcPts val="0"/>
                        </a:spcAft>
                        <a:buNone/>
                      </a:pPr>
                      <a:r>
                        <a:rPr lang="en-US" sz="1800"/>
                        <a:t>High</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Fair</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r>
              <a:tr h="36650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Youth</a:t>
                      </a:r>
                      <a:endParaRPr/>
                    </a:p>
                  </a:txBody>
                  <a:tcPr marT="45725" marB="45725" marR="91450" marL="91450"/>
                </a:tc>
                <a:tc>
                  <a:txBody>
                    <a:bodyPr/>
                    <a:lstStyle/>
                    <a:p>
                      <a:pPr indent="0" lvl="0" marL="0" marR="0" rtl="0" algn="l">
                        <a:spcBef>
                          <a:spcPts val="0"/>
                        </a:spcBef>
                        <a:spcAft>
                          <a:spcPts val="0"/>
                        </a:spcAft>
                        <a:buNone/>
                      </a:pPr>
                      <a:r>
                        <a:rPr lang="en-US" sz="1800"/>
                        <a:t>High</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Excellent</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r>
              <a:tr h="472575">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Middle_aged</a:t>
                      </a:r>
                      <a:endParaRPr sz="1800"/>
                    </a:p>
                  </a:txBody>
                  <a:tcPr marT="45725" marB="45725" marR="91450" marL="91450"/>
                </a:tc>
                <a:tc>
                  <a:txBody>
                    <a:bodyPr/>
                    <a:lstStyle/>
                    <a:p>
                      <a:pPr indent="0" lvl="0" marL="0" marR="0" rtl="0" algn="l">
                        <a:spcBef>
                          <a:spcPts val="0"/>
                        </a:spcBef>
                        <a:spcAft>
                          <a:spcPts val="0"/>
                        </a:spcAft>
                        <a:buNone/>
                      </a:pPr>
                      <a:r>
                        <a:rPr lang="en-US" sz="1800"/>
                        <a:t>High</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Fair</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36650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Senior</a:t>
                      </a:r>
                      <a:endParaRPr/>
                    </a:p>
                  </a:txBody>
                  <a:tcPr marT="45725" marB="45725" marR="91450" marL="91450"/>
                </a:tc>
                <a:tc>
                  <a:txBody>
                    <a:bodyPr/>
                    <a:lstStyle/>
                    <a:p>
                      <a:pPr indent="0" lvl="0" marL="0" marR="0" rtl="0" algn="l">
                        <a:spcBef>
                          <a:spcPts val="0"/>
                        </a:spcBef>
                        <a:spcAft>
                          <a:spcPts val="0"/>
                        </a:spcAft>
                        <a:buNone/>
                      </a:pPr>
                      <a:r>
                        <a:rPr lang="en-US" sz="1800"/>
                        <a:t>Medium</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Fair</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36650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Senior</a:t>
                      </a:r>
                      <a:endParaRPr/>
                    </a:p>
                  </a:txBody>
                  <a:tcPr marT="45725" marB="45725" marR="91450" marL="91450"/>
                </a:tc>
                <a:tc>
                  <a:txBody>
                    <a:bodyPr/>
                    <a:lstStyle/>
                    <a:p>
                      <a:pPr indent="0" lvl="0" marL="0" marR="0" rtl="0" algn="l">
                        <a:spcBef>
                          <a:spcPts val="0"/>
                        </a:spcBef>
                        <a:spcAft>
                          <a:spcPts val="0"/>
                        </a:spcAft>
                        <a:buNone/>
                      </a:pPr>
                      <a:r>
                        <a:rPr lang="en-US" sz="1800"/>
                        <a:t>Low</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Fair</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36650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Senior</a:t>
                      </a:r>
                      <a:endParaRPr/>
                    </a:p>
                  </a:txBody>
                  <a:tcPr marT="45725" marB="45725" marR="91450" marL="91450"/>
                </a:tc>
                <a:tc>
                  <a:txBody>
                    <a:bodyPr/>
                    <a:lstStyle/>
                    <a:p>
                      <a:pPr indent="0" lvl="0" marL="0" marR="0" rtl="0" algn="l">
                        <a:spcBef>
                          <a:spcPts val="0"/>
                        </a:spcBef>
                        <a:spcAft>
                          <a:spcPts val="0"/>
                        </a:spcAft>
                        <a:buNone/>
                      </a:pPr>
                      <a:r>
                        <a:rPr lang="en-US" sz="1800"/>
                        <a:t>Low</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Excellent</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r>
              <a:tr h="472575">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Middle_aged</a:t>
                      </a:r>
                      <a:endParaRPr sz="1800"/>
                    </a:p>
                  </a:txBody>
                  <a:tcPr marT="45725" marB="45725" marR="91450" marL="91450"/>
                </a:tc>
                <a:tc>
                  <a:txBody>
                    <a:bodyPr/>
                    <a:lstStyle/>
                    <a:p>
                      <a:pPr indent="0" lvl="0" marL="0" marR="0" rtl="0" algn="l">
                        <a:spcBef>
                          <a:spcPts val="0"/>
                        </a:spcBef>
                        <a:spcAft>
                          <a:spcPts val="0"/>
                        </a:spcAft>
                        <a:buNone/>
                      </a:pPr>
                      <a:r>
                        <a:rPr lang="en-US" sz="1800"/>
                        <a:t>Low</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Excellent</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366500">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rPr lang="en-US" sz="1800"/>
                        <a:t>Youth</a:t>
                      </a:r>
                      <a:endParaRPr/>
                    </a:p>
                  </a:txBody>
                  <a:tcPr marT="45725" marB="45725" marR="91450" marL="91450"/>
                </a:tc>
                <a:tc>
                  <a:txBody>
                    <a:bodyPr/>
                    <a:lstStyle/>
                    <a:p>
                      <a:pPr indent="0" lvl="0" marL="0" marR="0" rtl="0" algn="l">
                        <a:spcBef>
                          <a:spcPts val="0"/>
                        </a:spcBef>
                        <a:spcAft>
                          <a:spcPts val="0"/>
                        </a:spcAft>
                        <a:buNone/>
                      </a:pPr>
                      <a:r>
                        <a:rPr lang="en-US" sz="1800"/>
                        <a:t>Medium</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Fair</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r>
              <a:tr h="366500">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Youth</a:t>
                      </a:r>
                      <a:endParaRPr/>
                    </a:p>
                  </a:txBody>
                  <a:tcPr marT="45725" marB="45725" marR="91450" marL="91450"/>
                </a:tc>
                <a:tc>
                  <a:txBody>
                    <a:bodyPr/>
                    <a:lstStyle/>
                    <a:p>
                      <a:pPr indent="0" lvl="0" marL="0" marR="0" rtl="0" algn="l">
                        <a:spcBef>
                          <a:spcPts val="0"/>
                        </a:spcBef>
                        <a:spcAft>
                          <a:spcPts val="0"/>
                        </a:spcAft>
                        <a:buNone/>
                      </a:pPr>
                      <a:r>
                        <a:rPr lang="en-US" sz="1800"/>
                        <a:t>Low</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Fair</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366500">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Senior</a:t>
                      </a:r>
                      <a:endParaRPr/>
                    </a:p>
                  </a:txBody>
                  <a:tcPr marT="45725" marB="45725" marR="91450" marL="91450"/>
                </a:tc>
                <a:tc>
                  <a:txBody>
                    <a:bodyPr/>
                    <a:lstStyle/>
                    <a:p>
                      <a:pPr indent="0" lvl="0" marL="0" marR="0" rtl="0" algn="l">
                        <a:spcBef>
                          <a:spcPts val="0"/>
                        </a:spcBef>
                        <a:spcAft>
                          <a:spcPts val="0"/>
                        </a:spcAft>
                        <a:buNone/>
                      </a:pPr>
                      <a:r>
                        <a:rPr lang="en-US" sz="1800"/>
                        <a:t>Medium</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Fair</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366500">
                <a:tc>
                  <a:txBody>
                    <a:bodyPr/>
                    <a:lstStyle/>
                    <a:p>
                      <a:pPr indent="0" lvl="0" marL="0" marR="0" rtl="0" algn="l">
                        <a:spcBef>
                          <a:spcPts val="0"/>
                        </a:spcBef>
                        <a:spcAft>
                          <a:spcPts val="0"/>
                        </a:spcAft>
                        <a:buNone/>
                      </a:pPr>
                      <a:r>
                        <a:rPr lang="en-US" sz="1800"/>
                        <a:t>11</a:t>
                      </a:r>
                      <a:endParaRPr/>
                    </a:p>
                  </a:txBody>
                  <a:tcPr marT="45725" marB="45725" marR="91450" marL="91450"/>
                </a:tc>
                <a:tc>
                  <a:txBody>
                    <a:bodyPr/>
                    <a:lstStyle/>
                    <a:p>
                      <a:pPr indent="0" lvl="0" marL="0" marR="0" rtl="0" algn="l">
                        <a:spcBef>
                          <a:spcPts val="0"/>
                        </a:spcBef>
                        <a:spcAft>
                          <a:spcPts val="0"/>
                        </a:spcAft>
                        <a:buNone/>
                      </a:pPr>
                      <a:r>
                        <a:rPr lang="en-US" sz="1800"/>
                        <a:t>Youth</a:t>
                      </a:r>
                      <a:endParaRPr/>
                    </a:p>
                  </a:txBody>
                  <a:tcPr marT="45725" marB="45725" marR="91450" marL="91450"/>
                </a:tc>
                <a:tc>
                  <a:txBody>
                    <a:bodyPr/>
                    <a:lstStyle/>
                    <a:p>
                      <a:pPr indent="0" lvl="0" marL="0" marR="0" rtl="0" algn="l">
                        <a:spcBef>
                          <a:spcPts val="0"/>
                        </a:spcBef>
                        <a:spcAft>
                          <a:spcPts val="0"/>
                        </a:spcAft>
                        <a:buNone/>
                      </a:pPr>
                      <a:r>
                        <a:rPr lang="en-US" sz="1800"/>
                        <a:t>Medium</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Excellent</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472575">
                <a:tc>
                  <a:txBody>
                    <a:bodyPr/>
                    <a:lstStyle/>
                    <a:p>
                      <a:pPr indent="0" lvl="0" marL="0" marR="0" rtl="0" algn="l">
                        <a:spcBef>
                          <a:spcPts val="0"/>
                        </a:spcBef>
                        <a:spcAft>
                          <a:spcPts val="0"/>
                        </a:spcAft>
                        <a:buNone/>
                      </a:pPr>
                      <a:r>
                        <a:rPr lang="en-US" sz="1800"/>
                        <a:t>12</a:t>
                      </a:r>
                      <a:endParaRPr/>
                    </a:p>
                  </a:txBody>
                  <a:tcPr marT="45725" marB="45725" marR="91450" marL="91450"/>
                </a:tc>
                <a:tc>
                  <a:txBody>
                    <a:bodyPr/>
                    <a:lstStyle/>
                    <a:p>
                      <a:pPr indent="0" lvl="0" marL="0" marR="0" rtl="0" algn="l">
                        <a:spcBef>
                          <a:spcPts val="0"/>
                        </a:spcBef>
                        <a:spcAft>
                          <a:spcPts val="0"/>
                        </a:spcAft>
                        <a:buNone/>
                      </a:pPr>
                      <a:r>
                        <a:rPr lang="en-US" sz="1800"/>
                        <a:t>Middle_aged</a:t>
                      </a:r>
                      <a:endParaRPr sz="1800"/>
                    </a:p>
                  </a:txBody>
                  <a:tcPr marT="45725" marB="45725" marR="91450" marL="91450"/>
                </a:tc>
                <a:tc>
                  <a:txBody>
                    <a:bodyPr/>
                    <a:lstStyle/>
                    <a:p>
                      <a:pPr indent="0" lvl="0" marL="0" marR="0" rtl="0" algn="l">
                        <a:spcBef>
                          <a:spcPts val="0"/>
                        </a:spcBef>
                        <a:spcAft>
                          <a:spcPts val="0"/>
                        </a:spcAft>
                        <a:buNone/>
                      </a:pPr>
                      <a:r>
                        <a:rPr lang="en-US" sz="1800"/>
                        <a:t>Medium</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Excellent</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472575">
                <a:tc>
                  <a:txBody>
                    <a:bodyPr/>
                    <a:lstStyle/>
                    <a:p>
                      <a:pPr indent="0" lvl="0" marL="0" marR="0" rtl="0" algn="l">
                        <a:spcBef>
                          <a:spcPts val="0"/>
                        </a:spcBef>
                        <a:spcAft>
                          <a:spcPts val="0"/>
                        </a:spcAft>
                        <a:buNone/>
                      </a:pPr>
                      <a:r>
                        <a:rPr lang="en-US" sz="1800"/>
                        <a:t>13</a:t>
                      </a:r>
                      <a:endParaRPr/>
                    </a:p>
                  </a:txBody>
                  <a:tcPr marT="45725" marB="45725" marR="91450" marL="91450"/>
                </a:tc>
                <a:tc>
                  <a:txBody>
                    <a:bodyPr/>
                    <a:lstStyle/>
                    <a:p>
                      <a:pPr indent="0" lvl="0" marL="0" marR="0" rtl="0" algn="l">
                        <a:spcBef>
                          <a:spcPts val="0"/>
                        </a:spcBef>
                        <a:spcAft>
                          <a:spcPts val="0"/>
                        </a:spcAft>
                        <a:buNone/>
                      </a:pPr>
                      <a:r>
                        <a:rPr lang="en-US" sz="1800"/>
                        <a:t>Middle_aged</a:t>
                      </a:r>
                      <a:endParaRPr sz="1800"/>
                    </a:p>
                  </a:txBody>
                  <a:tcPr marT="45725" marB="45725" marR="91450" marL="91450"/>
                </a:tc>
                <a:tc>
                  <a:txBody>
                    <a:bodyPr/>
                    <a:lstStyle/>
                    <a:p>
                      <a:pPr indent="0" lvl="0" marL="0" marR="0" rtl="0" algn="l">
                        <a:spcBef>
                          <a:spcPts val="0"/>
                        </a:spcBef>
                        <a:spcAft>
                          <a:spcPts val="0"/>
                        </a:spcAft>
                        <a:buNone/>
                      </a:pPr>
                      <a:r>
                        <a:rPr lang="en-US" sz="1800"/>
                        <a:t>High</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c>
                  <a:txBody>
                    <a:bodyPr/>
                    <a:lstStyle/>
                    <a:p>
                      <a:pPr indent="0" lvl="0" marL="0" marR="0" rtl="0" algn="l">
                        <a:spcBef>
                          <a:spcPts val="0"/>
                        </a:spcBef>
                        <a:spcAft>
                          <a:spcPts val="0"/>
                        </a:spcAft>
                        <a:buNone/>
                      </a:pPr>
                      <a:r>
                        <a:rPr lang="en-US" sz="1800"/>
                        <a:t>Fair</a:t>
                      </a:r>
                      <a:endParaRPr/>
                    </a:p>
                  </a:txBody>
                  <a:tcPr marT="45725" marB="45725" marR="91450" marL="91450"/>
                </a:tc>
                <a:tc>
                  <a:txBody>
                    <a:bodyPr/>
                    <a:lstStyle/>
                    <a:p>
                      <a:pPr indent="0" lvl="0" marL="0" marR="0" rtl="0" algn="l">
                        <a:spcBef>
                          <a:spcPts val="0"/>
                        </a:spcBef>
                        <a:spcAft>
                          <a:spcPts val="0"/>
                        </a:spcAft>
                        <a:buNone/>
                      </a:pPr>
                      <a:r>
                        <a:rPr lang="en-US" sz="1800"/>
                        <a:t>Yes</a:t>
                      </a:r>
                      <a:endParaRPr/>
                    </a:p>
                  </a:txBody>
                  <a:tcPr marT="45725" marB="45725" marR="91450" marL="91450"/>
                </a:tc>
              </a:tr>
              <a:tr h="366500">
                <a:tc>
                  <a:txBody>
                    <a:bodyPr/>
                    <a:lstStyle/>
                    <a:p>
                      <a:pPr indent="0" lvl="0" marL="0" marR="0" rtl="0" algn="l">
                        <a:spcBef>
                          <a:spcPts val="0"/>
                        </a:spcBef>
                        <a:spcAft>
                          <a:spcPts val="0"/>
                        </a:spcAft>
                        <a:buNone/>
                      </a:pPr>
                      <a:r>
                        <a:rPr lang="en-US" sz="1800"/>
                        <a:t>14</a:t>
                      </a:r>
                      <a:endParaRPr/>
                    </a:p>
                  </a:txBody>
                  <a:tcPr marT="45725" marB="45725" marR="91450" marL="91450"/>
                </a:tc>
                <a:tc>
                  <a:txBody>
                    <a:bodyPr/>
                    <a:lstStyle/>
                    <a:p>
                      <a:pPr indent="0" lvl="0" marL="0" marR="0" rtl="0" algn="l">
                        <a:spcBef>
                          <a:spcPts val="0"/>
                        </a:spcBef>
                        <a:spcAft>
                          <a:spcPts val="0"/>
                        </a:spcAft>
                        <a:buNone/>
                      </a:pPr>
                      <a:r>
                        <a:rPr lang="en-US" sz="1800"/>
                        <a:t>senior</a:t>
                      </a:r>
                      <a:endParaRPr/>
                    </a:p>
                  </a:txBody>
                  <a:tcPr marT="45725" marB="45725" marR="91450" marL="91450"/>
                </a:tc>
                <a:tc>
                  <a:txBody>
                    <a:bodyPr/>
                    <a:lstStyle/>
                    <a:p>
                      <a:pPr indent="0" lvl="0" marL="0" marR="0" rtl="0" algn="l">
                        <a:spcBef>
                          <a:spcPts val="0"/>
                        </a:spcBef>
                        <a:spcAft>
                          <a:spcPts val="0"/>
                        </a:spcAft>
                        <a:buNone/>
                      </a:pPr>
                      <a:r>
                        <a:rPr lang="en-US" sz="1800"/>
                        <a:t>Medium</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c>
                  <a:txBody>
                    <a:bodyPr/>
                    <a:lstStyle/>
                    <a:p>
                      <a:pPr indent="0" lvl="0" marL="0" marR="0" rtl="0" algn="l">
                        <a:spcBef>
                          <a:spcPts val="0"/>
                        </a:spcBef>
                        <a:spcAft>
                          <a:spcPts val="0"/>
                        </a:spcAft>
                        <a:buNone/>
                      </a:pPr>
                      <a:r>
                        <a:rPr lang="en-US" sz="1800"/>
                        <a:t>Excellent</a:t>
                      </a:r>
                      <a:endParaRPr/>
                    </a:p>
                  </a:txBody>
                  <a:tcPr marT="45725" marB="45725" marR="91450" marL="91450"/>
                </a:tc>
                <a:tc>
                  <a:txBody>
                    <a:bodyPr/>
                    <a:lstStyle/>
                    <a:p>
                      <a:pPr indent="0" lvl="0" marL="0" marR="0" rtl="0" algn="l">
                        <a:spcBef>
                          <a:spcPts val="0"/>
                        </a:spcBef>
                        <a:spcAft>
                          <a:spcPts val="0"/>
                        </a:spcAft>
                        <a:buNone/>
                      </a:pPr>
                      <a:r>
                        <a:rPr lang="en-US" sz="1800"/>
                        <a:t>No</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0" y="0"/>
            <a:ext cx="12503918" cy="6525344"/>
          </a:xfrm>
          <a:prstGeom prst="rect">
            <a:avLst/>
          </a:prstGeom>
          <a:blipFill rotWithShape="1">
            <a:blip r:embed="rId3">
              <a:alphaModFix/>
            </a:blip>
            <a:stretch>
              <a:fillRect b="0" l="-438" r="0" t="-466"/>
            </a:stretch>
          </a:blip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Proschool theme">
      <a:dk1>
        <a:srgbClr val="000000"/>
      </a:dk1>
      <a:lt1>
        <a:srgbClr val="FFFFFF"/>
      </a:lt1>
      <a:dk2>
        <a:srgbClr val="FFFFFF"/>
      </a:dk2>
      <a:lt2>
        <a:srgbClr val="FFFFFF"/>
      </a:lt2>
      <a:accent1>
        <a:srgbClr val="FFC000"/>
      </a:accent1>
      <a:accent2>
        <a:srgbClr val="7F7F7F"/>
      </a:accent2>
      <a:accent3>
        <a:srgbClr val="595959"/>
      </a:accent3>
      <a:accent4>
        <a:srgbClr val="000000"/>
      </a:accent4>
      <a:accent5>
        <a:srgbClr val="FFC000"/>
      </a:accent5>
      <a:accent6>
        <a:srgbClr val="FFC000"/>
      </a:accent6>
      <a:hlink>
        <a:srgbClr val="FFC000"/>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