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5" name="Google Shape;1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1" name="Google Shape;1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7" name="Google Shape;1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3" name="Google Shape;2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450"/>
              <a:buFont typeface="Arial"/>
              <a:buNone/>
            </a:pPr>
            <a:r>
              <a:rPr b="0" i="0" lang="en" sz="1800" u="none" cap="none" strike="noStrike">
                <a:solidFill>
                  <a:schemeClr val="dk1"/>
                </a:solidFill>
                <a:latin typeface="Arial"/>
                <a:ea typeface="Arial"/>
                <a:cs typeface="Arial"/>
                <a:sym typeface="Arial"/>
              </a:rPr>
              <a:t> </a:t>
            </a:r>
            <a:endParaRPr/>
          </a:p>
        </p:txBody>
      </p:sp>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6: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
              <a:buFont typeface="Arial"/>
              <a:buNone/>
            </a:pPr>
            <a:r>
              <a:rPr b="0" i="0" lang="en" sz="1200" u="none" cap="none" strike="noStrike">
                <a:solidFill>
                  <a:schemeClr val="dk1"/>
                </a:solidFill>
                <a:latin typeface="Arial"/>
                <a:ea typeface="Arial"/>
                <a:cs typeface="Arial"/>
                <a:sym typeface="Arial"/>
              </a:rPr>
              <a:t>Weighted average can be computed efficiently (remember avg and number of points)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83342"/>
            <a:ext cx="7772400" cy="1159799"/>
          </a:xfrm>
          <a:prstGeom prst="rect">
            <a:avLst/>
          </a:prstGeom>
          <a:noFill/>
          <a:ln>
            <a:noFill/>
          </a:ln>
        </p:spPr>
        <p:txBody>
          <a:bodyPr anchorCtr="0" anchor="t" bIns="91425" lIns="91425" spcFirstLastPara="1" rIns="91425" wrap="square" tIns="91425">
            <a:normAutofit/>
          </a:bodyPr>
          <a:lstStyle>
            <a:lvl1pPr lvl="0" algn="ctr">
              <a:lnSpc>
                <a:spcPct val="90000"/>
              </a:lnSpc>
              <a:spcBef>
                <a:spcPts val="0"/>
              </a:spcBef>
              <a:spcAft>
                <a:spcPts val="0"/>
              </a:spcAft>
              <a:buClr>
                <a:srgbClr val="FFFFFF"/>
              </a:buClr>
              <a:buSzPts val="4800"/>
              <a:buFont typeface="Calibri"/>
              <a:buNone/>
              <a:defRPr sz="4800">
                <a:solidFill>
                  <a:srgbClr val="FFFFFF"/>
                </a:solidFill>
              </a:defRPr>
            </a:lvl1pPr>
            <a:lvl2pPr lvl="1" algn="ctr">
              <a:spcBef>
                <a:spcPts val="0"/>
              </a:spcBef>
              <a:spcAft>
                <a:spcPts val="0"/>
              </a:spcAft>
              <a:buSzPts val="1400"/>
              <a:buNone/>
              <a:defRPr sz="4800">
                <a:solidFill>
                  <a:srgbClr val="FFFFFF"/>
                </a:solidFill>
              </a:defRPr>
            </a:lvl2pPr>
            <a:lvl3pPr lvl="2" algn="ctr">
              <a:spcBef>
                <a:spcPts val="0"/>
              </a:spcBef>
              <a:spcAft>
                <a:spcPts val="0"/>
              </a:spcAft>
              <a:buSzPts val="1400"/>
              <a:buNone/>
              <a:defRPr sz="4800">
                <a:solidFill>
                  <a:srgbClr val="FFFFFF"/>
                </a:solidFill>
              </a:defRPr>
            </a:lvl3pPr>
            <a:lvl4pPr lvl="3" algn="ctr">
              <a:spcBef>
                <a:spcPts val="0"/>
              </a:spcBef>
              <a:spcAft>
                <a:spcPts val="0"/>
              </a:spcAft>
              <a:buSzPts val="1400"/>
              <a:buNone/>
              <a:defRPr sz="4800">
                <a:solidFill>
                  <a:srgbClr val="FFFFFF"/>
                </a:solidFill>
              </a:defRPr>
            </a:lvl4pPr>
            <a:lvl5pPr lvl="4" algn="ctr">
              <a:spcBef>
                <a:spcPts val="0"/>
              </a:spcBef>
              <a:spcAft>
                <a:spcPts val="0"/>
              </a:spcAft>
              <a:buSzPts val="1400"/>
              <a:buNone/>
              <a:defRPr sz="4800">
                <a:solidFill>
                  <a:srgbClr val="FFFFFF"/>
                </a:solidFill>
              </a:defRPr>
            </a:lvl5pPr>
            <a:lvl6pPr lvl="5" algn="ctr">
              <a:spcBef>
                <a:spcPts val="0"/>
              </a:spcBef>
              <a:spcAft>
                <a:spcPts val="0"/>
              </a:spcAft>
              <a:buSzPts val="1400"/>
              <a:buNone/>
              <a:defRPr sz="4800">
                <a:solidFill>
                  <a:srgbClr val="FFFFFF"/>
                </a:solidFill>
              </a:defRPr>
            </a:lvl6pPr>
            <a:lvl7pPr lvl="6" algn="ctr">
              <a:spcBef>
                <a:spcPts val="0"/>
              </a:spcBef>
              <a:spcAft>
                <a:spcPts val="0"/>
              </a:spcAft>
              <a:buSzPts val="1400"/>
              <a:buNone/>
              <a:defRPr sz="4800">
                <a:solidFill>
                  <a:srgbClr val="FFFFFF"/>
                </a:solidFill>
              </a:defRPr>
            </a:lvl7pPr>
            <a:lvl8pPr lvl="7" algn="ctr">
              <a:spcBef>
                <a:spcPts val="0"/>
              </a:spcBef>
              <a:spcAft>
                <a:spcPts val="0"/>
              </a:spcAft>
              <a:buSzPts val="1400"/>
              <a:buNone/>
              <a:defRPr sz="4800">
                <a:solidFill>
                  <a:srgbClr val="FFFFFF"/>
                </a:solidFill>
              </a:defRPr>
            </a:lvl8pPr>
            <a:lvl9pPr lvl="8" algn="ctr">
              <a:spcBef>
                <a:spcPts val="0"/>
              </a:spcBef>
              <a:spcAft>
                <a:spcPts val="0"/>
              </a:spcAft>
              <a:buSzPts val="1400"/>
              <a:buNone/>
              <a:defRPr sz="4800">
                <a:solidFill>
                  <a:srgbClr val="FFFFFF"/>
                </a:solidFill>
              </a:defRPr>
            </a:lvl9pPr>
          </a:lstStyle>
          <a:p/>
        </p:txBody>
      </p:sp>
      <p:sp>
        <p:nvSpPr>
          <p:cNvPr id="13" name="Google Shape;13;p2"/>
          <p:cNvSpPr txBox="1"/>
          <p:nvPr>
            <p:ph idx="1" type="subTitle"/>
          </p:nvPr>
        </p:nvSpPr>
        <p:spPr>
          <a:xfrm>
            <a:off x="685800" y="2840053"/>
            <a:ext cx="7772400" cy="784799"/>
          </a:xfrm>
          <a:prstGeom prst="rect">
            <a:avLst/>
          </a:prstGeom>
          <a:noFill/>
          <a:ln>
            <a:noFill/>
          </a:ln>
        </p:spPr>
        <p:txBody>
          <a:bodyPr anchorCtr="0" anchor="t" bIns="91425" lIns="91425" spcFirstLastPara="1" rIns="91425" wrap="square" tIns="91425">
            <a:normAutofit/>
          </a:bodyPr>
          <a:lstStyle>
            <a:lvl1pPr lvl="0" algn="ctr">
              <a:lnSpc>
                <a:spcPct val="90000"/>
              </a:lnSpc>
              <a:spcBef>
                <a:spcPts val="0"/>
              </a:spcBef>
              <a:spcAft>
                <a:spcPts val="0"/>
              </a:spcAft>
              <a:buClr>
                <a:schemeClr val="dk2"/>
              </a:buClr>
              <a:buSzPts val="2100"/>
              <a:buNone/>
              <a:defRPr>
                <a:solidFill>
                  <a:schemeClr val="dk2"/>
                </a:solidFill>
              </a:defRPr>
            </a:lvl1pPr>
            <a:lvl2pPr lvl="1" algn="ctr">
              <a:lnSpc>
                <a:spcPct val="90000"/>
              </a:lnSpc>
              <a:spcBef>
                <a:spcPts val="0"/>
              </a:spcBef>
              <a:spcAft>
                <a:spcPts val="0"/>
              </a:spcAft>
              <a:buClr>
                <a:schemeClr val="dk2"/>
              </a:buClr>
              <a:buSzPts val="3000"/>
              <a:buNone/>
              <a:defRPr sz="3000">
                <a:solidFill>
                  <a:schemeClr val="dk2"/>
                </a:solidFill>
              </a:defRPr>
            </a:lvl2pPr>
            <a:lvl3pPr lvl="2" algn="ctr">
              <a:lnSpc>
                <a:spcPct val="90000"/>
              </a:lnSpc>
              <a:spcBef>
                <a:spcPts val="0"/>
              </a:spcBef>
              <a:spcAft>
                <a:spcPts val="0"/>
              </a:spcAft>
              <a:buClr>
                <a:schemeClr val="dk2"/>
              </a:buClr>
              <a:buSzPts val="3000"/>
              <a:buNone/>
              <a:defRPr sz="3000">
                <a:solidFill>
                  <a:schemeClr val="dk2"/>
                </a:solidFill>
              </a:defRPr>
            </a:lvl3pPr>
            <a:lvl4pPr lvl="3" algn="ctr">
              <a:lnSpc>
                <a:spcPct val="90000"/>
              </a:lnSpc>
              <a:spcBef>
                <a:spcPts val="0"/>
              </a:spcBef>
              <a:spcAft>
                <a:spcPts val="0"/>
              </a:spcAft>
              <a:buClr>
                <a:schemeClr val="dk2"/>
              </a:buClr>
              <a:buSzPts val="3000"/>
              <a:buNone/>
              <a:defRPr sz="3000">
                <a:solidFill>
                  <a:schemeClr val="dk2"/>
                </a:solidFill>
              </a:defRPr>
            </a:lvl4pPr>
            <a:lvl5pPr lvl="4" algn="ctr">
              <a:lnSpc>
                <a:spcPct val="90000"/>
              </a:lnSpc>
              <a:spcBef>
                <a:spcPts val="0"/>
              </a:spcBef>
              <a:spcAft>
                <a:spcPts val="0"/>
              </a:spcAft>
              <a:buClr>
                <a:schemeClr val="dk2"/>
              </a:buClr>
              <a:buSzPts val="3000"/>
              <a:buNone/>
              <a:defRPr sz="3000">
                <a:solidFill>
                  <a:schemeClr val="dk2"/>
                </a:solidFill>
              </a:defRPr>
            </a:lvl5pPr>
            <a:lvl6pPr lvl="5" algn="ctr">
              <a:lnSpc>
                <a:spcPct val="90000"/>
              </a:lnSpc>
              <a:spcBef>
                <a:spcPts val="0"/>
              </a:spcBef>
              <a:spcAft>
                <a:spcPts val="0"/>
              </a:spcAft>
              <a:buClr>
                <a:schemeClr val="dk2"/>
              </a:buClr>
              <a:buSzPts val="3000"/>
              <a:buNone/>
              <a:defRPr sz="3000">
                <a:solidFill>
                  <a:schemeClr val="dk2"/>
                </a:solidFill>
              </a:defRPr>
            </a:lvl6pPr>
            <a:lvl7pPr lvl="6" algn="ctr">
              <a:lnSpc>
                <a:spcPct val="90000"/>
              </a:lnSpc>
              <a:spcBef>
                <a:spcPts val="0"/>
              </a:spcBef>
              <a:spcAft>
                <a:spcPts val="0"/>
              </a:spcAft>
              <a:buClr>
                <a:schemeClr val="dk2"/>
              </a:buClr>
              <a:buSzPts val="3000"/>
              <a:buNone/>
              <a:defRPr sz="3000">
                <a:solidFill>
                  <a:schemeClr val="dk2"/>
                </a:solidFill>
              </a:defRPr>
            </a:lvl7pPr>
            <a:lvl8pPr lvl="7" algn="ctr">
              <a:lnSpc>
                <a:spcPct val="90000"/>
              </a:lnSpc>
              <a:spcBef>
                <a:spcPts val="0"/>
              </a:spcBef>
              <a:spcAft>
                <a:spcPts val="0"/>
              </a:spcAft>
              <a:buClr>
                <a:schemeClr val="dk2"/>
              </a:buClr>
              <a:buSzPts val="3000"/>
              <a:buNone/>
              <a:defRPr sz="3000">
                <a:solidFill>
                  <a:schemeClr val="dk2"/>
                </a:solidFill>
              </a:defRPr>
            </a:lvl8pPr>
            <a:lvl9pPr lvl="8" algn="ctr">
              <a:lnSpc>
                <a:spcPct val="9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p:nvPr>
            <p:ph idx="2" type="pic"/>
          </p:nvPr>
        </p:nvSpPr>
        <p:spPr>
          <a:xfrm>
            <a:off x="3887391" y="740569"/>
            <a:ext cx="4629150" cy="3655219"/>
          </a:xfrm>
          <a:prstGeom prst="rect">
            <a:avLst/>
          </a:prstGeom>
          <a:noFill/>
          <a:ln>
            <a:noFill/>
          </a:ln>
        </p:spPr>
      </p:sp>
      <p:sp>
        <p:nvSpPr>
          <p:cNvPr id="67" name="Google Shape;67;p1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8" name="Google Shape;68;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 name="Google Shape;17;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3" name="Google Shape;23;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9" name="Google Shape;29;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2" name="Google Shape;42;p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1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dropbox.com/s/vkvvc2rkm6fkrtc/dbscanData.RData?dl=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dropbox.com/s/mc264d58j8ejqwe/autompg.csv?dl=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4"/>
          <p:cNvSpPr/>
          <p:nvPr/>
        </p:nvSpPr>
        <p:spPr>
          <a:xfrm rot="10800000">
            <a:off x="-1" y="-17019"/>
            <a:ext cx="9143998" cy="3280596"/>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4"/>
          <p:cNvSpPr/>
          <p:nvPr/>
        </p:nvSpPr>
        <p:spPr>
          <a:xfrm rot="5400000">
            <a:off x="2931539" y="-2948881"/>
            <a:ext cx="3280918" cy="9144000"/>
          </a:xfrm>
          <a:prstGeom prst="rect">
            <a:avLst/>
          </a:prstGeom>
          <a:gradFill>
            <a:gsLst>
              <a:gs pos="0">
                <a:srgbClr val="4472C4">
                  <a:alpha val="0"/>
                </a:srgbClr>
              </a:gs>
              <a:gs pos="40000">
                <a:srgbClr val="4472C4">
                  <a:alpha val="0"/>
                </a:srgbClr>
              </a:gs>
              <a:gs pos="100000">
                <a:srgbClr val="2F5496">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4"/>
          <p:cNvSpPr/>
          <p:nvPr/>
        </p:nvSpPr>
        <p:spPr>
          <a:xfrm rot="5400000">
            <a:off x="3102522" y="-2777901"/>
            <a:ext cx="3280596" cy="8802359"/>
          </a:xfrm>
          <a:prstGeom prst="rect">
            <a:avLst/>
          </a:prstGeom>
          <a:gradFill>
            <a:gsLst>
              <a:gs pos="0">
                <a:srgbClr val="4472C4">
                  <a:alpha val="0"/>
                </a:srgbClr>
              </a:gs>
              <a:gs pos="17000">
                <a:srgbClr val="4472C4">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4"/>
          <p:cNvSpPr/>
          <p:nvPr/>
        </p:nvSpPr>
        <p:spPr>
          <a:xfrm>
            <a:off x="-3" y="-17017"/>
            <a:ext cx="6406863" cy="3280594"/>
          </a:xfrm>
          <a:prstGeom prst="rect">
            <a:avLst/>
          </a:prstGeom>
          <a:gradFill>
            <a:gsLst>
              <a:gs pos="0">
                <a:srgbClr val="1F3864">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p:nvPr/>
        </p:nvSpPr>
        <p:spPr>
          <a:xfrm rot="-9091028">
            <a:off x="4459073" y="-774039"/>
            <a:ext cx="3742610" cy="3329347"/>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960"/>
                </a:srgbClr>
              </a:gs>
              <a:gs pos="87000">
                <a:srgbClr val="8DA9DB">
                  <a:alpha val="1960"/>
                </a:srgbClr>
              </a:gs>
              <a:gs pos="100000">
                <a:srgbClr val="8DA9DB">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txBox="1"/>
          <p:nvPr>
            <p:ph type="ctrTitle"/>
          </p:nvPr>
        </p:nvSpPr>
        <p:spPr>
          <a:xfrm>
            <a:off x="986118" y="551329"/>
            <a:ext cx="7540322" cy="21963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600"/>
              <a:buFont typeface="Calibri"/>
              <a:buNone/>
            </a:pPr>
            <a:r>
              <a:rPr lang="en" sz="3600">
                <a:latin typeface="Calibri"/>
                <a:ea typeface="Calibri"/>
                <a:cs typeface="Calibri"/>
                <a:sym typeface="Calibri"/>
              </a:rPr>
              <a:t>Cluster Analysis</a:t>
            </a:r>
            <a:endParaRPr/>
          </a:p>
        </p:txBody>
      </p:sp>
      <p:sp>
        <p:nvSpPr>
          <p:cNvPr id="94" name="Google Shape;94;p14"/>
          <p:cNvSpPr txBox="1"/>
          <p:nvPr>
            <p:ph idx="1" type="subTitle"/>
          </p:nvPr>
        </p:nvSpPr>
        <p:spPr>
          <a:xfrm>
            <a:off x="1013011" y="3653118"/>
            <a:ext cx="7504463" cy="109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 sz="2400">
                <a:solidFill>
                  <a:schemeClr val="dk1"/>
                </a:solidFill>
                <a:latin typeface="Times New Roman"/>
                <a:ea typeface="Times New Roman"/>
                <a:cs typeface="Times New Roman"/>
                <a:sym typeface="Times New Roman"/>
              </a:rPr>
              <a:t>Hierarchical Clustering</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04800" y="133350"/>
            <a:ext cx="1447800" cy="583406"/>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Times New Roman"/>
              <a:buNone/>
            </a:pPr>
            <a:r>
              <a:rPr i="0" lang="en" sz="2800" u="none" cap="none" strike="noStrike">
                <a:solidFill>
                  <a:schemeClr val="lt1"/>
                </a:solidFill>
                <a:latin typeface="Times New Roman"/>
                <a:ea typeface="Times New Roman"/>
                <a:cs typeface="Times New Roman"/>
                <a:sym typeface="Times New Roman"/>
              </a:rPr>
              <a:t>Example</a:t>
            </a:r>
            <a:endParaRPr/>
          </a:p>
        </p:txBody>
      </p:sp>
      <p:sp>
        <p:nvSpPr>
          <p:cNvPr id="188" name="Google Shape;188;p23"/>
          <p:cNvSpPr txBox="1"/>
          <p:nvPr>
            <p:ph idx="1" type="body"/>
          </p:nvPr>
        </p:nvSpPr>
        <p:spPr>
          <a:xfrm>
            <a:off x="304801" y="895350"/>
            <a:ext cx="8191500" cy="37338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80000"/>
              </a:lnSpc>
              <a:spcBef>
                <a:spcPts val="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Now we update the </a:t>
            </a:r>
            <a:r>
              <a:rPr lang="en" sz="1800">
                <a:latin typeface="Times New Roman"/>
                <a:ea typeface="Times New Roman"/>
                <a:cs typeface="Times New Roman"/>
                <a:sym typeface="Times New Roman"/>
              </a:rPr>
              <a:t>case-to-case</a:t>
            </a:r>
            <a:r>
              <a:rPr b="0" i="0" lang="en" sz="1800" u="none" cap="none" strike="noStrike">
                <a:latin typeface="Times New Roman"/>
                <a:ea typeface="Times New Roman"/>
                <a:cs typeface="Times New Roman"/>
                <a:sym typeface="Times New Roman"/>
              </a:rPr>
              <a:t> matrix.</a:t>
            </a:r>
            <a:endParaRPr/>
          </a:p>
          <a:p>
            <a:pPr indent="-320040" lvl="0" marL="320040" marR="0" rtl="0" algn="l">
              <a:lnSpc>
                <a:spcPct val="80000"/>
              </a:lnSpc>
              <a:spcBef>
                <a:spcPts val="380"/>
              </a:spcBef>
              <a:spcAft>
                <a:spcPts val="0"/>
              </a:spcAft>
              <a:buClr>
                <a:srgbClr val="99CC00"/>
              </a:buClr>
              <a:buSzPts val="475"/>
              <a:buFont typeface="Noto Sans Symbols"/>
              <a:buNone/>
            </a:pPr>
            <a:r>
              <a:rPr b="1" i="0" lang="en" sz="1900" u="none" cap="none" strike="noStrike">
                <a:solidFill>
                  <a:srgbClr val="003399"/>
                </a:solidFill>
              </a:rPr>
              <a:t>                        </a:t>
            </a:r>
            <a:r>
              <a:rPr b="1" i="0" lang="en" sz="1900" u="none" cap="none" strike="noStrike">
                <a:solidFill>
                  <a:srgbClr val="C00000"/>
                </a:solidFill>
              </a:rPr>
              <a:t>A        BE       C        D</a:t>
            </a:r>
            <a:endParaRPr/>
          </a:p>
          <a:p>
            <a:pPr indent="-320040" lvl="0" marL="320040" marR="0" rtl="0" algn="l">
              <a:lnSpc>
                <a:spcPct val="80000"/>
              </a:lnSpc>
              <a:spcBef>
                <a:spcPts val="380"/>
              </a:spcBef>
              <a:spcAft>
                <a:spcPts val="0"/>
              </a:spcAft>
              <a:buClr>
                <a:srgbClr val="99CC00"/>
              </a:buClr>
              <a:buSzPts val="475"/>
              <a:buFont typeface="Noto Sans Symbols"/>
              <a:buNone/>
            </a:pPr>
            <a:r>
              <a:rPr b="1" i="0" lang="en" sz="1900" u="none" cap="none" strike="noStrike">
                <a:solidFill>
                  <a:srgbClr val="0070C0"/>
                </a:solidFill>
              </a:rPr>
              <a:t>       A</a:t>
            </a:r>
            <a:r>
              <a:rPr b="0" i="0" lang="en" sz="1900" u="none" cap="none" strike="noStrike">
                <a:solidFill>
                  <a:srgbClr val="003399"/>
                </a:solidFill>
              </a:rPr>
              <a:t>               -          </a:t>
            </a:r>
            <a:r>
              <a:rPr b="0" i="0" lang="en" sz="1900" u="none" cap="none" strike="noStrike">
                <a:solidFill>
                  <a:srgbClr val="00B050"/>
                </a:solidFill>
              </a:rPr>
              <a:t>2</a:t>
            </a:r>
            <a:r>
              <a:rPr b="0" i="0" lang="en" sz="1900" u="none" cap="none" strike="noStrike">
                <a:solidFill>
                  <a:srgbClr val="003399"/>
                </a:solidFill>
              </a:rPr>
              <a:t>          7        </a:t>
            </a:r>
            <a:r>
              <a:rPr b="0" i="0" lang="en" sz="1900" u="none" cap="none" strike="noStrike">
                <a:solidFill>
                  <a:srgbClr val="E305B9"/>
                </a:solidFill>
              </a:rPr>
              <a:t>9</a:t>
            </a:r>
            <a:endParaRPr/>
          </a:p>
          <a:p>
            <a:pPr indent="-320040" lvl="0" marL="320040" marR="0" rtl="0" algn="l">
              <a:lnSpc>
                <a:spcPct val="80000"/>
              </a:lnSpc>
              <a:spcBef>
                <a:spcPts val="380"/>
              </a:spcBef>
              <a:spcAft>
                <a:spcPts val="0"/>
              </a:spcAft>
              <a:buClr>
                <a:srgbClr val="99CC00"/>
              </a:buClr>
              <a:buSzPts val="475"/>
              <a:buFont typeface="Noto Sans Symbols"/>
              <a:buNone/>
            </a:pPr>
            <a:r>
              <a:rPr b="0" i="0" lang="en" sz="1900" u="none" cap="none" strike="noStrike">
                <a:solidFill>
                  <a:srgbClr val="0070C0"/>
                </a:solidFill>
              </a:rPr>
              <a:t>      </a:t>
            </a:r>
            <a:r>
              <a:rPr b="1" i="0" lang="en" sz="1900" u="none" cap="none" strike="noStrike">
                <a:solidFill>
                  <a:srgbClr val="0070C0"/>
                </a:solidFill>
              </a:rPr>
              <a:t>BE</a:t>
            </a:r>
            <a:r>
              <a:rPr b="0" i="0" lang="en" sz="1900" u="none" cap="none" strike="noStrike">
                <a:solidFill>
                  <a:srgbClr val="0070C0"/>
                </a:solidFill>
              </a:rPr>
              <a:t>             </a:t>
            </a:r>
            <a:r>
              <a:rPr b="0" i="0" lang="en" sz="1900" u="none" cap="none" strike="noStrike">
                <a:solidFill>
                  <a:srgbClr val="00B050"/>
                </a:solidFill>
              </a:rPr>
              <a:t>2</a:t>
            </a:r>
            <a:r>
              <a:rPr b="0" i="0" lang="en" sz="1900" u="none" cap="none" strike="noStrike">
                <a:solidFill>
                  <a:srgbClr val="003399"/>
                </a:solidFill>
              </a:rPr>
              <a:t>          -          </a:t>
            </a:r>
            <a:r>
              <a:rPr b="0" i="0" lang="en" sz="1900" u="none" cap="none" strike="noStrike">
                <a:solidFill>
                  <a:srgbClr val="00B050"/>
                </a:solidFill>
              </a:rPr>
              <a:t>8</a:t>
            </a:r>
            <a:r>
              <a:rPr b="0" i="0" lang="en" sz="1900" u="none" cap="none" strike="noStrike">
                <a:solidFill>
                  <a:srgbClr val="003399"/>
                </a:solidFill>
              </a:rPr>
              <a:t>        2</a:t>
            </a:r>
            <a:endParaRPr/>
          </a:p>
          <a:p>
            <a:pPr indent="-320040" lvl="0" marL="320040" marR="0" rtl="0" algn="l">
              <a:lnSpc>
                <a:spcPct val="80000"/>
              </a:lnSpc>
              <a:spcBef>
                <a:spcPts val="380"/>
              </a:spcBef>
              <a:spcAft>
                <a:spcPts val="0"/>
              </a:spcAft>
              <a:buClr>
                <a:srgbClr val="99CC00"/>
              </a:buClr>
              <a:buSzPts val="475"/>
              <a:buFont typeface="Noto Sans Symbols"/>
              <a:buNone/>
            </a:pPr>
            <a:r>
              <a:rPr b="1" i="0" lang="en" sz="1900" u="none" cap="none" strike="noStrike">
                <a:solidFill>
                  <a:srgbClr val="003399"/>
                </a:solidFill>
              </a:rPr>
              <a:t>       </a:t>
            </a:r>
            <a:r>
              <a:rPr b="1" i="0" lang="en" sz="1900" u="none" cap="none" strike="noStrike">
                <a:solidFill>
                  <a:srgbClr val="0070C0"/>
                </a:solidFill>
              </a:rPr>
              <a:t>C</a:t>
            </a:r>
            <a:r>
              <a:rPr b="0" i="0" lang="en" sz="1900" u="none" cap="none" strike="noStrike">
                <a:solidFill>
                  <a:srgbClr val="003399"/>
                </a:solidFill>
              </a:rPr>
              <a:t>              7          </a:t>
            </a:r>
            <a:r>
              <a:rPr b="0" i="0" lang="en" sz="1900" u="none" cap="none" strike="noStrike">
                <a:solidFill>
                  <a:srgbClr val="00B050"/>
                </a:solidFill>
              </a:rPr>
              <a:t>8</a:t>
            </a:r>
            <a:r>
              <a:rPr b="0" i="0" lang="en" sz="1900" u="none" cap="none" strike="noStrike">
                <a:solidFill>
                  <a:srgbClr val="003399"/>
                </a:solidFill>
              </a:rPr>
              <a:t>           -       4</a:t>
            </a:r>
            <a:endParaRPr/>
          </a:p>
          <a:p>
            <a:pPr indent="-320040" lvl="0" marL="320040" marR="0" rtl="0" algn="l">
              <a:lnSpc>
                <a:spcPct val="80000"/>
              </a:lnSpc>
              <a:spcBef>
                <a:spcPts val="380"/>
              </a:spcBef>
              <a:spcAft>
                <a:spcPts val="0"/>
              </a:spcAft>
              <a:buClr>
                <a:srgbClr val="99CC00"/>
              </a:buClr>
              <a:buSzPts val="475"/>
              <a:buFont typeface="Noto Sans Symbols"/>
              <a:buNone/>
            </a:pPr>
            <a:r>
              <a:rPr b="1" i="0" lang="en" sz="1900" u="none" cap="none" strike="noStrike">
                <a:solidFill>
                  <a:srgbClr val="003399"/>
                </a:solidFill>
              </a:rPr>
              <a:t>       </a:t>
            </a:r>
            <a:r>
              <a:rPr b="1" i="0" lang="en" sz="1900" u="none" cap="none" strike="noStrike">
                <a:solidFill>
                  <a:srgbClr val="0070C0"/>
                </a:solidFill>
              </a:rPr>
              <a:t>D</a:t>
            </a:r>
            <a:r>
              <a:rPr b="0" i="0" lang="en" sz="1900" u="none" cap="none" strike="noStrike">
                <a:solidFill>
                  <a:srgbClr val="0070C0"/>
                </a:solidFill>
              </a:rPr>
              <a:t> </a:t>
            </a:r>
            <a:r>
              <a:rPr b="0" i="0" lang="en" sz="1900" u="none" cap="none" strike="noStrike">
                <a:solidFill>
                  <a:srgbClr val="003399"/>
                </a:solidFill>
              </a:rPr>
              <a:t>             </a:t>
            </a:r>
            <a:r>
              <a:rPr b="0" i="0" lang="en" sz="1900" u="none" cap="none" strike="noStrike">
                <a:solidFill>
                  <a:srgbClr val="E305B9"/>
                </a:solidFill>
              </a:rPr>
              <a:t>9</a:t>
            </a:r>
            <a:r>
              <a:rPr b="0" i="0" lang="en" sz="1900" u="none" cap="none" strike="noStrike">
                <a:solidFill>
                  <a:srgbClr val="003399"/>
                </a:solidFill>
              </a:rPr>
              <a:t>          2           4       -</a:t>
            </a:r>
            <a:endParaRPr/>
          </a:p>
          <a:p>
            <a:pPr indent="-320040" lvl="0" marL="320040" marR="0" rtl="0" algn="l">
              <a:lnSpc>
                <a:spcPct val="80000"/>
              </a:lnSpc>
              <a:spcBef>
                <a:spcPts val="290"/>
              </a:spcBef>
              <a:spcAft>
                <a:spcPts val="0"/>
              </a:spcAft>
              <a:buClr>
                <a:srgbClr val="99CC00"/>
              </a:buClr>
              <a:buSzPts val="363"/>
              <a:buFont typeface="Noto Sans Symbols"/>
              <a:buNone/>
            </a:pPr>
            <a:r>
              <a:rPr b="0" i="0" lang="en" sz="1450" u="none" cap="none" strike="noStrike">
                <a:solidFill>
                  <a:srgbClr val="003399"/>
                </a:solidFill>
              </a:rPr>
              <a:t> </a:t>
            </a:r>
            <a:endParaRPr/>
          </a:p>
          <a:p>
            <a:pPr indent="-320040" lvl="0" marL="320040" marR="0" rtl="0" algn="l">
              <a:lnSpc>
                <a:spcPct val="80000"/>
              </a:lnSpc>
              <a:spcBef>
                <a:spcPts val="290"/>
              </a:spcBef>
              <a:spcAft>
                <a:spcPts val="0"/>
              </a:spcAft>
              <a:buClr>
                <a:srgbClr val="99CC00"/>
              </a:buClr>
              <a:buSzPts val="450"/>
              <a:buFont typeface="Noto Sans Symbols"/>
              <a:buNone/>
            </a:pP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latin typeface="Times New Roman"/>
                <a:ea typeface="Times New Roman"/>
                <a:cs typeface="Times New Roman"/>
                <a:sym typeface="Times New Roman"/>
              </a:rPr>
              <a:t>Note: To compute BE -- SC (A, B) = 2</a:t>
            </a:r>
            <a:endParaRPr/>
          </a:p>
          <a:p>
            <a:pPr indent="-320040" lvl="0" marL="320040" marR="0" rtl="0" algn="l">
              <a:lnSpc>
                <a:spcPct val="80000"/>
              </a:lnSpc>
              <a:spcBef>
                <a:spcPts val="29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 (A, E) = 4</a:t>
            </a:r>
            <a:endParaRPr/>
          </a:p>
          <a:p>
            <a:pPr indent="-320040" lvl="0" marL="320040" marR="0" rtl="0" algn="l">
              <a:lnSpc>
                <a:spcPct val="80000"/>
              </a:lnSpc>
              <a:spcBef>
                <a:spcPts val="29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SC(A,BE) = 4 if we are using </a:t>
            </a:r>
            <a:r>
              <a:rPr b="1" i="0" lang="en" sz="1800" u="none" cap="none" strike="noStrike">
                <a:latin typeface="Times New Roman"/>
                <a:ea typeface="Times New Roman"/>
                <a:cs typeface="Times New Roman"/>
                <a:sym typeface="Times New Roman"/>
              </a:rPr>
              <a:t>single link (take max)</a:t>
            </a:r>
            <a:endParaRPr/>
          </a:p>
          <a:p>
            <a:pPr indent="-320040" lvl="0" marL="320040" marR="0" rtl="0" algn="l">
              <a:lnSpc>
                <a:spcPct val="80000"/>
              </a:lnSpc>
              <a:spcBef>
                <a:spcPts val="29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SC(A,BE) = 2 if we are using </a:t>
            </a:r>
            <a:r>
              <a:rPr b="1" i="0" lang="en" sz="1800" u="none" cap="none" strike="noStrike">
                <a:latin typeface="Times New Roman"/>
                <a:ea typeface="Times New Roman"/>
                <a:cs typeface="Times New Roman"/>
                <a:sym typeface="Times New Roman"/>
              </a:rPr>
              <a:t>complete linkage (take min)</a:t>
            </a:r>
            <a:endParaRPr/>
          </a:p>
          <a:p>
            <a:pPr indent="-320040" lvl="0" marL="320040" marR="0" rtl="0" algn="l">
              <a:lnSpc>
                <a:spcPct val="80000"/>
              </a:lnSpc>
              <a:spcBef>
                <a:spcPts val="29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SC(A,BE) = 3 if we are using </a:t>
            </a:r>
            <a:r>
              <a:rPr b="1" i="0" lang="en" sz="1800" u="none" cap="none" strike="noStrike">
                <a:latin typeface="Times New Roman"/>
                <a:ea typeface="Times New Roman"/>
                <a:cs typeface="Times New Roman"/>
                <a:sym typeface="Times New Roman"/>
              </a:rPr>
              <a:t>group average (take average)</a:t>
            </a:r>
            <a:endParaRPr/>
          </a:p>
          <a:p>
            <a:pPr indent="-320040" lvl="0" marL="320040" marR="0" rtl="0" algn="l">
              <a:lnSpc>
                <a:spcPct val="80000"/>
              </a:lnSpc>
              <a:spcBef>
                <a:spcPts val="29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Note: C - BE is now the highest link</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52400" y="209550"/>
            <a:ext cx="7620000" cy="950169"/>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700"/>
              <a:buFont typeface="Times New Roman"/>
              <a:buNone/>
            </a:pPr>
            <a:r>
              <a:rPr lang="en" sz="2800">
                <a:solidFill>
                  <a:schemeClr val="lt1"/>
                </a:solidFill>
                <a:latin typeface="Times New Roman"/>
                <a:ea typeface="Times New Roman"/>
                <a:cs typeface="Times New Roman"/>
                <a:sym typeface="Times New Roman"/>
              </a:rPr>
              <a:t>Example</a:t>
            </a:r>
            <a:br>
              <a:rPr lang="en" sz="2800">
                <a:solidFill>
                  <a:schemeClr val="lt1"/>
                </a:solidFill>
                <a:latin typeface="Times New Roman"/>
                <a:ea typeface="Times New Roman"/>
                <a:cs typeface="Times New Roman"/>
                <a:sym typeface="Times New Roman"/>
              </a:rPr>
            </a:br>
            <a:r>
              <a:rPr lang="en" sz="2800">
                <a:solidFill>
                  <a:schemeClr val="lt1"/>
                </a:solidFill>
                <a:latin typeface="Times New Roman"/>
                <a:ea typeface="Times New Roman"/>
                <a:cs typeface="Times New Roman"/>
                <a:sym typeface="Times New Roman"/>
              </a:rPr>
              <a:t>so lets cluster BE and C.we now have the structure:  </a:t>
            </a:r>
            <a:endParaRPr i="0" sz="2800" u="none" cap="none" strike="noStrike">
              <a:solidFill>
                <a:schemeClr val="lt1"/>
              </a:solidFill>
              <a:latin typeface="Times New Roman"/>
              <a:ea typeface="Times New Roman"/>
              <a:cs typeface="Times New Roman"/>
              <a:sym typeface="Times New Roman"/>
            </a:endParaRPr>
          </a:p>
        </p:txBody>
      </p:sp>
      <p:pic>
        <p:nvPicPr>
          <p:cNvPr id="194" name="Google Shape;194;p24"/>
          <p:cNvPicPr preferRelativeResize="0"/>
          <p:nvPr/>
        </p:nvPicPr>
        <p:blipFill rotWithShape="1">
          <a:blip r:embed="rId3">
            <a:alphaModFix/>
          </a:blip>
          <a:srcRect b="0" l="0" r="0" t="0"/>
          <a:stretch/>
        </p:blipFill>
        <p:spPr>
          <a:xfrm>
            <a:off x="685800" y="1733551"/>
            <a:ext cx="5257800" cy="20574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04800" y="159544"/>
            <a:ext cx="1504950" cy="659606"/>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Times New Roman"/>
              <a:buNone/>
            </a:pPr>
            <a:r>
              <a:rPr i="0" lang="en" sz="2800" u="none" cap="none" strike="noStrike">
                <a:solidFill>
                  <a:schemeClr val="lt1"/>
                </a:solidFill>
                <a:latin typeface="Times New Roman"/>
                <a:ea typeface="Times New Roman"/>
                <a:cs typeface="Times New Roman"/>
                <a:sym typeface="Times New Roman"/>
              </a:rPr>
              <a:t>Example</a:t>
            </a:r>
            <a:endParaRPr/>
          </a:p>
        </p:txBody>
      </p:sp>
      <p:sp>
        <p:nvSpPr>
          <p:cNvPr id="200" name="Google Shape;200;p25"/>
          <p:cNvSpPr txBox="1"/>
          <p:nvPr>
            <p:ph idx="1" type="body"/>
          </p:nvPr>
        </p:nvSpPr>
        <p:spPr>
          <a:xfrm>
            <a:off x="228600" y="895350"/>
            <a:ext cx="8774113" cy="4191000"/>
          </a:xfrm>
          <a:prstGeom prst="rect">
            <a:avLst/>
          </a:prstGeom>
          <a:noFill/>
          <a:ln>
            <a:noFill/>
          </a:ln>
        </p:spPr>
        <p:txBody>
          <a:bodyPr anchorCtr="0" anchor="t" bIns="45700" lIns="91425" spcFirstLastPara="1" rIns="91425" wrap="square" tIns="45700">
            <a:noAutofit/>
          </a:bodyPr>
          <a:lstStyle/>
          <a:p>
            <a:pPr indent="-320040" lvl="0" marL="320040" marR="0" rtl="0" algn="l">
              <a:lnSpc>
                <a:spcPct val="90000"/>
              </a:lnSpc>
              <a:spcBef>
                <a:spcPts val="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Now we update the </a:t>
            </a:r>
            <a:r>
              <a:rPr lang="en" sz="1800">
                <a:latin typeface="Times New Roman"/>
                <a:ea typeface="Times New Roman"/>
                <a:cs typeface="Times New Roman"/>
                <a:sym typeface="Times New Roman"/>
              </a:rPr>
              <a:t>case-to-case</a:t>
            </a:r>
            <a:r>
              <a:rPr b="0" i="0" lang="en" sz="1800" u="none" cap="none" strike="noStrike">
                <a:latin typeface="Times New Roman"/>
                <a:ea typeface="Times New Roman"/>
                <a:cs typeface="Times New Roman"/>
                <a:sym typeface="Times New Roman"/>
              </a:rPr>
              <a:t> matrix.</a:t>
            </a:r>
            <a:endParaRPr/>
          </a:p>
          <a:p>
            <a:pPr indent="-320040" lvl="0" marL="320040" marR="0" rtl="0" algn="l">
              <a:lnSpc>
                <a:spcPct val="90000"/>
              </a:lnSpc>
              <a:spcBef>
                <a:spcPts val="330"/>
              </a:spcBef>
              <a:spcAft>
                <a:spcPts val="0"/>
              </a:spcAft>
              <a:buClr>
                <a:srgbClr val="99CC00"/>
              </a:buClr>
              <a:buSzPts val="413"/>
              <a:buFont typeface="Noto Sans Symbols"/>
              <a:buNone/>
            </a:pPr>
            <a:r>
              <a:rPr b="1" i="0" lang="en" sz="1650" u="none" cap="none" strike="noStrike">
                <a:solidFill>
                  <a:srgbClr val="C00000"/>
                </a:solidFill>
                <a:latin typeface="Times New Roman"/>
                <a:ea typeface="Times New Roman"/>
                <a:cs typeface="Times New Roman"/>
                <a:sym typeface="Times New Roman"/>
              </a:rPr>
              <a:t>                   A       BCE        D</a:t>
            </a:r>
            <a:endParaRPr/>
          </a:p>
          <a:p>
            <a:pPr indent="-320040" lvl="0" marL="320040" marR="0" rtl="0" algn="l">
              <a:lnSpc>
                <a:spcPct val="90000"/>
              </a:lnSpc>
              <a:spcBef>
                <a:spcPts val="330"/>
              </a:spcBef>
              <a:spcAft>
                <a:spcPts val="0"/>
              </a:spcAft>
              <a:buClr>
                <a:srgbClr val="99CC00"/>
              </a:buClr>
              <a:buSzPts val="413"/>
              <a:buFont typeface="Noto Sans Symbols"/>
              <a:buNone/>
            </a:pPr>
            <a:r>
              <a:rPr b="0" i="0" lang="en" sz="1650" u="none" cap="none" strike="noStrike">
                <a:solidFill>
                  <a:srgbClr val="003399"/>
                </a:solidFill>
                <a:latin typeface="Times New Roman"/>
                <a:ea typeface="Times New Roman"/>
                <a:cs typeface="Times New Roman"/>
                <a:sym typeface="Times New Roman"/>
              </a:rPr>
              <a:t>    </a:t>
            </a:r>
            <a:r>
              <a:rPr b="1" i="0" lang="en" sz="1650" u="none" cap="none" strike="noStrike">
                <a:solidFill>
                  <a:srgbClr val="0070C0"/>
                </a:solidFill>
                <a:latin typeface="Times New Roman"/>
                <a:ea typeface="Times New Roman"/>
                <a:cs typeface="Times New Roman"/>
                <a:sym typeface="Times New Roman"/>
              </a:rPr>
              <a:t>A</a:t>
            </a:r>
            <a:r>
              <a:rPr b="0" i="0" lang="en" sz="1650" u="none" cap="none" strike="noStrike">
                <a:solidFill>
                  <a:srgbClr val="003399"/>
                </a:solidFill>
                <a:latin typeface="Times New Roman"/>
                <a:ea typeface="Times New Roman"/>
                <a:cs typeface="Times New Roman"/>
                <a:sym typeface="Times New Roman"/>
              </a:rPr>
              <a:t>            -           2            9</a:t>
            </a:r>
            <a:endParaRPr/>
          </a:p>
          <a:p>
            <a:pPr indent="-320040" lvl="0" marL="320040" marR="0" rtl="0" algn="l">
              <a:lnSpc>
                <a:spcPct val="90000"/>
              </a:lnSpc>
              <a:spcBef>
                <a:spcPts val="330"/>
              </a:spcBef>
              <a:spcAft>
                <a:spcPts val="0"/>
              </a:spcAft>
              <a:buClr>
                <a:srgbClr val="99CC00"/>
              </a:buClr>
              <a:buSzPts val="413"/>
              <a:buFont typeface="Noto Sans Symbols"/>
              <a:buNone/>
            </a:pPr>
            <a:r>
              <a:rPr b="1" i="0" lang="en" sz="1650" u="none" cap="none" strike="noStrike">
                <a:solidFill>
                  <a:srgbClr val="0070C0"/>
                </a:solidFill>
                <a:latin typeface="Times New Roman"/>
                <a:ea typeface="Times New Roman"/>
                <a:cs typeface="Times New Roman"/>
                <a:sym typeface="Times New Roman"/>
              </a:rPr>
              <a:t>    BCE      </a:t>
            </a:r>
            <a:r>
              <a:rPr b="0" i="0" lang="en" sz="1650" u="none" cap="none" strike="noStrike">
                <a:solidFill>
                  <a:srgbClr val="003399"/>
                </a:solidFill>
                <a:latin typeface="Times New Roman"/>
                <a:ea typeface="Times New Roman"/>
                <a:cs typeface="Times New Roman"/>
                <a:sym typeface="Times New Roman"/>
              </a:rPr>
              <a:t>2           -            2</a:t>
            </a:r>
            <a:endParaRPr/>
          </a:p>
          <a:p>
            <a:pPr indent="-320040" lvl="0" marL="320040" marR="0" rtl="0" algn="l">
              <a:lnSpc>
                <a:spcPct val="90000"/>
              </a:lnSpc>
              <a:spcBef>
                <a:spcPts val="330"/>
              </a:spcBef>
              <a:spcAft>
                <a:spcPts val="0"/>
              </a:spcAft>
              <a:buClr>
                <a:srgbClr val="99CC00"/>
              </a:buClr>
              <a:buSzPts val="413"/>
              <a:buFont typeface="Noto Sans Symbols"/>
              <a:buNone/>
            </a:pPr>
            <a:r>
              <a:rPr b="0" i="0" lang="en" sz="1650" u="none" cap="none" strike="noStrike">
                <a:solidFill>
                  <a:srgbClr val="003399"/>
                </a:solidFill>
                <a:latin typeface="Times New Roman"/>
                <a:ea typeface="Times New Roman"/>
                <a:cs typeface="Times New Roman"/>
                <a:sym typeface="Times New Roman"/>
              </a:rPr>
              <a:t>    </a:t>
            </a:r>
            <a:r>
              <a:rPr b="1" i="0" lang="en" sz="1650" u="none" cap="none" strike="noStrike">
                <a:solidFill>
                  <a:srgbClr val="0070C0"/>
                </a:solidFill>
                <a:latin typeface="Times New Roman"/>
                <a:ea typeface="Times New Roman"/>
                <a:cs typeface="Times New Roman"/>
                <a:sym typeface="Times New Roman"/>
              </a:rPr>
              <a:t>D</a:t>
            </a:r>
            <a:r>
              <a:rPr b="0" i="0" lang="en" sz="1650" u="none" cap="none" strike="noStrike">
                <a:solidFill>
                  <a:srgbClr val="003399"/>
                </a:solidFill>
                <a:latin typeface="Times New Roman"/>
                <a:ea typeface="Times New Roman"/>
                <a:cs typeface="Times New Roman"/>
                <a:sym typeface="Times New Roman"/>
              </a:rPr>
              <a:t>           9           2            -</a:t>
            </a:r>
            <a:endParaRPr/>
          </a:p>
          <a:p>
            <a:pPr indent="-320040" lvl="0" marL="320040" marR="0" rtl="0" algn="l">
              <a:lnSpc>
                <a:spcPct val="90000"/>
              </a:lnSpc>
              <a:spcBef>
                <a:spcPts val="330"/>
              </a:spcBef>
              <a:spcAft>
                <a:spcPts val="0"/>
              </a:spcAft>
              <a:buClr>
                <a:srgbClr val="99CC00"/>
              </a:buClr>
              <a:buSzPts val="413"/>
              <a:buFont typeface="Noto Sans Symbols"/>
              <a:buNone/>
            </a:pPr>
            <a:r>
              <a:rPr b="0" i="0" lang="en" sz="1650" u="none" cap="none" strike="noStrike">
                <a:solidFill>
                  <a:srgbClr val="003399"/>
                </a:solidFill>
                <a:latin typeface="Times New Roman"/>
                <a:ea typeface="Times New Roman"/>
                <a:cs typeface="Times New Roman"/>
                <a:sym typeface="Times New Roman"/>
              </a:rPr>
              <a:t> </a:t>
            </a:r>
            <a:r>
              <a:rPr b="0" i="0" lang="en" sz="1800" u="none" cap="none" strike="noStrike">
                <a:latin typeface="Times New Roman"/>
                <a:ea typeface="Times New Roman"/>
                <a:cs typeface="Times New Roman"/>
                <a:sym typeface="Times New Roman"/>
              </a:rPr>
              <a:t>To compute SC(A, BCE):</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 (A, BE) = 2</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 (A, C) = 7 so SC(A,BCE) = 2</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To Compute: SC(D,BCE)</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SC(D, BE) = 2</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SC(D, C) = 4 so SC(D, BCE) = 2</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SC(D,A) = 9 which is greater than SC(A,BCE) or SC(D,BCE)</a:t>
            </a:r>
            <a:endParaRPr/>
          </a:p>
          <a:p>
            <a:pPr indent="-320040" lvl="0" marL="320040" marR="0" rtl="0" algn="l">
              <a:lnSpc>
                <a:spcPct val="90000"/>
              </a:lnSpc>
              <a:spcBef>
                <a:spcPts val="33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    so we now cluster A and D.</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228600" y="133350"/>
            <a:ext cx="1600200" cy="710406"/>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Times New Roman"/>
              <a:buNone/>
            </a:pPr>
            <a:r>
              <a:rPr i="0" lang="en" sz="2800" u="none" cap="none" strike="noStrike">
                <a:solidFill>
                  <a:schemeClr val="lt1"/>
                </a:solidFill>
                <a:latin typeface="Times New Roman"/>
                <a:ea typeface="Times New Roman"/>
                <a:cs typeface="Times New Roman"/>
                <a:sym typeface="Times New Roman"/>
              </a:rPr>
              <a:t>Example</a:t>
            </a:r>
            <a:endParaRPr/>
          </a:p>
        </p:txBody>
      </p:sp>
      <p:sp>
        <p:nvSpPr>
          <p:cNvPr id="206" name="Google Shape;206;p26"/>
          <p:cNvSpPr txBox="1"/>
          <p:nvPr>
            <p:ph idx="1" type="body"/>
          </p:nvPr>
        </p:nvSpPr>
        <p:spPr>
          <a:xfrm>
            <a:off x="76201" y="895350"/>
            <a:ext cx="8888462" cy="2406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So lets cluster A and D. At this point, there are only two nodes that have not been clustered, AD and BCE. We now cluster them</a:t>
            </a:r>
            <a:r>
              <a:rPr b="0" i="0" lang="en" u="none" cap="none" strike="noStrike"/>
              <a:t>.</a:t>
            </a:r>
            <a:endParaRPr/>
          </a:p>
        </p:txBody>
      </p:sp>
      <p:pic>
        <p:nvPicPr>
          <p:cNvPr id="207" name="Google Shape;207;p26"/>
          <p:cNvPicPr preferRelativeResize="0"/>
          <p:nvPr/>
        </p:nvPicPr>
        <p:blipFill rotWithShape="1">
          <a:blip r:embed="rId3">
            <a:alphaModFix/>
          </a:blip>
          <a:srcRect b="0" l="0" r="0" t="0"/>
          <a:stretch/>
        </p:blipFill>
        <p:spPr>
          <a:xfrm>
            <a:off x="533401" y="1733551"/>
            <a:ext cx="2362199" cy="1620030"/>
          </a:xfrm>
          <a:prstGeom prst="rect">
            <a:avLst/>
          </a:prstGeom>
          <a:noFill/>
          <a:ln>
            <a:noFill/>
          </a:ln>
        </p:spPr>
      </p:pic>
      <p:pic>
        <p:nvPicPr>
          <p:cNvPr id="208" name="Google Shape;208;p26"/>
          <p:cNvPicPr preferRelativeResize="0"/>
          <p:nvPr/>
        </p:nvPicPr>
        <p:blipFill rotWithShape="1">
          <a:blip r:embed="rId4">
            <a:alphaModFix/>
          </a:blip>
          <a:srcRect b="0" l="0" r="0" t="0"/>
          <a:stretch/>
        </p:blipFill>
        <p:spPr>
          <a:xfrm>
            <a:off x="3429000" y="1838709"/>
            <a:ext cx="2438400" cy="1527572"/>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76201" y="971550"/>
            <a:ext cx="8888462" cy="23939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Now we have clustered everything</a:t>
            </a:r>
            <a:endParaRPr/>
          </a:p>
        </p:txBody>
      </p:sp>
      <p:pic>
        <p:nvPicPr>
          <p:cNvPr id="214" name="Google Shape;214;p27"/>
          <p:cNvPicPr preferRelativeResize="0"/>
          <p:nvPr/>
        </p:nvPicPr>
        <p:blipFill rotWithShape="1">
          <a:blip r:embed="rId3">
            <a:alphaModFix/>
          </a:blip>
          <a:srcRect b="0" l="0" r="0" t="0"/>
          <a:stretch/>
        </p:blipFill>
        <p:spPr>
          <a:xfrm>
            <a:off x="304801" y="1428751"/>
            <a:ext cx="4876800" cy="2147886"/>
          </a:xfrm>
          <a:prstGeom prst="rect">
            <a:avLst/>
          </a:prstGeom>
          <a:noFill/>
          <a:ln>
            <a:noFill/>
          </a:ln>
        </p:spPr>
      </p:pic>
      <p:sp>
        <p:nvSpPr>
          <p:cNvPr id="215" name="Google Shape;215;p27"/>
          <p:cNvSpPr txBox="1"/>
          <p:nvPr/>
        </p:nvSpPr>
        <p:spPr>
          <a:xfrm>
            <a:off x="76200" y="133350"/>
            <a:ext cx="1508125" cy="763191"/>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SzPts val="700"/>
              <a:buFont typeface="Times New Roman"/>
              <a:buNone/>
            </a:pPr>
            <a:r>
              <a:rPr b="0" i="0" lang="en" sz="2800" u="none" cap="none" strike="noStrike">
                <a:solidFill>
                  <a:schemeClr val="lt1"/>
                </a:solidFill>
                <a:latin typeface="Times New Roman"/>
                <a:ea typeface="Times New Roman"/>
                <a:cs typeface="Times New Roman"/>
                <a:sym typeface="Times New Roman"/>
              </a:rPr>
              <a:t>Example</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0" y="261144"/>
            <a:ext cx="8515350" cy="63420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A few more points</a:t>
            </a:r>
            <a:endParaRPr/>
          </a:p>
        </p:txBody>
      </p:sp>
      <p:sp>
        <p:nvSpPr>
          <p:cNvPr id="221" name="Google Shape;221;p28"/>
          <p:cNvSpPr txBox="1"/>
          <p:nvPr>
            <p:ph idx="1" type="body"/>
          </p:nvPr>
        </p:nvSpPr>
        <p:spPr>
          <a:xfrm>
            <a:off x="76200" y="819150"/>
            <a:ext cx="8439150" cy="38135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t>To extract proper clusters, careful observation is required while analyzing dendogram</a:t>
            </a:r>
            <a:endParaRPr/>
          </a:p>
          <a:p>
            <a:pPr indent="-171450" lvl="0" marL="171450" rtl="0" algn="l">
              <a:lnSpc>
                <a:spcPct val="90000"/>
              </a:lnSpc>
              <a:spcBef>
                <a:spcPts val="0"/>
              </a:spcBef>
              <a:spcAft>
                <a:spcPts val="0"/>
              </a:spcAft>
              <a:buClr>
                <a:schemeClr val="dk1"/>
              </a:buClr>
              <a:buSzPts val="1800"/>
              <a:buNone/>
            </a:pPr>
            <a:r>
              <a:t/>
            </a:r>
            <a:endParaRPr sz="1800"/>
          </a:p>
          <a:p>
            <a:pPr indent="-171450" lvl="0" marL="171450" rtl="0" algn="l">
              <a:lnSpc>
                <a:spcPct val="90000"/>
              </a:lnSpc>
              <a:spcBef>
                <a:spcPts val="0"/>
              </a:spcBef>
              <a:spcAft>
                <a:spcPts val="0"/>
              </a:spcAft>
              <a:buClr>
                <a:schemeClr val="dk1"/>
              </a:buClr>
              <a:buSzPts val="1800"/>
              <a:buNone/>
            </a:pPr>
            <a:r>
              <a:rPr lang="en" sz="1800"/>
              <a:t>Clusters are formed and get clubbed with other clusters at different heights</a:t>
            </a:r>
            <a:endParaRPr/>
          </a:p>
          <a:p>
            <a:pPr indent="-171450" lvl="0" marL="171450" rtl="0" algn="l">
              <a:lnSpc>
                <a:spcPct val="90000"/>
              </a:lnSpc>
              <a:spcBef>
                <a:spcPts val="0"/>
              </a:spcBef>
              <a:spcAft>
                <a:spcPts val="0"/>
              </a:spcAft>
              <a:buClr>
                <a:schemeClr val="dk1"/>
              </a:buClr>
              <a:buSzPts val="1800"/>
              <a:buNone/>
            </a:pPr>
            <a:r>
              <a:t/>
            </a:r>
            <a:endParaRPr sz="1800"/>
          </a:p>
          <a:p>
            <a:pPr indent="-171450" lvl="0" marL="171450" rtl="0" algn="l">
              <a:lnSpc>
                <a:spcPct val="90000"/>
              </a:lnSpc>
              <a:spcBef>
                <a:spcPts val="0"/>
              </a:spcBef>
              <a:spcAft>
                <a:spcPts val="0"/>
              </a:spcAft>
              <a:buClr>
                <a:schemeClr val="dk1"/>
              </a:buClr>
              <a:buSzPts val="1800"/>
              <a:buNone/>
            </a:pPr>
            <a:r>
              <a:rPr lang="en" sz="1800"/>
              <a:t>Choice of height in cutting the tree (to extract cluster membership), thus requires careful observation</a:t>
            </a:r>
            <a:endParaRPr/>
          </a:p>
          <a:p>
            <a:pPr indent="-171450" lvl="0" marL="171450" rtl="0" algn="l">
              <a:lnSpc>
                <a:spcPct val="90000"/>
              </a:lnSpc>
              <a:spcBef>
                <a:spcPts val="0"/>
              </a:spcBef>
              <a:spcAft>
                <a:spcPts val="0"/>
              </a:spcAft>
              <a:buClr>
                <a:schemeClr val="dk1"/>
              </a:buClr>
              <a:buSzPts val="1800"/>
              <a:buNone/>
            </a:pPr>
            <a:r>
              <a:t/>
            </a:r>
            <a:endParaRPr sz="1800"/>
          </a:p>
          <a:p>
            <a:pPr indent="-171450" lvl="0" marL="171450" rtl="0" algn="l">
              <a:lnSpc>
                <a:spcPct val="90000"/>
              </a:lnSpc>
              <a:spcBef>
                <a:spcPts val="0"/>
              </a:spcBef>
              <a:spcAft>
                <a:spcPts val="0"/>
              </a:spcAft>
              <a:buClr>
                <a:schemeClr val="dk1"/>
              </a:buClr>
              <a:buSzPts val="1800"/>
              <a:buNone/>
            </a:pPr>
            <a:r>
              <a:rPr lang="en" sz="1800"/>
              <a:t>Usually some measures are also extracted while clusters are being formed (such as Cubic Clustering Criteria or CCC) which can help in deciding optimum number of clusters in hierarchical clustering</a:t>
            </a:r>
            <a:endParaRPr/>
          </a:p>
          <a:p>
            <a:pPr indent="-171450" lvl="0" marL="171450" rtl="0" algn="l">
              <a:lnSpc>
                <a:spcPct val="90000"/>
              </a:lnSpc>
              <a:spcBef>
                <a:spcPts val="0"/>
              </a:spcBef>
              <a:spcAft>
                <a:spcPts val="0"/>
              </a:spcAft>
              <a:buClr>
                <a:schemeClr val="dk1"/>
              </a:buClr>
              <a:buSzPts val="2100"/>
              <a:buNone/>
            </a:pPr>
            <a:r>
              <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228600" y="273844"/>
            <a:ext cx="8286750" cy="54530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R codes</a:t>
            </a:r>
            <a:endParaRPr/>
          </a:p>
        </p:txBody>
      </p:sp>
      <p:sp>
        <p:nvSpPr>
          <p:cNvPr id="227" name="Google Shape;227;p29"/>
          <p:cNvSpPr txBox="1"/>
          <p:nvPr>
            <p:ph idx="1" type="body"/>
          </p:nvPr>
        </p:nvSpPr>
        <p:spPr>
          <a:xfrm>
            <a:off x="152400" y="819150"/>
            <a:ext cx="8362950" cy="38135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Let us use the same dataset what we saw in density based clustering</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The dataset can be found </a:t>
            </a:r>
            <a:r>
              <a:rPr lang="en" sz="1800" u="sng">
                <a:solidFill>
                  <a:schemeClr val="hlink"/>
                </a:solidFill>
                <a:latin typeface="Times New Roman"/>
                <a:ea typeface="Times New Roman"/>
                <a:cs typeface="Times New Roman"/>
                <a:sym typeface="Times New Roman"/>
                <a:hlinkClick r:id="rId3"/>
              </a:rPr>
              <a:t>here</a:t>
            </a:r>
            <a:r>
              <a:rPr lang="en" sz="1800">
                <a:latin typeface="Times New Roman"/>
                <a:ea typeface="Times New Roman"/>
                <a:cs typeface="Times New Roman"/>
                <a:sym typeface="Times New Roman"/>
              </a:rPr>
              <a:t> also</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Hierarchical clustering needs to have dissimilarity matrix as its parameter and a distance matrix can act as a dissimilarity matrix</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The following code will do hierarchical clustering of data points (using all default parameters)</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dist=</a:t>
            </a:r>
            <a:r>
              <a:rPr lang="en" sz="1800">
                <a:solidFill>
                  <a:srgbClr val="0000FF"/>
                </a:solidFill>
                <a:latin typeface="Times New Roman"/>
                <a:ea typeface="Times New Roman"/>
                <a:cs typeface="Times New Roman"/>
                <a:sym typeface="Times New Roman"/>
              </a:rPr>
              <a:t>dist</a:t>
            </a:r>
            <a:r>
              <a:rPr lang="en" sz="1800">
                <a:latin typeface="Times New Roman"/>
                <a:ea typeface="Times New Roman"/>
                <a:cs typeface="Times New Roman"/>
                <a:sym typeface="Times New Roman"/>
              </a:rPr>
              <a:t>(data)</a:t>
            </a:r>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hc=</a:t>
            </a:r>
            <a:r>
              <a:rPr lang="en" sz="1800">
                <a:solidFill>
                  <a:srgbClr val="0000FF"/>
                </a:solidFill>
                <a:latin typeface="Times New Roman"/>
                <a:ea typeface="Times New Roman"/>
                <a:cs typeface="Times New Roman"/>
                <a:sym typeface="Times New Roman"/>
              </a:rPr>
              <a:t>hclust</a:t>
            </a:r>
            <a:r>
              <a:rPr lang="en" sz="1800">
                <a:latin typeface="Times New Roman"/>
                <a:ea typeface="Times New Roman"/>
                <a:cs typeface="Times New Roman"/>
                <a:sym typeface="Times New Roman"/>
              </a:rPr>
              <a:t>(dist)</a:t>
            </a:r>
            <a:endParaRPr/>
          </a:p>
          <a:p>
            <a:pPr indent="-171450" lvl="0" marL="171450" rtl="0" algn="l">
              <a:lnSpc>
                <a:spcPct val="90000"/>
              </a:lnSpc>
              <a:spcBef>
                <a:spcPts val="0"/>
              </a:spcBef>
              <a:spcAft>
                <a:spcPts val="0"/>
              </a:spcAft>
              <a:buClr>
                <a:srgbClr val="0000FF"/>
              </a:buClr>
              <a:buSzPts val="1800"/>
              <a:buNone/>
            </a:pPr>
            <a:r>
              <a:rPr lang="en" sz="1800">
                <a:solidFill>
                  <a:srgbClr val="0000FF"/>
                </a:solidFill>
                <a:latin typeface="Times New Roman"/>
                <a:ea typeface="Times New Roman"/>
                <a:cs typeface="Times New Roman"/>
                <a:sym typeface="Times New Roman"/>
              </a:rPr>
              <a:t>plot</a:t>
            </a:r>
            <a:r>
              <a:rPr lang="en" sz="1800">
                <a:latin typeface="Times New Roman"/>
                <a:ea typeface="Times New Roman"/>
                <a:cs typeface="Times New Roman"/>
                <a:sym typeface="Times New Roman"/>
              </a:rPr>
              <a:t>(hc)</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76200" y="133350"/>
            <a:ext cx="8439150" cy="609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Dendogram</a:t>
            </a:r>
            <a:endParaRPr/>
          </a:p>
        </p:txBody>
      </p:sp>
      <p:pic>
        <p:nvPicPr>
          <p:cNvPr id="233" name="Google Shape;233;p30"/>
          <p:cNvPicPr preferRelativeResize="0"/>
          <p:nvPr/>
        </p:nvPicPr>
        <p:blipFill rotWithShape="1">
          <a:blip r:embed="rId3">
            <a:alphaModFix/>
          </a:blip>
          <a:srcRect b="11363" l="3925" r="13776" t="23096"/>
          <a:stretch/>
        </p:blipFill>
        <p:spPr>
          <a:xfrm>
            <a:off x="152400" y="666750"/>
            <a:ext cx="8439151" cy="4038600"/>
          </a:xfrm>
          <a:prstGeom prst="rect">
            <a:avLst/>
          </a:prstGeom>
          <a:noFill/>
          <a:ln>
            <a:noFill/>
          </a:ln>
        </p:spPr>
      </p:pic>
      <p:cxnSp>
        <p:nvCxnSpPr>
          <p:cNvPr id="234" name="Google Shape;234;p30"/>
          <p:cNvCxnSpPr/>
          <p:nvPr/>
        </p:nvCxnSpPr>
        <p:spPr>
          <a:xfrm flipH="1" rot="10800000">
            <a:off x="2175925" y="2802075"/>
            <a:ext cx="6182400" cy="16799"/>
          </a:xfrm>
          <a:prstGeom prst="straightConnector1">
            <a:avLst/>
          </a:prstGeom>
          <a:noFill/>
          <a:ln cap="flat" cmpd="sng" w="19050">
            <a:solidFill>
              <a:srgbClr val="FF00FF"/>
            </a:solidFill>
            <a:prstDash val="solid"/>
            <a:round/>
            <a:headEnd len="sm" w="sm" type="none"/>
            <a:tailEnd len="sm" w="sm" type="none"/>
          </a:ln>
        </p:spPr>
      </p:cxnSp>
      <p:cxnSp>
        <p:nvCxnSpPr>
          <p:cNvPr id="235" name="Google Shape;235;p30"/>
          <p:cNvCxnSpPr/>
          <p:nvPr/>
        </p:nvCxnSpPr>
        <p:spPr>
          <a:xfrm flipH="1" rot="10800000">
            <a:off x="2175925" y="2268675"/>
            <a:ext cx="6182400" cy="16799"/>
          </a:xfrm>
          <a:prstGeom prst="straightConnector1">
            <a:avLst/>
          </a:prstGeom>
          <a:noFill/>
          <a:ln cap="flat" cmpd="sng" w="19050">
            <a:solidFill>
              <a:srgbClr val="FF00FF"/>
            </a:solidFill>
            <a:prstDash val="solid"/>
            <a:round/>
            <a:headEnd len="sm" w="sm" type="none"/>
            <a:tailEnd len="sm" w="sm" type="none"/>
          </a:ln>
        </p:spPr>
      </p:cxn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0" y="87816"/>
            <a:ext cx="8515350" cy="655134"/>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Data Plot</a:t>
            </a:r>
            <a:endParaRPr/>
          </a:p>
        </p:txBody>
      </p:sp>
      <p:sp>
        <p:nvSpPr>
          <p:cNvPr id="241" name="Google Shape;241;p31"/>
          <p:cNvSpPr txBox="1"/>
          <p:nvPr>
            <p:ph idx="1" type="body"/>
          </p:nvPr>
        </p:nvSpPr>
        <p:spPr>
          <a:xfrm>
            <a:off x="76200" y="592601"/>
            <a:ext cx="8888472" cy="1140949"/>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Clustering of data points with 2 cluster and 4 cluster solution</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“Complete Linkage” could not bring out the proper clusters</a:t>
            </a:r>
            <a:endParaRPr/>
          </a:p>
        </p:txBody>
      </p:sp>
      <p:pic>
        <p:nvPicPr>
          <p:cNvPr id="242" name="Google Shape;242;p31"/>
          <p:cNvPicPr preferRelativeResize="0"/>
          <p:nvPr/>
        </p:nvPicPr>
        <p:blipFill rotWithShape="1">
          <a:blip r:embed="rId3">
            <a:alphaModFix/>
          </a:blip>
          <a:srcRect b="3891" l="45357" r="3170" t="56313"/>
          <a:stretch/>
        </p:blipFill>
        <p:spPr>
          <a:xfrm>
            <a:off x="2678256" y="1701800"/>
            <a:ext cx="6165898" cy="2680178"/>
          </a:xfrm>
          <a:prstGeom prst="rect">
            <a:avLst/>
          </a:prstGeom>
          <a:noFill/>
          <a:ln>
            <a:noFill/>
          </a:ln>
        </p:spPr>
      </p:pic>
      <p:sp>
        <p:nvSpPr>
          <p:cNvPr id="243" name="Google Shape;243;p31"/>
          <p:cNvSpPr txBox="1"/>
          <p:nvPr/>
        </p:nvSpPr>
        <p:spPr>
          <a:xfrm>
            <a:off x="179328" y="1698800"/>
            <a:ext cx="2498928" cy="308275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onsolas"/>
              <a:buNone/>
            </a:pPr>
            <a:r>
              <a:rPr b="0" i="0" lang="en" sz="1800" u="none" cap="none" strike="noStrike">
                <a:solidFill>
                  <a:schemeClr val="dk1"/>
                </a:solidFill>
                <a:latin typeface="Consolas"/>
                <a:ea typeface="Consolas"/>
                <a:cs typeface="Consolas"/>
                <a:sym typeface="Consolas"/>
              </a:rPr>
              <a:t>dist=</a:t>
            </a:r>
            <a:r>
              <a:rPr b="0" i="0" lang="en" sz="1800" u="none" cap="none" strike="noStrike">
                <a:solidFill>
                  <a:srgbClr val="0000FF"/>
                </a:solidFill>
                <a:latin typeface="Consolas"/>
                <a:ea typeface="Consolas"/>
                <a:cs typeface="Consolas"/>
                <a:sym typeface="Consolas"/>
              </a:rPr>
              <a:t>dist</a:t>
            </a:r>
            <a:r>
              <a:rPr b="0" i="0" lang="en" sz="1800" u="none" cap="none" strike="noStrike">
                <a:solidFill>
                  <a:schemeClr val="dk1"/>
                </a:solidFill>
                <a:latin typeface="Consolas"/>
                <a:ea typeface="Consolas"/>
                <a:cs typeface="Consolas"/>
                <a:sym typeface="Consolas"/>
              </a:rPr>
              <a:t>(data)</a:t>
            </a:r>
            <a:endParaRPr/>
          </a:p>
          <a:p>
            <a:pPr indent="0" lvl="0" marL="0" marR="0" rtl="0" algn="l">
              <a:spcBef>
                <a:spcPts val="0"/>
              </a:spcBef>
              <a:spcAft>
                <a:spcPts val="0"/>
              </a:spcAft>
              <a:buClr>
                <a:schemeClr val="dk1"/>
              </a:buClr>
              <a:buSzPts val="1800"/>
              <a:buFont typeface="Consolas"/>
              <a:buNone/>
            </a:pPr>
            <a:r>
              <a:rPr b="0" i="0" lang="en" sz="1800" u="none" cap="none" strike="noStrike">
                <a:solidFill>
                  <a:schemeClr val="dk1"/>
                </a:solidFill>
                <a:latin typeface="Consolas"/>
                <a:ea typeface="Consolas"/>
                <a:cs typeface="Consolas"/>
                <a:sym typeface="Consolas"/>
              </a:rPr>
              <a:t>hc=</a:t>
            </a:r>
            <a:r>
              <a:rPr b="0" i="0" lang="en" sz="1800" u="none" cap="none" strike="noStrike">
                <a:solidFill>
                  <a:srgbClr val="0000FF"/>
                </a:solidFill>
                <a:latin typeface="Consolas"/>
                <a:ea typeface="Consolas"/>
                <a:cs typeface="Consolas"/>
                <a:sym typeface="Consolas"/>
              </a:rPr>
              <a:t>hclust</a:t>
            </a:r>
            <a:r>
              <a:rPr b="0" i="0" lang="en" sz="1800" u="none" cap="none" strike="noStrike">
                <a:solidFill>
                  <a:schemeClr val="dk1"/>
                </a:solidFill>
                <a:latin typeface="Consolas"/>
                <a:ea typeface="Consolas"/>
                <a:cs typeface="Consolas"/>
                <a:sym typeface="Consolas"/>
              </a:rPr>
              <a:t>(dist,method="</a:t>
            </a:r>
            <a:r>
              <a:rPr b="0" i="0" lang="en" sz="1800" u="none" cap="none" strike="noStrike">
                <a:solidFill>
                  <a:srgbClr val="FF0000"/>
                </a:solidFill>
                <a:latin typeface="Consolas"/>
                <a:ea typeface="Consolas"/>
                <a:cs typeface="Consolas"/>
                <a:sym typeface="Consolas"/>
              </a:rPr>
              <a:t>complete</a:t>
            </a:r>
            <a:r>
              <a:rPr b="0" i="0" lang="en" sz="1800" u="none" cap="none" strike="noStrike">
                <a:solidFill>
                  <a:schemeClr val="dk1"/>
                </a:solidFill>
                <a:latin typeface="Consolas"/>
                <a:ea typeface="Consolas"/>
                <a:cs typeface="Consolas"/>
                <a:sym typeface="Consolas"/>
              </a:rPr>
              <a:t>")</a:t>
            </a:r>
            <a:endParaRPr/>
          </a:p>
          <a:p>
            <a:pPr indent="0" lvl="0" marL="0" marR="0" rtl="0" algn="l">
              <a:spcBef>
                <a:spcPts val="0"/>
              </a:spcBef>
              <a:spcAft>
                <a:spcPts val="0"/>
              </a:spcAft>
              <a:buClr>
                <a:schemeClr val="dk1"/>
              </a:buClr>
              <a:buSzPts val="1800"/>
              <a:buFont typeface="Consolas"/>
              <a:buNone/>
            </a:pPr>
            <a:r>
              <a:rPr b="0" i="0" lang="en" sz="1800" u="none" cap="none" strike="noStrike">
                <a:solidFill>
                  <a:schemeClr val="dk1"/>
                </a:solidFill>
                <a:latin typeface="Consolas"/>
                <a:ea typeface="Consolas"/>
                <a:cs typeface="Consolas"/>
                <a:sym typeface="Consolas"/>
              </a:rPr>
              <a:t>c2=</a:t>
            </a:r>
            <a:r>
              <a:rPr b="0" i="0" lang="en" sz="1800" u="none" cap="none" strike="noStrike">
                <a:solidFill>
                  <a:srgbClr val="0000FF"/>
                </a:solidFill>
                <a:latin typeface="Consolas"/>
                <a:ea typeface="Consolas"/>
                <a:cs typeface="Consolas"/>
                <a:sym typeface="Consolas"/>
              </a:rPr>
              <a:t>cutree</a:t>
            </a:r>
            <a:r>
              <a:rPr b="0" i="0" lang="en" sz="1800" u="none" cap="none" strike="noStrike">
                <a:solidFill>
                  <a:schemeClr val="dk1"/>
                </a:solidFill>
                <a:latin typeface="Consolas"/>
                <a:ea typeface="Consolas"/>
                <a:cs typeface="Consolas"/>
                <a:sym typeface="Consolas"/>
              </a:rPr>
              <a:t>(hc,k=2)</a:t>
            </a:r>
            <a:endParaRPr/>
          </a:p>
          <a:p>
            <a:pPr indent="0" lvl="0" marL="0" marR="0" rtl="0" algn="l">
              <a:spcBef>
                <a:spcPts val="0"/>
              </a:spcBef>
              <a:spcAft>
                <a:spcPts val="0"/>
              </a:spcAft>
              <a:buClr>
                <a:schemeClr val="dk1"/>
              </a:buClr>
              <a:buSzPts val="1800"/>
              <a:buFont typeface="Consolas"/>
              <a:buNone/>
            </a:pPr>
            <a:r>
              <a:rPr b="0" i="0" lang="en" sz="1800" u="none" cap="none" strike="noStrike">
                <a:solidFill>
                  <a:schemeClr val="dk1"/>
                </a:solidFill>
                <a:latin typeface="Consolas"/>
                <a:ea typeface="Consolas"/>
                <a:cs typeface="Consolas"/>
                <a:sym typeface="Consolas"/>
              </a:rPr>
              <a:t>c4=</a:t>
            </a:r>
            <a:r>
              <a:rPr b="0" i="0" lang="en" sz="1800" u="none" cap="none" strike="noStrike">
                <a:solidFill>
                  <a:srgbClr val="0000FF"/>
                </a:solidFill>
                <a:latin typeface="Consolas"/>
                <a:ea typeface="Consolas"/>
                <a:cs typeface="Consolas"/>
                <a:sym typeface="Consolas"/>
              </a:rPr>
              <a:t>cutree</a:t>
            </a:r>
            <a:r>
              <a:rPr b="0" i="0" lang="en" sz="1800" u="none" cap="none" strike="noStrike">
                <a:solidFill>
                  <a:schemeClr val="dk1"/>
                </a:solidFill>
                <a:latin typeface="Consolas"/>
                <a:ea typeface="Consolas"/>
                <a:cs typeface="Consolas"/>
                <a:sym typeface="Consolas"/>
              </a:rPr>
              <a:t>(hc,k=4)</a:t>
            </a:r>
            <a:endParaRPr/>
          </a:p>
          <a:p>
            <a:pPr indent="0" lvl="0" marL="0" marR="0" rtl="0" algn="l">
              <a:spcBef>
                <a:spcPts val="0"/>
              </a:spcBef>
              <a:spcAft>
                <a:spcPts val="0"/>
              </a:spcAft>
              <a:buClr>
                <a:srgbClr val="0000FF"/>
              </a:buClr>
              <a:buSzPts val="1800"/>
              <a:buFont typeface="Consolas"/>
              <a:buNone/>
            </a:pPr>
            <a:r>
              <a:rPr b="0" i="0" lang="en" sz="1800" u="none" cap="none" strike="noStrike">
                <a:solidFill>
                  <a:srgbClr val="0000FF"/>
                </a:solidFill>
                <a:latin typeface="Consolas"/>
                <a:ea typeface="Consolas"/>
                <a:cs typeface="Consolas"/>
                <a:sym typeface="Consolas"/>
              </a:rPr>
              <a:t>layout</a:t>
            </a:r>
            <a:r>
              <a:rPr b="0" i="0" lang="en" sz="1800" u="none" cap="none" strike="noStrike">
                <a:solidFill>
                  <a:schemeClr val="dk1"/>
                </a:solidFill>
                <a:latin typeface="Consolas"/>
                <a:ea typeface="Consolas"/>
                <a:cs typeface="Consolas"/>
                <a:sym typeface="Consolas"/>
              </a:rPr>
              <a:t>(matrix(c(1,2),ncol=2))</a:t>
            </a:r>
            <a:endParaRPr/>
          </a:p>
          <a:p>
            <a:pPr indent="0" lvl="0" marL="0" marR="0" rtl="0" algn="l">
              <a:spcBef>
                <a:spcPts val="0"/>
              </a:spcBef>
              <a:spcAft>
                <a:spcPts val="0"/>
              </a:spcAft>
              <a:buClr>
                <a:srgbClr val="0000FF"/>
              </a:buClr>
              <a:buSzPts val="1800"/>
              <a:buFont typeface="Consolas"/>
              <a:buNone/>
            </a:pPr>
            <a:r>
              <a:rPr b="0" i="0" lang="en" sz="1800" u="none" cap="none" strike="noStrike">
                <a:solidFill>
                  <a:srgbClr val="0000FF"/>
                </a:solidFill>
                <a:latin typeface="Consolas"/>
                <a:ea typeface="Consolas"/>
                <a:cs typeface="Consolas"/>
                <a:sym typeface="Consolas"/>
              </a:rPr>
              <a:t>plot</a:t>
            </a:r>
            <a:r>
              <a:rPr b="0" i="0" lang="en" sz="1800" u="none" cap="none" strike="noStrike">
                <a:solidFill>
                  <a:schemeClr val="dk1"/>
                </a:solidFill>
                <a:latin typeface="Consolas"/>
                <a:ea typeface="Consolas"/>
                <a:cs typeface="Consolas"/>
                <a:sym typeface="Consolas"/>
              </a:rPr>
              <a:t>(data,col=c2,pch="*")</a:t>
            </a:r>
            <a:endParaRPr/>
          </a:p>
          <a:p>
            <a:pPr indent="0" lvl="0" marL="0" marR="0" rtl="0" algn="l">
              <a:spcBef>
                <a:spcPts val="0"/>
              </a:spcBef>
              <a:spcAft>
                <a:spcPts val="0"/>
              </a:spcAft>
              <a:buClr>
                <a:srgbClr val="0000FF"/>
              </a:buClr>
              <a:buSzPts val="1800"/>
              <a:buFont typeface="Consolas"/>
              <a:buNone/>
            </a:pPr>
            <a:r>
              <a:rPr b="0" i="0" lang="en" sz="1800" u="none" cap="none" strike="noStrike">
                <a:solidFill>
                  <a:srgbClr val="0000FF"/>
                </a:solidFill>
                <a:latin typeface="Consolas"/>
                <a:ea typeface="Consolas"/>
                <a:cs typeface="Consolas"/>
                <a:sym typeface="Consolas"/>
              </a:rPr>
              <a:t>plot</a:t>
            </a:r>
            <a:r>
              <a:rPr b="0" i="0" lang="en" sz="1800" u="none" cap="none" strike="noStrike">
                <a:solidFill>
                  <a:schemeClr val="dk1"/>
                </a:solidFill>
                <a:latin typeface="Consolas"/>
                <a:ea typeface="Consolas"/>
                <a:cs typeface="Consolas"/>
                <a:sym typeface="Consolas"/>
              </a:rPr>
              <a:t>(data,col=c4,pch="*")</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76200" y="273844"/>
            <a:ext cx="8439150" cy="54530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Dendogram (Single Linkage)</a:t>
            </a:r>
            <a:endParaRPr/>
          </a:p>
        </p:txBody>
      </p:sp>
      <p:sp>
        <p:nvSpPr>
          <p:cNvPr id="249" name="Google Shape;249;p32"/>
          <p:cNvSpPr txBox="1"/>
          <p:nvPr>
            <p:ph idx="1" type="body"/>
          </p:nvPr>
        </p:nvSpPr>
        <p:spPr>
          <a:xfrm>
            <a:off x="207924" y="895350"/>
            <a:ext cx="8307426" cy="3737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Single Linkage method produces chain like structures and hence the dendogram also looks complicated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However, this method has produced the correct cluster</a:t>
            </a:r>
            <a:endParaRPr/>
          </a:p>
        </p:txBody>
      </p:sp>
      <p:pic>
        <p:nvPicPr>
          <p:cNvPr id="250" name="Google Shape;250;p32"/>
          <p:cNvPicPr preferRelativeResize="0"/>
          <p:nvPr/>
        </p:nvPicPr>
        <p:blipFill rotWithShape="1">
          <a:blip r:embed="rId3">
            <a:alphaModFix/>
          </a:blip>
          <a:srcRect b="26683" l="4123" r="13564" t="10410"/>
          <a:stretch/>
        </p:blipFill>
        <p:spPr>
          <a:xfrm>
            <a:off x="381000" y="2190750"/>
            <a:ext cx="6137301" cy="2637052"/>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5"/>
          <p:cNvSpPr/>
          <p:nvPr/>
        </p:nvSpPr>
        <p:spPr>
          <a:xfrm>
            <a:off x="0" y="0"/>
            <a:ext cx="3819906"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txBox="1"/>
          <p:nvPr>
            <p:ph type="title"/>
          </p:nvPr>
        </p:nvSpPr>
        <p:spPr>
          <a:xfrm>
            <a:off x="393555" y="465294"/>
            <a:ext cx="2856201" cy="4128516"/>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lt1"/>
              </a:buClr>
              <a:buSzPts val="4200"/>
              <a:buFont typeface="Calibri"/>
              <a:buNone/>
            </a:pPr>
            <a:r>
              <a:rPr lang="en" sz="4200">
                <a:solidFill>
                  <a:schemeClr val="lt1"/>
                </a:solidFill>
              </a:rPr>
              <a:t>What is Hierarchical Clustering</a:t>
            </a:r>
            <a:endParaRPr/>
          </a:p>
        </p:txBody>
      </p:sp>
      <p:grpSp>
        <p:nvGrpSpPr>
          <p:cNvPr id="101" name="Google Shape;101;p15"/>
          <p:cNvGrpSpPr/>
          <p:nvPr/>
        </p:nvGrpSpPr>
        <p:grpSpPr>
          <a:xfrm>
            <a:off x="4101291" y="466629"/>
            <a:ext cx="4697730" cy="4125845"/>
            <a:chOff x="0" y="1335"/>
            <a:chExt cx="4697730" cy="4125845"/>
          </a:xfrm>
        </p:grpSpPr>
        <p:sp>
          <p:nvSpPr>
            <p:cNvPr id="102" name="Google Shape;102;p15"/>
            <p:cNvSpPr/>
            <p:nvPr/>
          </p:nvSpPr>
          <p:spPr>
            <a:xfrm>
              <a:off x="0" y="1335"/>
              <a:ext cx="4697730" cy="569082"/>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172147" y="129378"/>
              <a:ext cx="312995" cy="31299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657289" y="1335"/>
              <a:ext cx="4040440" cy="5690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657289" y="1335"/>
              <a:ext cx="4040440" cy="569082"/>
            </a:xfrm>
            <a:prstGeom prst="rect">
              <a:avLst/>
            </a:prstGeom>
            <a:noFill/>
            <a:ln>
              <a:noFill/>
            </a:ln>
          </p:spPr>
          <p:txBody>
            <a:bodyPr anchorCtr="0" anchor="ctr" bIns="60225" lIns="60225" spcFirstLastPara="1" rIns="60225" wrap="square" tIns="60225">
              <a:noAutofit/>
            </a:bodyPr>
            <a:lstStyle/>
            <a:p>
              <a:pPr indent="0" lvl="0" marL="0" marR="0" rtl="0" algn="l">
                <a:lnSpc>
                  <a:spcPct val="90000"/>
                </a:lnSpc>
                <a:spcBef>
                  <a:spcPts val="0"/>
                </a:spcBef>
                <a:spcAft>
                  <a:spcPts val="0"/>
                </a:spcAft>
                <a:buClr>
                  <a:schemeClr val="dk1"/>
                </a:buClr>
                <a:buSzPts val="1500"/>
                <a:buFont typeface="Calibri"/>
                <a:buNone/>
              </a:pPr>
              <a:r>
                <a:rPr b="0" i="0" lang="en" sz="1500" u="none" cap="none" strike="noStrike">
                  <a:solidFill>
                    <a:schemeClr val="dk1"/>
                  </a:solidFill>
                  <a:latin typeface="Calibri"/>
                  <a:ea typeface="Calibri"/>
                  <a:cs typeface="Calibri"/>
                  <a:sym typeface="Calibri"/>
                </a:rPr>
                <a:t>This is an agglomerative clustering technique (i.e. bottom-up in nature)</a:t>
              </a:r>
              <a:endParaRPr/>
            </a:p>
          </p:txBody>
        </p:sp>
        <p:sp>
          <p:nvSpPr>
            <p:cNvPr id="106" name="Google Shape;106;p15"/>
            <p:cNvSpPr/>
            <p:nvPr/>
          </p:nvSpPr>
          <p:spPr>
            <a:xfrm>
              <a:off x="0" y="712688"/>
              <a:ext cx="4697730" cy="569082"/>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172147" y="840731"/>
              <a:ext cx="312995" cy="31299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657289" y="712688"/>
              <a:ext cx="4040440" cy="5690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nvSpPr>
          <p:spPr>
            <a:xfrm>
              <a:off x="657289" y="712688"/>
              <a:ext cx="4040440" cy="569082"/>
            </a:xfrm>
            <a:prstGeom prst="rect">
              <a:avLst/>
            </a:prstGeom>
            <a:noFill/>
            <a:ln>
              <a:noFill/>
            </a:ln>
          </p:spPr>
          <p:txBody>
            <a:bodyPr anchorCtr="0" anchor="ctr" bIns="60225" lIns="60225" spcFirstLastPara="1" rIns="60225" wrap="square" tIns="60225">
              <a:noAutofit/>
            </a:bodyPr>
            <a:lstStyle/>
            <a:p>
              <a:pPr indent="0" lvl="0" marL="0" marR="0" rtl="0" algn="l">
                <a:lnSpc>
                  <a:spcPct val="90000"/>
                </a:lnSpc>
                <a:spcBef>
                  <a:spcPts val="0"/>
                </a:spcBef>
                <a:spcAft>
                  <a:spcPts val="0"/>
                </a:spcAft>
                <a:buClr>
                  <a:schemeClr val="dk1"/>
                </a:buClr>
                <a:buSzPts val="1500"/>
                <a:buFont typeface="Calibri"/>
                <a:buNone/>
              </a:pPr>
              <a:r>
                <a:rPr b="0" i="0" lang="en" sz="1500" u="none" cap="none" strike="noStrike">
                  <a:solidFill>
                    <a:schemeClr val="dk1"/>
                  </a:solidFill>
                  <a:latin typeface="Calibri"/>
                  <a:ea typeface="Calibri"/>
                  <a:cs typeface="Calibri"/>
                  <a:sym typeface="Calibri"/>
                </a:rPr>
                <a:t>All the data points, in the beginning, are considered as individual clusters</a:t>
              </a:r>
              <a:endParaRPr/>
            </a:p>
          </p:txBody>
        </p:sp>
        <p:sp>
          <p:nvSpPr>
            <p:cNvPr id="110" name="Google Shape;110;p15"/>
            <p:cNvSpPr/>
            <p:nvPr/>
          </p:nvSpPr>
          <p:spPr>
            <a:xfrm>
              <a:off x="0" y="1424040"/>
              <a:ext cx="4697730" cy="569082"/>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172147" y="1552084"/>
              <a:ext cx="312995" cy="31299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57289" y="1424040"/>
              <a:ext cx="4040440" cy="5690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a:off x="657289" y="1424040"/>
              <a:ext cx="4040440" cy="569082"/>
            </a:xfrm>
            <a:prstGeom prst="rect">
              <a:avLst/>
            </a:prstGeom>
            <a:noFill/>
            <a:ln>
              <a:noFill/>
            </a:ln>
          </p:spPr>
          <p:txBody>
            <a:bodyPr anchorCtr="0" anchor="ctr" bIns="60225" lIns="60225" spcFirstLastPara="1" rIns="60225" wrap="square" tIns="60225">
              <a:noAutofit/>
            </a:bodyPr>
            <a:lstStyle/>
            <a:p>
              <a:pPr indent="0" lvl="0" marL="0" marR="0" rtl="0" algn="l">
                <a:lnSpc>
                  <a:spcPct val="90000"/>
                </a:lnSpc>
                <a:spcBef>
                  <a:spcPts val="0"/>
                </a:spcBef>
                <a:spcAft>
                  <a:spcPts val="0"/>
                </a:spcAft>
                <a:buClr>
                  <a:schemeClr val="dk1"/>
                </a:buClr>
                <a:buSzPts val="1500"/>
                <a:buFont typeface="Calibri"/>
                <a:buNone/>
              </a:pPr>
              <a:r>
                <a:rPr b="0" i="0" lang="en" sz="1500" u="none" cap="none" strike="noStrike">
                  <a:solidFill>
                    <a:schemeClr val="dk1"/>
                  </a:solidFill>
                  <a:latin typeface="Calibri"/>
                  <a:ea typeface="Calibri"/>
                  <a:cs typeface="Calibri"/>
                  <a:sym typeface="Calibri"/>
                </a:rPr>
                <a:t>The final cluster comprises of all the data points</a:t>
              </a:r>
              <a:endParaRPr/>
            </a:p>
          </p:txBody>
        </p:sp>
        <p:sp>
          <p:nvSpPr>
            <p:cNvPr id="114" name="Google Shape;114;p15"/>
            <p:cNvSpPr/>
            <p:nvPr/>
          </p:nvSpPr>
          <p:spPr>
            <a:xfrm>
              <a:off x="0" y="2135393"/>
              <a:ext cx="4697730" cy="569082"/>
            </a:xfrm>
            <a:prstGeom prst="roundRect">
              <a:avLst>
                <a:gd fmla="val 10000" name="adj"/>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172147" y="2263436"/>
              <a:ext cx="312995" cy="31299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657289" y="2135393"/>
              <a:ext cx="4040440" cy="5690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nvSpPr>
          <p:spPr>
            <a:xfrm>
              <a:off x="657289" y="2135393"/>
              <a:ext cx="4040440" cy="569082"/>
            </a:xfrm>
            <a:prstGeom prst="rect">
              <a:avLst/>
            </a:prstGeom>
            <a:noFill/>
            <a:ln>
              <a:noFill/>
            </a:ln>
          </p:spPr>
          <p:txBody>
            <a:bodyPr anchorCtr="0" anchor="ctr" bIns="60225" lIns="60225" spcFirstLastPara="1" rIns="60225" wrap="square" tIns="60225">
              <a:noAutofit/>
            </a:bodyPr>
            <a:lstStyle/>
            <a:p>
              <a:pPr indent="0" lvl="0" marL="0" marR="0" rtl="0" algn="l">
                <a:lnSpc>
                  <a:spcPct val="90000"/>
                </a:lnSpc>
                <a:spcBef>
                  <a:spcPts val="0"/>
                </a:spcBef>
                <a:spcAft>
                  <a:spcPts val="0"/>
                </a:spcAft>
                <a:buClr>
                  <a:schemeClr val="dk1"/>
                </a:buClr>
                <a:buSzPts val="1500"/>
                <a:buFont typeface="Calibri"/>
                <a:buNone/>
              </a:pPr>
              <a:r>
                <a:rPr b="0" i="0" lang="en" sz="1500" u="none" cap="none" strike="noStrike">
                  <a:solidFill>
                    <a:schemeClr val="dk1"/>
                  </a:solidFill>
                  <a:latin typeface="Calibri"/>
                  <a:ea typeface="Calibri"/>
                  <a:cs typeface="Calibri"/>
                  <a:sym typeface="Calibri"/>
                </a:rPr>
                <a:t>Data points are clustered based on similarity/dissimilarity measures</a:t>
              </a:r>
              <a:endParaRPr/>
            </a:p>
          </p:txBody>
        </p:sp>
        <p:sp>
          <p:nvSpPr>
            <p:cNvPr id="118" name="Google Shape;118;p15"/>
            <p:cNvSpPr/>
            <p:nvPr/>
          </p:nvSpPr>
          <p:spPr>
            <a:xfrm>
              <a:off x="0" y="2846745"/>
              <a:ext cx="4697730" cy="569082"/>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172147" y="2974789"/>
              <a:ext cx="312995" cy="312995"/>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657289" y="2846745"/>
              <a:ext cx="4040440" cy="5690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a:off x="657289" y="2846745"/>
              <a:ext cx="4040440" cy="569082"/>
            </a:xfrm>
            <a:prstGeom prst="rect">
              <a:avLst/>
            </a:prstGeom>
            <a:noFill/>
            <a:ln>
              <a:noFill/>
            </a:ln>
          </p:spPr>
          <p:txBody>
            <a:bodyPr anchorCtr="0" anchor="ctr" bIns="60225" lIns="60225" spcFirstLastPara="1" rIns="60225" wrap="square" tIns="60225">
              <a:noAutofit/>
            </a:bodyPr>
            <a:lstStyle/>
            <a:p>
              <a:pPr indent="0" lvl="0" marL="0" marR="0" rtl="0" algn="l">
                <a:lnSpc>
                  <a:spcPct val="90000"/>
                </a:lnSpc>
                <a:spcBef>
                  <a:spcPts val="0"/>
                </a:spcBef>
                <a:spcAft>
                  <a:spcPts val="0"/>
                </a:spcAft>
                <a:buClr>
                  <a:schemeClr val="dk1"/>
                </a:buClr>
                <a:buSzPts val="1500"/>
                <a:buFont typeface="Calibri"/>
                <a:buNone/>
              </a:pPr>
              <a:r>
                <a:rPr b="0" i="0" lang="en" sz="1500" u="none" cap="none" strike="noStrike">
                  <a:solidFill>
                    <a:schemeClr val="dk1"/>
                  </a:solidFill>
                  <a:latin typeface="Calibri"/>
                  <a:ea typeface="Calibri"/>
                  <a:cs typeface="Calibri"/>
                  <a:sym typeface="Calibri"/>
                </a:rPr>
                <a:t>Usually, Euclidean and cosine distance measures are considered for creating dissimilarity matrix</a:t>
              </a:r>
              <a:endParaRPr/>
            </a:p>
          </p:txBody>
        </p:sp>
        <p:sp>
          <p:nvSpPr>
            <p:cNvPr id="122" name="Google Shape;122;p15"/>
            <p:cNvSpPr/>
            <p:nvPr/>
          </p:nvSpPr>
          <p:spPr>
            <a:xfrm>
              <a:off x="0" y="3558098"/>
              <a:ext cx="4697730" cy="569082"/>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172147" y="3686141"/>
              <a:ext cx="312995" cy="312995"/>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657289" y="3558098"/>
              <a:ext cx="4040440" cy="5690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nvSpPr>
          <p:spPr>
            <a:xfrm>
              <a:off x="657289" y="3558098"/>
              <a:ext cx="4040440" cy="569082"/>
            </a:xfrm>
            <a:prstGeom prst="rect">
              <a:avLst/>
            </a:prstGeom>
            <a:noFill/>
            <a:ln>
              <a:noFill/>
            </a:ln>
          </p:spPr>
          <p:txBody>
            <a:bodyPr anchorCtr="0" anchor="ctr" bIns="60225" lIns="60225" spcFirstLastPara="1" rIns="60225" wrap="square" tIns="60225">
              <a:noAutofit/>
            </a:bodyPr>
            <a:lstStyle/>
            <a:p>
              <a:pPr indent="0" lvl="0" marL="0" marR="0" rtl="0" algn="l">
                <a:lnSpc>
                  <a:spcPct val="90000"/>
                </a:lnSpc>
                <a:spcBef>
                  <a:spcPts val="0"/>
                </a:spcBef>
                <a:spcAft>
                  <a:spcPts val="0"/>
                </a:spcAft>
                <a:buClr>
                  <a:schemeClr val="dk1"/>
                </a:buClr>
                <a:buSzPts val="1500"/>
                <a:buFont typeface="Calibri"/>
                <a:buNone/>
              </a:pPr>
              <a:r>
                <a:rPr b="0" i="0" lang="en" sz="1500" u="none" cap="none" strike="noStrike">
                  <a:solidFill>
                    <a:schemeClr val="dk1"/>
                  </a:solidFill>
                  <a:latin typeface="Calibri"/>
                  <a:ea typeface="Calibri"/>
                  <a:cs typeface="Calibri"/>
                  <a:sym typeface="Calibri"/>
                </a:rPr>
                <a:t>Combining clusters depend on linkage function</a:t>
              </a:r>
              <a:endParaRPr/>
            </a:p>
          </p:txBody>
        </p:sp>
      </p:gr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76200" y="273844"/>
            <a:ext cx="8439150" cy="58718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Clustering with Single Linkage</a:t>
            </a:r>
            <a:endParaRPr/>
          </a:p>
        </p:txBody>
      </p:sp>
      <p:sp>
        <p:nvSpPr>
          <p:cNvPr id="256" name="Google Shape;256;p33"/>
          <p:cNvSpPr txBox="1"/>
          <p:nvPr/>
        </p:nvSpPr>
        <p:spPr>
          <a:xfrm>
            <a:off x="164650" y="971550"/>
            <a:ext cx="2765100" cy="31551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dist=</a:t>
            </a:r>
            <a:r>
              <a:rPr b="0" i="0" lang="en" sz="1800" u="none" cap="none" strike="noStrike">
                <a:solidFill>
                  <a:srgbClr val="0000FF"/>
                </a:solidFill>
                <a:latin typeface="Times New Roman"/>
                <a:ea typeface="Times New Roman"/>
                <a:cs typeface="Times New Roman"/>
                <a:sym typeface="Times New Roman"/>
              </a:rPr>
              <a:t>dist</a:t>
            </a:r>
            <a:r>
              <a:rPr b="0" i="0" lang="en" sz="1800" u="none" cap="none" strike="noStrike">
                <a:solidFill>
                  <a:schemeClr val="dk1"/>
                </a:solidFill>
                <a:latin typeface="Times New Roman"/>
                <a:ea typeface="Times New Roman"/>
                <a:cs typeface="Times New Roman"/>
                <a:sym typeface="Times New Roman"/>
              </a:rPr>
              <a:t>(data)</a:t>
            </a:r>
            <a:endParaRPr/>
          </a:p>
          <a:p>
            <a:pPr indent="0" lvl="0" marL="0" marR="0" rtl="0" algn="l">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hcSL=</a:t>
            </a:r>
            <a:r>
              <a:rPr b="0" i="0" lang="en" sz="1800" u="none" cap="none" strike="noStrike">
                <a:solidFill>
                  <a:srgbClr val="0000FF"/>
                </a:solidFill>
                <a:latin typeface="Times New Roman"/>
                <a:ea typeface="Times New Roman"/>
                <a:cs typeface="Times New Roman"/>
                <a:sym typeface="Times New Roman"/>
              </a:rPr>
              <a:t>hclust</a:t>
            </a:r>
            <a:r>
              <a:rPr b="0" i="0" lang="en" sz="1800" u="none" cap="none" strike="noStrike">
                <a:solidFill>
                  <a:schemeClr val="dk1"/>
                </a:solidFill>
                <a:latin typeface="Times New Roman"/>
                <a:ea typeface="Times New Roman"/>
                <a:cs typeface="Times New Roman"/>
                <a:sym typeface="Times New Roman"/>
              </a:rPr>
              <a:t>(dist,method="</a:t>
            </a:r>
            <a:r>
              <a:rPr b="0" i="0" lang="en" sz="1800" u="none" cap="none" strike="noStrike">
                <a:solidFill>
                  <a:srgbClr val="FF0000"/>
                </a:solidFill>
                <a:latin typeface="Times New Roman"/>
                <a:ea typeface="Times New Roman"/>
                <a:cs typeface="Times New Roman"/>
                <a:sym typeface="Times New Roman"/>
              </a:rPr>
              <a:t>single</a:t>
            </a:r>
            <a:r>
              <a:rPr b="0" i="0" lang="en" sz="1800" u="none" cap="none" strike="noStrike">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k2=</a:t>
            </a:r>
            <a:r>
              <a:rPr b="0" i="0" lang="en" sz="1800" u="none" cap="none" strike="noStrike">
                <a:solidFill>
                  <a:srgbClr val="0000FF"/>
                </a:solidFill>
                <a:latin typeface="Times New Roman"/>
                <a:ea typeface="Times New Roman"/>
                <a:cs typeface="Times New Roman"/>
                <a:sym typeface="Times New Roman"/>
              </a:rPr>
              <a:t>cutree</a:t>
            </a:r>
            <a:r>
              <a:rPr b="0" i="0" lang="en" sz="1800" u="none" cap="none" strike="noStrike">
                <a:solidFill>
                  <a:schemeClr val="dk1"/>
                </a:solidFill>
                <a:latin typeface="Times New Roman"/>
                <a:ea typeface="Times New Roman"/>
                <a:cs typeface="Times New Roman"/>
                <a:sym typeface="Times New Roman"/>
              </a:rPr>
              <a:t>(hcSL,k=2)</a:t>
            </a:r>
            <a:endParaRPr/>
          </a:p>
          <a:p>
            <a:pPr indent="0" lvl="0" marL="0" marR="0" rtl="0" algn="l">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k4=</a:t>
            </a:r>
            <a:r>
              <a:rPr b="0" i="0" lang="en" sz="1800" u="none" cap="none" strike="noStrike">
                <a:solidFill>
                  <a:srgbClr val="0000FF"/>
                </a:solidFill>
                <a:latin typeface="Times New Roman"/>
                <a:ea typeface="Times New Roman"/>
                <a:cs typeface="Times New Roman"/>
                <a:sym typeface="Times New Roman"/>
              </a:rPr>
              <a:t>cutree</a:t>
            </a:r>
            <a:r>
              <a:rPr b="0" i="0" lang="en" sz="1800" u="none" cap="none" strike="noStrike">
                <a:solidFill>
                  <a:schemeClr val="dk1"/>
                </a:solidFill>
                <a:latin typeface="Times New Roman"/>
                <a:ea typeface="Times New Roman"/>
                <a:cs typeface="Times New Roman"/>
                <a:sym typeface="Times New Roman"/>
              </a:rPr>
              <a:t>(hcSL,k=4)</a:t>
            </a:r>
            <a:endParaRPr/>
          </a:p>
          <a:p>
            <a:pPr indent="0" lvl="0" marL="0" marR="0" rtl="0" algn="l">
              <a:spcBef>
                <a:spcPts val="0"/>
              </a:spcBef>
              <a:spcAft>
                <a:spcPts val="0"/>
              </a:spcAft>
              <a:buClr>
                <a:srgbClr val="0000FF"/>
              </a:buClr>
              <a:buSzPts val="1800"/>
              <a:buFont typeface="Times New Roman"/>
              <a:buNone/>
            </a:pPr>
            <a:r>
              <a:rPr b="0" i="0" lang="en" sz="1800" u="none" cap="none" strike="noStrike">
                <a:solidFill>
                  <a:srgbClr val="0000FF"/>
                </a:solidFill>
                <a:latin typeface="Times New Roman"/>
                <a:ea typeface="Times New Roman"/>
                <a:cs typeface="Times New Roman"/>
                <a:sym typeface="Times New Roman"/>
              </a:rPr>
              <a:t>layout</a:t>
            </a:r>
            <a:r>
              <a:rPr b="0" i="0" lang="en" sz="1800" u="none" cap="none" strike="noStrike">
                <a:solidFill>
                  <a:schemeClr val="dk1"/>
                </a:solidFill>
                <a:latin typeface="Times New Roman"/>
                <a:ea typeface="Times New Roman"/>
                <a:cs typeface="Times New Roman"/>
                <a:sym typeface="Times New Roman"/>
              </a:rPr>
              <a:t>(matrix(c(1,2),ncol=2))</a:t>
            </a:r>
            <a:endParaRPr/>
          </a:p>
          <a:p>
            <a:pPr indent="0" lvl="0" marL="0" marR="0" rtl="0" algn="l">
              <a:spcBef>
                <a:spcPts val="0"/>
              </a:spcBef>
              <a:spcAft>
                <a:spcPts val="0"/>
              </a:spcAft>
              <a:buClr>
                <a:srgbClr val="0000FF"/>
              </a:buClr>
              <a:buSzPts val="1800"/>
              <a:buFont typeface="Times New Roman"/>
              <a:buNone/>
            </a:pPr>
            <a:r>
              <a:rPr b="0" i="0" lang="en" sz="1800" u="none" cap="none" strike="noStrike">
                <a:solidFill>
                  <a:srgbClr val="0000FF"/>
                </a:solidFill>
                <a:latin typeface="Times New Roman"/>
                <a:ea typeface="Times New Roman"/>
                <a:cs typeface="Times New Roman"/>
                <a:sym typeface="Times New Roman"/>
              </a:rPr>
              <a:t>plot</a:t>
            </a:r>
            <a:r>
              <a:rPr b="0" i="0" lang="en" sz="1800" u="none" cap="none" strike="noStrike">
                <a:solidFill>
                  <a:schemeClr val="dk1"/>
                </a:solidFill>
                <a:latin typeface="Times New Roman"/>
                <a:ea typeface="Times New Roman"/>
                <a:cs typeface="Times New Roman"/>
                <a:sym typeface="Times New Roman"/>
              </a:rPr>
              <a:t>(data,col=k2,pch=20)</a:t>
            </a:r>
            <a:endParaRPr/>
          </a:p>
          <a:p>
            <a:pPr indent="0" lvl="0" marL="0" marR="0" rtl="0" algn="l">
              <a:spcBef>
                <a:spcPts val="0"/>
              </a:spcBef>
              <a:spcAft>
                <a:spcPts val="0"/>
              </a:spcAft>
              <a:buClr>
                <a:srgbClr val="0000FF"/>
              </a:buClr>
              <a:buSzPts val="1800"/>
              <a:buFont typeface="Times New Roman"/>
              <a:buNone/>
            </a:pPr>
            <a:r>
              <a:rPr b="0" i="0" lang="en" sz="1800" u="none" cap="none" strike="noStrike">
                <a:solidFill>
                  <a:srgbClr val="0000FF"/>
                </a:solidFill>
                <a:latin typeface="Times New Roman"/>
                <a:ea typeface="Times New Roman"/>
                <a:cs typeface="Times New Roman"/>
                <a:sym typeface="Times New Roman"/>
              </a:rPr>
              <a:t>plot</a:t>
            </a:r>
            <a:r>
              <a:rPr b="0" i="0" lang="en" sz="1800" u="none" cap="none" strike="noStrike">
                <a:solidFill>
                  <a:schemeClr val="dk1"/>
                </a:solidFill>
                <a:latin typeface="Times New Roman"/>
                <a:ea typeface="Times New Roman"/>
                <a:cs typeface="Times New Roman"/>
                <a:sym typeface="Times New Roman"/>
              </a:rPr>
              <a:t>(data,col=k4,pch=20)</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onsolas"/>
              <a:ea typeface="Consolas"/>
              <a:cs typeface="Consolas"/>
              <a:sym typeface="Consolas"/>
            </a:endParaRPr>
          </a:p>
        </p:txBody>
      </p:sp>
      <p:pic>
        <p:nvPicPr>
          <p:cNvPr id="257" name="Google Shape;257;p33"/>
          <p:cNvPicPr preferRelativeResize="0"/>
          <p:nvPr/>
        </p:nvPicPr>
        <p:blipFill rotWithShape="1">
          <a:blip r:embed="rId3">
            <a:alphaModFix/>
          </a:blip>
          <a:srcRect b="15941" l="4053" r="10796" t="16191"/>
          <a:stretch/>
        </p:blipFill>
        <p:spPr>
          <a:xfrm>
            <a:off x="3124200" y="1516950"/>
            <a:ext cx="5650383" cy="2531950"/>
          </a:xfrm>
          <a:prstGeom prst="rect">
            <a:avLst/>
          </a:prstGeom>
          <a:noFill/>
          <a:ln>
            <a:noFill/>
          </a:ln>
        </p:spPr>
      </p:pic>
      <p:sp>
        <p:nvSpPr>
          <p:cNvPr id="258" name="Google Shape;258;p33"/>
          <p:cNvSpPr txBox="1"/>
          <p:nvPr/>
        </p:nvSpPr>
        <p:spPr>
          <a:xfrm>
            <a:off x="4028075" y="4047875"/>
            <a:ext cx="1700399" cy="234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b="0" i="0" lang="en" sz="1800" u="none" cap="none" strike="noStrike">
                <a:solidFill>
                  <a:schemeClr val="dk1"/>
                </a:solidFill>
                <a:latin typeface="Calibri"/>
                <a:ea typeface="Calibri"/>
                <a:cs typeface="Calibri"/>
                <a:sym typeface="Calibri"/>
              </a:rPr>
              <a:t># of cluster is 2</a:t>
            </a:r>
            <a:endParaRPr/>
          </a:p>
        </p:txBody>
      </p:sp>
      <p:sp>
        <p:nvSpPr>
          <p:cNvPr id="259" name="Google Shape;259;p33"/>
          <p:cNvSpPr txBox="1"/>
          <p:nvPr/>
        </p:nvSpPr>
        <p:spPr>
          <a:xfrm>
            <a:off x="6999875" y="4047875"/>
            <a:ext cx="1700399" cy="234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b="0" i="0" lang="en" sz="1800" u="none" cap="none" strike="noStrike">
                <a:solidFill>
                  <a:schemeClr val="dk1"/>
                </a:solidFill>
                <a:latin typeface="Calibri"/>
                <a:ea typeface="Calibri"/>
                <a:cs typeface="Calibri"/>
                <a:sym typeface="Calibri"/>
              </a:rPr>
              <a:t># of cluster is 4</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628650" y="273844"/>
            <a:ext cx="7886700" cy="69770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Advantages and Disadvantages</a:t>
            </a:r>
            <a:endParaRPr/>
          </a:p>
        </p:txBody>
      </p:sp>
      <p:sp>
        <p:nvSpPr>
          <p:cNvPr id="265" name="Google Shape;265;p34"/>
          <p:cNvSpPr txBox="1"/>
          <p:nvPr>
            <p:ph idx="1" type="body"/>
          </p:nvPr>
        </p:nvSpPr>
        <p:spPr>
          <a:xfrm>
            <a:off x="304800" y="895350"/>
            <a:ext cx="8210550" cy="3737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Advantages of hierarchical clustering are</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Easy to understand</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Often efficient in clustering</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Disadvantages of hierarchical clustering are</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Not very much scalable</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Choice of distance measure is far from trivial job</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Choice of algorithm is also not an easy task</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Not applicable for dataset with missing values</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Due to heuristic nature, greedy search may result in unclear cluster hierarchy</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257175" y="273844"/>
            <a:ext cx="7886700" cy="69770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Hierarchical Clustering with p-value</a:t>
            </a:r>
            <a:endParaRPr/>
          </a:p>
        </p:txBody>
      </p:sp>
      <p:sp>
        <p:nvSpPr>
          <p:cNvPr id="271" name="Google Shape;271;p35"/>
          <p:cNvSpPr txBox="1"/>
          <p:nvPr>
            <p:ph idx="1" type="body"/>
          </p:nvPr>
        </p:nvSpPr>
        <p:spPr>
          <a:xfrm>
            <a:off x="276225" y="971550"/>
            <a:ext cx="8591550" cy="3737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Hierarchical clustering can also be associated with uncertainty (i.e. whether the cluster formed is actually a cluster or not)</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Normal hierarchical clustering does not produce any such information about the clusters formed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Hence, multiple bootstrapping can be done to asses cluster uncertainty in hierarchical clustering</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‘pvclust’ package in R does the same analysis to detect correct clusters</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Hierarchical Clustering with p-value</a:t>
            </a:r>
            <a:endParaRPr/>
          </a:p>
        </p:txBody>
      </p:sp>
      <p:sp>
        <p:nvSpPr>
          <p:cNvPr id="277" name="Google Shape;277;p36"/>
          <p:cNvSpPr txBox="1"/>
          <p:nvPr>
            <p:ph idx="1" type="body"/>
          </p:nvPr>
        </p:nvSpPr>
        <p:spPr>
          <a:xfrm>
            <a:off x="152400" y="514350"/>
            <a:ext cx="8362950" cy="4118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Let us consider a small subset from dataset </a:t>
            </a:r>
            <a:r>
              <a:rPr lang="en" sz="1800" u="sng">
                <a:solidFill>
                  <a:schemeClr val="hlink"/>
                </a:solidFill>
                <a:latin typeface="Times New Roman"/>
                <a:ea typeface="Times New Roman"/>
                <a:cs typeface="Times New Roman"/>
                <a:sym typeface="Times New Roman"/>
                <a:hlinkClick r:id="rId3"/>
              </a:rPr>
              <a:t>autompg</a:t>
            </a:r>
            <a:r>
              <a:rPr lang="en" sz="1800">
                <a:latin typeface="Times New Roman"/>
                <a:ea typeface="Times New Roman"/>
                <a:cs typeface="Times New Roman"/>
                <a:sym typeface="Times New Roman"/>
              </a:rPr>
              <a:t> (first 50 cases only)</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Since bootstrapping is required to be done, sample size is kept low (for demo purpose only)</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Moreover, only 5 numeric variables are taken into consideration</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pvclust, by default, clusters the variables and hence, for clustering cases, transpose of the matrix should be supplied</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76200" y="133350"/>
            <a:ext cx="7886700" cy="609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R Code</a:t>
            </a:r>
            <a:endParaRPr/>
          </a:p>
        </p:txBody>
      </p:sp>
      <p:sp>
        <p:nvSpPr>
          <p:cNvPr id="283" name="Google Shape;283;p37"/>
          <p:cNvSpPr txBox="1"/>
          <p:nvPr>
            <p:ph idx="1" type="body"/>
          </p:nvPr>
        </p:nvSpPr>
        <p:spPr>
          <a:xfrm>
            <a:off x="152400" y="666750"/>
            <a:ext cx="8997200" cy="3810000"/>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autompg=</a:t>
            </a:r>
            <a:r>
              <a:rPr lang="en" sz="1800">
                <a:solidFill>
                  <a:srgbClr val="0000FF"/>
                </a:solidFill>
                <a:latin typeface="Times New Roman"/>
                <a:ea typeface="Times New Roman"/>
                <a:cs typeface="Times New Roman"/>
                <a:sym typeface="Times New Roman"/>
              </a:rPr>
              <a:t>read.csv</a:t>
            </a:r>
            <a:r>
              <a:rPr lang="en" sz="1800">
                <a:latin typeface="Times New Roman"/>
                <a:ea typeface="Times New Roman"/>
                <a:cs typeface="Times New Roman"/>
                <a:sym typeface="Times New Roman"/>
              </a:rPr>
              <a:t>(file.choose())</a:t>
            </a:r>
            <a:endParaRPr/>
          </a:p>
          <a:p>
            <a:pPr indent="-171450" lvl="0" marL="17145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Small subset selection</a:t>
            </a:r>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autompg1=</a:t>
            </a:r>
            <a:r>
              <a:rPr lang="en" sz="1800">
                <a:solidFill>
                  <a:srgbClr val="0000FF"/>
                </a:solidFill>
                <a:latin typeface="Times New Roman"/>
                <a:ea typeface="Times New Roman"/>
                <a:cs typeface="Times New Roman"/>
                <a:sym typeface="Times New Roman"/>
              </a:rPr>
              <a:t>na.omit</a:t>
            </a:r>
            <a:r>
              <a:rPr lang="en" sz="1800">
                <a:latin typeface="Times New Roman"/>
                <a:ea typeface="Times New Roman"/>
                <a:cs typeface="Times New Roman"/>
                <a:sym typeface="Times New Roman"/>
              </a:rPr>
              <a:t>(autompg)[1:50,c(3:6,9)]</a:t>
            </a:r>
            <a:endParaRPr/>
          </a:p>
          <a:p>
            <a:pPr indent="-171450" lvl="0" marL="171450" rtl="0" algn="l">
              <a:lnSpc>
                <a:spcPct val="90000"/>
              </a:lnSpc>
              <a:spcBef>
                <a:spcPts val="0"/>
              </a:spcBef>
              <a:spcAft>
                <a:spcPts val="0"/>
              </a:spcAft>
              <a:buClr>
                <a:srgbClr val="9900FF"/>
              </a:buClr>
              <a:buSzPts val="1800"/>
              <a:buNone/>
            </a:pPr>
            <a:r>
              <a:rPr lang="en" sz="1800">
                <a:solidFill>
                  <a:srgbClr val="9900FF"/>
                </a:solidFill>
                <a:latin typeface="Times New Roman"/>
                <a:ea typeface="Times New Roman"/>
                <a:cs typeface="Times New Roman"/>
                <a:sym typeface="Times New Roman"/>
              </a:rPr>
              <a:t>library(pvclust)</a:t>
            </a:r>
            <a:endParaRPr/>
          </a:p>
          <a:p>
            <a:pPr indent="-171450" lvl="0" marL="171450" rtl="0" algn="l">
              <a:lnSpc>
                <a:spcPct val="90000"/>
              </a:lnSpc>
              <a:spcBef>
                <a:spcPts val="0"/>
              </a:spcBef>
              <a:spcAft>
                <a:spcPts val="0"/>
              </a:spcAft>
              <a:buClr>
                <a:srgbClr val="9900FF"/>
              </a:buClr>
              <a:buSzPts val="1800"/>
              <a:buNone/>
            </a:pPr>
            <a:r>
              <a:rPr lang="en" sz="1800">
                <a:solidFill>
                  <a:srgbClr val="9900FF"/>
                </a:solidFill>
                <a:latin typeface="Times New Roman"/>
                <a:ea typeface="Times New Roman"/>
                <a:cs typeface="Times New Roman"/>
                <a:sym typeface="Times New Roman"/>
              </a:rPr>
              <a:t>library(snow)</a:t>
            </a:r>
            <a:r>
              <a:rPr lang="en" sz="1800">
                <a:latin typeface="Times New Roman"/>
                <a:ea typeface="Times New Roman"/>
                <a:cs typeface="Times New Roman"/>
                <a:sym typeface="Times New Roman"/>
              </a:rPr>
              <a:t> </a:t>
            </a:r>
            <a:r>
              <a:rPr lang="en" sz="1800">
                <a:solidFill>
                  <a:srgbClr val="38761D"/>
                </a:solidFill>
                <a:latin typeface="Times New Roman"/>
                <a:ea typeface="Times New Roman"/>
                <a:cs typeface="Times New Roman"/>
                <a:sym typeface="Times New Roman"/>
              </a:rPr>
              <a:t># for parallel computation</a:t>
            </a:r>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cl=</a:t>
            </a:r>
            <a:r>
              <a:rPr lang="en" sz="1800">
                <a:solidFill>
                  <a:srgbClr val="0000FF"/>
                </a:solidFill>
                <a:latin typeface="Times New Roman"/>
                <a:ea typeface="Times New Roman"/>
                <a:cs typeface="Times New Roman"/>
                <a:sym typeface="Times New Roman"/>
              </a:rPr>
              <a:t>makeCluster</a:t>
            </a:r>
            <a:r>
              <a:rPr lang="en" sz="1800">
                <a:latin typeface="Times New Roman"/>
                <a:ea typeface="Times New Roman"/>
                <a:cs typeface="Times New Roman"/>
                <a:sym typeface="Times New Roman"/>
              </a:rPr>
              <a:t>(10,”MPI”) # Creating 10 slaves for parallel computation</a:t>
            </a:r>
            <a:endParaRPr/>
          </a:p>
          <a:p>
            <a:pPr indent="-171450" lvl="0" marL="17145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Running pvclust with 1000 bootstrap sampling with different relative sample size</a:t>
            </a:r>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pvclust=</a:t>
            </a:r>
            <a:r>
              <a:rPr lang="en" sz="1800">
                <a:solidFill>
                  <a:srgbClr val="0000FF"/>
                </a:solidFill>
                <a:latin typeface="Times New Roman"/>
                <a:ea typeface="Times New Roman"/>
                <a:cs typeface="Times New Roman"/>
                <a:sym typeface="Times New Roman"/>
              </a:rPr>
              <a:t>parPvclust</a:t>
            </a:r>
            <a:r>
              <a:rPr lang="en" sz="1800">
                <a:latin typeface="Times New Roman"/>
                <a:ea typeface="Times New Roman"/>
                <a:cs typeface="Times New Roman"/>
                <a:sym typeface="Times New Roman"/>
              </a:rPr>
              <a:t>(cl,</a:t>
            </a:r>
            <a:r>
              <a:rPr lang="en" sz="1800">
                <a:solidFill>
                  <a:srgbClr val="0000FF"/>
                </a:solidFill>
                <a:latin typeface="Times New Roman"/>
                <a:ea typeface="Times New Roman"/>
                <a:cs typeface="Times New Roman"/>
                <a:sym typeface="Times New Roman"/>
              </a:rPr>
              <a:t>t</a:t>
            </a:r>
            <a:r>
              <a:rPr lang="en" sz="1800">
                <a:latin typeface="Times New Roman"/>
                <a:ea typeface="Times New Roman"/>
                <a:cs typeface="Times New Roman"/>
                <a:sym typeface="Times New Roman"/>
              </a:rPr>
              <a:t>(autompg1),”com”,”euc”,nboot=1000)</a:t>
            </a:r>
            <a:endParaRPr/>
          </a:p>
          <a:p>
            <a:pPr indent="-171450" lvl="0" marL="171450" rtl="0" algn="l">
              <a:lnSpc>
                <a:spcPct val="90000"/>
              </a:lnSpc>
              <a:spcBef>
                <a:spcPts val="0"/>
              </a:spcBef>
              <a:spcAft>
                <a:spcPts val="0"/>
              </a:spcAft>
              <a:buClr>
                <a:srgbClr val="0000FF"/>
              </a:buClr>
              <a:buSzPts val="1800"/>
              <a:buNone/>
            </a:pPr>
            <a:r>
              <a:rPr lang="en" sz="1800">
                <a:solidFill>
                  <a:srgbClr val="0000FF"/>
                </a:solidFill>
                <a:latin typeface="Times New Roman"/>
                <a:ea typeface="Times New Roman"/>
                <a:cs typeface="Times New Roman"/>
                <a:sym typeface="Times New Roman"/>
              </a:rPr>
              <a:t>plot</a:t>
            </a:r>
            <a:r>
              <a:rPr lang="en" sz="1800">
                <a:latin typeface="Times New Roman"/>
                <a:ea typeface="Times New Roman"/>
                <a:cs typeface="Times New Roman"/>
                <a:sym typeface="Times New Roman"/>
              </a:rPr>
              <a:t>(pvclust)</a:t>
            </a:r>
            <a:endParaRPr/>
          </a:p>
          <a:p>
            <a:pPr indent="-171450" lvl="0" marL="171450" rtl="0" algn="l">
              <a:lnSpc>
                <a:spcPct val="90000"/>
              </a:lnSpc>
              <a:spcBef>
                <a:spcPts val="0"/>
              </a:spcBef>
              <a:spcAft>
                <a:spcPts val="0"/>
              </a:spcAft>
              <a:buClr>
                <a:srgbClr val="0000FF"/>
              </a:buClr>
              <a:buSzPts val="1800"/>
              <a:buNone/>
            </a:pPr>
            <a:r>
              <a:rPr lang="en" sz="1800">
                <a:solidFill>
                  <a:srgbClr val="0000FF"/>
                </a:solidFill>
                <a:latin typeface="Times New Roman"/>
                <a:ea typeface="Times New Roman"/>
                <a:cs typeface="Times New Roman"/>
                <a:sym typeface="Times New Roman"/>
              </a:rPr>
              <a:t>pvrect</a:t>
            </a:r>
            <a:r>
              <a:rPr lang="en" sz="1800">
                <a:latin typeface="Times New Roman"/>
                <a:ea typeface="Times New Roman"/>
                <a:cs typeface="Times New Roman"/>
                <a:sym typeface="Times New Roman"/>
              </a:rPr>
              <a:t>(pvclust,alpha=0.95)</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Dendogram with p-values</a:t>
            </a:r>
            <a:endParaRPr/>
          </a:p>
        </p:txBody>
      </p:sp>
      <p:pic>
        <p:nvPicPr>
          <p:cNvPr id="289" name="Google Shape;289;p38"/>
          <p:cNvPicPr preferRelativeResize="0"/>
          <p:nvPr/>
        </p:nvPicPr>
        <p:blipFill rotWithShape="1">
          <a:blip r:embed="rId3">
            <a:alphaModFix/>
          </a:blip>
          <a:srcRect b="11577" l="3905" r="5034" t="6314"/>
          <a:stretch/>
        </p:blipFill>
        <p:spPr>
          <a:xfrm>
            <a:off x="457200" y="1123950"/>
            <a:ext cx="7666623" cy="3886600"/>
          </a:xfrm>
          <a:prstGeom prst="rect">
            <a:avLst/>
          </a:prstGeom>
          <a:noFill/>
          <a:ln>
            <a:noFill/>
          </a:ln>
        </p:spPr>
      </p:pic>
      <p:sp>
        <p:nvSpPr>
          <p:cNvPr id="290" name="Google Shape;290;p38"/>
          <p:cNvSpPr txBox="1"/>
          <p:nvPr/>
        </p:nvSpPr>
        <p:spPr>
          <a:xfrm>
            <a:off x="6650075" y="1502875"/>
            <a:ext cx="2278500" cy="8375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rPr b="0" i="0" lang="en" sz="1200" u="none" cap="none" strike="noStrike">
                <a:solidFill>
                  <a:schemeClr val="dk1"/>
                </a:solidFill>
                <a:latin typeface="Calibri"/>
                <a:ea typeface="Calibri"/>
                <a:cs typeface="Calibri"/>
                <a:sym typeface="Calibri"/>
              </a:rPr>
              <a:t>Rectangles are placed at 95% confidence level where the clusters are formed NOT BY CHANCE</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76200" y="150962"/>
            <a:ext cx="7886700" cy="668188"/>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Probabilistic Hierarchical Clustering</a:t>
            </a:r>
            <a:endParaRPr/>
          </a:p>
        </p:txBody>
      </p:sp>
      <p:sp>
        <p:nvSpPr>
          <p:cNvPr id="296" name="Google Shape;296;p39"/>
          <p:cNvSpPr txBox="1"/>
          <p:nvPr>
            <p:ph idx="1" type="body"/>
          </p:nvPr>
        </p:nvSpPr>
        <p:spPr>
          <a:xfrm>
            <a:off x="381000" y="742950"/>
            <a:ext cx="8534400" cy="5029200"/>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Probabilistic hierarchical clustering tries to overcome the problems of normal hierarchical clustering by using probabilistic models to measure distance between clusters</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It assumes that data are being generated from generative models and each model essentially describe respective clusters</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Usually Gaussian distribution of Bernoulli distribution are used in such situations and the objectives lies in estimating the parameters as accurately as possible to generate the same set of data (best fit)</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In this sense, it resembles MLE of parameters using Expectation Maximization process</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However, for hierarchical clustering, the distances are calculated differently</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Probabilistic Hierarchical Clustering</a:t>
            </a:r>
            <a:endParaRPr/>
          </a:p>
        </p:txBody>
      </p:sp>
      <p:sp>
        <p:nvSpPr>
          <p:cNvPr id="302" name="Google Shape;302;p40"/>
          <p:cNvSpPr txBox="1"/>
          <p:nvPr>
            <p:ph idx="1" type="body"/>
          </p:nvPr>
        </p:nvSpPr>
        <p:spPr>
          <a:xfrm>
            <a:off x="381000" y="314287"/>
            <a:ext cx="6165899" cy="3028800"/>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Let us consider a 1-D dataset (for simplicity)</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We can assume that this dataset is generated from a Gaussian distribution with parameters μ and σ</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Probability that a point x is generated from this distribution is</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Consequently, the likelihood function is</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p:txBody>
      </p:sp>
      <p:pic>
        <p:nvPicPr>
          <p:cNvPr id="303" name="Google Shape;303;p40"/>
          <p:cNvPicPr preferRelativeResize="0"/>
          <p:nvPr/>
        </p:nvPicPr>
        <p:blipFill rotWithShape="1">
          <a:blip r:embed="rId3">
            <a:alphaModFix/>
          </a:blip>
          <a:srcRect b="26748" l="34868" r="31480" t="63270"/>
          <a:stretch/>
        </p:blipFill>
        <p:spPr>
          <a:xfrm>
            <a:off x="2526526" y="4200938"/>
            <a:ext cx="3767680" cy="628275"/>
          </a:xfrm>
          <a:prstGeom prst="rect">
            <a:avLst/>
          </a:prstGeom>
          <a:noFill/>
          <a:ln>
            <a:noFill/>
          </a:ln>
        </p:spPr>
      </p:pic>
      <p:pic>
        <p:nvPicPr>
          <p:cNvPr id="304" name="Google Shape;304;p40"/>
          <p:cNvPicPr preferRelativeResize="0"/>
          <p:nvPr/>
        </p:nvPicPr>
        <p:blipFill rotWithShape="1">
          <a:blip r:embed="rId3">
            <a:alphaModFix/>
          </a:blip>
          <a:srcRect b="66564" l="34868" r="46019" t="28588"/>
          <a:stretch/>
        </p:blipFill>
        <p:spPr>
          <a:xfrm>
            <a:off x="2414326" y="724441"/>
            <a:ext cx="2520348" cy="359425"/>
          </a:xfrm>
          <a:prstGeom prst="rect">
            <a:avLst/>
          </a:prstGeom>
          <a:noFill/>
          <a:ln>
            <a:noFill/>
          </a:ln>
        </p:spPr>
      </p:pic>
      <p:pic>
        <p:nvPicPr>
          <p:cNvPr id="305" name="Google Shape;305;p40"/>
          <p:cNvPicPr preferRelativeResize="0"/>
          <p:nvPr/>
        </p:nvPicPr>
        <p:blipFill rotWithShape="1">
          <a:blip r:embed="rId3">
            <a:alphaModFix/>
          </a:blip>
          <a:srcRect b="53240" l="34868" r="45371" t="36091"/>
          <a:stretch/>
        </p:blipFill>
        <p:spPr>
          <a:xfrm>
            <a:off x="2558276" y="1794604"/>
            <a:ext cx="2232448" cy="609600"/>
          </a:xfrm>
          <a:prstGeom prst="rect">
            <a:avLst/>
          </a:prstGeom>
          <a:noFill/>
          <a:ln>
            <a:noFill/>
          </a:ln>
        </p:spPr>
      </p:pic>
      <p:pic>
        <p:nvPicPr>
          <p:cNvPr id="306" name="Google Shape;306;p40"/>
          <p:cNvPicPr preferRelativeResize="0"/>
          <p:nvPr/>
        </p:nvPicPr>
        <p:blipFill rotWithShape="1">
          <a:blip r:embed="rId3">
            <a:alphaModFix/>
          </a:blip>
          <a:srcRect b="40413" l="34868" r="43560" t="49640"/>
          <a:stretch/>
        </p:blipFill>
        <p:spPr>
          <a:xfrm>
            <a:off x="2558276" y="2908443"/>
            <a:ext cx="2423625" cy="628275"/>
          </a:xfrm>
          <a:prstGeom prst="rect">
            <a:avLst/>
          </a:prstGeom>
          <a:noFill/>
          <a:ln>
            <a:noFill/>
          </a:ln>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Probabilistic Hierarchical Clustering</a:t>
            </a:r>
            <a:endParaRPr/>
          </a:p>
        </p:txBody>
      </p:sp>
      <p:sp>
        <p:nvSpPr>
          <p:cNvPr id="312" name="Google Shape;312;p41"/>
          <p:cNvSpPr txBox="1"/>
          <p:nvPr>
            <p:ph idx="1" type="body"/>
          </p:nvPr>
        </p:nvSpPr>
        <p:spPr>
          <a:xfrm>
            <a:off x="152400" y="361950"/>
            <a:ext cx="8362950" cy="42707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If the given dataset is partitioned into m different clusters, quality of clustering can be measured by</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where P() is the maximum likelihood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Distance between two clusters is given by</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Two clusters keep on merging as long as &gt; 0</a:t>
            </a:r>
            <a:endParaRPr/>
          </a:p>
        </p:txBody>
      </p:sp>
      <p:pic>
        <p:nvPicPr>
          <p:cNvPr id="313" name="Google Shape;313;p41"/>
          <p:cNvPicPr preferRelativeResize="0"/>
          <p:nvPr/>
        </p:nvPicPr>
        <p:blipFill rotWithShape="1">
          <a:blip r:embed="rId3">
            <a:alphaModFix/>
          </a:blip>
          <a:srcRect b="36245" l="40889" r="37427" t="54951"/>
          <a:stretch/>
        </p:blipFill>
        <p:spPr>
          <a:xfrm>
            <a:off x="3276600" y="2955776"/>
            <a:ext cx="2707948" cy="618099"/>
          </a:xfrm>
          <a:prstGeom prst="rect">
            <a:avLst/>
          </a:prstGeom>
          <a:noFill/>
          <a:ln>
            <a:noFill/>
          </a:ln>
        </p:spPr>
      </p:pic>
      <p:pic>
        <p:nvPicPr>
          <p:cNvPr id="314" name="Google Shape;314;p41"/>
          <p:cNvPicPr preferRelativeResize="0"/>
          <p:nvPr/>
        </p:nvPicPr>
        <p:blipFill rotWithShape="1">
          <a:blip r:embed="rId3">
            <a:alphaModFix/>
          </a:blip>
          <a:srcRect b="51896" l="40889" r="37427" t="38812"/>
          <a:stretch/>
        </p:blipFill>
        <p:spPr>
          <a:xfrm>
            <a:off x="2925526" y="1231079"/>
            <a:ext cx="2816698" cy="678549"/>
          </a:xfrm>
          <a:prstGeom prst="rect">
            <a:avLst/>
          </a:prstGeom>
          <a:noFill/>
          <a:ln>
            <a:noFill/>
          </a:ln>
        </p:spPr>
      </p:pic>
      <p:pic>
        <p:nvPicPr>
          <p:cNvPr id="315" name="Google Shape;315;p41"/>
          <p:cNvPicPr preferRelativeResize="0"/>
          <p:nvPr/>
        </p:nvPicPr>
        <p:blipFill rotWithShape="1">
          <a:blip r:embed="rId3">
            <a:alphaModFix/>
          </a:blip>
          <a:srcRect b="36245" l="50448" r="38574" t="54951"/>
          <a:stretch/>
        </p:blipFill>
        <p:spPr>
          <a:xfrm>
            <a:off x="3449474" y="3642931"/>
            <a:ext cx="2362200" cy="381000"/>
          </a:xfrm>
          <a:prstGeom prst="rect">
            <a:avLst/>
          </a:prstGeom>
          <a:noFill/>
          <a:ln>
            <a:noFill/>
          </a:ln>
        </p:spPr>
      </p:pic>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76200" y="133350"/>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Special case </a:t>
            </a:r>
            <a:endParaRPr/>
          </a:p>
        </p:txBody>
      </p:sp>
      <p:sp>
        <p:nvSpPr>
          <p:cNvPr id="321" name="Google Shape;321;p42"/>
          <p:cNvSpPr txBox="1"/>
          <p:nvPr>
            <p:ph idx="1" type="body"/>
          </p:nvPr>
        </p:nvSpPr>
        <p:spPr>
          <a:xfrm>
            <a:off x="152400" y="819150"/>
            <a:ext cx="8362950" cy="38135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Since, hierarchical clustering needs similarity/dissimilarity measures to cluster objects, hierarchical clustering can be used to cluster data points with mixed data type</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However, a different similarity measure is computed using “gower” method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“Gower” similarity measure is not a strict numerical measure and hence, it should not be used in clustering algorithm which assumes data to be numeric in nature (e.g. k-means)</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2100"/>
              <a:buNone/>
            </a:pPr>
            <a:r>
              <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Linkage Functions</a:t>
            </a:r>
            <a:endParaRPr/>
          </a:p>
        </p:txBody>
      </p:sp>
      <p:sp>
        <p:nvSpPr>
          <p:cNvPr id="131" name="Google Shape;131;p16"/>
          <p:cNvSpPr txBox="1"/>
          <p:nvPr>
            <p:ph idx="1" type="body"/>
          </p:nvPr>
        </p:nvSpPr>
        <p:spPr>
          <a:xfrm>
            <a:off x="628650" y="1369219"/>
            <a:ext cx="7886700" cy="3263504"/>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There are several linkage functions available for hierarchical clustering</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We will focus on these four commonly used methods</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Single linkage</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Complete linkage</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Group linkage</a:t>
            </a:r>
            <a:endParaRPr/>
          </a:p>
          <a:p>
            <a:pPr indent="-317500" lvl="0" marL="914400" rtl="0" algn="l">
              <a:lnSpc>
                <a:spcPct val="90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Ward method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76200" y="146446"/>
            <a:ext cx="7886700" cy="45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Gower similarity measure</a:t>
            </a:r>
            <a:endParaRPr/>
          </a:p>
        </p:txBody>
      </p:sp>
      <p:sp>
        <p:nvSpPr>
          <p:cNvPr id="327" name="Google Shape;327;p43"/>
          <p:cNvSpPr txBox="1"/>
          <p:nvPr>
            <p:ph idx="1" type="body"/>
          </p:nvPr>
        </p:nvSpPr>
        <p:spPr>
          <a:xfrm>
            <a:off x="76200" y="742950"/>
            <a:ext cx="7886700" cy="3263504"/>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This is a measure which is non metric in nature but can give similarity index between two data points which contain both categorical and numerical data</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Gower distance is bound within [0,1]</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Gower distance is calculated by taking average of distance measure between ith and jth row considering distances w.r.t. individual variable/attribute</a:t>
            </a:r>
            <a:endParaRPr/>
          </a:p>
          <a:p>
            <a:pPr indent="-317500" lvl="0" marL="914400" rtl="0" algn="l">
              <a:lnSpc>
                <a:spcPct val="115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for categorical attributes: 0 if equal, 1 otherwise</a:t>
            </a:r>
            <a:endParaRPr/>
          </a:p>
          <a:p>
            <a:pPr indent="-317500" lvl="0" marL="914400" rtl="0" algn="l">
              <a:lnSpc>
                <a:spcPct val="115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for ordered attributes: 0 if equal, proportional to rank distance otherwise</a:t>
            </a:r>
            <a:endParaRPr/>
          </a:p>
          <a:p>
            <a:pPr indent="-317500" lvl="0" marL="914400" rtl="0" algn="l">
              <a:lnSpc>
                <a:spcPct val="115000"/>
              </a:lnSpc>
              <a:spcBef>
                <a:spcPts val="0"/>
              </a:spcBef>
              <a:spcAft>
                <a:spcPts val="0"/>
              </a:spcAft>
              <a:buClr>
                <a:srgbClr val="99CC00"/>
              </a:buClr>
              <a:buSzPts val="1800"/>
              <a:buFont typeface="Arial"/>
              <a:buChar char="❏"/>
            </a:pPr>
            <a:r>
              <a:rPr lang="en" sz="1800">
                <a:latin typeface="Times New Roman"/>
                <a:ea typeface="Times New Roman"/>
                <a:cs typeface="Times New Roman"/>
                <a:sym typeface="Times New Roman"/>
              </a:rPr>
              <a:t>for continuous attributes: proportional to ratio of distance and range of the attribute</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76200" y="261144"/>
            <a:ext cx="843915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Hierarchical clustering with gower dist</a:t>
            </a:r>
            <a:endParaRPr/>
          </a:p>
        </p:txBody>
      </p:sp>
      <p:sp>
        <p:nvSpPr>
          <p:cNvPr id="333" name="Google Shape;333;p44"/>
          <p:cNvSpPr txBox="1"/>
          <p:nvPr>
            <p:ph idx="1" type="body"/>
          </p:nvPr>
        </p:nvSpPr>
        <p:spPr>
          <a:xfrm>
            <a:off x="228600" y="895350"/>
            <a:ext cx="8286750" cy="3737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In this analysis, we will use the autompg dataset</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The first variable is useless and hence deleted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The 2nd, 7th and 8th variable are essentially categorical in nature and hence they are made categorical through type casting</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Thus the new dataset becomes a dataset with mixed variables (along with missing data)</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To use K-means clustering, we need to remove the factor variables (which may induce significant loss of information)</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Hierarchical clustering with gower dist</a:t>
            </a:r>
            <a:endParaRPr/>
          </a:p>
        </p:txBody>
      </p:sp>
      <p:sp>
        <p:nvSpPr>
          <p:cNvPr id="339" name="Google Shape;339;p45"/>
          <p:cNvSpPr txBox="1"/>
          <p:nvPr>
            <p:ph idx="1" type="body"/>
          </p:nvPr>
        </p:nvSpPr>
        <p:spPr>
          <a:xfrm>
            <a:off x="304800" y="514350"/>
            <a:ext cx="8210550" cy="4118373"/>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As an alternative to K-means, we can use either k-medoid or hierarchical clustering with gower distance matrix</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If clusters are identified properly, both these methods should give similar output</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Since, gower distance is not a strict numeric measure, using ward method is not recommended</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Instead, complete linkage is used because it tries to extract spherical clusters</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Hierarchical clustering with gower dist</a:t>
            </a:r>
            <a:endParaRPr/>
          </a:p>
        </p:txBody>
      </p:sp>
      <p:sp>
        <p:nvSpPr>
          <p:cNvPr id="345" name="Google Shape;345;p46"/>
          <p:cNvSpPr txBox="1"/>
          <p:nvPr>
            <p:ph idx="1" type="body"/>
          </p:nvPr>
        </p:nvSpPr>
        <p:spPr>
          <a:xfrm>
            <a:off x="3962400" y="971550"/>
            <a:ext cx="4953000" cy="3028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Hierarchical clustering with gower distance</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library(cluster)</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d=daisy(autompg1,metric=’gower’)</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Since gower distance is not a strict numerical measure, using complete linkage would be a better option than using ward method</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h1=hclust(d,method=’complete’)</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plot(h1, hang=-1)</a:t>
            </a:r>
            <a:endParaRPr/>
          </a:p>
          <a:p>
            <a:pPr indent="0" lvl="0" marL="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Two cluster solution</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tree=cutree(h1,k=2)</a:t>
            </a:r>
            <a:endParaRPr/>
          </a:p>
          <a:p>
            <a:pPr indent="-171450" lvl="0" marL="171450" rtl="0" algn="l">
              <a:lnSpc>
                <a:spcPct val="90000"/>
              </a:lnSpc>
              <a:spcBef>
                <a:spcPts val="0"/>
              </a:spcBef>
              <a:spcAft>
                <a:spcPts val="0"/>
              </a:spcAft>
              <a:buClr>
                <a:schemeClr val="dk1"/>
              </a:buClr>
              <a:buSzPts val="2100"/>
              <a:buNone/>
            </a:pPr>
            <a:r>
              <a:t/>
            </a:r>
            <a:endParaRPr/>
          </a:p>
        </p:txBody>
      </p:sp>
      <p:sp>
        <p:nvSpPr>
          <p:cNvPr id="346" name="Google Shape;346;p46"/>
          <p:cNvSpPr txBox="1"/>
          <p:nvPr>
            <p:ph idx="4294967295" type="body"/>
          </p:nvPr>
        </p:nvSpPr>
        <p:spPr>
          <a:xfrm>
            <a:off x="0" y="1154113"/>
            <a:ext cx="3678238" cy="302895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Data Preperation</a:t>
            </a:r>
            <a:endParaRPr/>
          </a:p>
          <a:p>
            <a:pPr indent="0" lvl="0" marL="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Removal of variable X</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autompg1=autompg[,-1]</a:t>
            </a:r>
            <a:endParaRPr/>
          </a:p>
          <a:p>
            <a:pPr indent="0" lvl="0" marL="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38761D"/>
              </a:buClr>
              <a:buSzPts val="1800"/>
              <a:buNone/>
            </a:pPr>
            <a:r>
              <a:rPr lang="en" sz="1800">
                <a:solidFill>
                  <a:srgbClr val="38761D"/>
                </a:solidFill>
                <a:latin typeface="Times New Roman"/>
                <a:ea typeface="Times New Roman"/>
                <a:cs typeface="Times New Roman"/>
                <a:sym typeface="Times New Roman"/>
              </a:rPr>
              <a:t># Converting ‘cylinders’, ‘model’ and ‘origin’ to factors</a:t>
            </a:r>
            <a:endParaRPr/>
          </a:p>
          <a:p>
            <a:pPr indent="0" lvl="0" marL="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for(i in c(1,6,7) autompg1[,i]= as.factor(autompg[,i]</a:t>
            </a:r>
            <a:endParaRPr/>
          </a:p>
          <a:p>
            <a:pPr indent="-171450" lvl="0" marL="171450" rtl="0" algn="l">
              <a:lnSpc>
                <a:spcPct val="90000"/>
              </a:lnSpc>
              <a:spcBef>
                <a:spcPts val="0"/>
              </a:spcBef>
              <a:spcAft>
                <a:spcPts val="0"/>
              </a:spcAft>
              <a:buClr>
                <a:schemeClr val="dk1"/>
              </a:buClr>
              <a:buSzPts val="2100"/>
              <a:buNone/>
            </a:pPr>
            <a:r>
              <a:t/>
            </a:r>
            <a:endParaRPr>
              <a:latin typeface="Consolas"/>
              <a:ea typeface="Consolas"/>
              <a:cs typeface="Consolas"/>
              <a:sym typeface="Consolas"/>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Hierarchical clustering with gower dist</a:t>
            </a:r>
            <a:endParaRPr/>
          </a:p>
        </p:txBody>
      </p:sp>
      <p:sp>
        <p:nvSpPr>
          <p:cNvPr id="352" name="Google Shape;352;p47"/>
          <p:cNvSpPr txBox="1"/>
          <p:nvPr/>
        </p:nvSpPr>
        <p:spPr>
          <a:xfrm>
            <a:off x="1295400" y="3562350"/>
            <a:ext cx="6785400" cy="5192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Two cluster solution looks more appropriate in this dendogram</a:t>
            </a:r>
            <a:endParaRPr/>
          </a:p>
        </p:txBody>
      </p:sp>
      <p:pic>
        <p:nvPicPr>
          <p:cNvPr id="353" name="Google Shape;353;p47"/>
          <p:cNvPicPr preferRelativeResize="0"/>
          <p:nvPr/>
        </p:nvPicPr>
        <p:blipFill rotWithShape="1">
          <a:blip r:embed="rId3">
            <a:alphaModFix/>
          </a:blip>
          <a:srcRect b="31007" l="3993" r="13844" t="10210"/>
          <a:stretch/>
        </p:blipFill>
        <p:spPr>
          <a:xfrm>
            <a:off x="228600" y="209550"/>
            <a:ext cx="7976466" cy="3208400"/>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628650" y="273844"/>
            <a:ext cx="7886700" cy="99417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3300"/>
              <a:buFont typeface="Calibri"/>
              <a:buNone/>
            </a:pPr>
            <a:r>
              <a:rPr lang="en">
                <a:solidFill>
                  <a:schemeClr val="lt1"/>
                </a:solidFill>
              </a:rPr>
              <a:t>Hierarchical clustering with gower dist</a:t>
            </a:r>
            <a:endParaRPr/>
          </a:p>
        </p:txBody>
      </p:sp>
      <p:sp>
        <p:nvSpPr>
          <p:cNvPr id="359" name="Google Shape;359;p48"/>
          <p:cNvSpPr txBox="1"/>
          <p:nvPr>
            <p:ph idx="1" type="body"/>
          </p:nvPr>
        </p:nvSpPr>
        <p:spPr>
          <a:xfrm>
            <a:off x="76201" y="209550"/>
            <a:ext cx="8964662" cy="3972966"/>
          </a:xfrm>
          <a:prstGeom prst="rect">
            <a:avLst/>
          </a:prstGeom>
          <a:noFill/>
          <a:ln>
            <a:noFill/>
          </a:ln>
        </p:spPr>
        <p:txBody>
          <a:bodyPr anchorCtr="0" anchor="t" bIns="91425" lIns="91425" spcFirstLastPara="1" rIns="91425" wrap="square" tIns="91425">
            <a:noAutofit/>
          </a:bodyPr>
          <a:lstStyle/>
          <a:p>
            <a:pPr indent="-171450" lvl="0" marL="171450" rtl="0" algn="l">
              <a:lnSpc>
                <a:spcPct val="90000"/>
              </a:lnSpc>
              <a:spcBef>
                <a:spcPts val="0"/>
              </a:spcBef>
              <a:spcAft>
                <a:spcPts val="0"/>
              </a:spcAft>
              <a:buClr>
                <a:schemeClr val="dk1"/>
              </a:buClr>
              <a:buSzPts val="2100"/>
              <a:buNone/>
            </a:pPr>
            <a:r>
              <a:rPr lang="en"/>
              <a:t>Cross check with k-medoid clustering</a:t>
            </a:r>
            <a:endParaRPr/>
          </a:p>
          <a:p>
            <a:pPr indent="-171450" lvl="0" marL="171450" rtl="0" algn="l">
              <a:lnSpc>
                <a:spcPct val="90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t/>
            </a:r>
            <a:endParaRPr/>
          </a:p>
          <a:p>
            <a:pPr indent="-171450" lvl="0" marL="171450" rtl="0" algn="l">
              <a:lnSpc>
                <a:spcPct val="90000"/>
              </a:lnSpc>
              <a:spcBef>
                <a:spcPts val="0"/>
              </a:spcBef>
              <a:spcAft>
                <a:spcPts val="0"/>
              </a:spcAft>
              <a:buClr>
                <a:schemeClr val="dk1"/>
              </a:buClr>
              <a:buSzPts val="2100"/>
              <a:buNone/>
            </a:pPr>
            <a:r>
              <a:rPr lang="en"/>
              <a:t>We can see that there is considerable amount of agreement between k-medoid clustering and hierarchical clustering with gower distance</a:t>
            </a:r>
            <a:endParaRPr/>
          </a:p>
        </p:txBody>
      </p:sp>
      <p:sp>
        <p:nvSpPr>
          <p:cNvPr id="360" name="Google Shape;360;p48"/>
          <p:cNvSpPr txBox="1"/>
          <p:nvPr/>
        </p:nvSpPr>
        <p:spPr>
          <a:xfrm>
            <a:off x="228600" y="666750"/>
            <a:ext cx="8506500" cy="2438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8761D"/>
              </a:buClr>
              <a:buSzPts val="1800"/>
              <a:buFont typeface="Consolas"/>
              <a:buNone/>
            </a:pPr>
            <a:r>
              <a:rPr b="0" i="0" lang="en" sz="1800" u="none" cap="none" strike="noStrike">
                <a:solidFill>
                  <a:srgbClr val="38761D"/>
                </a:solidFill>
                <a:latin typeface="Consolas"/>
                <a:ea typeface="Consolas"/>
                <a:cs typeface="Consolas"/>
                <a:sym typeface="Consolas"/>
              </a:rPr>
              <a:t># K-medoid clustering with number of clusters as 2</a:t>
            </a:r>
            <a:endParaRPr/>
          </a:p>
          <a:p>
            <a:pPr indent="0" lvl="0" marL="0" marR="0" rtl="0" algn="l">
              <a:spcBef>
                <a:spcPts val="0"/>
              </a:spcBef>
              <a:spcAft>
                <a:spcPts val="0"/>
              </a:spcAft>
              <a:buClr>
                <a:schemeClr val="dk1"/>
              </a:buClr>
              <a:buSzPts val="1800"/>
              <a:buFont typeface="Consolas"/>
              <a:buNone/>
            </a:pPr>
            <a:r>
              <a:rPr b="0" i="0" lang="en" sz="1800" u="none" cap="none" strike="noStrike">
                <a:solidFill>
                  <a:schemeClr val="dk1"/>
                </a:solidFill>
                <a:latin typeface="Consolas"/>
                <a:ea typeface="Consolas"/>
                <a:cs typeface="Consolas"/>
                <a:sym typeface="Consolas"/>
              </a:rPr>
              <a:t>clust_pam=</a:t>
            </a:r>
            <a:r>
              <a:rPr b="0" i="0" lang="en" sz="1800" u="none" cap="none" strike="noStrike">
                <a:solidFill>
                  <a:srgbClr val="0000FF"/>
                </a:solidFill>
                <a:latin typeface="Consolas"/>
                <a:ea typeface="Consolas"/>
                <a:cs typeface="Consolas"/>
                <a:sym typeface="Consolas"/>
              </a:rPr>
              <a:t>pam</a:t>
            </a:r>
            <a:r>
              <a:rPr b="0" i="0" lang="en" sz="1800" u="none" cap="none" strike="noStrike">
                <a:solidFill>
                  <a:schemeClr val="dk1"/>
                </a:solidFill>
                <a:latin typeface="Consolas"/>
                <a:ea typeface="Consolas"/>
                <a:cs typeface="Consolas"/>
                <a:sym typeface="Consolas"/>
              </a:rPr>
              <a:t>(autompg1,k=2)</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Clr>
                <a:srgbClr val="38761D"/>
              </a:buClr>
              <a:buSzPts val="1800"/>
              <a:buFont typeface="Consolas"/>
              <a:buNone/>
            </a:pPr>
            <a:r>
              <a:rPr b="0" i="0" lang="en" sz="1800" u="none" cap="none" strike="noStrike">
                <a:solidFill>
                  <a:srgbClr val="38761D"/>
                </a:solidFill>
                <a:latin typeface="Consolas"/>
                <a:ea typeface="Consolas"/>
                <a:cs typeface="Consolas"/>
                <a:sym typeface="Consolas"/>
              </a:rPr>
              <a:t># Creating contingency table</a:t>
            </a:r>
            <a:endParaRPr/>
          </a:p>
          <a:p>
            <a:pPr indent="0" lvl="0" marL="0" marR="0" rtl="0" algn="l">
              <a:spcBef>
                <a:spcPts val="0"/>
              </a:spcBef>
              <a:spcAft>
                <a:spcPts val="0"/>
              </a:spcAft>
              <a:buClr>
                <a:srgbClr val="0000FF"/>
              </a:buClr>
              <a:buSzPts val="1800"/>
              <a:buFont typeface="Consolas"/>
              <a:buNone/>
            </a:pPr>
            <a:r>
              <a:rPr b="0" i="0" lang="en" sz="1800" u="none" cap="none" strike="noStrike">
                <a:solidFill>
                  <a:srgbClr val="0000FF"/>
                </a:solidFill>
                <a:latin typeface="Consolas"/>
                <a:ea typeface="Consolas"/>
                <a:cs typeface="Consolas"/>
                <a:sym typeface="Consolas"/>
              </a:rPr>
              <a:t>table</a:t>
            </a:r>
            <a:r>
              <a:rPr b="0" i="0" lang="en" sz="1800" u="none" cap="none" strike="noStrike">
                <a:solidFill>
                  <a:schemeClr val="dk1"/>
                </a:solidFill>
                <a:latin typeface="Consolas"/>
                <a:ea typeface="Consolas"/>
                <a:cs typeface="Consolas"/>
                <a:sym typeface="Consolas"/>
              </a:rPr>
              <a:t>(clust_pam$clustering,tree)</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onsolas"/>
              <a:ea typeface="Consolas"/>
              <a:cs typeface="Consolas"/>
              <a:sym typeface="Consolas"/>
            </a:endParaRPr>
          </a:p>
        </p:txBody>
      </p:sp>
      <p:pic>
        <p:nvPicPr>
          <p:cNvPr id="361" name="Google Shape;361;p48"/>
          <p:cNvPicPr preferRelativeResize="0"/>
          <p:nvPr/>
        </p:nvPicPr>
        <p:blipFill rotWithShape="1">
          <a:blip r:embed="rId3">
            <a:alphaModFix/>
          </a:blip>
          <a:srcRect b="31916" l="4789" r="77459" t="58206"/>
          <a:stretch/>
        </p:blipFill>
        <p:spPr>
          <a:xfrm>
            <a:off x="2362200" y="3105150"/>
            <a:ext cx="3505200" cy="19812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28600" y="140204"/>
            <a:ext cx="6076950" cy="573775"/>
          </a:xfrm>
          <a:prstGeom prst="rect">
            <a:avLst/>
          </a:prstGeom>
          <a:solidFill>
            <a:srgbClr val="000080"/>
          </a:solid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Georgia"/>
              <a:buNone/>
            </a:pPr>
            <a:r>
              <a:rPr i="0" lang="en" sz="2800" u="none" cap="none" strike="noStrike">
                <a:solidFill>
                  <a:schemeClr val="lt1"/>
                </a:solidFill>
                <a:latin typeface="Georgia"/>
                <a:ea typeface="Georgia"/>
                <a:cs typeface="Georgia"/>
                <a:sym typeface="Georgia"/>
              </a:rPr>
              <a:t>Single Link Agglomerative Clustering</a:t>
            </a:r>
            <a:endParaRPr/>
          </a:p>
        </p:txBody>
      </p:sp>
      <p:sp>
        <p:nvSpPr>
          <p:cNvPr id="137" name="Google Shape;137;p17"/>
          <p:cNvSpPr txBox="1"/>
          <p:nvPr>
            <p:ph idx="1" type="body"/>
          </p:nvPr>
        </p:nvSpPr>
        <p:spPr>
          <a:xfrm>
            <a:off x="228601" y="895350"/>
            <a:ext cx="8736062" cy="3200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None/>
            </a:pPr>
            <a:r>
              <a:rPr lang="en"/>
              <a:t>   </a:t>
            </a:r>
            <a:r>
              <a:rPr b="0" i="0" lang="en" sz="1800" u="none" cap="none" strike="noStrike">
                <a:latin typeface="Times New Roman"/>
                <a:ea typeface="Times New Roman"/>
                <a:cs typeface="Times New Roman"/>
                <a:sym typeface="Times New Roman"/>
              </a:rPr>
              <a:t>Use maximum similarity of pairs:</a:t>
            </a:r>
            <a:endParaRPr/>
          </a:p>
          <a:p>
            <a:pPr indent="-171450" lvl="0" marL="342900" marR="0" rtl="0" algn="l">
              <a:lnSpc>
                <a:spcPct val="90000"/>
              </a:lnSpc>
              <a:spcBef>
                <a:spcPts val="360"/>
              </a:spcBef>
              <a:spcAft>
                <a:spcPts val="0"/>
              </a:spcAft>
              <a:buClr>
                <a:srgbClr val="99CC00"/>
              </a:buClr>
              <a:buSzPts val="1800"/>
              <a:buFont typeface="Arial"/>
              <a:buNone/>
            </a:pPr>
            <a:r>
              <a:t/>
            </a:r>
            <a:endParaRPr b="0" i="0" sz="1800" u="none" cap="none" strike="noStrike">
              <a:latin typeface="Times New Roman"/>
              <a:ea typeface="Times New Roman"/>
              <a:cs typeface="Times New Roman"/>
              <a:sym typeface="Times New Roman"/>
            </a:endParaRPr>
          </a:p>
          <a:p>
            <a:pPr indent="-171450" lvl="0" marL="342900" marR="0" rtl="0" algn="l">
              <a:lnSpc>
                <a:spcPct val="90000"/>
              </a:lnSpc>
              <a:spcBef>
                <a:spcPts val="360"/>
              </a:spcBef>
              <a:spcAft>
                <a:spcPts val="0"/>
              </a:spcAft>
              <a:buClr>
                <a:srgbClr val="99CC00"/>
              </a:buClr>
              <a:buSzPts val="1800"/>
              <a:buFont typeface="Arial"/>
              <a:buNone/>
            </a:pPr>
            <a:r>
              <a:t/>
            </a:r>
            <a:endParaRPr b="0" i="0" sz="1800" u="none" cap="none" strike="noStrike">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800"/>
              <a:buNone/>
            </a:pPr>
            <a:r>
              <a:rPr lang="en" sz="1800">
                <a:latin typeface="Times New Roman"/>
                <a:ea typeface="Times New Roman"/>
                <a:cs typeface="Times New Roman"/>
                <a:sym typeface="Times New Roman"/>
              </a:rPr>
              <a:t>  </a:t>
            </a:r>
            <a:r>
              <a:rPr b="0" i="0" lang="en" sz="1800" u="none" cap="none" strike="noStrike">
                <a:latin typeface="Times New Roman"/>
                <a:ea typeface="Times New Roman"/>
                <a:cs typeface="Times New Roman"/>
                <a:sym typeface="Times New Roman"/>
              </a:rPr>
              <a:t>Can result in “straggly” (long and thin) clusters due to chaining effect.</a:t>
            </a:r>
            <a:endParaRPr/>
          </a:p>
          <a:p>
            <a:pPr indent="0" lvl="0" marL="0" marR="0" rtl="0" algn="l">
              <a:lnSpc>
                <a:spcPct val="90000"/>
              </a:lnSpc>
              <a:spcBef>
                <a:spcPts val="360"/>
              </a:spcBef>
              <a:spcAft>
                <a:spcPts val="0"/>
              </a:spcAft>
              <a:buClr>
                <a:schemeClr val="dk1"/>
              </a:buClr>
              <a:buSzPts val="1800"/>
              <a:buNone/>
            </a:pPr>
            <a:r>
              <a:rPr lang="en" sz="1800">
                <a:latin typeface="Times New Roman"/>
                <a:ea typeface="Times New Roman"/>
                <a:cs typeface="Times New Roman"/>
                <a:sym typeface="Times New Roman"/>
              </a:rPr>
              <a:t>    </a:t>
            </a:r>
            <a:endParaRPr/>
          </a:p>
          <a:p>
            <a:pPr indent="0" lvl="0" marL="0" marR="0" rtl="0" algn="l">
              <a:lnSpc>
                <a:spcPct val="90000"/>
              </a:lnSpc>
              <a:spcBef>
                <a:spcPts val="360"/>
              </a:spcBef>
              <a:spcAft>
                <a:spcPts val="0"/>
              </a:spcAft>
              <a:buClr>
                <a:schemeClr val="dk1"/>
              </a:buClr>
              <a:buSzPts val="1800"/>
              <a:buNone/>
            </a:pPr>
            <a:r>
              <a:rPr lang="en" sz="1800">
                <a:latin typeface="Times New Roman"/>
                <a:ea typeface="Times New Roman"/>
                <a:cs typeface="Times New Roman"/>
                <a:sym typeface="Times New Roman"/>
              </a:rPr>
              <a:t>   </a:t>
            </a:r>
            <a:r>
              <a:rPr b="0" i="0" lang="en" sz="1800" u="none" cap="none" strike="noStrike">
                <a:latin typeface="Times New Roman"/>
                <a:ea typeface="Times New Roman"/>
                <a:cs typeface="Times New Roman"/>
                <a:sym typeface="Times New Roman"/>
              </a:rPr>
              <a:t>After merging </a:t>
            </a:r>
            <a:r>
              <a:rPr b="0" i="1" lang="en" sz="1800" u="none" cap="none" strike="noStrike">
                <a:latin typeface="Times New Roman"/>
                <a:ea typeface="Times New Roman"/>
                <a:cs typeface="Times New Roman"/>
                <a:sym typeface="Times New Roman"/>
              </a:rPr>
              <a:t>c</a:t>
            </a:r>
            <a:r>
              <a:rPr b="0" baseline="-25000" i="1" lang="en" sz="1800" u="none" cap="none" strike="noStrike">
                <a:latin typeface="Times New Roman"/>
                <a:ea typeface="Times New Roman"/>
                <a:cs typeface="Times New Roman"/>
                <a:sym typeface="Times New Roman"/>
              </a:rPr>
              <a:t>i</a:t>
            </a:r>
            <a:r>
              <a:rPr b="0" i="0" lang="en" sz="1800" u="none" cap="none" strike="noStrike">
                <a:latin typeface="Times New Roman"/>
                <a:ea typeface="Times New Roman"/>
                <a:cs typeface="Times New Roman"/>
                <a:sym typeface="Times New Roman"/>
              </a:rPr>
              <a:t> and </a:t>
            </a:r>
            <a:r>
              <a:rPr b="0" i="1" lang="en" sz="1800" u="none" cap="none" strike="noStrike">
                <a:latin typeface="Times New Roman"/>
                <a:ea typeface="Times New Roman"/>
                <a:cs typeface="Times New Roman"/>
                <a:sym typeface="Times New Roman"/>
              </a:rPr>
              <a:t>c</a:t>
            </a:r>
            <a:r>
              <a:rPr b="0" baseline="-25000" i="1" lang="en" sz="1800" u="none" cap="none" strike="noStrike">
                <a:latin typeface="Times New Roman"/>
                <a:ea typeface="Times New Roman"/>
                <a:cs typeface="Times New Roman"/>
                <a:sym typeface="Times New Roman"/>
              </a:rPr>
              <a:t>j</a:t>
            </a:r>
            <a:r>
              <a:rPr b="0" i="0" lang="en" sz="1800" u="none" cap="none" strike="noStrike">
                <a:latin typeface="Times New Roman"/>
                <a:ea typeface="Times New Roman"/>
                <a:cs typeface="Times New Roman"/>
                <a:sym typeface="Times New Roman"/>
              </a:rPr>
              <a:t>, the similarity of the resulting cluster to another cluster, </a:t>
            </a:r>
            <a:r>
              <a:rPr b="0" i="1" lang="en" sz="1800" u="none" cap="none" strike="noStrike">
                <a:latin typeface="Times New Roman"/>
                <a:ea typeface="Times New Roman"/>
                <a:cs typeface="Times New Roman"/>
                <a:sym typeface="Times New Roman"/>
              </a:rPr>
              <a:t>c</a:t>
            </a:r>
            <a:r>
              <a:rPr b="0" baseline="-25000" i="1" lang="en" sz="1800" u="none" cap="none" strike="noStrike">
                <a:latin typeface="Times New Roman"/>
                <a:ea typeface="Times New Roman"/>
                <a:cs typeface="Times New Roman"/>
                <a:sym typeface="Times New Roman"/>
              </a:rPr>
              <a:t>k</a:t>
            </a:r>
            <a:r>
              <a:rPr b="0" i="0" lang="en" sz="1800" u="none" cap="none" strike="noStrike">
                <a:latin typeface="Times New Roman"/>
                <a:ea typeface="Times New Roman"/>
                <a:cs typeface="Times New Roman"/>
                <a:sym typeface="Times New Roman"/>
              </a:rPr>
              <a:t>, is:</a:t>
            </a:r>
            <a:endParaRPr/>
          </a:p>
          <a:p>
            <a:pPr indent="-114300" lvl="1" marL="742950" marR="0" rtl="0" algn="l">
              <a:lnSpc>
                <a:spcPct val="90000"/>
              </a:lnSpc>
              <a:spcBef>
                <a:spcPts val="360"/>
              </a:spcBef>
              <a:spcAft>
                <a:spcPts val="0"/>
              </a:spcAft>
              <a:buClr>
                <a:srgbClr val="99CC00"/>
              </a:buClr>
              <a:buSzPts val="1800"/>
              <a:buFont typeface="Arial"/>
              <a:buNone/>
            </a:pPr>
            <a:r>
              <a:t/>
            </a:r>
            <a:endParaRPr b="0" i="0" u="none" cap="none" strike="noStrike"/>
          </a:p>
        </p:txBody>
      </p:sp>
      <p:sp>
        <p:nvSpPr>
          <p:cNvPr id="138" name="Google Shape;138;p17"/>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225"/>
              <a:buFont typeface="Calibri"/>
              <a:buNone/>
            </a:pPr>
            <a:r>
              <a:rPr lang="en"/>
              <a:t> </a:t>
            </a:r>
            <a:endParaRPr/>
          </a:p>
        </p:txBody>
      </p:sp>
      <p:pic>
        <p:nvPicPr>
          <p:cNvPr id="139" name="Google Shape;139;p17"/>
          <p:cNvPicPr preferRelativeResize="0"/>
          <p:nvPr/>
        </p:nvPicPr>
        <p:blipFill rotWithShape="1">
          <a:blip r:embed="rId3">
            <a:alphaModFix/>
          </a:blip>
          <a:srcRect b="0" l="0" r="0" t="0"/>
          <a:stretch/>
        </p:blipFill>
        <p:spPr>
          <a:xfrm>
            <a:off x="2209800" y="1276351"/>
            <a:ext cx="3018599" cy="533400"/>
          </a:xfrm>
          <a:prstGeom prst="rect">
            <a:avLst/>
          </a:prstGeom>
          <a:noFill/>
          <a:ln>
            <a:noFill/>
          </a:ln>
        </p:spPr>
      </p:pic>
      <p:pic>
        <p:nvPicPr>
          <p:cNvPr id="140" name="Google Shape;140;p17"/>
          <p:cNvPicPr preferRelativeResize="0"/>
          <p:nvPr/>
        </p:nvPicPr>
        <p:blipFill rotWithShape="1">
          <a:blip r:embed="rId4">
            <a:alphaModFix/>
          </a:blip>
          <a:srcRect b="0" l="0" r="0" t="0"/>
          <a:stretch/>
        </p:blipFill>
        <p:spPr>
          <a:xfrm>
            <a:off x="2247900" y="3257550"/>
            <a:ext cx="4901100" cy="4200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idx="1" type="body"/>
          </p:nvPr>
        </p:nvSpPr>
        <p:spPr>
          <a:xfrm>
            <a:off x="228601" y="971550"/>
            <a:ext cx="8736062" cy="27749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Use minimum similarity of pairs:</a:t>
            </a:r>
            <a:endParaRPr/>
          </a:p>
          <a:p>
            <a:pPr indent="0" lvl="0" marL="0" marR="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342900" marR="0" rtl="0" algn="l">
              <a:lnSpc>
                <a:spcPct val="90000"/>
              </a:lnSpc>
              <a:spcBef>
                <a:spcPts val="360"/>
              </a:spcBef>
              <a:spcAft>
                <a:spcPts val="0"/>
              </a:spcAft>
              <a:buClr>
                <a:srgbClr val="99CC00"/>
              </a:buClr>
              <a:buSzPts val="1800"/>
              <a:buFont typeface="Arial"/>
              <a:buNone/>
            </a:pPr>
            <a:r>
              <a:t/>
            </a:r>
            <a:endParaRPr b="0" i="0" sz="1800" u="none" cap="none" strike="noStrike">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Makes “tighter,” spherical clusters that are typically preferable.</a:t>
            </a:r>
            <a:endParaRPr/>
          </a:p>
          <a:p>
            <a:pPr indent="0" lvl="0" marL="0" marR="0" rtl="0" algn="l">
              <a:lnSpc>
                <a:spcPct val="90000"/>
              </a:lnSpc>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After merging </a:t>
            </a:r>
            <a:r>
              <a:rPr b="0" i="1" lang="en" sz="1800" u="none" cap="none" strike="noStrike">
                <a:latin typeface="Times New Roman"/>
                <a:ea typeface="Times New Roman"/>
                <a:cs typeface="Times New Roman"/>
                <a:sym typeface="Times New Roman"/>
              </a:rPr>
              <a:t>c</a:t>
            </a:r>
            <a:r>
              <a:rPr b="0" baseline="-25000" i="1" lang="en" sz="1800" u="none" cap="none" strike="noStrike">
                <a:latin typeface="Times New Roman"/>
                <a:ea typeface="Times New Roman"/>
                <a:cs typeface="Times New Roman"/>
                <a:sym typeface="Times New Roman"/>
              </a:rPr>
              <a:t>i</a:t>
            </a:r>
            <a:r>
              <a:rPr b="0" i="0" lang="en" sz="1800" u="none" cap="none" strike="noStrike">
                <a:latin typeface="Times New Roman"/>
                <a:ea typeface="Times New Roman"/>
                <a:cs typeface="Times New Roman"/>
                <a:sym typeface="Times New Roman"/>
              </a:rPr>
              <a:t> and </a:t>
            </a:r>
            <a:r>
              <a:rPr b="0" i="1" lang="en" sz="1800" u="none" cap="none" strike="noStrike">
                <a:latin typeface="Times New Roman"/>
                <a:ea typeface="Times New Roman"/>
                <a:cs typeface="Times New Roman"/>
                <a:sym typeface="Times New Roman"/>
              </a:rPr>
              <a:t>c</a:t>
            </a:r>
            <a:r>
              <a:rPr b="0" baseline="-25000" i="1" lang="en" sz="1800" u="none" cap="none" strike="noStrike">
                <a:latin typeface="Times New Roman"/>
                <a:ea typeface="Times New Roman"/>
                <a:cs typeface="Times New Roman"/>
                <a:sym typeface="Times New Roman"/>
              </a:rPr>
              <a:t>j</a:t>
            </a:r>
            <a:r>
              <a:rPr b="0" i="0" lang="en" sz="1800" u="none" cap="none" strike="noStrike">
                <a:latin typeface="Times New Roman"/>
                <a:ea typeface="Times New Roman"/>
                <a:cs typeface="Times New Roman"/>
                <a:sym typeface="Times New Roman"/>
              </a:rPr>
              <a:t>, the similarity of the resulting cluster to another cluster, </a:t>
            </a:r>
            <a:r>
              <a:rPr b="0" i="1" lang="en" sz="1800" u="none" cap="none" strike="noStrike">
                <a:latin typeface="Times New Roman"/>
                <a:ea typeface="Times New Roman"/>
                <a:cs typeface="Times New Roman"/>
                <a:sym typeface="Times New Roman"/>
              </a:rPr>
              <a:t>c</a:t>
            </a:r>
            <a:r>
              <a:rPr b="0" baseline="-25000" i="1" lang="en" sz="1800" u="none" cap="none" strike="noStrike">
                <a:latin typeface="Times New Roman"/>
                <a:ea typeface="Times New Roman"/>
                <a:cs typeface="Times New Roman"/>
                <a:sym typeface="Times New Roman"/>
              </a:rPr>
              <a:t>k</a:t>
            </a:r>
            <a:r>
              <a:rPr b="0" i="0" lang="en" sz="1800" u="none" cap="none" strike="noStrike">
                <a:latin typeface="Times New Roman"/>
                <a:ea typeface="Times New Roman"/>
                <a:cs typeface="Times New Roman"/>
                <a:sym typeface="Times New Roman"/>
              </a:rPr>
              <a:t>, is:</a:t>
            </a:r>
            <a:endParaRPr/>
          </a:p>
          <a:p>
            <a:pPr indent="-342900" lvl="0" marL="342900" marR="0" rtl="0" algn="l">
              <a:lnSpc>
                <a:spcPct val="90000"/>
              </a:lnSpc>
              <a:spcBef>
                <a:spcPts val="360"/>
              </a:spcBef>
              <a:spcAft>
                <a:spcPts val="0"/>
              </a:spcAft>
              <a:buClr>
                <a:srgbClr val="99CC00"/>
              </a:buClr>
              <a:buSzPts val="2100"/>
              <a:buFont typeface="Noto Sans Symbols"/>
              <a:buNone/>
            </a:pPr>
            <a:r>
              <a:t/>
            </a:r>
            <a:endParaRPr b="0" i="0" u="none" cap="none" strike="noStrike"/>
          </a:p>
        </p:txBody>
      </p:sp>
      <p:pic>
        <p:nvPicPr>
          <p:cNvPr id="146" name="Google Shape;146;p18"/>
          <p:cNvPicPr preferRelativeResize="0"/>
          <p:nvPr/>
        </p:nvPicPr>
        <p:blipFill rotWithShape="1">
          <a:blip r:embed="rId3">
            <a:alphaModFix/>
          </a:blip>
          <a:srcRect b="0" l="0" r="0" t="0"/>
          <a:stretch/>
        </p:blipFill>
        <p:spPr>
          <a:xfrm>
            <a:off x="1905000" y="1354981"/>
            <a:ext cx="3247799" cy="548099"/>
          </a:xfrm>
          <a:prstGeom prst="rect">
            <a:avLst/>
          </a:prstGeom>
          <a:noFill/>
          <a:ln>
            <a:noFill/>
          </a:ln>
        </p:spPr>
      </p:pic>
      <p:pic>
        <p:nvPicPr>
          <p:cNvPr id="147" name="Google Shape;147;p18"/>
          <p:cNvPicPr preferRelativeResize="0"/>
          <p:nvPr/>
        </p:nvPicPr>
        <p:blipFill rotWithShape="1">
          <a:blip r:embed="rId4">
            <a:alphaModFix/>
          </a:blip>
          <a:srcRect b="0" l="0" r="0" t="0"/>
          <a:stretch/>
        </p:blipFill>
        <p:spPr>
          <a:xfrm>
            <a:off x="1914413" y="3251231"/>
            <a:ext cx="4891199" cy="428100"/>
          </a:xfrm>
          <a:prstGeom prst="rect">
            <a:avLst/>
          </a:prstGeom>
          <a:noFill/>
          <a:ln>
            <a:noFill/>
          </a:ln>
        </p:spPr>
      </p:pic>
      <p:sp>
        <p:nvSpPr>
          <p:cNvPr id="148" name="Google Shape;148;p18"/>
          <p:cNvSpPr/>
          <p:nvPr/>
        </p:nvSpPr>
        <p:spPr>
          <a:xfrm>
            <a:off x="868362" y="4021931"/>
            <a:ext cx="1828800" cy="514199"/>
          </a:xfrm>
          <a:prstGeom prst="ellipse">
            <a:avLst/>
          </a:prstGeom>
          <a:solidFill>
            <a:schemeClr val="accent1">
              <a:alpha val="49411"/>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
              <a:buFont typeface="Arial"/>
              <a:buNone/>
            </a:pPr>
            <a:r>
              <a:rPr b="1" i="1" lang="en" sz="1600" u="none" cap="none" strike="noStrike">
                <a:solidFill>
                  <a:schemeClr val="dk1"/>
                </a:solidFill>
                <a:latin typeface="Arial"/>
                <a:ea typeface="Arial"/>
                <a:cs typeface="Arial"/>
                <a:sym typeface="Arial"/>
              </a:rPr>
              <a:t>C</a:t>
            </a:r>
            <a:r>
              <a:rPr b="1" baseline="-25000" i="1" lang="en" sz="1600" u="none" cap="none" strike="noStrike">
                <a:solidFill>
                  <a:schemeClr val="dk1"/>
                </a:solidFill>
                <a:latin typeface="Arial"/>
                <a:ea typeface="Arial"/>
                <a:cs typeface="Arial"/>
                <a:sym typeface="Arial"/>
              </a:rPr>
              <a:t>i</a:t>
            </a:r>
            <a:endParaRPr/>
          </a:p>
        </p:txBody>
      </p:sp>
      <p:sp>
        <p:nvSpPr>
          <p:cNvPr id="149" name="Google Shape;149;p18"/>
          <p:cNvSpPr/>
          <p:nvPr/>
        </p:nvSpPr>
        <p:spPr>
          <a:xfrm>
            <a:off x="3663951" y="4021931"/>
            <a:ext cx="1828800" cy="514199"/>
          </a:xfrm>
          <a:prstGeom prst="ellipse">
            <a:avLst/>
          </a:prstGeom>
          <a:solidFill>
            <a:schemeClr val="accent1">
              <a:alpha val="49411"/>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
              <a:buFont typeface="Arial"/>
              <a:buNone/>
            </a:pPr>
            <a:r>
              <a:rPr b="1" i="1" lang="en" sz="1600" u="none" cap="none" strike="noStrike">
                <a:solidFill>
                  <a:schemeClr val="dk1"/>
                </a:solidFill>
                <a:latin typeface="Arial"/>
                <a:ea typeface="Arial"/>
                <a:cs typeface="Arial"/>
                <a:sym typeface="Arial"/>
              </a:rPr>
              <a:t>C</a:t>
            </a:r>
            <a:r>
              <a:rPr b="1" baseline="-25000" i="1" lang="en" sz="1600" u="none" cap="none" strike="noStrike">
                <a:solidFill>
                  <a:schemeClr val="dk1"/>
                </a:solidFill>
                <a:latin typeface="Arial"/>
                <a:ea typeface="Arial"/>
                <a:cs typeface="Arial"/>
                <a:sym typeface="Arial"/>
              </a:rPr>
              <a:t>j</a:t>
            </a:r>
            <a:endParaRPr/>
          </a:p>
        </p:txBody>
      </p:sp>
      <p:sp>
        <p:nvSpPr>
          <p:cNvPr id="150" name="Google Shape;150;p18"/>
          <p:cNvSpPr/>
          <p:nvPr/>
        </p:nvSpPr>
        <p:spPr>
          <a:xfrm>
            <a:off x="6446840" y="4021930"/>
            <a:ext cx="1828800" cy="514199"/>
          </a:xfrm>
          <a:prstGeom prst="ellipse">
            <a:avLst/>
          </a:prstGeom>
          <a:solidFill>
            <a:schemeClr val="accent1">
              <a:alpha val="49411"/>
            </a:scheme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00"/>
              <a:buFont typeface="Arial"/>
              <a:buNone/>
            </a:pPr>
            <a:r>
              <a:rPr b="1" i="1" lang="en" sz="1600" u="none" cap="none" strike="noStrike">
                <a:solidFill>
                  <a:schemeClr val="dk1"/>
                </a:solidFill>
                <a:latin typeface="Arial"/>
                <a:ea typeface="Arial"/>
                <a:cs typeface="Arial"/>
                <a:sym typeface="Arial"/>
              </a:rPr>
              <a:t>C</a:t>
            </a:r>
            <a:r>
              <a:rPr b="1" baseline="-25000" i="1" lang="en" sz="1600" u="none" cap="none" strike="noStrike">
                <a:solidFill>
                  <a:schemeClr val="dk1"/>
                </a:solidFill>
                <a:latin typeface="Arial"/>
                <a:ea typeface="Arial"/>
                <a:cs typeface="Arial"/>
                <a:sym typeface="Arial"/>
              </a:rPr>
              <a:t>k</a:t>
            </a:r>
            <a:endParaRPr/>
          </a:p>
        </p:txBody>
      </p:sp>
      <p:cxnSp>
        <p:nvCxnSpPr>
          <p:cNvPr id="151" name="Google Shape;151;p18"/>
          <p:cNvCxnSpPr>
            <a:stCxn id="148" idx="6"/>
            <a:endCxn id="149" idx="2"/>
          </p:cNvCxnSpPr>
          <p:nvPr/>
        </p:nvCxnSpPr>
        <p:spPr>
          <a:xfrm>
            <a:off x="2697162" y="4279031"/>
            <a:ext cx="966900" cy="0"/>
          </a:xfrm>
          <a:prstGeom prst="straightConnector1">
            <a:avLst/>
          </a:prstGeom>
          <a:noFill/>
          <a:ln cap="flat" cmpd="sng" w="9525">
            <a:solidFill>
              <a:schemeClr val="dk1"/>
            </a:solidFill>
            <a:prstDash val="solid"/>
            <a:miter lim="8000"/>
            <a:headEnd len="sm" w="sm" type="none"/>
            <a:tailEnd len="sm" w="sm" type="none"/>
          </a:ln>
        </p:spPr>
      </p:cxnSp>
      <p:cxnSp>
        <p:nvCxnSpPr>
          <p:cNvPr id="152" name="Google Shape;152;p18"/>
          <p:cNvCxnSpPr>
            <a:stCxn id="149" idx="6"/>
            <a:endCxn id="150" idx="2"/>
          </p:cNvCxnSpPr>
          <p:nvPr/>
        </p:nvCxnSpPr>
        <p:spPr>
          <a:xfrm>
            <a:off x="5492751" y="4279031"/>
            <a:ext cx="954000" cy="0"/>
          </a:xfrm>
          <a:prstGeom prst="straightConnector1">
            <a:avLst/>
          </a:prstGeom>
          <a:noFill/>
          <a:ln cap="flat" cmpd="sng" w="9525">
            <a:solidFill>
              <a:schemeClr val="dk1"/>
            </a:solidFill>
            <a:prstDash val="lgDash"/>
            <a:miter lim="8000"/>
            <a:headEnd len="sm" w="sm" type="none"/>
            <a:tailEnd len="sm" w="sm" type="none"/>
          </a:ln>
        </p:spPr>
      </p:cxnSp>
      <p:sp>
        <p:nvSpPr>
          <p:cNvPr id="153" name="Google Shape;153;p18"/>
          <p:cNvSpPr txBox="1"/>
          <p:nvPr/>
        </p:nvSpPr>
        <p:spPr>
          <a:xfrm>
            <a:off x="76200" y="87031"/>
            <a:ext cx="6629400" cy="732119"/>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SzPts val="700"/>
              <a:buFont typeface="Georgia"/>
              <a:buNone/>
            </a:pPr>
            <a:r>
              <a:rPr b="0" i="0" lang="en" sz="2800" u="none" cap="none" strike="noStrike">
                <a:solidFill>
                  <a:schemeClr val="lt1"/>
                </a:solidFill>
                <a:latin typeface="Georgia"/>
                <a:ea typeface="Georgia"/>
                <a:cs typeface="Georgia"/>
                <a:sym typeface="Georgia"/>
              </a:rPr>
              <a:t>Complete Link Agglomerative Clustering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1" type="body"/>
          </p:nvPr>
        </p:nvSpPr>
        <p:spPr>
          <a:xfrm>
            <a:off x="152400" y="895350"/>
            <a:ext cx="8993152" cy="3581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Use average similarity across all pairs within the merged cluster to measure the similarity of two clusters</a:t>
            </a:r>
            <a:endParaRPr/>
          </a:p>
          <a:p>
            <a:pPr indent="-171450" lvl="0" marL="342900" marR="0" rtl="0" algn="l">
              <a:lnSpc>
                <a:spcPct val="90000"/>
              </a:lnSpc>
              <a:spcBef>
                <a:spcPts val="360"/>
              </a:spcBef>
              <a:spcAft>
                <a:spcPts val="0"/>
              </a:spcAft>
              <a:buClr>
                <a:srgbClr val="99CC00"/>
              </a:buClr>
              <a:buSzPts val="1800"/>
              <a:buFont typeface="Arial"/>
              <a:buNone/>
            </a:pPr>
            <a:r>
              <a:t/>
            </a:r>
            <a:endParaRPr b="0" i="0" sz="1800" u="none" cap="none" strike="noStrike">
              <a:latin typeface="Times New Roman"/>
              <a:ea typeface="Times New Roman"/>
              <a:cs typeface="Times New Roman"/>
              <a:sym typeface="Times New Roman"/>
            </a:endParaRPr>
          </a:p>
          <a:p>
            <a:pPr indent="-171450" lvl="0" marL="342900" marR="0" rtl="0" algn="l">
              <a:lnSpc>
                <a:spcPct val="90000"/>
              </a:lnSpc>
              <a:spcBef>
                <a:spcPts val="360"/>
              </a:spcBef>
              <a:spcAft>
                <a:spcPts val="0"/>
              </a:spcAft>
              <a:buClr>
                <a:srgbClr val="99CC00"/>
              </a:buClr>
              <a:buSzPts val="1800"/>
              <a:buFont typeface="Arial"/>
              <a:buNone/>
            </a:pPr>
            <a:r>
              <a:t/>
            </a:r>
            <a:endParaRPr b="0" i="0" sz="1800" u="none" cap="none" strike="noStrike">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800"/>
              <a:buNone/>
            </a:pPr>
            <a:r>
              <a:t/>
            </a:r>
            <a:endParaRPr b="0" i="0" sz="1800" u="none" cap="none" strike="noStrike">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Compromise between single and complete link</a:t>
            </a:r>
            <a:endParaRPr/>
          </a:p>
          <a:p>
            <a:pPr indent="0" lvl="0" marL="0" marR="0" rtl="0" algn="l">
              <a:lnSpc>
                <a:spcPct val="90000"/>
              </a:lnSpc>
              <a:spcBef>
                <a:spcPts val="360"/>
              </a:spcBef>
              <a:spcAft>
                <a:spcPts val="0"/>
              </a:spcAft>
              <a:buClr>
                <a:schemeClr val="dk1"/>
              </a:buClr>
              <a:buSzPts val="1800"/>
              <a:buNone/>
            </a:pPr>
            <a:r>
              <a:t/>
            </a:r>
            <a:endParaRPr b="0" i="0" sz="1800" u="none" cap="none" strike="noStrike">
              <a:latin typeface="Times New Roman"/>
              <a:ea typeface="Times New Roman"/>
              <a:cs typeface="Times New Roman"/>
              <a:sym typeface="Times New Roman"/>
            </a:endParaRPr>
          </a:p>
          <a:p>
            <a:pPr indent="0" lvl="0" marL="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Two options:</a:t>
            </a:r>
            <a:endParaRPr/>
          </a:p>
          <a:p>
            <a:pPr indent="0" lvl="0" marL="45720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Averaged across all ordered pairs in the merged cluster </a:t>
            </a:r>
            <a:endParaRPr/>
          </a:p>
          <a:p>
            <a:pPr indent="0" lvl="0" marL="45720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Averaged over all pairs </a:t>
            </a:r>
            <a:r>
              <a:rPr b="0" i="1" lang="en" sz="1800" u="none" cap="none" strike="noStrike">
                <a:latin typeface="Times New Roman"/>
                <a:ea typeface="Times New Roman"/>
                <a:cs typeface="Times New Roman"/>
                <a:sym typeface="Times New Roman"/>
              </a:rPr>
              <a:t>between</a:t>
            </a:r>
            <a:r>
              <a:rPr b="0" i="0" lang="en" sz="1800" u="none" cap="none" strike="noStrike">
                <a:latin typeface="Times New Roman"/>
                <a:ea typeface="Times New Roman"/>
                <a:cs typeface="Times New Roman"/>
                <a:sym typeface="Times New Roman"/>
              </a:rPr>
              <a:t> the two original clusters</a:t>
            </a:r>
            <a:endParaRPr/>
          </a:p>
          <a:p>
            <a:pPr indent="0" lvl="0" marL="0" marR="0" rtl="0" algn="l">
              <a:lnSpc>
                <a:spcPct val="90000"/>
              </a:lnSpc>
              <a:spcBef>
                <a:spcPts val="360"/>
              </a:spcBef>
              <a:spcAft>
                <a:spcPts val="0"/>
              </a:spcAft>
              <a:buClr>
                <a:schemeClr val="dk1"/>
              </a:buClr>
              <a:buSzPts val="1800"/>
              <a:buNone/>
            </a:pPr>
            <a:r>
              <a:rPr b="0" i="0" lang="en" sz="1800" u="none" cap="none" strike="noStrike">
                <a:latin typeface="Times New Roman"/>
                <a:ea typeface="Times New Roman"/>
                <a:cs typeface="Times New Roman"/>
                <a:sym typeface="Times New Roman"/>
              </a:rPr>
              <a:t>Some previous work has used one of these options; some the other. No clear difference in efficacy</a:t>
            </a:r>
            <a:endParaRPr/>
          </a:p>
        </p:txBody>
      </p:sp>
      <p:sp>
        <p:nvSpPr>
          <p:cNvPr id="160" name="Google Shape;160;p19"/>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225"/>
              <a:buFont typeface="Calibri"/>
              <a:buNone/>
            </a:pPr>
            <a:r>
              <a:rPr lang="en"/>
              <a:t> </a:t>
            </a:r>
            <a:endParaRPr/>
          </a:p>
        </p:txBody>
      </p:sp>
      <p:pic>
        <p:nvPicPr>
          <p:cNvPr id="161" name="Google Shape;161;p19"/>
          <p:cNvPicPr preferRelativeResize="0"/>
          <p:nvPr/>
        </p:nvPicPr>
        <p:blipFill rotWithShape="1">
          <a:blip r:embed="rId3">
            <a:alphaModFix/>
          </a:blip>
          <a:srcRect b="0" l="0" r="0" t="0"/>
          <a:stretch/>
        </p:blipFill>
        <p:spPr>
          <a:xfrm>
            <a:off x="1066800" y="1657349"/>
            <a:ext cx="5486400" cy="609601"/>
          </a:xfrm>
          <a:prstGeom prst="rect">
            <a:avLst/>
          </a:prstGeom>
          <a:noFill/>
          <a:ln>
            <a:noFill/>
          </a:ln>
        </p:spPr>
      </p:pic>
      <p:sp>
        <p:nvSpPr>
          <p:cNvPr id="162" name="Google Shape;162;p19"/>
          <p:cNvSpPr txBox="1"/>
          <p:nvPr/>
        </p:nvSpPr>
        <p:spPr>
          <a:xfrm>
            <a:off x="76200" y="109536"/>
            <a:ext cx="6870599" cy="634207"/>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lt1"/>
              </a:buClr>
              <a:buSzPts val="700"/>
              <a:buFont typeface="Georgia"/>
              <a:buNone/>
            </a:pPr>
            <a:r>
              <a:rPr b="0" i="0" lang="en" sz="2800" u="none" cap="none" strike="noStrike">
                <a:solidFill>
                  <a:schemeClr val="lt1"/>
                </a:solidFill>
                <a:latin typeface="Georgia"/>
                <a:ea typeface="Georgia"/>
                <a:cs typeface="Georgia"/>
                <a:sym typeface="Georgia"/>
              </a:rPr>
              <a:t>Group Average Agglomerative Clustering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76200" y="302914"/>
            <a:ext cx="8439150" cy="363836"/>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Ward Method</a:t>
            </a:r>
            <a:endParaRPr/>
          </a:p>
        </p:txBody>
      </p:sp>
      <p:sp>
        <p:nvSpPr>
          <p:cNvPr id="168" name="Google Shape;168;p20"/>
          <p:cNvSpPr txBox="1"/>
          <p:nvPr>
            <p:ph idx="1" type="body"/>
          </p:nvPr>
        </p:nvSpPr>
        <p:spPr>
          <a:xfrm>
            <a:off x="152399" y="895350"/>
            <a:ext cx="8362950" cy="3661173"/>
          </a:xfrm>
          <a:prstGeom prst="rect">
            <a:avLst/>
          </a:prstGeom>
          <a:noFill/>
          <a:ln>
            <a:noFill/>
          </a:ln>
        </p:spPr>
        <p:txBody>
          <a:bodyPr anchorCtr="0" anchor="t" bIns="91425" lIns="91425" spcFirstLastPara="1" rIns="91425" wrap="square" tIns="91425">
            <a:noAutofit/>
          </a:bodyPr>
          <a:lstStyle/>
          <a:p>
            <a:pPr indent="-171450" lvl="0" marL="171450" rtl="0" algn="just">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It says that distance between any two clusters A and B is the increase in</a:t>
            </a:r>
            <a:endParaRPr/>
          </a:p>
          <a:p>
            <a:pPr indent="-171450" lvl="0" marL="171450" rtl="0" algn="just">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sum of square of the merged clusters when compared to individual sum of squares of A and B together</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This method tries to club clusters to minimize the increase in sum of square value</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 Mathematically,</a:t>
            </a:r>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l">
              <a:lnSpc>
                <a:spcPct val="90000"/>
              </a:lnSpc>
              <a:spcBef>
                <a:spcPts val="0"/>
              </a:spcBef>
              <a:spcAft>
                <a:spcPts val="0"/>
              </a:spcAft>
              <a:buClr>
                <a:schemeClr val="dk1"/>
              </a:buClr>
              <a:buSzPts val="1800"/>
              <a:buNone/>
            </a:pPr>
            <a:r>
              <a:rPr lang="en" sz="1800">
                <a:latin typeface="Times New Roman"/>
                <a:ea typeface="Times New Roman"/>
                <a:cs typeface="Times New Roman"/>
                <a:sym typeface="Times New Roman"/>
              </a:rPr>
              <a:t>Ward’s method is greedy and is applicable for quantitative data only</a:t>
            </a:r>
            <a:endParaRPr/>
          </a:p>
          <a:p>
            <a:pPr indent="-171450" lvl="0" marL="171450" rtl="0" algn="l">
              <a:lnSpc>
                <a:spcPct val="90000"/>
              </a:lnSpc>
              <a:spcBef>
                <a:spcPts val="0"/>
              </a:spcBef>
              <a:spcAft>
                <a:spcPts val="0"/>
              </a:spcAft>
              <a:buClr>
                <a:schemeClr val="dk1"/>
              </a:buClr>
              <a:buSzPts val="2100"/>
              <a:buNone/>
            </a:pPr>
            <a:r>
              <a:t/>
            </a:r>
            <a:endParaRPr/>
          </a:p>
        </p:txBody>
      </p:sp>
      <p:pic>
        <p:nvPicPr>
          <p:cNvPr id="169" name="Google Shape;169;p20"/>
          <p:cNvPicPr preferRelativeResize="0"/>
          <p:nvPr/>
        </p:nvPicPr>
        <p:blipFill rotWithShape="1">
          <a:blip r:embed="rId3">
            <a:alphaModFix/>
          </a:blip>
          <a:srcRect b="51974" l="32217" r="29165" t="36663"/>
          <a:stretch/>
        </p:blipFill>
        <p:spPr>
          <a:xfrm>
            <a:off x="609600" y="2800350"/>
            <a:ext cx="7600950" cy="1036586"/>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6200" y="159544"/>
            <a:ext cx="1549400" cy="659606"/>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Times New Roman"/>
              <a:buNone/>
            </a:pPr>
            <a:r>
              <a:rPr i="0" lang="en" sz="2800" u="none" cap="none" strike="noStrike">
                <a:solidFill>
                  <a:schemeClr val="lt1"/>
                </a:solidFill>
                <a:latin typeface="Times New Roman"/>
                <a:ea typeface="Times New Roman"/>
                <a:cs typeface="Times New Roman"/>
                <a:sym typeface="Times New Roman"/>
              </a:rPr>
              <a:t>Example</a:t>
            </a:r>
            <a:endParaRPr/>
          </a:p>
        </p:txBody>
      </p:sp>
      <p:sp>
        <p:nvSpPr>
          <p:cNvPr id="175" name="Google Shape;175;p21"/>
          <p:cNvSpPr txBox="1"/>
          <p:nvPr>
            <p:ph idx="1" type="body"/>
          </p:nvPr>
        </p:nvSpPr>
        <p:spPr>
          <a:xfrm>
            <a:off x="152400" y="971550"/>
            <a:ext cx="6705599" cy="3211115"/>
          </a:xfrm>
          <a:prstGeom prst="rect">
            <a:avLst/>
          </a:prstGeom>
          <a:noFill/>
          <a:ln>
            <a:noFill/>
          </a:ln>
        </p:spPr>
        <p:txBody>
          <a:bodyPr anchorCtr="0" anchor="t" bIns="45700" lIns="91425" spcFirstLastPara="1" rIns="91425" wrap="square" tIns="45700">
            <a:noAutofit/>
          </a:bodyPr>
          <a:lstStyle/>
          <a:p>
            <a:pPr indent="-319088" lvl="0" marL="319088" marR="0" rtl="0" algn="l">
              <a:lnSpc>
                <a:spcPct val="90000"/>
              </a:lnSpc>
              <a:spcBef>
                <a:spcPts val="0"/>
              </a:spcBef>
              <a:spcAft>
                <a:spcPts val="0"/>
              </a:spcAft>
              <a:buClr>
                <a:srgbClr val="99CC00"/>
              </a:buClr>
              <a:buSzPts val="450"/>
              <a:buFont typeface="Noto Sans Symbols"/>
              <a:buNone/>
            </a:pPr>
            <a:r>
              <a:rPr b="0" i="0" lang="en" sz="1800" u="none" cap="none" strike="noStrike"/>
              <a:t>Consider A, B, C, D, E as </a:t>
            </a:r>
            <a:r>
              <a:rPr lang="en" sz="1800"/>
              <a:t>cases</a:t>
            </a:r>
            <a:r>
              <a:rPr b="0" i="0" lang="en" sz="1800" u="none" cap="none" strike="noStrike"/>
              <a:t> with the following similarities:</a:t>
            </a:r>
            <a:endParaRPr/>
          </a:p>
          <a:p>
            <a:pPr indent="-319088" lvl="0" marL="319088" marR="0" rtl="0" algn="l">
              <a:lnSpc>
                <a:spcPct val="90000"/>
              </a:lnSpc>
              <a:spcBef>
                <a:spcPts val="360"/>
              </a:spcBef>
              <a:spcAft>
                <a:spcPts val="0"/>
              </a:spcAft>
              <a:buClr>
                <a:srgbClr val="99CC00"/>
              </a:buClr>
              <a:buSzPts val="450"/>
              <a:buFont typeface="Noto Sans Symbols"/>
              <a:buNone/>
            </a:pPr>
            <a:r>
              <a:rPr b="1" i="0" lang="en" sz="1800" u="none" cap="none" strike="noStrike">
                <a:solidFill>
                  <a:srgbClr val="C00000"/>
                </a:solidFill>
                <a:latin typeface="Times New Roman"/>
                <a:ea typeface="Times New Roman"/>
                <a:cs typeface="Times New Roman"/>
                <a:sym typeface="Times New Roman"/>
              </a:rPr>
              <a:t>           A     B     C     D     E</a:t>
            </a:r>
            <a:endParaRPr/>
          </a:p>
          <a:p>
            <a:pPr indent="-319088" lvl="0" marL="319088" marR="0" rtl="0" algn="l">
              <a:lnSpc>
                <a:spcPct val="90000"/>
              </a:lnSpc>
              <a:spcBef>
                <a:spcPts val="360"/>
              </a:spcBef>
              <a:spcAft>
                <a:spcPts val="0"/>
              </a:spcAft>
              <a:buClr>
                <a:srgbClr val="99CC00"/>
              </a:buClr>
              <a:buSzPts val="450"/>
              <a:buFont typeface="Noto Sans Symbols"/>
              <a:buNone/>
            </a:pPr>
            <a:r>
              <a:rPr b="0" i="0" lang="en" sz="1800" u="none" cap="none" strike="noStrike">
                <a:solidFill>
                  <a:srgbClr val="0070C0"/>
                </a:solidFill>
                <a:latin typeface="Times New Roman"/>
                <a:ea typeface="Times New Roman"/>
                <a:cs typeface="Times New Roman"/>
                <a:sym typeface="Times New Roman"/>
              </a:rPr>
              <a:t>    </a:t>
            </a:r>
            <a:r>
              <a:rPr b="1" i="0" lang="en" sz="1800" u="none" cap="none" strike="noStrike">
                <a:solidFill>
                  <a:srgbClr val="0070C0"/>
                </a:solidFill>
                <a:latin typeface="Times New Roman"/>
                <a:ea typeface="Times New Roman"/>
                <a:cs typeface="Times New Roman"/>
                <a:sym typeface="Times New Roman"/>
              </a:rPr>
              <a:t>A</a:t>
            </a:r>
            <a:r>
              <a:rPr b="0" i="0" lang="en" sz="1800" u="none" cap="none" strike="noStrike">
                <a:solidFill>
                  <a:srgbClr val="0070C0"/>
                </a:solidFill>
                <a:latin typeface="Times New Roman"/>
                <a:ea typeface="Times New Roman"/>
                <a:cs typeface="Times New Roman"/>
                <a:sym typeface="Times New Roman"/>
              </a:rPr>
              <a:t>     </a:t>
            </a: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solidFill>
                  <a:srgbClr val="00B050"/>
                </a:solidFill>
                <a:latin typeface="Times New Roman"/>
                <a:ea typeface="Times New Roman"/>
                <a:cs typeface="Times New Roman"/>
                <a:sym typeface="Times New Roman"/>
              </a:rPr>
              <a:t>2</a:t>
            </a:r>
            <a:r>
              <a:rPr b="0" i="0" lang="en" sz="1800" u="none" cap="none" strike="noStrike">
                <a:solidFill>
                  <a:srgbClr val="003399"/>
                </a:solidFill>
                <a:latin typeface="Times New Roman"/>
                <a:ea typeface="Times New Roman"/>
                <a:cs typeface="Times New Roman"/>
                <a:sym typeface="Times New Roman"/>
              </a:rPr>
              <a:t>      7    </a:t>
            </a:r>
            <a:r>
              <a:rPr b="0" i="0" lang="en" sz="1800" u="none" cap="none" strike="noStrike">
                <a:solidFill>
                  <a:srgbClr val="E305B9"/>
                </a:solidFill>
                <a:latin typeface="Times New Roman"/>
                <a:ea typeface="Times New Roman"/>
                <a:cs typeface="Times New Roman"/>
                <a:sym typeface="Times New Roman"/>
              </a:rPr>
              <a:t>9</a:t>
            </a: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solidFill>
                  <a:srgbClr val="0070C0"/>
                </a:solidFill>
                <a:latin typeface="Times New Roman"/>
                <a:ea typeface="Times New Roman"/>
                <a:cs typeface="Times New Roman"/>
                <a:sym typeface="Times New Roman"/>
              </a:rPr>
              <a:t>4</a:t>
            </a:r>
            <a:endParaRPr/>
          </a:p>
          <a:p>
            <a:pPr indent="-319088" lvl="0" marL="319088" marR="0" rtl="0" algn="l">
              <a:lnSpc>
                <a:spcPct val="90000"/>
              </a:lnSpc>
              <a:spcBef>
                <a:spcPts val="360"/>
              </a:spcBef>
              <a:spcAft>
                <a:spcPts val="0"/>
              </a:spcAft>
              <a:buClr>
                <a:srgbClr val="99CC00"/>
              </a:buClr>
              <a:buSzPts val="450"/>
              <a:buFont typeface="Noto Sans Symbols"/>
              <a:buNone/>
            </a:pPr>
            <a:r>
              <a:rPr b="1" i="0" lang="en" sz="1800" u="none" cap="none" strike="noStrike">
                <a:solidFill>
                  <a:srgbClr val="003399"/>
                </a:solidFill>
                <a:latin typeface="Times New Roman"/>
                <a:ea typeface="Times New Roman"/>
                <a:cs typeface="Times New Roman"/>
                <a:sym typeface="Times New Roman"/>
              </a:rPr>
              <a:t>    </a:t>
            </a:r>
            <a:r>
              <a:rPr b="1" i="0" lang="en" sz="1800" u="none" cap="none" strike="noStrike">
                <a:solidFill>
                  <a:srgbClr val="0070C0"/>
                </a:solidFill>
                <a:latin typeface="Times New Roman"/>
                <a:ea typeface="Times New Roman"/>
                <a:cs typeface="Times New Roman"/>
                <a:sym typeface="Times New Roman"/>
              </a:rPr>
              <a:t>B</a:t>
            </a: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solidFill>
                  <a:srgbClr val="00B050"/>
                </a:solidFill>
                <a:latin typeface="Times New Roman"/>
                <a:ea typeface="Times New Roman"/>
                <a:cs typeface="Times New Roman"/>
                <a:sym typeface="Times New Roman"/>
              </a:rPr>
              <a:t>2</a:t>
            </a:r>
            <a:r>
              <a:rPr b="0" i="0" lang="en" sz="1800" u="none" cap="none" strike="noStrike">
                <a:solidFill>
                  <a:srgbClr val="003399"/>
                </a:solidFill>
                <a:latin typeface="Times New Roman"/>
                <a:ea typeface="Times New Roman"/>
                <a:cs typeface="Times New Roman"/>
                <a:sym typeface="Times New Roman"/>
              </a:rPr>
              <a:t>     -       9    11   </a:t>
            </a:r>
            <a:r>
              <a:rPr b="0" i="0" lang="en" sz="1800" u="none" cap="none" strike="noStrike">
                <a:solidFill>
                  <a:srgbClr val="E305B9"/>
                </a:solidFill>
                <a:latin typeface="Times New Roman"/>
                <a:ea typeface="Times New Roman"/>
                <a:cs typeface="Times New Roman"/>
                <a:sym typeface="Times New Roman"/>
              </a:rPr>
              <a:t>14</a:t>
            </a:r>
            <a:endParaRPr/>
          </a:p>
          <a:p>
            <a:pPr indent="-319088" lvl="0" marL="319088" marR="0" rtl="0" algn="l">
              <a:lnSpc>
                <a:spcPct val="90000"/>
              </a:lnSpc>
              <a:spcBef>
                <a:spcPts val="360"/>
              </a:spcBef>
              <a:spcAft>
                <a:spcPts val="0"/>
              </a:spcAft>
              <a:buClr>
                <a:srgbClr val="99CC00"/>
              </a:buClr>
              <a:buSzPts val="450"/>
              <a:buFont typeface="Noto Sans Symbols"/>
              <a:buNone/>
            </a:pPr>
            <a:r>
              <a:rPr b="0" i="0" lang="en" sz="1800" u="none" cap="none" strike="noStrike">
                <a:solidFill>
                  <a:srgbClr val="003399"/>
                </a:solidFill>
                <a:latin typeface="Times New Roman"/>
                <a:ea typeface="Times New Roman"/>
                <a:cs typeface="Times New Roman"/>
                <a:sym typeface="Times New Roman"/>
              </a:rPr>
              <a:t>    </a:t>
            </a:r>
            <a:r>
              <a:rPr b="1" i="0" lang="en" sz="1800" u="none" cap="none" strike="noStrike">
                <a:solidFill>
                  <a:srgbClr val="0070C0"/>
                </a:solidFill>
                <a:latin typeface="Times New Roman"/>
                <a:ea typeface="Times New Roman"/>
                <a:cs typeface="Times New Roman"/>
                <a:sym typeface="Times New Roman"/>
              </a:rPr>
              <a:t>C</a:t>
            </a:r>
            <a:r>
              <a:rPr b="0" i="0" lang="en" sz="1800" u="none" cap="none" strike="noStrike">
                <a:solidFill>
                  <a:srgbClr val="0070C0"/>
                </a:solidFill>
                <a:latin typeface="Times New Roman"/>
                <a:ea typeface="Times New Roman"/>
                <a:cs typeface="Times New Roman"/>
                <a:sym typeface="Times New Roman"/>
              </a:rPr>
              <a:t> </a:t>
            </a:r>
            <a:r>
              <a:rPr b="0" i="0" lang="en" sz="1800" u="none" cap="none" strike="noStrike">
                <a:solidFill>
                  <a:srgbClr val="003399"/>
                </a:solidFill>
                <a:latin typeface="Times New Roman"/>
                <a:ea typeface="Times New Roman"/>
                <a:cs typeface="Times New Roman"/>
                <a:sym typeface="Times New Roman"/>
              </a:rPr>
              <a:t>    7     9      -      </a:t>
            </a:r>
            <a:r>
              <a:rPr b="0" i="0" lang="en" sz="1800" u="none" cap="none" strike="noStrike">
                <a:solidFill>
                  <a:srgbClr val="00B050"/>
                </a:solidFill>
                <a:latin typeface="Times New Roman"/>
                <a:ea typeface="Times New Roman"/>
                <a:cs typeface="Times New Roman"/>
                <a:sym typeface="Times New Roman"/>
              </a:rPr>
              <a:t>4</a:t>
            </a:r>
            <a:r>
              <a:rPr b="0" i="0" lang="en" sz="1800" u="none" cap="none" strike="noStrike">
                <a:solidFill>
                  <a:srgbClr val="003399"/>
                </a:solidFill>
                <a:latin typeface="Times New Roman"/>
                <a:ea typeface="Times New Roman"/>
                <a:cs typeface="Times New Roman"/>
                <a:sym typeface="Times New Roman"/>
              </a:rPr>
              <a:t>     8</a:t>
            </a:r>
            <a:endParaRPr/>
          </a:p>
          <a:p>
            <a:pPr indent="-319088" lvl="0" marL="319088" marR="0" rtl="0" algn="l">
              <a:lnSpc>
                <a:spcPct val="90000"/>
              </a:lnSpc>
              <a:spcBef>
                <a:spcPts val="360"/>
              </a:spcBef>
              <a:spcAft>
                <a:spcPts val="0"/>
              </a:spcAft>
              <a:buClr>
                <a:srgbClr val="99CC00"/>
              </a:buClr>
              <a:buSzPts val="450"/>
              <a:buFont typeface="Noto Sans Symbols"/>
              <a:buNone/>
            </a:pPr>
            <a:r>
              <a:rPr b="0" i="0" lang="en" sz="1800" u="none" cap="none" strike="noStrike">
                <a:solidFill>
                  <a:srgbClr val="003399"/>
                </a:solidFill>
                <a:latin typeface="Times New Roman"/>
                <a:ea typeface="Times New Roman"/>
                <a:cs typeface="Times New Roman"/>
                <a:sym typeface="Times New Roman"/>
              </a:rPr>
              <a:t>    </a:t>
            </a:r>
            <a:r>
              <a:rPr b="1" i="0" lang="en" sz="1800" u="none" cap="none" strike="noStrike">
                <a:solidFill>
                  <a:srgbClr val="0070C0"/>
                </a:solidFill>
                <a:latin typeface="Times New Roman"/>
                <a:ea typeface="Times New Roman"/>
                <a:cs typeface="Times New Roman"/>
                <a:sym typeface="Times New Roman"/>
              </a:rPr>
              <a:t>D</a:t>
            </a: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solidFill>
                  <a:srgbClr val="E305B9"/>
                </a:solidFill>
                <a:latin typeface="Times New Roman"/>
                <a:ea typeface="Times New Roman"/>
                <a:cs typeface="Times New Roman"/>
                <a:sym typeface="Times New Roman"/>
              </a:rPr>
              <a:t>9</a:t>
            </a:r>
            <a:r>
              <a:rPr b="0" i="0" lang="en" sz="1800" u="none" cap="none" strike="noStrike">
                <a:solidFill>
                  <a:srgbClr val="003399"/>
                </a:solidFill>
                <a:latin typeface="Times New Roman"/>
                <a:ea typeface="Times New Roman"/>
                <a:cs typeface="Times New Roman"/>
                <a:sym typeface="Times New Roman"/>
              </a:rPr>
              <a:t>    11    </a:t>
            </a:r>
            <a:r>
              <a:rPr b="0" i="0" lang="en" sz="1800" u="none" cap="none" strike="noStrike">
                <a:solidFill>
                  <a:srgbClr val="00B050"/>
                </a:solidFill>
                <a:latin typeface="Times New Roman"/>
                <a:ea typeface="Times New Roman"/>
                <a:cs typeface="Times New Roman"/>
                <a:sym typeface="Times New Roman"/>
              </a:rPr>
              <a:t>4</a:t>
            </a:r>
            <a:r>
              <a:rPr b="0" i="0" lang="en" sz="1800" u="none" cap="none" strike="noStrike">
                <a:solidFill>
                  <a:srgbClr val="003399"/>
                </a:solidFill>
                <a:latin typeface="Times New Roman"/>
                <a:ea typeface="Times New Roman"/>
                <a:cs typeface="Times New Roman"/>
                <a:sym typeface="Times New Roman"/>
              </a:rPr>
              <a:t>     -       </a:t>
            </a:r>
            <a:r>
              <a:rPr b="0" i="0" lang="en" sz="1800" u="none" cap="none" strike="noStrike">
                <a:solidFill>
                  <a:srgbClr val="00B050"/>
                </a:solidFill>
                <a:latin typeface="Times New Roman"/>
                <a:ea typeface="Times New Roman"/>
                <a:cs typeface="Times New Roman"/>
                <a:sym typeface="Times New Roman"/>
              </a:rPr>
              <a:t>2</a:t>
            </a:r>
            <a:endParaRPr/>
          </a:p>
          <a:p>
            <a:pPr indent="-319088" lvl="0" marL="319088" marR="0" rtl="0" algn="l">
              <a:lnSpc>
                <a:spcPct val="90000"/>
              </a:lnSpc>
              <a:spcBef>
                <a:spcPts val="360"/>
              </a:spcBef>
              <a:spcAft>
                <a:spcPts val="0"/>
              </a:spcAft>
              <a:buClr>
                <a:srgbClr val="99CC00"/>
              </a:buClr>
              <a:buSzPts val="450"/>
              <a:buFont typeface="Noto Sans Symbols"/>
              <a:buNone/>
            </a:pPr>
            <a:r>
              <a:rPr b="1" i="0" lang="en" sz="1800" u="none" cap="none" strike="noStrike">
                <a:solidFill>
                  <a:srgbClr val="003399"/>
                </a:solidFill>
                <a:latin typeface="Times New Roman"/>
                <a:ea typeface="Times New Roman"/>
                <a:cs typeface="Times New Roman"/>
                <a:sym typeface="Times New Roman"/>
              </a:rPr>
              <a:t>    </a:t>
            </a:r>
            <a:r>
              <a:rPr b="1" i="0" lang="en" sz="1800" u="none" cap="none" strike="noStrike">
                <a:solidFill>
                  <a:srgbClr val="0070C0"/>
                </a:solidFill>
                <a:latin typeface="Times New Roman"/>
                <a:ea typeface="Times New Roman"/>
                <a:cs typeface="Times New Roman"/>
                <a:sym typeface="Times New Roman"/>
              </a:rPr>
              <a:t>E</a:t>
            </a: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solidFill>
                  <a:srgbClr val="0070C0"/>
                </a:solidFill>
                <a:latin typeface="Times New Roman"/>
                <a:ea typeface="Times New Roman"/>
                <a:cs typeface="Times New Roman"/>
                <a:sym typeface="Times New Roman"/>
              </a:rPr>
              <a:t>4 </a:t>
            </a:r>
            <a:r>
              <a:rPr b="0" i="0" lang="en" sz="1800" u="none" cap="none" strike="noStrike">
                <a:solidFill>
                  <a:srgbClr val="003399"/>
                </a:solidFill>
                <a:latin typeface="Times New Roman"/>
                <a:ea typeface="Times New Roman"/>
                <a:cs typeface="Times New Roman"/>
                <a:sym typeface="Times New Roman"/>
              </a:rPr>
              <a:t>    </a:t>
            </a:r>
            <a:r>
              <a:rPr b="0" i="0" lang="en" sz="1800" u="none" cap="none" strike="noStrike">
                <a:solidFill>
                  <a:srgbClr val="E305B9"/>
                </a:solidFill>
                <a:latin typeface="Times New Roman"/>
                <a:ea typeface="Times New Roman"/>
                <a:cs typeface="Times New Roman"/>
                <a:sym typeface="Times New Roman"/>
              </a:rPr>
              <a:t>14</a:t>
            </a:r>
            <a:r>
              <a:rPr b="0" i="0" lang="en" sz="1800" u="none" cap="none" strike="noStrike">
                <a:solidFill>
                  <a:srgbClr val="003399"/>
                </a:solidFill>
                <a:latin typeface="Times New Roman"/>
                <a:ea typeface="Times New Roman"/>
                <a:cs typeface="Times New Roman"/>
                <a:sym typeface="Times New Roman"/>
              </a:rPr>
              <a:t>    8     </a:t>
            </a:r>
            <a:r>
              <a:rPr b="0" i="0" lang="en" sz="1800" u="none" cap="none" strike="noStrike">
                <a:solidFill>
                  <a:srgbClr val="00B050"/>
                </a:solidFill>
                <a:latin typeface="Times New Roman"/>
                <a:ea typeface="Times New Roman"/>
                <a:cs typeface="Times New Roman"/>
                <a:sym typeface="Times New Roman"/>
              </a:rPr>
              <a:t>2</a:t>
            </a:r>
            <a:r>
              <a:rPr b="0" i="0" lang="en" sz="1800" u="none" cap="none" strike="noStrike">
                <a:solidFill>
                  <a:srgbClr val="003399"/>
                </a:solidFill>
                <a:latin typeface="Times New Roman"/>
                <a:ea typeface="Times New Roman"/>
                <a:cs typeface="Times New Roman"/>
                <a:sym typeface="Times New Roman"/>
              </a:rPr>
              <a:t>      -</a:t>
            </a:r>
            <a:endParaRPr/>
          </a:p>
          <a:p>
            <a:pPr indent="-319088" lvl="0" marL="319088" marR="0" rtl="0" algn="l">
              <a:lnSpc>
                <a:spcPct val="90000"/>
              </a:lnSpc>
              <a:spcBef>
                <a:spcPts val="360"/>
              </a:spcBef>
              <a:spcAft>
                <a:spcPts val="0"/>
              </a:spcAft>
              <a:buClr>
                <a:srgbClr val="99CC00"/>
              </a:buClr>
              <a:buSzPts val="450"/>
              <a:buFont typeface="Noto Sans Symbols"/>
              <a:buNone/>
            </a:pPr>
            <a:r>
              <a:rPr b="0" i="0" lang="en" sz="1800" u="none" cap="none" strike="noStrike">
                <a:solidFill>
                  <a:srgbClr val="003399"/>
                </a:solidFill>
                <a:latin typeface="Times New Roman"/>
                <a:ea typeface="Times New Roman"/>
                <a:cs typeface="Times New Roman"/>
                <a:sym typeface="Times New Roman"/>
              </a:rPr>
              <a:t>   </a:t>
            </a:r>
            <a:endParaRPr/>
          </a:p>
          <a:p>
            <a:pPr indent="-319088" lvl="0" marL="319088" marR="0" rtl="0" algn="l">
              <a:lnSpc>
                <a:spcPct val="90000"/>
              </a:lnSpc>
              <a:spcBef>
                <a:spcPts val="360"/>
              </a:spcBef>
              <a:spcAft>
                <a:spcPts val="0"/>
              </a:spcAft>
              <a:buClr>
                <a:srgbClr val="99CC00"/>
              </a:buClr>
              <a:buSzPts val="450"/>
              <a:buFont typeface="Noto Sans Symbols"/>
              <a:buNone/>
            </a:pPr>
            <a:r>
              <a:rPr b="0" i="0" lang="en" sz="1800" u="none" cap="none" strike="noStrike">
                <a:solidFill>
                  <a:srgbClr val="FF0000"/>
                </a:solidFill>
                <a:latin typeface="Times New Roman"/>
                <a:ea typeface="Times New Roman"/>
                <a:cs typeface="Times New Roman"/>
                <a:sym typeface="Times New Roman"/>
              </a:rPr>
              <a:t>Highest pair is: E-B = 14</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76200" y="133350"/>
            <a:ext cx="1531888" cy="605135"/>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lt1"/>
              </a:buClr>
              <a:buSzPts val="700"/>
              <a:buFont typeface="Times New Roman"/>
              <a:buNone/>
            </a:pPr>
            <a:r>
              <a:rPr i="0" lang="en" sz="2800" u="none" cap="none" strike="noStrike">
                <a:solidFill>
                  <a:schemeClr val="lt1"/>
                </a:solidFill>
                <a:latin typeface="Times New Roman"/>
                <a:ea typeface="Times New Roman"/>
                <a:cs typeface="Times New Roman"/>
                <a:sym typeface="Times New Roman"/>
              </a:rPr>
              <a:t>Example </a:t>
            </a:r>
            <a:endParaRPr/>
          </a:p>
        </p:txBody>
      </p:sp>
      <p:sp>
        <p:nvSpPr>
          <p:cNvPr id="181" name="Google Shape;181;p22"/>
          <p:cNvSpPr txBox="1"/>
          <p:nvPr>
            <p:ph idx="1" type="body"/>
          </p:nvPr>
        </p:nvSpPr>
        <p:spPr>
          <a:xfrm>
            <a:off x="76201" y="895350"/>
            <a:ext cx="8888462" cy="247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CC00"/>
              </a:buClr>
              <a:buSzPts val="450"/>
              <a:buFont typeface="Noto Sans Symbols"/>
              <a:buNone/>
            </a:pPr>
            <a:r>
              <a:rPr b="0" i="0" lang="en" sz="1800" u="none" cap="none" strike="noStrike">
                <a:latin typeface="Times New Roman"/>
                <a:ea typeface="Times New Roman"/>
                <a:cs typeface="Times New Roman"/>
                <a:sym typeface="Times New Roman"/>
              </a:rPr>
              <a:t>So lets cluster E and B. We now have the structure:</a:t>
            </a:r>
            <a:endParaRPr/>
          </a:p>
        </p:txBody>
      </p:sp>
      <p:pic>
        <p:nvPicPr>
          <p:cNvPr id="182" name="Google Shape;182;p22"/>
          <p:cNvPicPr preferRelativeResize="0"/>
          <p:nvPr/>
        </p:nvPicPr>
        <p:blipFill rotWithShape="1">
          <a:blip r:embed="rId3">
            <a:alphaModFix/>
          </a:blip>
          <a:srcRect b="0" l="0" r="0" t="0"/>
          <a:stretch/>
        </p:blipFill>
        <p:spPr>
          <a:xfrm>
            <a:off x="304800" y="1589087"/>
            <a:ext cx="5791200" cy="1741884"/>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