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7F971EE-7EB5-4282-AA1C-1BA3A0E55A8D}">
  <a:tblStyle styleId="{17F971EE-7EB5-4282-AA1C-1BA3A0E55A8D}"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E7E7F3"/>
          </a:solidFill>
        </a:fill>
      </a:tcStyle>
    </a:wholeTbl>
    <a:band1H>
      <a:tcTxStyle/>
      <a:tcStyle>
        <a:fill>
          <a:solidFill>
            <a:srgbClr val="CBCBE5"/>
          </a:solidFill>
        </a:fill>
      </a:tcStyle>
    </a:band1H>
    <a:band2H>
      <a:tcTxStyle/>
    </a:band2H>
    <a:band1V>
      <a:tcTxStyle/>
      <a:tcStyle>
        <a:fill>
          <a:solidFill>
            <a:srgbClr val="CBCBE5"/>
          </a:solidFill>
        </a:fill>
      </a:tcStyle>
    </a:band1V>
    <a:band2V>
      <a:tcTxStyle/>
    </a:band2V>
    <a:lastCol>
      <a:tcTxStyle b="on" i="off"/>
    </a:lastCol>
    <a:firstCol>
      <a:tcTxStyle b="on" i="off"/>
    </a:firstCol>
    <a:lastRow>
      <a:tcTxStyle b="on" i="off"/>
      <a:tcStyle>
        <a:tcBdr>
          <a:top>
            <a:ln cap="flat" cmpd="sng" w="50800">
              <a:solidFill>
                <a:schemeClr val="dk1"/>
              </a:solidFill>
              <a:prstDash val="solid"/>
              <a:round/>
              <a:headEnd len="sm" w="sm" type="none"/>
              <a:tailEnd len="sm" w="sm" type="none"/>
            </a:ln>
          </a:top>
        </a:tcBdr>
        <a:fill>
          <a:solidFill>
            <a:srgbClr val="E7E7F3"/>
          </a:solidFill>
        </a:fill>
      </a:tcStyle>
    </a:lastRow>
    <a:seCell>
      <a:tcTxStyle/>
    </a:seCell>
    <a:swCell>
      <a:tcTxStyle/>
    </a:swCell>
    <a:firstRow>
      <a:tcTxStyle b="on" i="off">
        <a:font>
          <a:latin typeface="Arial"/>
          <a:ea typeface="Arial"/>
          <a:cs typeface="Arial"/>
        </a:font>
        <a:schemeClr val="lt1"/>
      </a:tcTxStyle>
      <a:tcStyle>
        <a:fill>
          <a:solidFill>
            <a:schemeClr val="dk1"/>
          </a:solidFill>
        </a:fill>
      </a:tcStyle>
    </a:firstRow>
    <a:neCell>
      <a:tcTxStyle/>
    </a:neCell>
    <a:nwCell>
      <a:tcTxStyle/>
    </a:nwCell>
  </a:tblStyle>
  <a:tblStyle styleId="{EC57A848-6D5C-4E7C-9E86-8DD32B2DFDD3}"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AECF3"/>
          </a:solidFill>
        </a:fill>
      </a:tcStyle>
    </a:wholeTbl>
    <a:band1H>
      <a:tcTxStyle/>
      <a:tcStyle>
        <a:fill>
          <a:solidFill>
            <a:srgbClr val="D0D6E5"/>
          </a:solidFill>
        </a:fill>
      </a:tcStyle>
    </a:band1H>
    <a:band2H>
      <a:tcTxStyle/>
    </a:band2H>
    <a:band1V>
      <a:tcTxStyle/>
      <a:tcStyle>
        <a:fill>
          <a:solidFill>
            <a:srgbClr val="D0D6E5"/>
          </a:solidFill>
        </a:fill>
      </a:tcStyle>
    </a:band1V>
    <a:band2V>
      <a:tcTxStyle/>
    </a:band2V>
    <a:lastCol>
      <a:tcTxStyle b="on" i="off">
        <a:font>
          <a:latin typeface="Arial"/>
          <a:ea typeface="Arial"/>
          <a:cs typeface="Arial"/>
        </a:font>
        <a:schemeClr val="lt1"/>
      </a:tcTxStyle>
      <a:tcStyle>
        <a:fill>
          <a:solidFill>
            <a:schemeClr val="accent2"/>
          </a:solidFill>
        </a:fill>
      </a:tcStyle>
    </a:lastCol>
    <a:firstCol>
      <a:tcTxStyle b="on" i="off">
        <a:font>
          <a:latin typeface="Arial"/>
          <a:ea typeface="Arial"/>
          <a:cs typeface="Arial"/>
        </a:font>
        <a:schemeClr val="lt1"/>
      </a:tcTxStyle>
      <a:tcStyle>
        <a:fill>
          <a:solidFill>
            <a:schemeClr val="accent2"/>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2"/>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2"/>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66" name="Google Shape;16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77" name="Google Shape;17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1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1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1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7: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7:notes"/>
          <p:cNvSpPr/>
          <p:nvPr>
            <p:ph idx="2" type="sldImg"/>
          </p:nvPr>
        </p:nvSpPr>
        <p:spPr>
          <a:xfrm>
            <a:off x="381187" y="685800"/>
            <a:ext cx="609629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8: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8:notes"/>
          <p:cNvSpPr/>
          <p:nvPr>
            <p:ph idx="2" type="sldImg"/>
          </p:nvPr>
        </p:nvSpPr>
        <p:spPr>
          <a:xfrm>
            <a:off x="381187" y="685800"/>
            <a:ext cx="609629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1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381187" y="685800"/>
            <a:ext cx="609629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18" name="Google Shape;11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25" name="Google Shape;12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31" name="Google Shape;13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37" name="Google Shape;13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44" name="Google Shape;14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52" name="Google Shape;15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 Slide 4">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1583342"/>
            <a:ext cx="7772400" cy="1159799"/>
          </a:xfrm>
          <a:prstGeom prst="rect">
            <a:avLst/>
          </a:prstGeom>
          <a:noFill/>
          <a:ln>
            <a:noFill/>
          </a:ln>
        </p:spPr>
        <p:txBody>
          <a:bodyPr anchorCtr="0" anchor="t" bIns="91425" lIns="91425" spcFirstLastPara="1" rIns="91425" wrap="square" tIns="91425">
            <a:normAutofit/>
          </a:bodyPr>
          <a:lstStyle>
            <a:lvl1pPr lvl="0" algn="ctr">
              <a:lnSpc>
                <a:spcPct val="90000"/>
              </a:lnSpc>
              <a:spcBef>
                <a:spcPts val="0"/>
              </a:spcBef>
              <a:spcAft>
                <a:spcPts val="0"/>
              </a:spcAft>
              <a:buClr>
                <a:srgbClr val="FFFFFF"/>
              </a:buClr>
              <a:buSzPts val="4800"/>
              <a:buFont typeface="Calibri"/>
              <a:buNone/>
              <a:defRPr sz="4800">
                <a:solidFill>
                  <a:srgbClr val="FFFFFF"/>
                </a:solidFill>
              </a:defRPr>
            </a:lvl1pPr>
            <a:lvl2pPr lvl="1" algn="ctr">
              <a:spcBef>
                <a:spcPts val="0"/>
              </a:spcBef>
              <a:spcAft>
                <a:spcPts val="0"/>
              </a:spcAft>
              <a:buSzPts val="1400"/>
              <a:buNone/>
              <a:defRPr sz="4800">
                <a:solidFill>
                  <a:srgbClr val="FFFFFF"/>
                </a:solidFill>
              </a:defRPr>
            </a:lvl2pPr>
            <a:lvl3pPr lvl="2" algn="ctr">
              <a:spcBef>
                <a:spcPts val="0"/>
              </a:spcBef>
              <a:spcAft>
                <a:spcPts val="0"/>
              </a:spcAft>
              <a:buSzPts val="1400"/>
              <a:buNone/>
              <a:defRPr sz="4800">
                <a:solidFill>
                  <a:srgbClr val="FFFFFF"/>
                </a:solidFill>
              </a:defRPr>
            </a:lvl3pPr>
            <a:lvl4pPr lvl="3" algn="ctr">
              <a:spcBef>
                <a:spcPts val="0"/>
              </a:spcBef>
              <a:spcAft>
                <a:spcPts val="0"/>
              </a:spcAft>
              <a:buSzPts val="1400"/>
              <a:buNone/>
              <a:defRPr sz="4800">
                <a:solidFill>
                  <a:srgbClr val="FFFFFF"/>
                </a:solidFill>
              </a:defRPr>
            </a:lvl4pPr>
            <a:lvl5pPr lvl="4" algn="ctr">
              <a:spcBef>
                <a:spcPts val="0"/>
              </a:spcBef>
              <a:spcAft>
                <a:spcPts val="0"/>
              </a:spcAft>
              <a:buSzPts val="1400"/>
              <a:buNone/>
              <a:defRPr sz="4800">
                <a:solidFill>
                  <a:srgbClr val="FFFFFF"/>
                </a:solidFill>
              </a:defRPr>
            </a:lvl5pPr>
            <a:lvl6pPr lvl="5" algn="ctr">
              <a:spcBef>
                <a:spcPts val="0"/>
              </a:spcBef>
              <a:spcAft>
                <a:spcPts val="0"/>
              </a:spcAft>
              <a:buSzPts val="1400"/>
              <a:buNone/>
              <a:defRPr sz="4800">
                <a:solidFill>
                  <a:srgbClr val="FFFFFF"/>
                </a:solidFill>
              </a:defRPr>
            </a:lvl6pPr>
            <a:lvl7pPr lvl="6" algn="ctr">
              <a:spcBef>
                <a:spcPts val="0"/>
              </a:spcBef>
              <a:spcAft>
                <a:spcPts val="0"/>
              </a:spcAft>
              <a:buSzPts val="1400"/>
              <a:buNone/>
              <a:defRPr sz="4800">
                <a:solidFill>
                  <a:srgbClr val="FFFFFF"/>
                </a:solidFill>
              </a:defRPr>
            </a:lvl7pPr>
            <a:lvl8pPr lvl="7" algn="ctr">
              <a:spcBef>
                <a:spcPts val="0"/>
              </a:spcBef>
              <a:spcAft>
                <a:spcPts val="0"/>
              </a:spcAft>
              <a:buSzPts val="1400"/>
              <a:buNone/>
              <a:defRPr sz="4800">
                <a:solidFill>
                  <a:srgbClr val="FFFFFF"/>
                </a:solidFill>
              </a:defRPr>
            </a:lvl8pPr>
            <a:lvl9pPr lvl="8" algn="ctr">
              <a:spcBef>
                <a:spcPts val="0"/>
              </a:spcBef>
              <a:spcAft>
                <a:spcPts val="0"/>
              </a:spcAft>
              <a:buSzPts val="1400"/>
              <a:buNone/>
              <a:defRPr sz="4800">
                <a:solidFill>
                  <a:srgbClr val="FFFFFF"/>
                </a:solidFill>
              </a:defRPr>
            </a:lvl9pPr>
          </a:lstStyle>
          <a:p/>
        </p:txBody>
      </p:sp>
      <p:sp>
        <p:nvSpPr>
          <p:cNvPr id="13" name="Google Shape;13;p2"/>
          <p:cNvSpPr txBox="1"/>
          <p:nvPr>
            <p:ph idx="1" type="subTitle"/>
          </p:nvPr>
        </p:nvSpPr>
        <p:spPr>
          <a:xfrm>
            <a:off x="685800" y="2840053"/>
            <a:ext cx="7772400" cy="784799"/>
          </a:xfrm>
          <a:prstGeom prst="rect">
            <a:avLst/>
          </a:prstGeom>
          <a:noFill/>
          <a:ln>
            <a:noFill/>
          </a:ln>
        </p:spPr>
        <p:txBody>
          <a:bodyPr anchorCtr="0" anchor="t" bIns="91425" lIns="91425" spcFirstLastPara="1" rIns="91425" wrap="square" tIns="91425">
            <a:normAutofit/>
          </a:bodyPr>
          <a:lstStyle>
            <a:lvl1pPr lvl="0" algn="ctr">
              <a:lnSpc>
                <a:spcPct val="90000"/>
              </a:lnSpc>
              <a:spcBef>
                <a:spcPts val="0"/>
              </a:spcBef>
              <a:spcAft>
                <a:spcPts val="0"/>
              </a:spcAft>
              <a:buClr>
                <a:schemeClr val="dk2"/>
              </a:buClr>
              <a:buSzPts val="2100"/>
              <a:buNone/>
              <a:defRPr>
                <a:solidFill>
                  <a:schemeClr val="dk2"/>
                </a:solidFill>
              </a:defRPr>
            </a:lvl1pPr>
            <a:lvl2pPr lvl="1" algn="ctr">
              <a:lnSpc>
                <a:spcPct val="90000"/>
              </a:lnSpc>
              <a:spcBef>
                <a:spcPts val="0"/>
              </a:spcBef>
              <a:spcAft>
                <a:spcPts val="0"/>
              </a:spcAft>
              <a:buClr>
                <a:schemeClr val="dk2"/>
              </a:buClr>
              <a:buSzPts val="3000"/>
              <a:buNone/>
              <a:defRPr sz="3000">
                <a:solidFill>
                  <a:schemeClr val="dk2"/>
                </a:solidFill>
              </a:defRPr>
            </a:lvl2pPr>
            <a:lvl3pPr lvl="2" algn="ctr">
              <a:lnSpc>
                <a:spcPct val="90000"/>
              </a:lnSpc>
              <a:spcBef>
                <a:spcPts val="0"/>
              </a:spcBef>
              <a:spcAft>
                <a:spcPts val="0"/>
              </a:spcAft>
              <a:buClr>
                <a:schemeClr val="dk2"/>
              </a:buClr>
              <a:buSzPts val="3000"/>
              <a:buNone/>
              <a:defRPr sz="3000">
                <a:solidFill>
                  <a:schemeClr val="dk2"/>
                </a:solidFill>
              </a:defRPr>
            </a:lvl3pPr>
            <a:lvl4pPr lvl="3" algn="ctr">
              <a:lnSpc>
                <a:spcPct val="90000"/>
              </a:lnSpc>
              <a:spcBef>
                <a:spcPts val="0"/>
              </a:spcBef>
              <a:spcAft>
                <a:spcPts val="0"/>
              </a:spcAft>
              <a:buClr>
                <a:schemeClr val="dk2"/>
              </a:buClr>
              <a:buSzPts val="3000"/>
              <a:buNone/>
              <a:defRPr sz="3000">
                <a:solidFill>
                  <a:schemeClr val="dk2"/>
                </a:solidFill>
              </a:defRPr>
            </a:lvl4pPr>
            <a:lvl5pPr lvl="4" algn="ctr">
              <a:lnSpc>
                <a:spcPct val="90000"/>
              </a:lnSpc>
              <a:spcBef>
                <a:spcPts val="0"/>
              </a:spcBef>
              <a:spcAft>
                <a:spcPts val="0"/>
              </a:spcAft>
              <a:buClr>
                <a:schemeClr val="dk2"/>
              </a:buClr>
              <a:buSzPts val="3000"/>
              <a:buNone/>
              <a:defRPr sz="3000">
                <a:solidFill>
                  <a:schemeClr val="dk2"/>
                </a:solidFill>
              </a:defRPr>
            </a:lvl5pPr>
            <a:lvl6pPr lvl="5" algn="ctr">
              <a:lnSpc>
                <a:spcPct val="90000"/>
              </a:lnSpc>
              <a:spcBef>
                <a:spcPts val="0"/>
              </a:spcBef>
              <a:spcAft>
                <a:spcPts val="0"/>
              </a:spcAft>
              <a:buClr>
                <a:schemeClr val="dk2"/>
              </a:buClr>
              <a:buSzPts val="3000"/>
              <a:buNone/>
              <a:defRPr sz="3000">
                <a:solidFill>
                  <a:schemeClr val="dk2"/>
                </a:solidFill>
              </a:defRPr>
            </a:lvl6pPr>
            <a:lvl7pPr lvl="6" algn="ctr">
              <a:lnSpc>
                <a:spcPct val="90000"/>
              </a:lnSpc>
              <a:spcBef>
                <a:spcPts val="0"/>
              </a:spcBef>
              <a:spcAft>
                <a:spcPts val="0"/>
              </a:spcAft>
              <a:buClr>
                <a:schemeClr val="dk2"/>
              </a:buClr>
              <a:buSzPts val="3000"/>
              <a:buNone/>
              <a:defRPr sz="3000">
                <a:solidFill>
                  <a:schemeClr val="dk2"/>
                </a:solidFill>
              </a:defRPr>
            </a:lvl7pPr>
            <a:lvl8pPr lvl="7" algn="ctr">
              <a:lnSpc>
                <a:spcPct val="90000"/>
              </a:lnSpc>
              <a:spcBef>
                <a:spcPts val="0"/>
              </a:spcBef>
              <a:spcAft>
                <a:spcPts val="0"/>
              </a:spcAft>
              <a:buClr>
                <a:schemeClr val="dk2"/>
              </a:buClr>
              <a:buSzPts val="3000"/>
              <a:buNone/>
              <a:defRPr sz="3000">
                <a:solidFill>
                  <a:schemeClr val="dk2"/>
                </a:solidFill>
              </a:defRPr>
            </a:lvl8pPr>
            <a:lvl9pPr lvl="8" algn="ctr">
              <a:lnSpc>
                <a:spcPct val="90000"/>
              </a:lnSpc>
              <a:spcBef>
                <a:spcPts val="0"/>
              </a:spcBef>
              <a:spcAft>
                <a:spcPts val="0"/>
              </a:spcAft>
              <a:buClr>
                <a:schemeClr val="dk2"/>
              </a:buClr>
              <a:buSzPts val="3000"/>
              <a:buNone/>
              <a:defRPr sz="3000">
                <a:solidFill>
                  <a:schemeClr val="dk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1"/>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1"/>
          <p:cNvSpPr/>
          <p:nvPr>
            <p:ph idx="2" type="pic"/>
          </p:nvPr>
        </p:nvSpPr>
        <p:spPr>
          <a:xfrm>
            <a:off x="3887391" y="740569"/>
            <a:ext cx="4629150" cy="3655219"/>
          </a:xfrm>
          <a:prstGeom prst="rect">
            <a:avLst/>
          </a:prstGeom>
          <a:noFill/>
          <a:ln>
            <a:noFill/>
          </a:ln>
        </p:spPr>
      </p:sp>
      <p:sp>
        <p:nvSpPr>
          <p:cNvPr id="67" name="Google Shape;67;p11"/>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8" name="Google Shape;68;p1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12"/>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2"/>
          <p:cNvSpPr txBox="1"/>
          <p:nvPr>
            <p:ph idx="1" type="body"/>
          </p:nvPr>
        </p:nvSpPr>
        <p:spPr>
          <a:xfrm rot="5400000">
            <a:off x="2940248" y="-942379"/>
            <a:ext cx="3263504"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4" name="Google Shape;74;p1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13"/>
          <p:cNvSpPr txBox="1"/>
          <p:nvPr>
            <p:ph type="title"/>
          </p:nvPr>
        </p:nvSpPr>
        <p:spPr>
          <a:xfrm rot="5400000">
            <a:off x="5350073" y="1467446"/>
            <a:ext cx="4358879"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3"/>
          <p:cNvSpPr txBox="1"/>
          <p:nvPr>
            <p:ph idx="1" type="body"/>
          </p:nvPr>
        </p:nvSpPr>
        <p:spPr>
          <a:xfrm rot="5400000">
            <a:off x="1349573" y="-447079"/>
            <a:ext cx="4358879"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0" name="Google Shape;80;p1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3"/>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3"/>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7" name="Google Shape;17;p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4"/>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4"/>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23" name="Google Shape;23;p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5"/>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5"/>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9" name="Google Shape;29;p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6"/>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6"/>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5" name="Google Shape;35;p6"/>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 name="Google Shape;36;p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7"/>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7"/>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2" name="Google Shape;42;p7"/>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3" name="Google Shape;43;p7"/>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4" name="Google Shape;44;p7"/>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5" name="Google Shape;45;p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8"/>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10"/>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0"/>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0" name="Google Shape;60;p10"/>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1" name="Google Shape;61;p1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dropbox.com/s/y3qxg3nv7yqr9oq/exampleData.csv?dl=0" TargetMode="Externa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en.wikipedia.org/wiki/Data_clustering" TargetMode="External"/><Relationship Id="rId4" Type="http://schemas.openxmlformats.org/officeDocument/2006/relationships/hyperlink" Target="http://en.wikipedia.org/wiki/Partition_of_a_set" TargetMode="External"/><Relationship Id="rId5" Type="http://schemas.openxmlformats.org/officeDocument/2006/relationships/hyperlink" Target="http://en.wikipedia.org/wiki/Vector_space" TargetMode="External"/><Relationship Id="rId6" Type="http://schemas.openxmlformats.org/officeDocument/2006/relationships/hyperlink" Target="http://mathworld.wolfram.com/GeometricCentroid.html" TargetMode="External"/><Relationship Id="rId7"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people.revoledu.com/kardi/tutorial/Similarity/index.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 name="Shape 86"/>
        <p:cNvGrpSpPr/>
        <p:nvPr/>
      </p:nvGrpSpPr>
      <p:grpSpPr>
        <a:xfrm>
          <a:off x="0" y="0"/>
          <a:ext cx="0" cy="0"/>
          <a:chOff x="0" y="0"/>
          <a:chExt cx="0" cy="0"/>
        </a:xfrm>
      </p:grpSpPr>
      <p:sp>
        <p:nvSpPr>
          <p:cNvPr id="87" name="Google Shape;87;p14"/>
          <p:cNvSpPr/>
          <p:nvPr/>
        </p:nvSpPr>
        <p:spPr>
          <a:xfrm>
            <a:off x="0" y="0"/>
            <a:ext cx="9141713"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88" name="Google Shape;88;p14"/>
          <p:cNvPicPr preferRelativeResize="0"/>
          <p:nvPr/>
        </p:nvPicPr>
        <p:blipFill rotWithShape="1">
          <a:blip r:embed="rId3">
            <a:alphaModFix/>
          </a:blip>
          <a:srcRect b="0" l="0" r="0" t="284"/>
          <a:stretch/>
        </p:blipFill>
        <p:spPr>
          <a:xfrm>
            <a:off x="-2285" y="10"/>
            <a:ext cx="9143999" cy="5143490"/>
          </a:xfrm>
          <a:prstGeom prst="rect">
            <a:avLst/>
          </a:prstGeom>
          <a:noFill/>
          <a:ln>
            <a:noFill/>
          </a:ln>
        </p:spPr>
      </p:pic>
      <p:sp>
        <p:nvSpPr>
          <p:cNvPr id="89" name="Google Shape;89;p14"/>
          <p:cNvSpPr/>
          <p:nvPr/>
        </p:nvSpPr>
        <p:spPr>
          <a:xfrm>
            <a:off x="0" y="1655701"/>
            <a:ext cx="9143999" cy="2371610"/>
          </a:xfrm>
          <a:prstGeom prst="rect">
            <a:avLst/>
          </a:prstGeom>
          <a:gradFill>
            <a:gsLst>
              <a:gs pos="0">
                <a:srgbClr val="000000">
                  <a:alpha val="0"/>
                </a:srgbClr>
              </a:gs>
              <a:gs pos="25000">
                <a:srgbClr val="000000">
                  <a:alpha val="14901"/>
                </a:srgbClr>
              </a:gs>
              <a:gs pos="50000">
                <a:srgbClr val="000000">
                  <a:alpha val="29803"/>
                </a:srgbClr>
              </a:gs>
              <a:gs pos="75000">
                <a:srgbClr val="000000">
                  <a:alpha val="14901"/>
                </a:srgbClr>
              </a:gs>
              <a:gs pos="100000">
                <a:srgbClr val="000000">
                  <a:alpha val="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 name="Google Shape;90;p14"/>
          <p:cNvSpPr txBox="1"/>
          <p:nvPr>
            <p:ph type="ctrTitle"/>
          </p:nvPr>
        </p:nvSpPr>
        <p:spPr>
          <a:xfrm>
            <a:off x="822960" y="244162"/>
            <a:ext cx="7543800" cy="2681084"/>
          </a:xfrm>
          <a:prstGeom prst="rect">
            <a:avLst/>
          </a:prstGeom>
          <a:noFill/>
          <a:ln>
            <a:noFill/>
          </a:ln>
          <a:effectLst>
            <a:outerShdw blurRad="50800" rotWithShape="0" algn="tl" dir="2700000" dist="38100">
              <a:srgbClr val="000000">
                <a:alpha val="40000"/>
              </a:srgbClr>
            </a:outerShdw>
          </a:effectLst>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3900"/>
              <a:buFont typeface="Calibri"/>
              <a:buNone/>
            </a:pPr>
            <a:r>
              <a:rPr lang="en" sz="3900"/>
              <a:t>Cluster Analysis</a:t>
            </a:r>
            <a:endParaRPr/>
          </a:p>
        </p:txBody>
      </p:sp>
      <p:sp>
        <p:nvSpPr>
          <p:cNvPr id="91" name="Google Shape;91;p14"/>
          <p:cNvSpPr txBox="1"/>
          <p:nvPr>
            <p:ph idx="1" type="subTitle"/>
          </p:nvPr>
        </p:nvSpPr>
        <p:spPr>
          <a:xfrm>
            <a:off x="825038" y="3054032"/>
            <a:ext cx="7543800" cy="962030"/>
          </a:xfrm>
          <a:prstGeom prst="rect">
            <a:avLst/>
          </a:prstGeom>
          <a:noFill/>
          <a:ln>
            <a:noFill/>
          </a:ln>
          <a:effectLst>
            <a:outerShdw blurRad="50800" rotWithShape="0" algn="tl" dir="2700000" dist="38100">
              <a:srgbClr val="000000">
                <a:alpha val="40000"/>
              </a:srgbClr>
            </a:outerShdw>
          </a:effectLst>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2400"/>
              <a:buNone/>
            </a:pPr>
            <a:r>
              <a:rPr lang="en" sz="2400">
                <a:solidFill>
                  <a:srgbClr val="FFFFFF"/>
                </a:solidFill>
              </a:rPr>
              <a:t>K-Means Clustering</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141288" y="63659"/>
            <a:ext cx="6107112" cy="614998"/>
          </a:xfrm>
          <a:prstGeom prst="rect">
            <a:avLst/>
          </a:prstGeom>
          <a:solidFill>
            <a:srgbClr val="000080"/>
          </a:solid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chemeClr val="lt1"/>
              </a:buClr>
              <a:buSzPts val="700"/>
              <a:buFont typeface="Arial"/>
              <a:buNone/>
            </a:pPr>
            <a:r>
              <a:rPr b="1" i="0" lang="en" sz="2800" u="none" cap="none" strike="noStrike">
                <a:solidFill>
                  <a:schemeClr val="lt1"/>
                </a:solidFill>
                <a:latin typeface="Arial"/>
                <a:ea typeface="Arial"/>
                <a:cs typeface="Arial"/>
                <a:sym typeface="Arial"/>
              </a:rPr>
              <a:t>K-Means Clustering Example (K=2)</a:t>
            </a:r>
            <a:endParaRPr/>
          </a:p>
        </p:txBody>
      </p:sp>
      <p:sp>
        <p:nvSpPr>
          <p:cNvPr id="169" name="Google Shape;169;p23"/>
          <p:cNvSpPr txBox="1"/>
          <p:nvPr>
            <p:ph idx="1" type="body"/>
          </p:nvPr>
        </p:nvSpPr>
        <p:spPr>
          <a:xfrm>
            <a:off x="2798763" y="819150"/>
            <a:ext cx="3068637" cy="457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99CC00"/>
              </a:buClr>
              <a:buSzPts val="2700"/>
              <a:buFont typeface="Arial"/>
              <a:buChar char="•"/>
            </a:pPr>
            <a:r>
              <a:rPr b="0" i="0" lang="en" sz="1800" u="none" cap="none" strike="noStrike">
                <a:solidFill>
                  <a:srgbClr val="003399"/>
                </a:solidFill>
                <a:latin typeface="Arial"/>
                <a:ea typeface="Arial"/>
                <a:cs typeface="Arial"/>
                <a:sym typeface="Arial"/>
              </a:rPr>
              <a:t>New Centroids are </a:t>
            </a:r>
            <a:endParaRPr/>
          </a:p>
        </p:txBody>
      </p:sp>
      <p:pic>
        <p:nvPicPr>
          <p:cNvPr id="170" name="Google Shape;170;p23"/>
          <p:cNvPicPr preferRelativeResize="0"/>
          <p:nvPr/>
        </p:nvPicPr>
        <p:blipFill rotWithShape="1">
          <a:blip r:embed="rId3">
            <a:alphaModFix/>
          </a:blip>
          <a:srcRect b="0" l="0" r="0" t="0"/>
          <a:stretch/>
        </p:blipFill>
        <p:spPr>
          <a:xfrm>
            <a:off x="2971800" y="1291235"/>
            <a:ext cx="4394200" cy="477440"/>
          </a:xfrm>
          <a:prstGeom prst="rect">
            <a:avLst/>
          </a:prstGeom>
          <a:noFill/>
          <a:ln>
            <a:noFill/>
          </a:ln>
        </p:spPr>
      </p:pic>
      <p:pic>
        <p:nvPicPr>
          <p:cNvPr id="171" name="Google Shape;171;p23"/>
          <p:cNvPicPr preferRelativeResize="0"/>
          <p:nvPr/>
        </p:nvPicPr>
        <p:blipFill rotWithShape="1">
          <a:blip r:embed="rId4">
            <a:alphaModFix/>
          </a:blip>
          <a:srcRect b="0" l="0" r="0" t="0"/>
          <a:stretch/>
        </p:blipFill>
        <p:spPr>
          <a:xfrm>
            <a:off x="3009900" y="1935659"/>
            <a:ext cx="5646738" cy="477441"/>
          </a:xfrm>
          <a:prstGeom prst="rect">
            <a:avLst/>
          </a:prstGeom>
          <a:noFill/>
          <a:ln>
            <a:noFill/>
          </a:ln>
        </p:spPr>
      </p:pic>
      <p:graphicFrame>
        <p:nvGraphicFramePr>
          <p:cNvPr id="172" name="Google Shape;172;p23"/>
          <p:cNvGraphicFramePr/>
          <p:nvPr/>
        </p:nvGraphicFramePr>
        <p:xfrm>
          <a:off x="3259139" y="2683668"/>
          <a:ext cx="3000000" cy="3000000"/>
        </p:xfrm>
        <a:graphic>
          <a:graphicData uri="http://schemas.openxmlformats.org/drawingml/2006/table">
            <a:tbl>
              <a:tblPr bandRow="1" firstRow="1">
                <a:noFill/>
                <a:tableStyleId>{EC57A848-6D5C-4E7C-9E86-8DD32B2DFDD3}</a:tableStyleId>
              </a:tblPr>
              <a:tblGrid>
                <a:gridCol w="1799175"/>
                <a:gridCol w="1799175"/>
                <a:gridCol w="1799175"/>
              </a:tblGrid>
              <a:tr h="279125">
                <a:tc>
                  <a:txBody>
                    <a:bodyPr/>
                    <a:lstStyle/>
                    <a:p>
                      <a:pPr indent="0" lvl="0" marL="0" marR="0" rtl="0" algn="l">
                        <a:spcBef>
                          <a:spcPts val="0"/>
                        </a:spcBef>
                        <a:spcAft>
                          <a:spcPts val="0"/>
                        </a:spcAft>
                        <a:buClr>
                          <a:schemeClr val="dk1"/>
                        </a:buClr>
                        <a:buSzPts val="350"/>
                        <a:buFont typeface="Calibri"/>
                        <a:buNone/>
                      </a:pPr>
                      <a:r>
                        <a:rPr lang="en" sz="1400" u="none" cap="none" strike="noStrike"/>
                        <a:t>Individual</a:t>
                      </a:r>
                      <a:endParaRPr/>
                    </a:p>
                  </a:txBody>
                  <a:tcPr marT="34300" marB="34300" marR="91450" marL="91450"/>
                </a:tc>
                <a:tc>
                  <a:txBody>
                    <a:bodyPr/>
                    <a:lstStyle/>
                    <a:p>
                      <a:pPr indent="0" lvl="0" marL="0" marR="0" rtl="0" algn="l">
                        <a:spcBef>
                          <a:spcPts val="0"/>
                        </a:spcBef>
                        <a:spcAft>
                          <a:spcPts val="0"/>
                        </a:spcAft>
                        <a:buClr>
                          <a:schemeClr val="dk1"/>
                        </a:buClr>
                        <a:buSzPts val="350"/>
                        <a:buFont typeface="Calibri"/>
                        <a:buNone/>
                      </a:pPr>
                      <a:r>
                        <a:rPr lang="en" sz="1400" u="none" cap="none" strike="noStrike"/>
                        <a:t>Centroid 1 Dist</a:t>
                      </a:r>
                      <a:endParaRPr/>
                    </a:p>
                  </a:txBody>
                  <a:tcPr marT="34300" marB="34300" marR="91450" marL="91450"/>
                </a:tc>
                <a:tc>
                  <a:txBody>
                    <a:bodyPr/>
                    <a:lstStyle/>
                    <a:p>
                      <a:pPr indent="0" lvl="0" marL="0" marR="0" rtl="0" algn="l">
                        <a:spcBef>
                          <a:spcPts val="0"/>
                        </a:spcBef>
                        <a:spcAft>
                          <a:spcPts val="0"/>
                        </a:spcAft>
                        <a:buClr>
                          <a:schemeClr val="dk1"/>
                        </a:buClr>
                        <a:buSzPts val="350"/>
                        <a:buFont typeface="Calibri"/>
                        <a:buNone/>
                      </a:pPr>
                      <a:r>
                        <a:rPr lang="en" sz="1400" u="none" cap="none" strike="noStrike"/>
                        <a:t>Centroid 2 Dist</a:t>
                      </a:r>
                      <a:endParaRPr/>
                    </a:p>
                  </a:txBody>
                  <a:tcPr marT="34300" marB="34300" marR="91450" marL="91450"/>
                </a:tc>
              </a:tr>
              <a:tr h="279125">
                <a:tc>
                  <a:txBody>
                    <a:bodyPr/>
                    <a:lstStyle/>
                    <a:p>
                      <a:pPr indent="0" lvl="0" marL="0" marR="0" rtl="0" algn="l">
                        <a:spcBef>
                          <a:spcPts val="0"/>
                        </a:spcBef>
                        <a:spcAft>
                          <a:spcPts val="0"/>
                        </a:spcAft>
                        <a:buClr>
                          <a:schemeClr val="dk1"/>
                        </a:buClr>
                        <a:buSzPts val="350"/>
                        <a:buFont typeface="Calibri"/>
                        <a:buNone/>
                      </a:pPr>
                      <a:r>
                        <a:rPr lang="en" sz="1400" u="none" cap="none" strike="noStrike"/>
                        <a:t>1</a:t>
                      </a:r>
                      <a:endParaRPr/>
                    </a:p>
                  </a:txBody>
                  <a:tcPr marT="34300" marB="34300" marR="91450" marL="91450"/>
                </a:tc>
                <a:tc>
                  <a:txBody>
                    <a:bodyPr/>
                    <a:lstStyle/>
                    <a:p>
                      <a:pPr indent="0" lvl="0" marL="0" marR="0" rtl="0" algn="l">
                        <a:spcBef>
                          <a:spcPts val="0"/>
                        </a:spcBef>
                        <a:spcAft>
                          <a:spcPts val="0"/>
                        </a:spcAft>
                        <a:buClr>
                          <a:schemeClr val="dk1"/>
                        </a:buClr>
                        <a:buSzPts val="350"/>
                        <a:buFont typeface="Calibri"/>
                        <a:buNone/>
                      </a:pPr>
                      <a:r>
                        <a:rPr lang="en" sz="1400" u="none" cap="none" strike="noStrike"/>
                        <a:t>1.57</a:t>
                      </a:r>
                      <a:endParaRPr/>
                    </a:p>
                  </a:txBody>
                  <a:tcPr marT="34300" marB="34300" marR="91450" marL="91450">
                    <a:solidFill>
                      <a:srgbClr val="92D050"/>
                    </a:solidFill>
                  </a:tcPr>
                </a:tc>
                <a:tc>
                  <a:txBody>
                    <a:bodyPr/>
                    <a:lstStyle/>
                    <a:p>
                      <a:pPr indent="0" lvl="0" marL="0" marR="0" rtl="0" algn="l">
                        <a:spcBef>
                          <a:spcPts val="0"/>
                        </a:spcBef>
                        <a:spcAft>
                          <a:spcPts val="0"/>
                        </a:spcAft>
                        <a:buClr>
                          <a:schemeClr val="dk1"/>
                        </a:buClr>
                        <a:buSzPts val="350"/>
                        <a:buFont typeface="Calibri"/>
                        <a:buNone/>
                      </a:pPr>
                      <a:r>
                        <a:rPr lang="en" sz="1400" u="none" cap="none" strike="noStrike"/>
                        <a:t>7.21</a:t>
                      </a:r>
                      <a:endParaRPr/>
                    </a:p>
                  </a:txBody>
                  <a:tcPr marT="34300" marB="34300" marR="91450" marL="91450"/>
                </a:tc>
              </a:tr>
              <a:tr h="279125">
                <a:tc>
                  <a:txBody>
                    <a:bodyPr/>
                    <a:lstStyle/>
                    <a:p>
                      <a:pPr indent="0" lvl="0" marL="0" marR="0" rtl="0" algn="l">
                        <a:spcBef>
                          <a:spcPts val="0"/>
                        </a:spcBef>
                        <a:spcAft>
                          <a:spcPts val="0"/>
                        </a:spcAft>
                        <a:buClr>
                          <a:schemeClr val="dk1"/>
                        </a:buClr>
                        <a:buSzPts val="350"/>
                        <a:buFont typeface="Calibri"/>
                        <a:buNone/>
                      </a:pPr>
                      <a:r>
                        <a:rPr lang="en" sz="1400" u="none" cap="none" strike="noStrike"/>
                        <a:t>2 (1.5,2.0)</a:t>
                      </a:r>
                      <a:endParaRPr/>
                    </a:p>
                  </a:txBody>
                  <a:tcPr marT="34300" marB="34300" marR="91450" marL="91450"/>
                </a:tc>
                <a:tc>
                  <a:txBody>
                    <a:bodyPr/>
                    <a:lstStyle/>
                    <a:p>
                      <a:pPr indent="0" lvl="0" marL="0" marR="0" rtl="0" algn="l">
                        <a:spcBef>
                          <a:spcPts val="0"/>
                        </a:spcBef>
                        <a:spcAft>
                          <a:spcPts val="0"/>
                        </a:spcAft>
                        <a:buClr>
                          <a:schemeClr val="dk1"/>
                        </a:buClr>
                        <a:buSzPts val="350"/>
                        <a:buFont typeface="Calibri"/>
                        <a:buNone/>
                      </a:pPr>
                      <a:r>
                        <a:rPr lang="en" sz="1400" u="none" cap="none" strike="noStrike"/>
                        <a:t>0.47</a:t>
                      </a:r>
                      <a:endParaRPr/>
                    </a:p>
                  </a:txBody>
                  <a:tcPr marT="34300" marB="34300" marR="91450" marL="91450">
                    <a:solidFill>
                      <a:srgbClr val="92D050"/>
                    </a:solidFill>
                  </a:tcPr>
                </a:tc>
                <a:tc>
                  <a:txBody>
                    <a:bodyPr/>
                    <a:lstStyle/>
                    <a:p>
                      <a:pPr indent="0" lvl="0" marL="0" marR="0" rtl="0" algn="l">
                        <a:spcBef>
                          <a:spcPts val="0"/>
                        </a:spcBef>
                        <a:spcAft>
                          <a:spcPts val="0"/>
                        </a:spcAft>
                        <a:buClr>
                          <a:schemeClr val="dk1"/>
                        </a:buClr>
                        <a:buSzPts val="350"/>
                        <a:buFont typeface="Calibri"/>
                        <a:buNone/>
                      </a:pPr>
                      <a:r>
                        <a:rPr lang="en" sz="1400" u="none" cap="none" strike="noStrike"/>
                        <a:t>6.10</a:t>
                      </a:r>
                      <a:endParaRPr/>
                    </a:p>
                  </a:txBody>
                  <a:tcPr marT="34300" marB="34300" marR="91450" marL="91450"/>
                </a:tc>
              </a:tr>
              <a:tr h="279125">
                <a:tc>
                  <a:txBody>
                    <a:bodyPr/>
                    <a:lstStyle/>
                    <a:p>
                      <a:pPr indent="0" lvl="0" marL="0" marR="0" rtl="0" algn="l">
                        <a:spcBef>
                          <a:spcPts val="0"/>
                        </a:spcBef>
                        <a:spcAft>
                          <a:spcPts val="0"/>
                        </a:spcAft>
                        <a:buClr>
                          <a:schemeClr val="dk1"/>
                        </a:buClr>
                        <a:buSzPts val="350"/>
                        <a:buFont typeface="Calibri"/>
                        <a:buNone/>
                      </a:pPr>
                      <a:r>
                        <a:rPr lang="en" sz="1400" u="none" cap="none" strike="noStrike"/>
                        <a:t>3</a:t>
                      </a:r>
                      <a:endParaRPr/>
                    </a:p>
                  </a:txBody>
                  <a:tcPr marT="34300" marB="34300" marR="91450" marL="91450"/>
                </a:tc>
                <a:tc>
                  <a:txBody>
                    <a:bodyPr/>
                    <a:lstStyle/>
                    <a:p>
                      <a:pPr indent="0" lvl="0" marL="0" marR="0" rtl="0" algn="l">
                        <a:spcBef>
                          <a:spcPts val="0"/>
                        </a:spcBef>
                        <a:spcAft>
                          <a:spcPts val="0"/>
                        </a:spcAft>
                        <a:buClr>
                          <a:schemeClr val="dk1"/>
                        </a:buClr>
                        <a:buSzPts val="350"/>
                        <a:buFont typeface="Calibri"/>
                        <a:buNone/>
                      </a:pPr>
                      <a:r>
                        <a:rPr lang="en" sz="1400" u="none" cap="none" strike="noStrike"/>
                        <a:t>2.04</a:t>
                      </a:r>
                      <a:endParaRPr/>
                    </a:p>
                  </a:txBody>
                  <a:tcPr marT="34300" marB="34300" marR="91450" marL="91450">
                    <a:solidFill>
                      <a:srgbClr val="62ABD5"/>
                    </a:solidFill>
                  </a:tcPr>
                </a:tc>
                <a:tc>
                  <a:txBody>
                    <a:bodyPr/>
                    <a:lstStyle/>
                    <a:p>
                      <a:pPr indent="0" lvl="0" marL="0" marR="0" rtl="0" algn="l">
                        <a:spcBef>
                          <a:spcPts val="0"/>
                        </a:spcBef>
                        <a:spcAft>
                          <a:spcPts val="0"/>
                        </a:spcAft>
                        <a:buClr>
                          <a:schemeClr val="dk1"/>
                        </a:buClr>
                        <a:buSzPts val="350"/>
                        <a:buFont typeface="Calibri"/>
                        <a:buNone/>
                      </a:pPr>
                      <a:r>
                        <a:rPr lang="en" sz="1400" u="none" cap="none" strike="noStrike"/>
                        <a:t>1.78</a:t>
                      </a:r>
                      <a:endParaRPr/>
                    </a:p>
                  </a:txBody>
                  <a:tcPr marT="34300" marB="34300" marR="91450" marL="91450">
                    <a:solidFill>
                      <a:srgbClr val="62ABD5"/>
                    </a:solidFill>
                  </a:tcPr>
                </a:tc>
              </a:tr>
              <a:tr h="279125">
                <a:tc>
                  <a:txBody>
                    <a:bodyPr/>
                    <a:lstStyle/>
                    <a:p>
                      <a:pPr indent="0" lvl="0" marL="0" marR="0" rtl="0" algn="l">
                        <a:spcBef>
                          <a:spcPts val="0"/>
                        </a:spcBef>
                        <a:spcAft>
                          <a:spcPts val="0"/>
                        </a:spcAft>
                        <a:buClr>
                          <a:schemeClr val="dk1"/>
                        </a:buClr>
                        <a:buSzPts val="350"/>
                        <a:buFont typeface="Calibri"/>
                        <a:buNone/>
                      </a:pPr>
                      <a:r>
                        <a:rPr lang="en" sz="1400" u="none" cap="none" strike="noStrike"/>
                        <a:t>4</a:t>
                      </a:r>
                      <a:endParaRPr/>
                    </a:p>
                  </a:txBody>
                  <a:tcPr marT="34300" marB="34300" marR="91450" marL="91450"/>
                </a:tc>
                <a:tc>
                  <a:txBody>
                    <a:bodyPr/>
                    <a:lstStyle/>
                    <a:p>
                      <a:pPr indent="0" lvl="0" marL="0" marR="0" rtl="0" algn="l">
                        <a:spcBef>
                          <a:spcPts val="0"/>
                        </a:spcBef>
                        <a:spcAft>
                          <a:spcPts val="0"/>
                        </a:spcAft>
                        <a:buClr>
                          <a:schemeClr val="dk1"/>
                        </a:buClr>
                        <a:buSzPts val="350"/>
                        <a:buFont typeface="Calibri"/>
                        <a:buNone/>
                      </a:pPr>
                      <a:r>
                        <a:rPr lang="en" sz="1400" u="none" cap="none" strike="noStrike"/>
                        <a:t>5.64</a:t>
                      </a:r>
                      <a:endParaRPr/>
                    </a:p>
                  </a:txBody>
                  <a:tcPr marT="34300" marB="34300" marR="91450" marL="91450"/>
                </a:tc>
                <a:tc>
                  <a:txBody>
                    <a:bodyPr/>
                    <a:lstStyle/>
                    <a:p>
                      <a:pPr indent="0" lvl="0" marL="0" marR="0" rtl="0" algn="l">
                        <a:spcBef>
                          <a:spcPts val="0"/>
                        </a:spcBef>
                        <a:spcAft>
                          <a:spcPts val="0"/>
                        </a:spcAft>
                        <a:buClr>
                          <a:schemeClr val="dk1"/>
                        </a:buClr>
                        <a:buSzPts val="350"/>
                        <a:buFont typeface="Calibri"/>
                        <a:buNone/>
                      </a:pPr>
                      <a:r>
                        <a:rPr lang="en" sz="1400" u="none" cap="none" strike="noStrike"/>
                        <a:t>1.84</a:t>
                      </a:r>
                      <a:endParaRPr/>
                    </a:p>
                  </a:txBody>
                  <a:tcPr marT="34300" marB="34300" marR="91450" marL="91450">
                    <a:solidFill>
                      <a:srgbClr val="92D050"/>
                    </a:solidFill>
                  </a:tcPr>
                </a:tc>
              </a:tr>
              <a:tr h="279125">
                <a:tc>
                  <a:txBody>
                    <a:bodyPr/>
                    <a:lstStyle/>
                    <a:p>
                      <a:pPr indent="0" lvl="0" marL="0" marR="0" rtl="0" algn="l">
                        <a:spcBef>
                          <a:spcPts val="0"/>
                        </a:spcBef>
                        <a:spcAft>
                          <a:spcPts val="0"/>
                        </a:spcAft>
                        <a:buClr>
                          <a:schemeClr val="dk1"/>
                        </a:buClr>
                        <a:buSzPts val="350"/>
                        <a:buFont typeface="Calibri"/>
                        <a:buNone/>
                      </a:pPr>
                      <a:r>
                        <a:rPr lang="en" sz="1400" u="none" cap="none" strike="noStrike"/>
                        <a:t>5</a:t>
                      </a:r>
                      <a:endParaRPr/>
                    </a:p>
                  </a:txBody>
                  <a:tcPr marT="34300" marB="34300" marR="91450" marL="91450"/>
                </a:tc>
                <a:tc>
                  <a:txBody>
                    <a:bodyPr/>
                    <a:lstStyle/>
                    <a:p>
                      <a:pPr indent="0" lvl="0" marL="0" marR="0" rtl="0" algn="l">
                        <a:spcBef>
                          <a:spcPts val="0"/>
                        </a:spcBef>
                        <a:spcAft>
                          <a:spcPts val="0"/>
                        </a:spcAft>
                        <a:buClr>
                          <a:schemeClr val="dk1"/>
                        </a:buClr>
                        <a:buSzPts val="350"/>
                        <a:buFont typeface="Calibri"/>
                        <a:buNone/>
                      </a:pPr>
                      <a:r>
                        <a:rPr lang="en" sz="1400" u="none" cap="none" strike="noStrike"/>
                        <a:t>3.15</a:t>
                      </a:r>
                      <a:endParaRPr/>
                    </a:p>
                  </a:txBody>
                  <a:tcPr marT="34300" marB="34300" marR="91450" marL="91450"/>
                </a:tc>
                <a:tc>
                  <a:txBody>
                    <a:bodyPr/>
                    <a:lstStyle/>
                    <a:p>
                      <a:pPr indent="0" lvl="0" marL="0" marR="0" rtl="0" algn="l">
                        <a:spcBef>
                          <a:spcPts val="0"/>
                        </a:spcBef>
                        <a:spcAft>
                          <a:spcPts val="0"/>
                        </a:spcAft>
                        <a:buClr>
                          <a:schemeClr val="dk1"/>
                        </a:buClr>
                        <a:buSzPts val="350"/>
                        <a:buFont typeface="Calibri"/>
                        <a:buNone/>
                      </a:pPr>
                      <a:r>
                        <a:rPr lang="en" sz="1400" u="none" cap="none" strike="noStrike"/>
                        <a:t>0.73</a:t>
                      </a:r>
                      <a:endParaRPr/>
                    </a:p>
                  </a:txBody>
                  <a:tcPr marT="34300" marB="34300" marR="91450" marL="91450">
                    <a:solidFill>
                      <a:srgbClr val="92D050"/>
                    </a:solidFill>
                  </a:tcPr>
                </a:tc>
              </a:tr>
              <a:tr h="279125">
                <a:tc>
                  <a:txBody>
                    <a:bodyPr/>
                    <a:lstStyle/>
                    <a:p>
                      <a:pPr indent="0" lvl="0" marL="0" marR="0" rtl="0" algn="l">
                        <a:spcBef>
                          <a:spcPts val="0"/>
                        </a:spcBef>
                        <a:spcAft>
                          <a:spcPts val="0"/>
                        </a:spcAft>
                        <a:buClr>
                          <a:schemeClr val="dk1"/>
                        </a:buClr>
                        <a:buSzPts val="350"/>
                        <a:buFont typeface="Calibri"/>
                        <a:buNone/>
                      </a:pPr>
                      <a:r>
                        <a:rPr lang="en" sz="1400" u="none" cap="none" strike="noStrike"/>
                        <a:t>6</a:t>
                      </a:r>
                      <a:endParaRPr/>
                    </a:p>
                  </a:txBody>
                  <a:tcPr marT="34300" marB="34300" marR="91450" marL="91450"/>
                </a:tc>
                <a:tc>
                  <a:txBody>
                    <a:bodyPr/>
                    <a:lstStyle/>
                    <a:p>
                      <a:pPr indent="0" lvl="0" marL="0" marR="0" rtl="0" algn="l">
                        <a:spcBef>
                          <a:spcPts val="0"/>
                        </a:spcBef>
                        <a:spcAft>
                          <a:spcPts val="0"/>
                        </a:spcAft>
                        <a:buClr>
                          <a:schemeClr val="dk1"/>
                        </a:buClr>
                        <a:buSzPts val="350"/>
                        <a:buFont typeface="Calibri"/>
                        <a:buNone/>
                      </a:pPr>
                      <a:r>
                        <a:rPr lang="en" sz="1400" u="none" cap="none" strike="noStrike"/>
                        <a:t>3.78</a:t>
                      </a:r>
                      <a:endParaRPr/>
                    </a:p>
                  </a:txBody>
                  <a:tcPr marT="34300" marB="34300" marR="91450" marL="91450"/>
                </a:tc>
                <a:tc>
                  <a:txBody>
                    <a:bodyPr/>
                    <a:lstStyle/>
                    <a:p>
                      <a:pPr indent="0" lvl="0" marL="0" marR="0" rtl="0" algn="l">
                        <a:spcBef>
                          <a:spcPts val="0"/>
                        </a:spcBef>
                        <a:spcAft>
                          <a:spcPts val="0"/>
                        </a:spcAft>
                        <a:buClr>
                          <a:schemeClr val="dk1"/>
                        </a:buClr>
                        <a:buSzPts val="350"/>
                        <a:buFont typeface="Calibri"/>
                        <a:buNone/>
                      </a:pPr>
                      <a:r>
                        <a:rPr lang="en" sz="1400" u="none" cap="none" strike="noStrike"/>
                        <a:t>0.54</a:t>
                      </a:r>
                      <a:endParaRPr/>
                    </a:p>
                  </a:txBody>
                  <a:tcPr marT="34300" marB="34300" marR="91450" marL="91450">
                    <a:solidFill>
                      <a:srgbClr val="92D050"/>
                    </a:solidFill>
                  </a:tcPr>
                </a:tc>
              </a:tr>
              <a:tr h="279125">
                <a:tc>
                  <a:txBody>
                    <a:bodyPr/>
                    <a:lstStyle/>
                    <a:p>
                      <a:pPr indent="0" lvl="0" marL="0" marR="0" rtl="0" algn="l">
                        <a:spcBef>
                          <a:spcPts val="0"/>
                        </a:spcBef>
                        <a:spcAft>
                          <a:spcPts val="0"/>
                        </a:spcAft>
                        <a:buClr>
                          <a:schemeClr val="dk1"/>
                        </a:buClr>
                        <a:buSzPts val="350"/>
                        <a:buFont typeface="Calibri"/>
                        <a:buNone/>
                      </a:pPr>
                      <a:r>
                        <a:rPr lang="en" sz="1400" u="none" cap="none" strike="noStrike"/>
                        <a:t>7</a:t>
                      </a:r>
                      <a:endParaRPr/>
                    </a:p>
                  </a:txBody>
                  <a:tcPr marT="34300" marB="34300" marR="91450" marL="91450"/>
                </a:tc>
                <a:tc>
                  <a:txBody>
                    <a:bodyPr/>
                    <a:lstStyle/>
                    <a:p>
                      <a:pPr indent="0" lvl="0" marL="0" marR="0" rtl="0" algn="l">
                        <a:spcBef>
                          <a:spcPts val="0"/>
                        </a:spcBef>
                        <a:spcAft>
                          <a:spcPts val="0"/>
                        </a:spcAft>
                        <a:buClr>
                          <a:schemeClr val="dk1"/>
                        </a:buClr>
                        <a:buSzPts val="350"/>
                        <a:buFont typeface="Calibri"/>
                        <a:buNone/>
                      </a:pPr>
                      <a:r>
                        <a:rPr lang="en" sz="1400" u="none" cap="none" strike="noStrike"/>
                        <a:t>2.74</a:t>
                      </a:r>
                      <a:endParaRPr/>
                    </a:p>
                  </a:txBody>
                  <a:tcPr marT="34300" marB="34300" marR="91450" marL="91450"/>
                </a:tc>
                <a:tc>
                  <a:txBody>
                    <a:bodyPr/>
                    <a:lstStyle/>
                    <a:p>
                      <a:pPr indent="0" lvl="0" marL="0" marR="0" rtl="0" algn="l">
                        <a:spcBef>
                          <a:spcPts val="0"/>
                        </a:spcBef>
                        <a:spcAft>
                          <a:spcPts val="0"/>
                        </a:spcAft>
                        <a:buClr>
                          <a:schemeClr val="dk1"/>
                        </a:buClr>
                        <a:buSzPts val="350"/>
                        <a:buFont typeface="Calibri"/>
                        <a:buNone/>
                      </a:pPr>
                      <a:r>
                        <a:rPr lang="en" sz="1400" u="none" cap="none" strike="noStrike"/>
                        <a:t>1.08</a:t>
                      </a:r>
                      <a:endParaRPr/>
                    </a:p>
                  </a:txBody>
                  <a:tcPr marT="34300" marB="34300" marR="91450" marL="91450">
                    <a:solidFill>
                      <a:srgbClr val="92D050"/>
                    </a:solidFill>
                  </a:tcPr>
                </a:tc>
              </a:tr>
            </a:tbl>
          </a:graphicData>
        </a:graphic>
      </p:graphicFrame>
      <p:sp>
        <p:nvSpPr>
          <p:cNvPr id="173" name="Google Shape;173;p23"/>
          <p:cNvSpPr/>
          <p:nvPr/>
        </p:nvSpPr>
        <p:spPr>
          <a:xfrm>
            <a:off x="3206750" y="3534966"/>
            <a:ext cx="422275" cy="295275"/>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000"/>
              <a:buFont typeface="Calibri"/>
              <a:buNone/>
            </a:pPr>
            <a:r>
              <a:t/>
            </a:r>
            <a:endParaRPr b="1" i="0" sz="1000" u="none" cap="none" strike="noStrike">
              <a:solidFill>
                <a:schemeClr val="lt1"/>
              </a:solidFill>
              <a:latin typeface="Arial"/>
              <a:ea typeface="Arial"/>
              <a:cs typeface="Arial"/>
              <a:sym typeface="Arial"/>
            </a:endParaRPr>
          </a:p>
        </p:txBody>
      </p:sp>
      <p:sp>
        <p:nvSpPr>
          <p:cNvPr id="174" name="Google Shape;174;p23"/>
          <p:cNvSpPr txBox="1"/>
          <p:nvPr/>
        </p:nvSpPr>
        <p:spPr>
          <a:xfrm>
            <a:off x="141288" y="819150"/>
            <a:ext cx="2517774" cy="2514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450"/>
              <a:buFont typeface="Arial"/>
              <a:buNone/>
            </a:pPr>
            <a:r>
              <a:rPr b="1" i="0" lang="en" sz="1800" u="none" cap="none" strike="noStrike">
                <a:solidFill>
                  <a:srgbClr val="000000"/>
                </a:solidFill>
                <a:latin typeface="Arial"/>
                <a:ea typeface="Arial"/>
                <a:cs typeface="Arial"/>
                <a:sym typeface="Arial"/>
              </a:rPr>
              <a:t>Individual 3 will move from Cluster 1 to Cluster 2</a:t>
            </a:r>
            <a:endParaRPr/>
          </a:p>
          <a:p>
            <a:pPr indent="0" lvl="0" marL="0" marR="0" rtl="0" algn="l">
              <a:spcBef>
                <a:spcPts val="0"/>
              </a:spcBef>
              <a:spcAft>
                <a:spcPts val="0"/>
              </a:spcAft>
              <a:buClr>
                <a:schemeClr val="dk1"/>
              </a:buClr>
              <a:buSzPts val="1800"/>
              <a:buFont typeface="Calibri"/>
              <a:buNone/>
            </a:pPr>
            <a:r>
              <a:t/>
            </a:r>
            <a:endParaRPr b="1" i="0" sz="1800" u="none" cap="none" strike="noStrike">
              <a:solidFill>
                <a:srgbClr val="000000"/>
              </a:solidFill>
              <a:latin typeface="Arial"/>
              <a:ea typeface="Arial"/>
              <a:cs typeface="Arial"/>
              <a:sym typeface="Arial"/>
            </a:endParaRPr>
          </a:p>
          <a:p>
            <a:pPr indent="0" lvl="0" marL="0" marR="0" rtl="0" algn="l">
              <a:spcBef>
                <a:spcPts val="0"/>
              </a:spcBef>
              <a:spcAft>
                <a:spcPts val="0"/>
              </a:spcAft>
              <a:buClr>
                <a:schemeClr val="dk1"/>
              </a:buClr>
              <a:buSzPts val="1800"/>
              <a:buFont typeface="Calibri"/>
              <a:buNone/>
            </a:pPr>
            <a:r>
              <a:t/>
            </a:r>
            <a:endParaRPr b="1" i="0" sz="1800" u="none" cap="none" strike="noStrike">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450"/>
              <a:buFont typeface="Arial"/>
              <a:buNone/>
            </a:pPr>
            <a:r>
              <a:rPr b="1" i="0" lang="en" sz="1800" u="none" cap="none" strike="noStrike">
                <a:solidFill>
                  <a:srgbClr val="000000"/>
                </a:solidFill>
                <a:latin typeface="Arial"/>
                <a:ea typeface="Arial"/>
                <a:cs typeface="Arial"/>
                <a:sym typeface="Arial"/>
              </a:rPr>
              <a:t>Thus {1,2} will form Cluster 1 and {3,4,5,6,7} will form Cluster 2</a:t>
            </a:r>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txBox="1"/>
          <p:nvPr>
            <p:ph type="title"/>
          </p:nvPr>
        </p:nvSpPr>
        <p:spPr>
          <a:xfrm>
            <a:off x="76200" y="273844"/>
            <a:ext cx="6553200" cy="683420"/>
          </a:xfrm>
          <a:prstGeom prst="rect">
            <a:avLst/>
          </a:prstGeom>
          <a:solidFill>
            <a:srgbClr val="000080"/>
          </a:solid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chemeClr val="lt1"/>
              </a:buClr>
              <a:buSzPts val="700"/>
              <a:buFont typeface="Arial"/>
              <a:buNone/>
            </a:pPr>
            <a:r>
              <a:rPr b="1" i="0" lang="en" sz="2800" u="none" cap="none" strike="noStrike">
                <a:solidFill>
                  <a:schemeClr val="lt1"/>
                </a:solidFill>
                <a:latin typeface="Arial"/>
                <a:ea typeface="Arial"/>
                <a:cs typeface="Arial"/>
                <a:sym typeface="Arial"/>
              </a:rPr>
              <a:t>K-Means Clustering Example (K=2)</a:t>
            </a:r>
            <a:endParaRPr/>
          </a:p>
        </p:txBody>
      </p:sp>
      <p:sp>
        <p:nvSpPr>
          <p:cNvPr id="180" name="Google Shape;180;p24"/>
          <p:cNvSpPr txBox="1"/>
          <p:nvPr>
            <p:ph idx="1" type="body"/>
          </p:nvPr>
        </p:nvSpPr>
        <p:spPr>
          <a:xfrm>
            <a:off x="2590801" y="1153716"/>
            <a:ext cx="3886199" cy="354806"/>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99CC00"/>
              </a:buClr>
              <a:buSzPts val="2700"/>
              <a:buFont typeface="Arial"/>
              <a:buChar char="•"/>
            </a:pPr>
            <a:r>
              <a:rPr b="0" i="0" lang="en" sz="1800" u="none" cap="none" strike="noStrike">
                <a:solidFill>
                  <a:srgbClr val="003399"/>
                </a:solidFill>
                <a:latin typeface="Arial"/>
                <a:ea typeface="Arial"/>
                <a:cs typeface="Arial"/>
                <a:sym typeface="Arial"/>
              </a:rPr>
              <a:t>New Centroids are </a:t>
            </a:r>
            <a:endParaRPr/>
          </a:p>
        </p:txBody>
      </p:sp>
      <p:pic>
        <p:nvPicPr>
          <p:cNvPr id="181" name="Google Shape;181;p24"/>
          <p:cNvPicPr preferRelativeResize="0"/>
          <p:nvPr/>
        </p:nvPicPr>
        <p:blipFill rotWithShape="1">
          <a:blip r:embed="rId3">
            <a:alphaModFix/>
          </a:blip>
          <a:srcRect b="0" l="0" r="0" t="0"/>
          <a:stretch/>
        </p:blipFill>
        <p:spPr>
          <a:xfrm>
            <a:off x="2743200" y="1506141"/>
            <a:ext cx="4476749" cy="477440"/>
          </a:xfrm>
          <a:prstGeom prst="rect">
            <a:avLst/>
          </a:prstGeom>
          <a:noFill/>
          <a:ln>
            <a:noFill/>
          </a:ln>
        </p:spPr>
      </p:pic>
      <p:pic>
        <p:nvPicPr>
          <p:cNvPr id="182" name="Google Shape;182;p24"/>
          <p:cNvPicPr preferRelativeResize="0"/>
          <p:nvPr/>
        </p:nvPicPr>
        <p:blipFill rotWithShape="1">
          <a:blip r:embed="rId4">
            <a:alphaModFix/>
          </a:blip>
          <a:srcRect b="0" l="0" r="0" t="0"/>
          <a:stretch/>
        </p:blipFill>
        <p:spPr>
          <a:xfrm>
            <a:off x="2819400" y="2009775"/>
            <a:ext cx="6235700" cy="477441"/>
          </a:xfrm>
          <a:prstGeom prst="rect">
            <a:avLst/>
          </a:prstGeom>
          <a:noFill/>
          <a:ln>
            <a:noFill/>
          </a:ln>
        </p:spPr>
      </p:pic>
      <p:graphicFrame>
        <p:nvGraphicFramePr>
          <p:cNvPr id="183" name="Google Shape;183;p24"/>
          <p:cNvGraphicFramePr/>
          <p:nvPr/>
        </p:nvGraphicFramePr>
        <p:xfrm>
          <a:off x="2971800" y="2571750"/>
          <a:ext cx="3000000" cy="3000000"/>
        </p:xfrm>
        <a:graphic>
          <a:graphicData uri="http://schemas.openxmlformats.org/drawingml/2006/table">
            <a:tbl>
              <a:tblPr bandRow="1" firstRow="1">
                <a:noFill/>
                <a:tableStyleId>{EC57A848-6D5C-4E7C-9E86-8DD32B2DFDD3}</a:tableStyleId>
              </a:tblPr>
              <a:tblGrid>
                <a:gridCol w="2019750"/>
                <a:gridCol w="2019750"/>
                <a:gridCol w="2019750"/>
              </a:tblGrid>
              <a:tr h="295950">
                <a:tc>
                  <a:txBody>
                    <a:bodyPr/>
                    <a:lstStyle/>
                    <a:p>
                      <a:pPr indent="0" lvl="0" marL="0" marR="0" rtl="0" algn="l">
                        <a:spcBef>
                          <a:spcPts val="0"/>
                        </a:spcBef>
                        <a:spcAft>
                          <a:spcPts val="0"/>
                        </a:spcAft>
                        <a:buClr>
                          <a:schemeClr val="dk1"/>
                        </a:buClr>
                        <a:buSzPts val="350"/>
                        <a:buFont typeface="Calibri"/>
                        <a:buNone/>
                      </a:pPr>
                      <a:r>
                        <a:rPr lang="en" sz="1400" u="none" cap="none" strike="noStrike"/>
                        <a:t>Individual</a:t>
                      </a:r>
                      <a:endParaRPr/>
                    </a:p>
                  </a:txBody>
                  <a:tcPr marT="34300" marB="34300" marR="91450" marL="91450"/>
                </a:tc>
                <a:tc>
                  <a:txBody>
                    <a:bodyPr/>
                    <a:lstStyle/>
                    <a:p>
                      <a:pPr indent="0" lvl="0" marL="0" marR="0" rtl="0" algn="l">
                        <a:spcBef>
                          <a:spcPts val="0"/>
                        </a:spcBef>
                        <a:spcAft>
                          <a:spcPts val="0"/>
                        </a:spcAft>
                        <a:buClr>
                          <a:schemeClr val="dk1"/>
                        </a:buClr>
                        <a:buSzPts val="350"/>
                        <a:buFont typeface="Calibri"/>
                        <a:buNone/>
                      </a:pPr>
                      <a:r>
                        <a:rPr lang="en" sz="1400" u="none" cap="none" strike="noStrike"/>
                        <a:t>Centroid 1 Dist</a:t>
                      </a:r>
                      <a:endParaRPr/>
                    </a:p>
                  </a:txBody>
                  <a:tcPr marT="34300" marB="34300" marR="91450" marL="91450"/>
                </a:tc>
                <a:tc>
                  <a:txBody>
                    <a:bodyPr/>
                    <a:lstStyle/>
                    <a:p>
                      <a:pPr indent="0" lvl="0" marL="0" marR="0" rtl="0" algn="l">
                        <a:spcBef>
                          <a:spcPts val="0"/>
                        </a:spcBef>
                        <a:spcAft>
                          <a:spcPts val="0"/>
                        </a:spcAft>
                        <a:buClr>
                          <a:schemeClr val="dk1"/>
                        </a:buClr>
                        <a:buSzPts val="350"/>
                        <a:buFont typeface="Calibri"/>
                        <a:buNone/>
                      </a:pPr>
                      <a:r>
                        <a:rPr lang="en" sz="1400" u="none" cap="none" strike="noStrike"/>
                        <a:t>Centroid 2 Dist</a:t>
                      </a:r>
                      <a:endParaRPr/>
                    </a:p>
                  </a:txBody>
                  <a:tcPr marT="34300" marB="34300" marR="91450" marL="91450"/>
                </a:tc>
              </a:tr>
              <a:tr h="295950">
                <a:tc>
                  <a:txBody>
                    <a:bodyPr/>
                    <a:lstStyle/>
                    <a:p>
                      <a:pPr indent="0" lvl="0" marL="0" marR="0" rtl="0" algn="l">
                        <a:spcBef>
                          <a:spcPts val="0"/>
                        </a:spcBef>
                        <a:spcAft>
                          <a:spcPts val="0"/>
                        </a:spcAft>
                        <a:buClr>
                          <a:schemeClr val="dk1"/>
                        </a:buClr>
                        <a:buSzPts val="350"/>
                        <a:buFont typeface="Calibri"/>
                        <a:buNone/>
                      </a:pPr>
                      <a:r>
                        <a:rPr lang="en" sz="1400" u="none" cap="none" strike="noStrike"/>
                        <a:t>1</a:t>
                      </a:r>
                      <a:endParaRPr/>
                    </a:p>
                  </a:txBody>
                  <a:tcPr marT="34300" marB="34300" marR="91450" marL="91450"/>
                </a:tc>
                <a:tc>
                  <a:txBody>
                    <a:bodyPr/>
                    <a:lstStyle/>
                    <a:p>
                      <a:pPr indent="0" lvl="0" marL="0" marR="0" rtl="0" algn="l">
                        <a:spcBef>
                          <a:spcPts val="0"/>
                        </a:spcBef>
                        <a:spcAft>
                          <a:spcPts val="0"/>
                        </a:spcAft>
                        <a:buClr>
                          <a:schemeClr val="dk1"/>
                        </a:buClr>
                        <a:buSzPts val="350"/>
                        <a:buFont typeface="Calibri"/>
                        <a:buNone/>
                      </a:pPr>
                      <a:r>
                        <a:rPr lang="en" sz="1400" u="none" cap="none" strike="noStrike"/>
                        <a:t>0.56</a:t>
                      </a:r>
                      <a:endParaRPr/>
                    </a:p>
                  </a:txBody>
                  <a:tcPr marT="34300" marB="34300" marR="91450" marL="91450">
                    <a:solidFill>
                      <a:srgbClr val="00B050"/>
                    </a:solidFill>
                  </a:tcPr>
                </a:tc>
                <a:tc>
                  <a:txBody>
                    <a:bodyPr/>
                    <a:lstStyle/>
                    <a:p>
                      <a:pPr indent="0" lvl="0" marL="0" marR="0" rtl="0" algn="l">
                        <a:spcBef>
                          <a:spcPts val="0"/>
                        </a:spcBef>
                        <a:spcAft>
                          <a:spcPts val="0"/>
                        </a:spcAft>
                        <a:buClr>
                          <a:schemeClr val="dk1"/>
                        </a:buClr>
                        <a:buSzPts val="350"/>
                        <a:buFont typeface="Calibri"/>
                        <a:buNone/>
                      </a:pPr>
                      <a:r>
                        <a:rPr lang="en" sz="1400" u="none" cap="none" strike="noStrike"/>
                        <a:t>7.21</a:t>
                      </a:r>
                      <a:endParaRPr/>
                    </a:p>
                  </a:txBody>
                  <a:tcPr marT="34300" marB="34300" marR="91450" marL="91450"/>
                </a:tc>
              </a:tr>
              <a:tr h="295950">
                <a:tc>
                  <a:txBody>
                    <a:bodyPr/>
                    <a:lstStyle/>
                    <a:p>
                      <a:pPr indent="0" lvl="0" marL="0" marR="0" rtl="0" algn="l">
                        <a:spcBef>
                          <a:spcPts val="0"/>
                        </a:spcBef>
                        <a:spcAft>
                          <a:spcPts val="0"/>
                        </a:spcAft>
                        <a:buClr>
                          <a:schemeClr val="dk1"/>
                        </a:buClr>
                        <a:buSzPts val="350"/>
                        <a:buFont typeface="Calibri"/>
                        <a:buNone/>
                      </a:pPr>
                      <a:r>
                        <a:rPr lang="en" sz="1400" u="none" cap="none" strike="noStrike"/>
                        <a:t>2 (1.5,2.0)</a:t>
                      </a:r>
                      <a:endParaRPr/>
                    </a:p>
                  </a:txBody>
                  <a:tcPr marT="34300" marB="34300" marR="91450" marL="91450"/>
                </a:tc>
                <a:tc>
                  <a:txBody>
                    <a:bodyPr/>
                    <a:lstStyle/>
                    <a:p>
                      <a:pPr indent="0" lvl="0" marL="0" marR="0" rtl="0" algn="l">
                        <a:spcBef>
                          <a:spcPts val="0"/>
                        </a:spcBef>
                        <a:spcAft>
                          <a:spcPts val="0"/>
                        </a:spcAft>
                        <a:buClr>
                          <a:schemeClr val="dk1"/>
                        </a:buClr>
                        <a:buSzPts val="350"/>
                        <a:buFont typeface="Calibri"/>
                        <a:buNone/>
                      </a:pPr>
                      <a:r>
                        <a:rPr lang="en" sz="1400" u="none" cap="none" strike="noStrike"/>
                        <a:t>0.56</a:t>
                      </a:r>
                      <a:endParaRPr/>
                    </a:p>
                  </a:txBody>
                  <a:tcPr marT="34300" marB="34300" marR="91450" marL="91450">
                    <a:solidFill>
                      <a:srgbClr val="00B050"/>
                    </a:solidFill>
                  </a:tcPr>
                </a:tc>
                <a:tc>
                  <a:txBody>
                    <a:bodyPr/>
                    <a:lstStyle/>
                    <a:p>
                      <a:pPr indent="0" lvl="0" marL="0" marR="0" rtl="0" algn="l">
                        <a:spcBef>
                          <a:spcPts val="0"/>
                        </a:spcBef>
                        <a:spcAft>
                          <a:spcPts val="0"/>
                        </a:spcAft>
                        <a:buClr>
                          <a:schemeClr val="dk1"/>
                        </a:buClr>
                        <a:buSzPts val="350"/>
                        <a:buFont typeface="Calibri"/>
                        <a:buNone/>
                      </a:pPr>
                      <a:r>
                        <a:rPr lang="en" sz="1400" u="none" cap="none" strike="noStrike"/>
                        <a:t>6.10</a:t>
                      </a:r>
                      <a:endParaRPr/>
                    </a:p>
                  </a:txBody>
                  <a:tcPr marT="34300" marB="34300" marR="91450" marL="91450"/>
                </a:tc>
              </a:tr>
              <a:tr h="295950">
                <a:tc>
                  <a:txBody>
                    <a:bodyPr/>
                    <a:lstStyle/>
                    <a:p>
                      <a:pPr indent="0" lvl="0" marL="0" marR="0" rtl="0" algn="l">
                        <a:spcBef>
                          <a:spcPts val="0"/>
                        </a:spcBef>
                        <a:spcAft>
                          <a:spcPts val="0"/>
                        </a:spcAft>
                        <a:buClr>
                          <a:schemeClr val="dk1"/>
                        </a:buClr>
                        <a:buSzPts val="350"/>
                        <a:buFont typeface="Calibri"/>
                        <a:buNone/>
                      </a:pPr>
                      <a:r>
                        <a:rPr lang="en" sz="1400" u="none" cap="none" strike="noStrike"/>
                        <a:t>3</a:t>
                      </a:r>
                      <a:endParaRPr/>
                    </a:p>
                  </a:txBody>
                  <a:tcPr marT="34300" marB="34300" marR="91450" marL="91450"/>
                </a:tc>
                <a:tc>
                  <a:txBody>
                    <a:bodyPr/>
                    <a:lstStyle/>
                    <a:p>
                      <a:pPr indent="0" lvl="0" marL="0" marR="0" rtl="0" algn="l">
                        <a:spcBef>
                          <a:spcPts val="0"/>
                        </a:spcBef>
                        <a:spcAft>
                          <a:spcPts val="0"/>
                        </a:spcAft>
                        <a:buClr>
                          <a:schemeClr val="dk1"/>
                        </a:buClr>
                        <a:buSzPts val="350"/>
                        <a:buFont typeface="Calibri"/>
                        <a:buNone/>
                      </a:pPr>
                      <a:r>
                        <a:rPr lang="en" sz="1400" u="none" cap="none" strike="noStrike"/>
                        <a:t>3.05</a:t>
                      </a:r>
                      <a:endParaRPr/>
                    </a:p>
                  </a:txBody>
                  <a:tcPr marT="34300" marB="34300" marR="91450" marL="91450"/>
                </a:tc>
                <a:tc>
                  <a:txBody>
                    <a:bodyPr/>
                    <a:lstStyle/>
                    <a:p>
                      <a:pPr indent="0" lvl="0" marL="0" marR="0" rtl="0" algn="l">
                        <a:spcBef>
                          <a:spcPts val="0"/>
                        </a:spcBef>
                        <a:spcAft>
                          <a:spcPts val="0"/>
                        </a:spcAft>
                        <a:buClr>
                          <a:schemeClr val="dk1"/>
                        </a:buClr>
                        <a:buSzPts val="350"/>
                        <a:buFont typeface="Calibri"/>
                        <a:buNone/>
                      </a:pPr>
                      <a:r>
                        <a:rPr lang="en" sz="1400" u="none" cap="none" strike="noStrike"/>
                        <a:t>1.42</a:t>
                      </a:r>
                      <a:endParaRPr/>
                    </a:p>
                  </a:txBody>
                  <a:tcPr marT="34300" marB="34300" marR="91450" marL="91450">
                    <a:solidFill>
                      <a:srgbClr val="00B050"/>
                    </a:solidFill>
                  </a:tcPr>
                </a:tc>
              </a:tr>
              <a:tr h="295950">
                <a:tc>
                  <a:txBody>
                    <a:bodyPr/>
                    <a:lstStyle/>
                    <a:p>
                      <a:pPr indent="0" lvl="0" marL="0" marR="0" rtl="0" algn="l">
                        <a:spcBef>
                          <a:spcPts val="0"/>
                        </a:spcBef>
                        <a:spcAft>
                          <a:spcPts val="0"/>
                        </a:spcAft>
                        <a:buClr>
                          <a:schemeClr val="dk1"/>
                        </a:buClr>
                        <a:buSzPts val="350"/>
                        <a:buFont typeface="Calibri"/>
                        <a:buNone/>
                      </a:pPr>
                      <a:r>
                        <a:rPr lang="en" sz="1400" u="none" cap="none" strike="noStrike"/>
                        <a:t>4</a:t>
                      </a:r>
                      <a:endParaRPr/>
                    </a:p>
                  </a:txBody>
                  <a:tcPr marT="34300" marB="34300" marR="91450" marL="91450"/>
                </a:tc>
                <a:tc>
                  <a:txBody>
                    <a:bodyPr/>
                    <a:lstStyle/>
                    <a:p>
                      <a:pPr indent="0" lvl="0" marL="0" marR="0" rtl="0" algn="l">
                        <a:spcBef>
                          <a:spcPts val="0"/>
                        </a:spcBef>
                        <a:spcAft>
                          <a:spcPts val="0"/>
                        </a:spcAft>
                        <a:buClr>
                          <a:schemeClr val="dk1"/>
                        </a:buClr>
                        <a:buSzPts val="350"/>
                        <a:buFont typeface="Calibri"/>
                        <a:buNone/>
                      </a:pPr>
                      <a:r>
                        <a:rPr lang="en" sz="1400" u="none" cap="none" strike="noStrike"/>
                        <a:t>6.66</a:t>
                      </a:r>
                      <a:endParaRPr/>
                    </a:p>
                  </a:txBody>
                  <a:tcPr marT="34300" marB="34300" marR="91450" marL="91450"/>
                </a:tc>
                <a:tc>
                  <a:txBody>
                    <a:bodyPr/>
                    <a:lstStyle/>
                    <a:p>
                      <a:pPr indent="0" lvl="0" marL="0" marR="0" rtl="0" algn="l">
                        <a:spcBef>
                          <a:spcPts val="0"/>
                        </a:spcBef>
                        <a:spcAft>
                          <a:spcPts val="0"/>
                        </a:spcAft>
                        <a:buClr>
                          <a:schemeClr val="dk1"/>
                        </a:buClr>
                        <a:buSzPts val="350"/>
                        <a:buFont typeface="Calibri"/>
                        <a:buNone/>
                      </a:pPr>
                      <a:r>
                        <a:rPr lang="en" sz="1400" u="none" cap="none" strike="noStrike"/>
                        <a:t>2.20</a:t>
                      </a:r>
                      <a:endParaRPr/>
                    </a:p>
                  </a:txBody>
                  <a:tcPr marT="34300" marB="34300" marR="91450" marL="91450">
                    <a:solidFill>
                      <a:srgbClr val="00B050"/>
                    </a:solidFill>
                  </a:tcPr>
                </a:tc>
              </a:tr>
              <a:tr h="295950">
                <a:tc>
                  <a:txBody>
                    <a:bodyPr/>
                    <a:lstStyle/>
                    <a:p>
                      <a:pPr indent="0" lvl="0" marL="0" marR="0" rtl="0" algn="l">
                        <a:spcBef>
                          <a:spcPts val="0"/>
                        </a:spcBef>
                        <a:spcAft>
                          <a:spcPts val="0"/>
                        </a:spcAft>
                        <a:buClr>
                          <a:schemeClr val="dk1"/>
                        </a:buClr>
                        <a:buSzPts val="350"/>
                        <a:buFont typeface="Calibri"/>
                        <a:buNone/>
                      </a:pPr>
                      <a:r>
                        <a:rPr lang="en" sz="1400" u="none" cap="none" strike="noStrike"/>
                        <a:t>5</a:t>
                      </a:r>
                      <a:endParaRPr/>
                    </a:p>
                  </a:txBody>
                  <a:tcPr marT="34300" marB="34300" marR="91450" marL="91450"/>
                </a:tc>
                <a:tc>
                  <a:txBody>
                    <a:bodyPr/>
                    <a:lstStyle/>
                    <a:p>
                      <a:pPr indent="0" lvl="0" marL="0" marR="0" rtl="0" algn="l">
                        <a:spcBef>
                          <a:spcPts val="0"/>
                        </a:spcBef>
                        <a:spcAft>
                          <a:spcPts val="0"/>
                        </a:spcAft>
                        <a:buClr>
                          <a:schemeClr val="dk1"/>
                        </a:buClr>
                        <a:buSzPts val="350"/>
                        <a:buFont typeface="Calibri"/>
                        <a:buNone/>
                      </a:pPr>
                      <a:r>
                        <a:rPr lang="en" sz="1400" u="none" cap="none" strike="noStrike"/>
                        <a:t>4.16</a:t>
                      </a:r>
                      <a:endParaRPr/>
                    </a:p>
                  </a:txBody>
                  <a:tcPr marT="34300" marB="34300" marR="91450" marL="91450"/>
                </a:tc>
                <a:tc>
                  <a:txBody>
                    <a:bodyPr/>
                    <a:lstStyle/>
                    <a:p>
                      <a:pPr indent="0" lvl="0" marL="0" marR="0" rtl="0" algn="l">
                        <a:spcBef>
                          <a:spcPts val="0"/>
                        </a:spcBef>
                        <a:spcAft>
                          <a:spcPts val="0"/>
                        </a:spcAft>
                        <a:buClr>
                          <a:schemeClr val="dk1"/>
                        </a:buClr>
                        <a:buSzPts val="350"/>
                        <a:buFont typeface="Calibri"/>
                        <a:buNone/>
                      </a:pPr>
                      <a:r>
                        <a:rPr lang="en" sz="1400" u="none" cap="none" strike="noStrike"/>
                        <a:t>0.42</a:t>
                      </a:r>
                      <a:endParaRPr/>
                    </a:p>
                  </a:txBody>
                  <a:tcPr marT="34300" marB="34300" marR="91450" marL="91450">
                    <a:solidFill>
                      <a:srgbClr val="00B050"/>
                    </a:solidFill>
                  </a:tcPr>
                </a:tc>
              </a:tr>
              <a:tr h="295950">
                <a:tc>
                  <a:txBody>
                    <a:bodyPr/>
                    <a:lstStyle/>
                    <a:p>
                      <a:pPr indent="0" lvl="0" marL="0" marR="0" rtl="0" algn="l">
                        <a:spcBef>
                          <a:spcPts val="0"/>
                        </a:spcBef>
                        <a:spcAft>
                          <a:spcPts val="0"/>
                        </a:spcAft>
                        <a:buClr>
                          <a:schemeClr val="dk1"/>
                        </a:buClr>
                        <a:buSzPts val="350"/>
                        <a:buFont typeface="Calibri"/>
                        <a:buNone/>
                      </a:pPr>
                      <a:r>
                        <a:rPr lang="en" sz="1400" u="none" cap="none" strike="noStrike"/>
                        <a:t>6</a:t>
                      </a:r>
                      <a:endParaRPr/>
                    </a:p>
                  </a:txBody>
                  <a:tcPr marT="34300" marB="34300" marR="91450" marL="91450"/>
                </a:tc>
                <a:tc>
                  <a:txBody>
                    <a:bodyPr/>
                    <a:lstStyle/>
                    <a:p>
                      <a:pPr indent="0" lvl="0" marL="0" marR="0" rtl="0" algn="l">
                        <a:spcBef>
                          <a:spcPts val="0"/>
                        </a:spcBef>
                        <a:spcAft>
                          <a:spcPts val="0"/>
                        </a:spcAft>
                        <a:buClr>
                          <a:schemeClr val="dk1"/>
                        </a:buClr>
                        <a:buSzPts val="350"/>
                        <a:buFont typeface="Calibri"/>
                        <a:buNone/>
                      </a:pPr>
                      <a:r>
                        <a:rPr lang="en" sz="1400" u="none" cap="none" strike="noStrike"/>
                        <a:t>4.78</a:t>
                      </a:r>
                      <a:endParaRPr/>
                    </a:p>
                  </a:txBody>
                  <a:tcPr marT="34300" marB="34300" marR="91450" marL="91450"/>
                </a:tc>
                <a:tc>
                  <a:txBody>
                    <a:bodyPr/>
                    <a:lstStyle/>
                    <a:p>
                      <a:pPr indent="0" lvl="0" marL="0" marR="0" rtl="0" algn="l">
                        <a:spcBef>
                          <a:spcPts val="0"/>
                        </a:spcBef>
                        <a:spcAft>
                          <a:spcPts val="0"/>
                        </a:spcAft>
                        <a:buClr>
                          <a:schemeClr val="dk1"/>
                        </a:buClr>
                        <a:buSzPts val="350"/>
                        <a:buFont typeface="Calibri"/>
                        <a:buNone/>
                      </a:pPr>
                      <a:r>
                        <a:rPr lang="en" sz="1400" u="none" cap="none" strike="noStrike"/>
                        <a:t>0.61</a:t>
                      </a:r>
                      <a:endParaRPr/>
                    </a:p>
                  </a:txBody>
                  <a:tcPr marT="34300" marB="34300" marR="91450" marL="91450">
                    <a:solidFill>
                      <a:srgbClr val="00B050"/>
                    </a:solidFill>
                  </a:tcPr>
                </a:tc>
              </a:tr>
              <a:tr h="295950">
                <a:tc>
                  <a:txBody>
                    <a:bodyPr/>
                    <a:lstStyle/>
                    <a:p>
                      <a:pPr indent="0" lvl="0" marL="0" marR="0" rtl="0" algn="l">
                        <a:spcBef>
                          <a:spcPts val="0"/>
                        </a:spcBef>
                        <a:spcAft>
                          <a:spcPts val="0"/>
                        </a:spcAft>
                        <a:buClr>
                          <a:schemeClr val="dk1"/>
                        </a:buClr>
                        <a:buSzPts val="350"/>
                        <a:buFont typeface="Calibri"/>
                        <a:buNone/>
                      </a:pPr>
                      <a:r>
                        <a:rPr lang="en" sz="1400" u="none" cap="none" strike="noStrike"/>
                        <a:t>7</a:t>
                      </a:r>
                      <a:endParaRPr/>
                    </a:p>
                  </a:txBody>
                  <a:tcPr marT="34300" marB="34300" marR="91450" marL="91450"/>
                </a:tc>
                <a:tc>
                  <a:txBody>
                    <a:bodyPr/>
                    <a:lstStyle/>
                    <a:p>
                      <a:pPr indent="0" lvl="0" marL="0" marR="0" rtl="0" algn="l">
                        <a:spcBef>
                          <a:spcPts val="0"/>
                        </a:spcBef>
                        <a:spcAft>
                          <a:spcPts val="0"/>
                        </a:spcAft>
                        <a:buClr>
                          <a:schemeClr val="dk1"/>
                        </a:buClr>
                        <a:buSzPts val="350"/>
                        <a:buFont typeface="Calibri"/>
                        <a:buNone/>
                      </a:pPr>
                      <a:r>
                        <a:rPr lang="en" sz="1400" u="none" cap="none" strike="noStrike"/>
                        <a:t>3.75</a:t>
                      </a:r>
                      <a:endParaRPr/>
                    </a:p>
                  </a:txBody>
                  <a:tcPr marT="34300" marB="34300" marR="91450" marL="91450"/>
                </a:tc>
                <a:tc>
                  <a:txBody>
                    <a:bodyPr/>
                    <a:lstStyle/>
                    <a:p>
                      <a:pPr indent="0" lvl="0" marL="0" marR="0" rtl="0" algn="l">
                        <a:spcBef>
                          <a:spcPts val="0"/>
                        </a:spcBef>
                        <a:spcAft>
                          <a:spcPts val="0"/>
                        </a:spcAft>
                        <a:buClr>
                          <a:schemeClr val="dk1"/>
                        </a:buClr>
                        <a:buSzPts val="350"/>
                        <a:buFont typeface="Calibri"/>
                        <a:buNone/>
                      </a:pPr>
                      <a:r>
                        <a:rPr lang="en" sz="1400" u="none" cap="none" strike="noStrike"/>
                        <a:t>0.72</a:t>
                      </a:r>
                      <a:endParaRPr/>
                    </a:p>
                  </a:txBody>
                  <a:tcPr marT="34300" marB="34300" marR="91450" marL="91450">
                    <a:solidFill>
                      <a:srgbClr val="00B050"/>
                    </a:solidFill>
                  </a:tcPr>
                </a:tc>
              </a:tr>
            </a:tbl>
          </a:graphicData>
        </a:graphic>
      </p:graphicFrame>
      <p:sp>
        <p:nvSpPr>
          <p:cNvPr id="184" name="Google Shape;184;p24"/>
          <p:cNvSpPr txBox="1"/>
          <p:nvPr/>
        </p:nvSpPr>
        <p:spPr>
          <a:xfrm>
            <a:off x="141288" y="1234679"/>
            <a:ext cx="2373312" cy="187047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450"/>
              <a:buFont typeface="Arial"/>
              <a:buNone/>
            </a:pPr>
            <a:r>
              <a:rPr b="1" i="0" lang="en" sz="1800" u="none" cap="none" strike="noStrike">
                <a:solidFill>
                  <a:srgbClr val="000000"/>
                </a:solidFill>
                <a:latin typeface="Arial"/>
                <a:ea typeface="Arial"/>
                <a:cs typeface="Arial"/>
                <a:sym typeface="Arial"/>
              </a:rPr>
              <a:t>Since there is no change in cluster membership, no change in cluster centroid and hence the algorithm stops</a:t>
            </a:r>
            <a:endParaRPr/>
          </a:p>
          <a:p>
            <a:pPr indent="0" lvl="0" marL="0" marR="0" rtl="0" algn="l">
              <a:spcBef>
                <a:spcPts val="0"/>
              </a:spcBef>
              <a:spcAft>
                <a:spcPts val="0"/>
              </a:spcAft>
              <a:buClr>
                <a:schemeClr val="dk1"/>
              </a:buClr>
              <a:buSzPts val="1800"/>
              <a:buFont typeface="Calibri"/>
              <a:buNone/>
            </a:pPr>
            <a:r>
              <a:t/>
            </a:r>
            <a:endParaRPr b="1" i="0" sz="1800" u="none" cap="none" strike="noStrike">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450"/>
              <a:buFont typeface="Arial"/>
              <a:buNone/>
            </a:pPr>
            <a:r>
              <a:rPr b="1" i="0" lang="en" sz="1800" u="none" cap="none" strike="noStrike">
                <a:solidFill>
                  <a:srgbClr val="000000"/>
                </a:solidFill>
                <a:latin typeface="Arial"/>
                <a:ea typeface="Arial"/>
                <a:cs typeface="Arial"/>
                <a:sym typeface="Arial"/>
              </a:rPr>
              <a:t>Final clusters are {1,2} and {3,4,5,6,7}</a:t>
            </a:r>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152400" y="273844"/>
            <a:ext cx="8362950" cy="770624"/>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300"/>
              <a:buFont typeface="Calibri"/>
              <a:buNone/>
            </a:pPr>
            <a:r>
              <a:rPr lang="en"/>
              <a:t>K-Means clustering with R</a:t>
            </a:r>
            <a:endParaRPr/>
          </a:p>
        </p:txBody>
      </p:sp>
      <p:sp>
        <p:nvSpPr>
          <p:cNvPr id="190" name="Google Shape;190;p25"/>
          <p:cNvSpPr txBox="1"/>
          <p:nvPr>
            <p:ph idx="1" type="body"/>
          </p:nvPr>
        </p:nvSpPr>
        <p:spPr>
          <a:xfrm>
            <a:off x="152400" y="937051"/>
            <a:ext cx="8819374" cy="3695672"/>
          </a:xfrm>
          <a:prstGeom prst="rect">
            <a:avLst/>
          </a:prstGeom>
          <a:noFill/>
          <a:ln>
            <a:noFill/>
          </a:ln>
        </p:spPr>
        <p:txBody>
          <a:bodyPr anchorCtr="0" anchor="t" bIns="91425" lIns="91425" spcFirstLastPara="1" rIns="91425" wrap="square" tIns="91425">
            <a:noAutofit/>
          </a:bodyPr>
          <a:lstStyle/>
          <a:p>
            <a:pPr indent="-171450" lvl="0" marL="171450" rtl="0" algn="l">
              <a:lnSpc>
                <a:spcPct val="90000"/>
              </a:lnSpc>
              <a:spcBef>
                <a:spcPts val="0"/>
              </a:spcBef>
              <a:spcAft>
                <a:spcPts val="0"/>
              </a:spcAft>
              <a:buClr>
                <a:schemeClr val="dk1"/>
              </a:buClr>
              <a:buSzPts val="2100"/>
              <a:buNone/>
            </a:pPr>
            <a:r>
              <a:rPr lang="en"/>
              <a:t>Let us create some data</a:t>
            </a:r>
            <a:endParaRPr/>
          </a:p>
          <a:p>
            <a:pPr indent="-171450" lvl="0" marL="171450" rtl="0" algn="l">
              <a:lnSpc>
                <a:spcPct val="90000"/>
              </a:lnSpc>
              <a:spcBef>
                <a:spcPts val="0"/>
              </a:spcBef>
              <a:spcAft>
                <a:spcPts val="0"/>
              </a:spcAft>
              <a:buClr>
                <a:srgbClr val="0000FF"/>
              </a:buClr>
              <a:buSzPts val="2100"/>
              <a:buNone/>
            </a:pPr>
            <a:r>
              <a:rPr lang="en">
                <a:solidFill>
                  <a:srgbClr val="0000FF"/>
                </a:solidFill>
                <a:latin typeface="Consolas"/>
                <a:ea typeface="Consolas"/>
                <a:cs typeface="Consolas"/>
                <a:sym typeface="Consolas"/>
              </a:rPr>
              <a:t>exampleData</a:t>
            </a:r>
            <a:r>
              <a:rPr lang="en">
                <a:solidFill>
                  <a:srgbClr val="9900FF"/>
                </a:solidFill>
                <a:latin typeface="Consolas"/>
                <a:ea typeface="Consolas"/>
                <a:cs typeface="Consolas"/>
                <a:sym typeface="Consolas"/>
              </a:rPr>
              <a:t>=matrix(c(rnorm(50,20,2),rnorm(20,8,3),rnorm(50,10,2),rnorm(20,25,3)),nrow=70)</a:t>
            </a:r>
            <a:endParaRPr/>
          </a:p>
          <a:p>
            <a:pPr indent="-171450" lvl="0" marL="171450" rtl="0" algn="l">
              <a:lnSpc>
                <a:spcPct val="90000"/>
              </a:lnSpc>
              <a:spcBef>
                <a:spcPts val="0"/>
              </a:spcBef>
              <a:spcAft>
                <a:spcPts val="0"/>
              </a:spcAft>
              <a:buClr>
                <a:schemeClr val="dk1"/>
              </a:buClr>
              <a:buSzPts val="2100"/>
              <a:buNone/>
            </a:pPr>
            <a:r>
              <a:t/>
            </a:r>
            <a:endParaRPr>
              <a:solidFill>
                <a:srgbClr val="9900FF"/>
              </a:solidFill>
              <a:latin typeface="Consolas"/>
              <a:ea typeface="Consolas"/>
              <a:cs typeface="Consolas"/>
              <a:sym typeface="Consolas"/>
            </a:endParaRPr>
          </a:p>
          <a:p>
            <a:pPr indent="-171450" lvl="0" marL="171450" rtl="0" algn="l">
              <a:lnSpc>
                <a:spcPct val="90000"/>
              </a:lnSpc>
              <a:spcBef>
                <a:spcPts val="0"/>
              </a:spcBef>
              <a:spcAft>
                <a:spcPts val="0"/>
              </a:spcAft>
              <a:buClr>
                <a:schemeClr val="dk1"/>
              </a:buClr>
              <a:buSzPts val="2100"/>
              <a:buNone/>
            </a:pPr>
            <a:r>
              <a:rPr lang="en"/>
              <a:t>The data created in this way has 70 rows and are already segmented in two parts</a:t>
            </a:r>
            <a:endParaRPr/>
          </a:p>
          <a:p>
            <a:pPr indent="-171450" lvl="0" marL="171450" rtl="0" algn="l">
              <a:lnSpc>
                <a:spcPct val="90000"/>
              </a:lnSpc>
              <a:spcBef>
                <a:spcPts val="0"/>
              </a:spcBef>
              <a:spcAft>
                <a:spcPts val="0"/>
              </a:spcAft>
              <a:buClr>
                <a:schemeClr val="dk1"/>
              </a:buClr>
              <a:buSzPts val="2100"/>
              <a:buNone/>
            </a:pPr>
            <a:r>
              <a:t/>
            </a:r>
            <a:endParaRPr/>
          </a:p>
          <a:p>
            <a:pPr indent="-171450" lvl="0" marL="171450" rtl="0" algn="l">
              <a:lnSpc>
                <a:spcPct val="90000"/>
              </a:lnSpc>
              <a:spcBef>
                <a:spcPts val="0"/>
              </a:spcBef>
              <a:spcAft>
                <a:spcPts val="0"/>
              </a:spcAft>
              <a:buClr>
                <a:schemeClr val="dk1"/>
              </a:buClr>
              <a:buSzPts val="2100"/>
              <a:buNone/>
            </a:pPr>
            <a:r>
              <a:rPr lang="en"/>
              <a:t>The scatter plot shows</a:t>
            </a:r>
            <a:endParaRPr/>
          </a:p>
          <a:p>
            <a:pPr indent="-171450" lvl="0" marL="171450" rtl="0" algn="l">
              <a:lnSpc>
                <a:spcPct val="90000"/>
              </a:lnSpc>
              <a:spcBef>
                <a:spcPts val="0"/>
              </a:spcBef>
              <a:spcAft>
                <a:spcPts val="0"/>
              </a:spcAft>
              <a:buClr>
                <a:schemeClr val="dk1"/>
              </a:buClr>
              <a:buSzPts val="2100"/>
              <a:buNone/>
            </a:pPr>
            <a:r>
              <a:rPr lang="en"/>
              <a:t>  the data distribution</a:t>
            </a:r>
            <a:endParaRPr/>
          </a:p>
        </p:txBody>
      </p:sp>
      <p:sp>
        <p:nvSpPr>
          <p:cNvPr id="191" name="Google Shape;191;p25"/>
          <p:cNvSpPr txBox="1"/>
          <p:nvPr/>
        </p:nvSpPr>
        <p:spPr>
          <a:xfrm>
            <a:off x="3352800" y="4552951"/>
            <a:ext cx="5757875" cy="420924"/>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800"/>
              <a:buFont typeface="Calibri"/>
              <a:buNone/>
            </a:pPr>
            <a:r>
              <a:rPr b="0" i="0" lang="en" sz="800" u="none" cap="none" strike="noStrike">
                <a:solidFill>
                  <a:schemeClr val="dk1"/>
                </a:solidFill>
                <a:latin typeface="Calibri"/>
                <a:ea typeface="Calibri"/>
                <a:cs typeface="Calibri"/>
                <a:sym typeface="Calibri"/>
              </a:rPr>
              <a:t>Get the raw data from here: </a:t>
            </a:r>
            <a:r>
              <a:rPr b="0" i="0" lang="en" sz="800" u="sng" cap="none" strike="noStrike">
                <a:solidFill>
                  <a:schemeClr val="hlink"/>
                </a:solidFill>
                <a:latin typeface="Calibri"/>
                <a:ea typeface="Calibri"/>
                <a:cs typeface="Calibri"/>
                <a:sym typeface="Calibri"/>
                <a:hlinkClick r:id="rId3"/>
              </a:rPr>
              <a:t>https://www.dropbox.com/s/y3qxg3nv7yqr9oq/exampleData.csv?dl=0</a:t>
            </a:r>
            <a:r>
              <a:rPr b="0" i="0" lang="en" sz="8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Clr>
                <a:schemeClr val="dk1"/>
              </a:buClr>
              <a:buSzPts val="800"/>
              <a:buFont typeface="Calibri"/>
              <a:buNone/>
            </a:pPr>
            <a:r>
              <a:rPr b="0" i="0" lang="en" sz="800" u="none" cap="none" strike="noStrike">
                <a:solidFill>
                  <a:schemeClr val="dk1"/>
                </a:solidFill>
                <a:latin typeface="Calibri"/>
                <a:ea typeface="Calibri"/>
                <a:cs typeface="Calibri"/>
                <a:sym typeface="Calibri"/>
              </a:rPr>
              <a:t>Make sure to remove the 1st column</a:t>
            </a:r>
            <a:endParaRPr/>
          </a:p>
        </p:txBody>
      </p:sp>
      <p:pic>
        <p:nvPicPr>
          <p:cNvPr id="192" name="Google Shape;192;p25"/>
          <p:cNvPicPr preferRelativeResize="0"/>
          <p:nvPr/>
        </p:nvPicPr>
        <p:blipFill rotWithShape="1">
          <a:blip r:embed="rId4">
            <a:alphaModFix/>
          </a:blip>
          <a:srcRect b="5412" l="0" r="4662" t="21439"/>
          <a:stretch/>
        </p:blipFill>
        <p:spPr>
          <a:xfrm>
            <a:off x="3200400" y="2660525"/>
            <a:ext cx="3971875" cy="1282825"/>
          </a:xfrm>
          <a:prstGeom prst="rect">
            <a:avLst/>
          </a:prstGeom>
          <a:noFill/>
          <a:ln>
            <a:noFill/>
          </a:ln>
        </p:spPr>
      </p:pic>
      <p:sp>
        <p:nvSpPr>
          <p:cNvPr id="193" name="Google Shape;193;p25"/>
          <p:cNvSpPr txBox="1"/>
          <p:nvPr/>
        </p:nvSpPr>
        <p:spPr>
          <a:xfrm>
            <a:off x="3276601" y="4146325"/>
            <a:ext cx="5695174" cy="3101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000"/>
              <a:buFont typeface="Consolas"/>
              <a:buNone/>
            </a:pPr>
            <a:r>
              <a:rPr b="0" i="0" lang="en" sz="1000" u="none" cap="none" strike="noStrike">
                <a:solidFill>
                  <a:schemeClr val="dk1"/>
                </a:solidFill>
                <a:latin typeface="Consolas"/>
                <a:ea typeface="Consolas"/>
                <a:cs typeface="Consolas"/>
                <a:sym typeface="Consolas"/>
              </a:rPr>
              <a:t>R Code:</a:t>
            </a:r>
            <a:r>
              <a:rPr b="0" i="0" lang="en" sz="1000" u="none" cap="none" strike="noStrike">
                <a:solidFill>
                  <a:srgbClr val="9900FF"/>
                </a:solidFill>
                <a:latin typeface="Consolas"/>
                <a:ea typeface="Consolas"/>
                <a:cs typeface="Consolas"/>
                <a:sym typeface="Consolas"/>
              </a:rPr>
              <a:t> plot(exampleData,pch=20,xlab="1st variable",ylab="2nd variable")</a:t>
            </a:r>
            <a:endParaRPr/>
          </a:p>
        </p:txBody>
      </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6"/>
          <p:cNvSpPr txBox="1"/>
          <p:nvPr>
            <p:ph type="title"/>
          </p:nvPr>
        </p:nvSpPr>
        <p:spPr>
          <a:xfrm>
            <a:off x="628650" y="273844"/>
            <a:ext cx="7886700" cy="994172"/>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lt1"/>
              </a:buClr>
              <a:buSzPts val="3300"/>
              <a:buFont typeface="Calibri"/>
              <a:buNone/>
            </a:pPr>
            <a:r>
              <a:rPr lang="en">
                <a:solidFill>
                  <a:schemeClr val="lt1"/>
                </a:solidFill>
              </a:rPr>
              <a:t>K-Means clustering with R</a:t>
            </a:r>
            <a:endParaRPr/>
          </a:p>
        </p:txBody>
      </p:sp>
      <p:sp>
        <p:nvSpPr>
          <p:cNvPr id="199" name="Google Shape;199;p26"/>
          <p:cNvSpPr txBox="1"/>
          <p:nvPr>
            <p:ph idx="1" type="body"/>
          </p:nvPr>
        </p:nvSpPr>
        <p:spPr>
          <a:xfrm>
            <a:off x="152400" y="273844"/>
            <a:ext cx="8362950" cy="4358879"/>
          </a:xfrm>
          <a:prstGeom prst="rect">
            <a:avLst/>
          </a:prstGeom>
          <a:noFill/>
          <a:ln>
            <a:noFill/>
          </a:ln>
        </p:spPr>
        <p:txBody>
          <a:bodyPr anchorCtr="0" anchor="t" bIns="91425" lIns="91425" spcFirstLastPara="1" rIns="91425" wrap="square" tIns="91425">
            <a:noAutofit/>
          </a:bodyPr>
          <a:lstStyle/>
          <a:p>
            <a:pPr indent="-171450" lvl="0" marL="171450" rtl="0" algn="l">
              <a:lnSpc>
                <a:spcPct val="90000"/>
              </a:lnSpc>
              <a:spcBef>
                <a:spcPts val="0"/>
              </a:spcBef>
              <a:spcAft>
                <a:spcPts val="0"/>
              </a:spcAft>
              <a:buClr>
                <a:schemeClr val="dk1"/>
              </a:buClr>
              <a:buSzPts val="2100"/>
              <a:buNone/>
            </a:pPr>
            <a:r>
              <a:rPr lang="en"/>
              <a:t>To run kmeans clustering in R </a:t>
            </a:r>
            <a:r>
              <a:rPr b="1" lang="en">
                <a:solidFill>
                  <a:srgbClr val="0000FF"/>
                </a:solidFill>
                <a:latin typeface="Consolas"/>
                <a:ea typeface="Consolas"/>
                <a:cs typeface="Consolas"/>
                <a:sym typeface="Consolas"/>
              </a:rPr>
              <a:t>kmeans()</a:t>
            </a:r>
            <a:r>
              <a:rPr lang="en"/>
              <a:t> function is used</a:t>
            </a:r>
            <a:endParaRPr/>
          </a:p>
          <a:p>
            <a:pPr indent="-171450" lvl="0" marL="171450" rtl="0" algn="l">
              <a:lnSpc>
                <a:spcPct val="90000"/>
              </a:lnSpc>
              <a:spcBef>
                <a:spcPts val="0"/>
              </a:spcBef>
              <a:spcAft>
                <a:spcPts val="0"/>
              </a:spcAft>
              <a:buClr>
                <a:schemeClr val="dk1"/>
              </a:buClr>
              <a:buSzPts val="2100"/>
              <a:buNone/>
            </a:pPr>
            <a:r>
              <a:t/>
            </a:r>
            <a:endParaRPr/>
          </a:p>
          <a:p>
            <a:pPr indent="-171450" lvl="0" marL="171450" rtl="0" algn="l">
              <a:lnSpc>
                <a:spcPct val="90000"/>
              </a:lnSpc>
              <a:spcBef>
                <a:spcPts val="0"/>
              </a:spcBef>
              <a:spcAft>
                <a:spcPts val="0"/>
              </a:spcAft>
              <a:buClr>
                <a:schemeClr val="dk1"/>
              </a:buClr>
              <a:buSzPts val="2100"/>
              <a:buNone/>
            </a:pPr>
            <a:r>
              <a:rPr lang="en"/>
              <a:t>R codes are given below:</a:t>
            </a:r>
            <a:endParaRPr/>
          </a:p>
          <a:p>
            <a:pPr indent="-171450" lvl="0" marL="171450" rtl="0" algn="l">
              <a:lnSpc>
                <a:spcPct val="90000"/>
              </a:lnSpc>
              <a:spcBef>
                <a:spcPts val="0"/>
              </a:spcBef>
              <a:spcAft>
                <a:spcPts val="0"/>
              </a:spcAft>
              <a:buClr>
                <a:srgbClr val="9900FF"/>
              </a:buClr>
              <a:buSzPts val="2100"/>
              <a:buNone/>
            </a:pPr>
            <a:r>
              <a:rPr lang="en">
                <a:solidFill>
                  <a:srgbClr val="9900FF"/>
                </a:solidFill>
                <a:latin typeface="Consolas"/>
                <a:ea typeface="Consolas"/>
                <a:cs typeface="Consolas"/>
                <a:sym typeface="Consolas"/>
              </a:rPr>
              <a:t>cluster=</a:t>
            </a:r>
            <a:r>
              <a:rPr lang="en">
                <a:solidFill>
                  <a:srgbClr val="0000FF"/>
                </a:solidFill>
                <a:latin typeface="Consolas"/>
                <a:ea typeface="Consolas"/>
                <a:cs typeface="Consolas"/>
                <a:sym typeface="Consolas"/>
              </a:rPr>
              <a:t>kmeans</a:t>
            </a:r>
            <a:r>
              <a:rPr lang="en">
                <a:solidFill>
                  <a:srgbClr val="9900FF"/>
                </a:solidFill>
                <a:latin typeface="Consolas"/>
                <a:ea typeface="Consolas"/>
                <a:cs typeface="Consolas"/>
                <a:sym typeface="Consolas"/>
              </a:rPr>
              <a:t>(exampleData,centers=2)</a:t>
            </a:r>
            <a:endParaRPr/>
          </a:p>
          <a:p>
            <a:pPr indent="-171450" lvl="0" marL="171450" rtl="0" algn="l">
              <a:lnSpc>
                <a:spcPct val="90000"/>
              </a:lnSpc>
              <a:spcBef>
                <a:spcPts val="0"/>
              </a:spcBef>
              <a:spcAft>
                <a:spcPts val="0"/>
              </a:spcAft>
              <a:buClr>
                <a:srgbClr val="0000FF"/>
              </a:buClr>
              <a:buSzPts val="2100"/>
              <a:buNone/>
            </a:pPr>
            <a:r>
              <a:rPr lang="en">
                <a:solidFill>
                  <a:srgbClr val="0000FF"/>
                </a:solidFill>
                <a:latin typeface="Consolas"/>
                <a:ea typeface="Consolas"/>
                <a:cs typeface="Consolas"/>
                <a:sym typeface="Consolas"/>
              </a:rPr>
              <a:t>plot</a:t>
            </a:r>
            <a:r>
              <a:rPr lang="en">
                <a:solidFill>
                  <a:srgbClr val="9900FF"/>
                </a:solidFill>
                <a:latin typeface="Consolas"/>
                <a:ea typeface="Consolas"/>
                <a:cs typeface="Consolas"/>
                <a:sym typeface="Consolas"/>
              </a:rPr>
              <a:t>(exampleData,pch=20,xlab="1st variable",ylab="2nd variable",col=cluster$cluster)</a:t>
            </a:r>
            <a:endParaRPr/>
          </a:p>
          <a:p>
            <a:pPr indent="-171450" lvl="0" marL="171450" rtl="0" algn="l">
              <a:lnSpc>
                <a:spcPct val="90000"/>
              </a:lnSpc>
              <a:spcBef>
                <a:spcPts val="0"/>
              </a:spcBef>
              <a:spcAft>
                <a:spcPts val="0"/>
              </a:spcAft>
              <a:buClr>
                <a:srgbClr val="0000FF"/>
              </a:buClr>
              <a:buSzPts val="2100"/>
              <a:buNone/>
            </a:pPr>
            <a:r>
              <a:rPr lang="en">
                <a:solidFill>
                  <a:srgbClr val="0000FF"/>
                </a:solidFill>
                <a:latin typeface="Consolas"/>
                <a:ea typeface="Consolas"/>
                <a:cs typeface="Consolas"/>
                <a:sym typeface="Consolas"/>
              </a:rPr>
              <a:t>points</a:t>
            </a:r>
            <a:r>
              <a:rPr lang="en">
                <a:solidFill>
                  <a:srgbClr val="9900FF"/>
                </a:solidFill>
                <a:latin typeface="Consolas"/>
                <a:ea typeface="Consolas"/>
                <a:cs typeface="Consolas"/>
                <a:sym typeface="Consolas"/>
              </a:rPr>
              <a:t>(cluster$centers,pch="+",col=c("red","blue"),cex=2)</a:t>
            </a:r>
            <a:endParaRPr/>
          </a:p>
          <a:p>
            <a:pPr indent="-171450" lvl="0" marL="171450" rtl="0" algn="l">
              <a:lnSpc>
                <a:spcPct val="90000"/>
              </a:lnSpc>
              <a:spcBef>
                <a:spcPts val="0"/>
              </a:spcBef>
              <a:spcAft>
                <a:spcPts val="0"/>
              </a:spcAft>
              <a:buClr>
                <a:schemeClr val="dk1"/>
              </a:buClr>
              <a:buSzPts val="2100"/>
              <a:buNone/>
            </a:pPr>
            <a:r>
              <a:t/>
            </a:r>
            <a:endParaRPr/>
          </a:p>
          <a:p>
            <a:pPr indent="-171450" lvl="0" marL="171450" rtl="0" algn="l">
              <a:lnSpc>
                <a:spcPct val="90000"/>
              </a:lnSpc>
              <a:spcBef>
                <a:spcPts val="0"/>
              </a:spcBef>
              <a:spcAft>
                <a:spcPts val="0"/>
              </a:spcAft>
              <a:buClr>
                <a:schemeClr val="dk1"/>
              </a:buClr>
              <a:buSzPts val="2100"/>
              <a:buNone/>
            </a:pPr>
            <a:r>
              <a:t/>
            </a:r>
            <a:endParaRPr/>
          </a:p>
        </p:txBody>
      </p:sp>
      <p:pic>
        <p:nvPicPr>
          <p:cNvPr id="200" name="Google Shape;200;p26"/>
          <p:cNvPicPr preferRelativeResize="0"/>
          <p:nvPr/>
        </p:nvPicPr>
        <p:blipFill rotWithShape="1">
          <a:blip r:embed="rId3">
            <a:alphaModFix/>
          </a:blip>
          <a:srcRect b="0" l="0" r="0" t="22671"/>
          <a:stretch/>
        </p:blipFill>
        <p:spPr>
          <a:xfrm>
            <a:off x="1066800" y="2952751"/>
            <a:ext cx="7391400" cy="2117334"/>
          </a:xfrm>
          <a:prstGeom prst="rect">
            <a:avLst/>
          </a:prstGeom>
          <a:noFill/>
          <a:ln>
            <a:noFill/>
          </a:ln>
        </p:spPr>
      </p:pic>
      <p:sp>
        <p:nvSpPr>
          <p:cNvPr id="201" name="Google Shape;201;p26"/>
          <p:cNvSpPr txBox="1"/>
          <p:nvPr/>
        </p:nvSpPr>
        <p:spPr>
          <a:xfrm>
            <a:off x="6159375" y="3195975"/>
            <a:ext cx="1272599" cy="246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000"/>
              <a:buFont typeface="Calibri"/>
              <a:buNone/>
            </a:pPr>
            <a:r>
              <a:rPr b="0" i="0" lang="en" sz="1000" u="none" cap="none" strike="noStrike">
                <a:solidFill>
                  <a:schemeClr val="dk1"/>
                </a:solidFill>
                <a:latin typeface="Calibri"/>
                <a:ea typeface="Calibri"/>
                <a:cs typeface="Calibri"/>
                <a:sym typeface="Calibri"/>
              </a:rPr>
              <a:t>Cluster centers</a:t>
            </a:r>
            <a:endParaRPr/>
          </a:p>
        </p:txBody>
      </p:sp>
      <p:cxnSp>
        <p:nvCxnSpPr>
          <p:cNvPr id="202" name="Google Shape;202;p26"/>
          <p:cNvCxnSpPr>
            <a:stCxn id="201" idx="1"/>
          </p:cNvCxnSpPr>
          <p:nvPr/>
        </p:nvCxnSpPr>
        <p:spPr>
          <a:xfrm flipH="1">
            <a:off x="5089875" y="3318975"/>
            <a:ext cx="1069500" cy="145800"/>
          </a:xfrm>
          <a:prstGeom prst="straightConnector1">
            <a:avLst/>
          </a:prstGeom>
          <a:noFill/>
          <a:ln cap="flat" cmpd="sng" w="19050">
            <a:solidFill>
              <a:srgbClr val="0000FF"/>
            </a:solidFill>
            <a:prstDash val="solid"/>
            <a:round/>
            <a:headEnd len="sm" w="sm" type="none"/>
            <a:tailEnd len="lg" w="lg" type="triangle"/>
          </a:ln>
        </p:spPr>
      </p:cxnSp>
      <p:cxnSp>
        <p:nvCxnSpPr>
          <p:cNvPr id="203" name="Google Shape;203;p26"/>
          <p:cNvCxnSpPr>
            <a:stCxn id="201" idx="2"/>
          </p:cNvCxnSpPr>
          <p:nvPr/>
        </p:nvCxnSpPr>
        <p:spPr>
          <a:xfrm>
            <a:off x="6795674" y="3441975"/>
            <a:ext cx="304800" cy="567900"/>
          </a:xfrm>
          <a:prstGeom prst="straightConnector1">
            <a:avLst/>
          </a:prstGeom>
          <a:noFill/>
          <a:ln cap="flat" cmpd="sng" w="19050">
            <a:solidFill>
              <a:srgbClr val="980000"/>
            </a:solidFill>
            <a:prstDash val="solid"/>
            <a:round/>
            <a:headEnd len="sm" w="sm" type="none"/>
            <a:tailEnd len="lg" w="lg" type="triangle"/>
          </a:ln>
        </p:spPr>
      </p:cxnSp>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7"/>
          <p:cNvSpPr txBox="1"/>
          <p:nvPr>
            <p:ph type="title"/>
          </p:nvPr>
        </p:nvSpPr>
        <p:spPr>
          <a:xfrm>
            <a:off x="628650" y="273844"/>
            <a:ext cx="7886700" cy="994172"/>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lt1"/>
              </a:buClr>
              <a:buSzPts val="3300"/>
              <a:buFont typeface="Calibri"/>
              <a:buNone/>
            </a:pPr>
            <a:r>
              <a:rPr lang="en">
                <a:solidFill>
                  <a:schemeClr val="lt1"/>
                </a:solidFill>
              </a:rPr>
              <a:t>K-Means clustering with R</a:t>
            </a:r>
            <a:endParaRPr/>
          </a:p>
        </p:txBody>
      </p:sp>
      <p:sp>
        <p:nvSpPr>
          <p:cNvPr id="209" name="Google Shape;209;p27"/>
          <p:cNvSpPr txBox="1"/>
          <p:nvPr>
            <p:ph idx="1" type="body"/>
          </p:nvPr>
        </p:nvSpPr>
        <p:spPr>
          <a:xfrm>
            <a:off x="152400" y="273844"/>
            <a:ext cx="8362950" cy="4358879"/>
          </a:xfrm>
          <a:prstGeom prst="rect">
            <a:avLst/>
          </a:prstGeom>
          <a:noFill/>
          <a:ln>
            <a:noFill/>
          </a:ln>
        </p:spPr>
        <p:txBody>
          <a:bodyPr anchorCtr="0" anchor="t" bIns="91425" lIns="91425" spcFirstLastPara="1" rIns="91425" wrap="square" tIns="91425">
            <a:noAutofit/>
          </a:bodyPr>
          <a:lstStyle/>
          <a:p>
            <a:pPr indent="-171450" lvl="0" marL="171450" rtl="0" algn="l">
              <a:lnSpc>
                <a:spcPct val="90000"/>
              </a:lnSpc>
              <a:spcBef>
                <a:spcPts val="0"/>
              </a:spcBef>
              <a:spcAft>
                <a:spcPts val="0"/>
              </a:spcAft>
              <a:buClr>
                <a:schemeClr val="dk1"/>
              </a:buClr>
              <a:buSzPts val="2100"/>
              <a:buNone/>
            </a:pPr>
            <a:r>
              <a:rPr lang="en"/>
              <a:t>Until and unless the clusters are markedly distinct from each other, kmeans clustering will produce different results on each run</a:t>
            </a:r>
            <a:endParaRPr/>
          </a:p>
          <a:p>
            <a:pPr indent="-171450" lvl="0" marL="171450" rtl="0" algn="l">
              <a:lnSpc>
                <a:spcPct val="90000"/>
              </a:lnSpc>
              <a:spcBef>
                <a:spcPts val="0"/>
              </a:spcBef>
              <a:spcAft>
                <a:spcPts val="0"/>
              </a:spcAft>
              <a:buClr>
                <a:schemeClr val="dk1"/>
              </a:buClr>
              <a:buSzPts val="2100"/>
              <a:buNone/>
            </a:pPr>
            <a:r>
              <a:t/>
            </a:r>
            <a:endParaRPr/>
          </a:p>
          <a:p>
            <a:pPr indent="-171450" lvl="0" marL="171450" rtl="0" algn="l">
              <a:lnSpc>
                <a:spcPct val="90000"/>
              </a:lnSpc>
              <a:spcBef>
                <a:spcPts val="0"/>
              </a:spcBef>
              <a:spcAft>
                <a:spcPts val="0"/>
              </a:spcAft>
              <a:buClr>
                <a:schemeClr val="dk1"/>
              </a:buClr>
              <a:buSzPts val="2100"/>
              <a:buNone/>
            </a:pPr>
            <a:r>
              <a:rPr lang="en"/>
              <a:t>If number of clusters are 4 (instead of 2), in two separate runs two separate outcomes have come up (as shown below)</a:t>
            </a:r>
            <a:endParaRPr/>
          </a:p>
        </p:txBody>
      </p:sp>
      <p:pic>
        <p:nvPicPr>
          <p:cNvPr id="210" name="Google Shape;210;p27"/>
          <p:cNvPicPr preferRelativeResize="0"/>
          <p:nvPr/>
        </p:nvPicPr>
        <p:blipFill rotWithShape="1">
          <a:blip r:embed="rId3">
            <a:alphaModFix/>
          </a:blip>
          <a:srcRect b="0" l="0" r="5678" t="23553"/>
          <a:stretch/>
        </p:blipFill>
        <p:spPr>
          <a:xfrm>
            <a:off x="-163950" y="2046900"/>
            <a:ext cx="4181100" cy="1962799"/>
          </a:xfrm>
          <a:prstGeom prst="rect">
            <a:avLst/>
          </a:prstGeom>
          <a:noFill/>
          <a:ln>
            <a:noFill/>
          </a:ln>
        </p:spPr>
      </p:pic>
      <p:pic>
        <p:nvPicPr>
          <p:cNvPr id="211" name="Google Shape;211;p27"/>
          <p:cNvPicPr preferRelativeResize="0"/>
          <p:nvPr/>
        </p:nvPicPr>
        <p:blipFill rotWithShape="1">
          <a:blip r:embed="rId4">
            <a:alphaModFix/>
          </a:blip>
          <a:srcRect b="0" l="0" r="6040" t="23195"/>
          <a:stretch/>
        </p:blipFill>
        <p:spPr>
          <a:xfrm>
            <a:off x="4157750" y="2027850"/>
            <a:ext cx="4357600" cy="1936524"/>
          </a:xfrm>
          <a:prstGeom prst="rect">
            <a:avLst/>
          </a:prstGeom>
          <a:noFill/>
          <a:ln>
            <a:noFill/>
          </a:ln>
        </p:spPr>
      </p:pic>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ph type="title"/>
          </p:nvPr>
        </p:nvSpPr>
        <p:spPr>
          <a:xfrm>
            <a:off x="628650" y="273844"/>
            <a:ext cx="7886700" cy="994172"/>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lt1"/>
              </a:buClr>
              <a:buSzPts val="3300"/>
              <a:buFont typeface="Calibri"/>
              <a:buNone/>
            </a:pPr>
            <a:r>
              <a:rPr lang="en">
                <a:solidFill>
                  <a:schemeClr val="lt1"/>
                </a:solidFill>
              </a:rPr>
              <a:t>K-Means clustering with R</a:t>
            </a:r>
            <a:endParaRPr/>
          </a:p>
        </p:txBody>
      </p:sp>
      <p:sp>
        <p:nvSpPr>
          <p:cNvPr id="217" name="Google Shape;217;p28"/>
          <p:cNvSpPr txBox="1"/>
          <p:nvPr>
            <p:ph idx="1" type="body"/>
          </p:nvPr>
        </p:nvSpPr>
        <p:spPr>
          <a:xfrm>
            <a:off x="179325" y="209550"/>
            <a:ext cx="8336025" cy="4423173"/>
          </a:xfrm>
          <a:prstGeom prst="rect">
            <a:avLst/>
          </a:prstGeom>
          <a:noFill/>
          <a:ln>
            <a:noFill/>
          </a:ln>
        </p:spPr>
        <p:txBody>
          <a:bodyPr anchorCtr="0" anchor="t" bIns="91425" lIns="91425" spcFirstLastPara="1" rIns="91425" wrap="square" tIns="91425">
            <a:noAutofit/>
          </a:bodyPr>
          <a:lstStyle/>
          <a:p>
            <a:pPr indent="-171450" lvl="0" marL="171450" rtl="0" algn="l">
              <a:lnSpc>
                <a:spcPct val="90000"/>
              </a:lnSpc>
              <a:spcBef>
                <a:spcPts val="0"/>
              </a:spcBef>
              <a:spcAft>
                <a:spcPts val="0"/>
              </a:spcAft>
              <a:buClr>
                <a:schemeClr val="dk1"/>
              </a:buClr>
              <a:buSzPts val="2100"/>
              <a:buNone/>
            </a:pPr>
            <a:r>
              <a:rPr lang="en"/>
              <a:t>K-means algorithm gives different results in each run because it is a ‘greedy’ algorithm and has very high probability to get stuck into local minima since initialization starts at random</a:t>
            </a:r>
            <a:endParaRPr/>
          </a:p>
          <a:p>
            <a:pPr indent="-171450" lvl="0" marL="171450" rtl="0" algn="l">
              <a:lnSpc>
                <a:spcPct val="90000"/>
              </a:lnSpc>
              <a:spcBef>
                <a:spcPts val="0"/>
              </a:spcBef>
              <a:spcAft>
                <a:spcPts val="0"/>
              </a:spcAft>
              <a:buClr>
                <a:schemeClr val="dk1"/>
              </a:buClr>
              <a:buSzPts val="2100"/>
              <a:buNone/>
            </a:pPr>
            <a:r>
              <a:t/>
            </a:r>
            <a:endParaRPr/>
          </a:p>
          <a:p>
            <a:pPr indent="-171450" lvl="0" marL="171450" rtl="0" algn="l">
              <a:lnSpc>
                <a:spcPct val="90000"/>
              </a:lnSpc>
              <a:spcBef>
                <a:spcPts val="0"/>
              </a:spcBef>
              <a:spcAft>
                <a:spcPts val="0"/>
              </a:spcAft>
              <a:buClr>
                <a:schemeClr val="dk1"/>
              </a:buClr>
              <a:buSzPts val="2100"/>
              <a:buNone/>
            </a:pPr>
            <a:r>
              <a:rPr lang="en"/>
              <a:t>To minimize the chances of getting stuck in local minima, initialization can be started at multiple points ( multiple random start) and the best model is returned out of those many random starts</a:t>
            </a:r>
            <a:endParaRPr/>
          </a:p>
          <a:p>
            <a:pPr indent="-171450" lvl="0" marL="171450" rtl="0" algn="l">
              <a:lnSpc>
                <a:spcPct val="90000"/>
              </a:lnSpc>
              <a:spcBef>
                <a:spcPts val="0"/>
              </a:spcBef>
              <a:spcAft>
                <a:spcPts val="0"/>
              </a:spcAft>
              <a:buClr>
                <a:schemeClr val="dk1"/>
              </a:buClr>
              <a:buSzPts val="2100"/>
              <a:buNone/>
            </a:pPr>
            <a:r>
              <a:t/>
            </a:r>
            <a:endParaRPr/>
          </a:p>
          <a:p>
            <a:pPr indent="-171450" lvl="0" marL="171450" rtl="0" algn="l">
              <a:lnSpc>
                <a:spcPct val="90000"/>
              </a:lnSpc>
              <a:spcBef>
                <a:spcPts val="0"/>
              </a:spcBef>
              <a:spcAft>
                <a:spcPts val="0"/>
              </a:spcAft>
              <a:buClr>
                <a:schemeClr val="dk1"/>
              </a:buClr>
              <a:buSzPts val="2100"/>
              <a:buNone/>
            </a:pPr>
            <a:r>
              <a:t/>
            </a:r>
            <a:endParaRPr>
              <a:solidFill>
                <a:srgbClr val="9900FF"/>
              </a:solidFill>
              <a:latin typeface="Consolas"/>
              <a:ea typeface="Consolas"/>
              <a:cs typeface="Consolas"/>
              <a:sym typeface="Consolas"/>
            </a:endParaRPr>
          </a:p>
        </p:txBody>
      </p:sp>
      <p:sp>
        <p:nvSpPr>
          <p:cNvPr id="218" name="Google Shape;218;p28"/>
          <p:cNvSpPr txBox="1"/>
          <p:nvPr/>
        </p:nvSpPr>
        <p:spPr>
          <a:xfrm>
            <a:off x="533400" y="2493353"/>
            <a:ext cx="8610449" cy="764197"/>
          </a:xfrm>
          <a:prstGeom prst="rect">
            <a:avLst/>
          </a:prstGeom>
          <a:noFill/>
          <a:ln>
            <a:noFill/>
          </a:ln>
        </p:spPr>
        <p:txBody>
          <a:bodyPr anchorCtr="0" anchor="t" bIns="91425" lIns="91425" spcFirstLastPara="1" rIns="91425" wrap="square" tIns="91425">
            <a:noAutofit/>
          </a:bodyPr>
          <a:lstStyle/>
          <a:p>
            <a:pPr indent="-114300" lvl="0" marL="342900" marR="0" rtl="0" algn="l">
              <a:spcBef>
                <a:spcPts val="0"/>
              </a:spcBef>
              <a:spcAft>
                <a:spcPts val="0"/>
              </a:spcAft>
              <a:buClr>
                <a:srgbClr val="9900FF"/>
              </a:buClr>
              <a:buSzPts val="1100"/>
              <a:buFont typeface="Consolas"/>
              <a:buNone/>
            </a:pPr>
            <a:r>
              <a:rPr b="0" i="0" lang="en" sz="1100" u="none" cap="none" strike="noStrike">
                <a:solidFill>
                  <a:srgbClr val="9900FF"/>
                </a:solidFill>
                <a:latin typeface="Consolas"/>
                <a:ea typeface="Consolas"/>
                <a:cs typeface="Consolas"/>
                <a:sym typeface="Consolas"/>
              </a:rPr>
              <a:t>fit=</a:t>
            </a:r>
            <a:r>
              <a:rPr b="0" i="0" lang="en" sz="1100" u="none" cap="none" strike="noStrike">
                <a:solidFill>
                  <a:srgbClr val="0000FF"/>
                </a:solidFill>
                <a:latin typeface="Consolas"/>
                <a:ea typeface="Consolas"/>
                <a:cs typeface="Consolas"/>
                <a:sym typeface="Consolas"/>
              </a:rPr>
              <a:t>kmeans</a:t>
            </a:r>
            <a:r>
              <a:rPr b="0" i="0" lang="en" sz="1100" u="none" cap="none" strike="noStrike">
                <a:solidFill>
                  <a:srgbClr val="9900FF"/>
                </a:solidFill>
                <a:latin typeface="Consolas"/>
                <a:ea typeface="Consolas"/>
                <a:cs typeface="Consolas"/>
                <a:sym typeface="Consolas"/>
              </a:rPr>
              <a:t>(exampleData,centers=4,</a:t>
            </a:r>
            <a:r>
              <a:rPr b="0" i="0" lang="en" sz="1100" u="none" cap="none" strike="noStrike">
                <a:solidFill>
                  <a:srgbClr val="FF0000"/>
                </a:solidFill>
                <a:latin typeface="Consolas"/>
                <a:ea typeface="Consolas"/>
                <a:cs typeface="Consolas"/>
                <a:sym typeface="Consolas"/>
              </a:rPr>
              <a:t>nstart=30</a:t>
            </a:r>
            <a:r>
              <a:rPr b="0" i="0" lang="en" sz="1100" u="none" cap="none" strike="noStrike">
                <a:solidFill>
                  <a:srgbClr val="9900FF"/>
                </a:solidFill>
                <a:latin typeface="Consolas"/>
                <a:ea typeface="Consolas"/>
                <a:cs typeface="Consolas"/>
                <a:sym typeface="Consolas"/>
              </a:rPr>
              <a:t>)</a:t>
            </a:r>
            <a:endParaRPr/>
          </a:p>
          <a:p>
            <a:pPr indent="-114300" lvl="0" marL="342900" marR="0" rtl="0" algn="l">
              <a:spcBef>
                <a:spcPts val="480"/>
              </a:spcBef>
              <a:spcAft>
                <a:spcPts val="0"/>
              </a:spcAft>
              <a:buClr>
                <a:srgbClr val="0000FF"/>
              </a:buClr>
              <a:buSzPts val="1100"/>
              <a:buFont typeface="Consolas"/>
              <a:buNone/>
            </a:pPr>
            <a:r>
              <a:rPr b="0" i="0" lang="en" sz="1100" u="none" cap="none" strike="noStrike">
                <a:solidFill>
                  <a:srgbClr val="0000FF"/>
                </a:solidFill>
                <a:latin typeface="Consolas"/>
                <a:ea typeface="Consolas"/>
                <a:cs typeface="Consolas"/>
                <a:sym typeface="Consolas"/>
              </a:rPr>
              <a:t>plot</a:t>
            </a:r>
            <a:r>
              <a:rPr b="0" i="0" lang="en" sz="1100" u="none" cap="none" strike="noStrike">
                <a:solidFill>
                  <a:srgbClr val="9900FF"/>
                </a:solidFill>
                <a:latin typeface="Consolas"/>
                <a:ea typeface="Consolas"/>
                <a:cs typeface="Consolas"/>
                <a:sym typeface="Consolas"/>
              </a:rPr>
              <a:t>(exampleData,pch=19,col=fit$cluster,xlab=”1st Variable”, ylab=”2nd Variable”)</a:t>
            </a:r>
            <a:endParaRPr/>
          </a:p>
        </p:txBody>
      </p:sp>
      <p:pic>
        <p:nvPicPr>
          <p:cNvPr id="219" name="Google Shape;219;p28"/>
          <p:cNvPicPr preferRelativeResize="0"/>
          <p:nvPr/>
        </p:nvPicPr>
        <p:blipFill rotWithShape="1">
          <a:blip r:embed="rId3">
            <a:alphaModFix/>
          </a:blip>
          <a:srcRect b="3792" l="53898" r="2736" t="69865"/>
          <a:stretch/>
        </p:blipFill>
        <p:spPr>
          <a:xfrm>
            <a:off x="762001" y="3257550"/>
            <a:ext cx="4572000" cy="1764475"/>
          </a:xfrm>
          <a:prstGeom prst="rect">
            <a:avLst/>
          </a:prstGeom>
          <a:noFill/>
          <a:ln>
            <a:noFill/>
          </a:ln>
        </p:spPr>
      </p:pic>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ph type="title"/>
          </p:nvPr>
        </p:nvSpPr>
        <p:spPr>
          <a:xfrm>
            <a:off x="628650" y="273844"/>
            <a:ext cx="7886700" cy="994172"/>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lt1"/>
              </a:buClr>
              <a:buSzPts val="3300"/>
              <a:buFont typeface="Calibri"/>
              <a:buNone/>
            </a:pPr>
            <a:r>
              <a:rPr lang="en">
                <a:solidFill>
                  <a:schemeClr val="lt1"/>
                </a:solidFill>
              </a:rPr>
              <a:t>K-Means clustering with R</a:t>
            </a:r>
            <a:endParaRPr/>
          </a:p>
        </p:txBody>
      </p:sp>
      <p:sp>
        <p:nvSpPr>
          <p:cNvPr id="225" name="Google Shape;225;p29"/>
          <p:cNvSpPr txBox="1"/>
          <p:nvPr>
            <p:ph idx="1" type="body"/>
          </p:nvPr>
        </p:nvSpPr>
        <p:spPr>
          <a:xfrm>
            <a:off x="152400" y="273844"/>
            <a:ext cx="8362950" cy="4358879"/>
          </a:xfrm>
          <a:prstGeom prst="rect">
            <a:avLst/>
          </a:prstGeom>
          <a:noFill/>
          <a:ln>
            <a:noFill/>
          </a:ln>
        </p:spPr>
        <p:txBody>
          <a:bodyPr anchorCtr="0" anchor="t" bIns="91425" lIns="91425" spcFirstLastPara="1" rIns="91425" wrap="square" tIns="91425">
            <a:noAutofit/>
          </a:bodyPr>
          <a:lstStyle/>
          <a:p>
            <a:pPr indent="-171450" lvl="0" marL="171450" rtl="0" algn="l">
              <a:lnSpc>
                <a:spcPct val="90000"/>
              </a:lnSpc>
              <a:spcBef>
                <a:spcPts val="0"/>
              </a:spcBef>
              <a:spcAft>
                <a:spcPts val="0"/>
              </a:spcAft>
              <a:buClr>
                <a:schemeClr val="dk1"/>
              </a:buClr>
              <a:buSzPts val="2100"/>
              <a:buNone/>
            </a:pPr>
            <a:r>
              <a:rPr lang="en"/>
              <a:t>Deciding the optimum number of clusters is a concern in K-means clustering as the researcher has to specify the number of clusters to extract apriori</a:t>
            </a:r>
            <a:endParaRPr/>
          </a:p>
          <a:p>
            <a:pPr indent="-171450" lvl="0" marL="171450" rtl="0" algn="l">
              <a:lnSpc>
                <a:spcPct val="90000"/>
              </a:lnSpc>
              <a:spcBef>
                <a:spcPts val="0"/>
              </a:spcBef>
              <a:spcAft>
                <a:spcPts val="0"/>
              </a:spcAft>
              <a:buClr>
                <a:schemeClr val="dk1"/>
              </a:buClr>
              <a:buSzPts val="2100"/>
              <a:buNone/>
            </a:pPr>
            <a:r>
              <a:t/>
            </a:r>
            <a:endParaRPr/>
          </a:p>
          <a:p>
            <a:pPr indent="-171450" lvl="0" marL="171450" rtl="0" algn="l">
              <a:lnSpc>
                <a:spcPct val="90000"/>
              </a:lnSpc>
              <a:spcBef>
                <a:spcPts val="0"/>
              </a:spcBef>
              <a:spcAft>
                <a:spcPts val="0"/>
              </a:spcAft>
              <a:buClr>
                <a:schemeClr val="dk1"/>
              </a:buClr>
              <a:buSzPts val="2100"/>
              <a:buNone/>
            </a:pPr>
            <a:r>
              <a:rPr lang="en"/>
              <a:t>R sends out a few more information as output of k-means clustering and total within sum of square value is one of them which can be used to find out optimum number of clusters</a:t>
            </a:r>
            <a:endParaRPr/>
          </a:p>
          <a:p>
            <a:pPr indent="-171450" lvl="0" marL="171450" rtl="0" algn="l">
              <a:lnSpc>
                <a:spcPct val="90000"/>
              </a:lnSpc>
              <a:spcBef>
                <a:spcPts val="0"/>
              </a:spcBef>
              <a:spcAft>
                <a:spcPts val="0"/>
              </a:spcAft>
              <a:buClr>
                <a:schemeClr val="dk1"/>
              </a:buClr>
              <a:buSzPts val="2100"/>
              <a:buNone/>
            </a:pPr>
            <a:r>
              <a:t/>
            </a:r>
            <a:endParaRPr/>
          </a:p>
          <a:p>
            <a:pPr indent="-171450" lvl="0" marL="171450" rtl="0" algn="l">
              <a:lnSpc>
                <a:spcPct val="90000"/>
              </a:lnSpc>
              <a:spcBef>
                <a:spcPts val="0"/>
              </a:spcBef>
              <a:spcAft>
                <a:spcPts val="0"/>
              </a:spcAft>
              <a:buClr>
                <a:schemeClr val="dk1"/>
              </a:buClr>
              <a:buSzPts val="2100"/>
              <a:buNone/>
            </a:pPr>
            <a:r>
              <a:t/>
            </a:r>
            <a:endParaRPr/>
          </a:p>
        </p:txBody>
      </p:sp>
      <p:sp>
        <p:nvSpPr>
          <p:cNvPr id="226" name="Google Shape;226;p29"/>
          <p:cNvSpPr txBox="1"/>
          <p:nvPr/>
        </p:nvSpPr>
        <p:spPr>
          <a:xfrm>
            <a:off x="381000" y="2410253"/>
            <a:ext cx="8734525" cy="994172"/>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9900FF"/>
              </a:buClr>
              <a:buSzPts val="1200"/>
              <a:buFont typeface="Consolas"/>
              <a:buNone/>
            </a:pPr>
            <a:r>
              <a:rPr b="0" i="0" lang="en" sz="1200" u="none" cap="none" strike="noStrike">
                <a:solidFill>
                  <a:srgbClr val="9900FF"/>
                </a:solidFill>
                <a:latin typeface="Consolas"/>
                <a:ea typeface="Consolas"/>
                <a:cs typeface="Consolas"/>
                <a:sym typeface="Consolas"/>
              </a:rPr>
              <a:t>wss=</a:t>
            </a:r>
            <a:r>
              <a:rPr b="0" i="0" lang="en" sz="1200" u="none" cap="none" strike="noStrike">
                <a:solidFill>
                  <a:srgbClr val="0000FF"/>
                </a:solidFill>
                <a:latin typeface="Consolas"/>
                <a:ea typeface="Consolas"/>
                <a:cs typeface="Consolas"/>
                <a:sym typeface="Consolas"/>
              </a:rPr>
              <a:t>sapply</a:t>
            </a:r>
            <a:r>
              <a:rPr b="0" i="0" lang="en" sz="1200" u="none" cap="none" strike="noStrike">
                <a:solidFill>
                  <a:srgbClr val="9900FF"/>
                </a:solidFill>
                <a:latin typeface="Consolas"/>
                <a:ea typeface="Consolas"/>
                <a:cs typeface="Consolas"/>
                <a:sym typeface="Consolas"/>
              </a:rPr>
              <a:t>(1:15,function(x)kmeans(exampledata,centers=x,nstart=30)$tot.withinss)</a:t>
            </a:r>
            <a:endParaRPr/>
          </a:p>
          <a:p>
            <a:pPr indent="0" lvl="0" marL="0" marR="0" rtl="0" algn="l">
              <a:spcBef>
                <a:spcPts val="0"/>
              </a:spcBef>
              <a:spcAft>
                <a:spcPts val="0"/>
              </a:spcAft>
              <a:buClr>
                <a:srgbClr val="0000FF"/>
              </a:buClr>
              <a:buSzPts val="1200"/>
              <a:buFont typeface="Consolas"/>
              <a:buNone/>
            </a:pPr>
            <a:r>
              <a:rPr b="0" i="0" lang="en" sz="1200" u="none" cap="none" strike="noStrike">
                <a:solidFill>
                  <a:srgbClr val="0000FF"/>
                </a:solidFill>
                <a:latin typeface="Consolas"/>
                <a:ea typeface="Consolas"/>
                <a:cs typeface="Consolas"/>
                <a:sym typeface="Consolas"/>
              </a:rPr>
              <a:t>plot</a:t>
            </a:r>
            <a:r>
              <a:rPr b="0" i="0" lang="en" sz="1200" u="none" cap="none" strike="noStrike">
                <a:solidFill>
                  <a:srgbClr val="9900FF"/>
                </a:solidFill>
                <a:latin typeface="Consolas"/>
                <a:ea typeface="Consolas"/>
                <a:cs typeface="Consolas"/>
                <a:sym typeface="Consolas"/>
              </a:rPr>
              <a:t>(1:15,wss,type="l",xlab="# of Clusters",ylab="Total Within SS")</a:t>
            </a:r>
            <a:endParaRPr/>
          </a:p>
        </p:txBody>
      </p:sp>
      <p:pic>
        <p:nvPicPr>
          <p:cNvPr id="227" name="Google Shape;227;p29"/>
          <p:cNvPicPr preferRelativeResize="0"/>
          <p:nvPr/>
        </p:nvPicPr>
        <p:blipFill rotWithShape="1">
          <a:blip r:embed="rId3">
            <a:alphaModFix/>
          </a:blip>
          <a:srcRect b="4269" l="53529" r="3031" t="69169"/>
          <a:stretch/>
        </p:blipFill>
        <p:spPr>
          <a:xfrm>
            <a:off x="628650" y="3028951"/>
            <a:ext cx="5848350" cy="1752600"/>
          </a:xfrm>
          <a:prstGeom prst="rect">
            <a:avLst/>
          </a:prstGeom>
          <a:noFill/>
          <a:ln>
            <a:noFill/>
          </a:ln>
        </p:spPr>
      </p:pic>
      <p:sp>
        <p:nvSpPr>
          <p:cNvPr id="228" name="Google Shape;228;p29"/>
          <p:cNvSpPr/>
          <p:nvPr/>
        </p:nvSpPr>
        <p:spPr>
          <a:xfrm>
            <a:off x="4705800" y="4202700"/>
            <a:ext cx="301799" cy="293099"/>
          </a:xfrm>
          <a:prstGeom prst="ellipse">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9" name="Google Shape;229;p29"/>
          <p:cNvSpPr txBox="1"/>
          <p:nvPr/>
        </p:nvSpPr>
        <p:spPr>
          <a:xfrm>
            <a:off x="2162175" y="3560562"/>
            <a:ext cx="4343400" cy="243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000"/>
              <a:buFont typeface="Calibri"/>
              <a:buNone/>
            </a:pPr>
            <a:r>
              <a:rPr b="0" i="0" lang="en" sz="1000" u="none" cap="none" strike="noStrike">
                <a:solidFill>
                  <a:schemeClr val="dk1"/>
                </a:solidFill>
                <a:latin typeface="Calibri"/>
                <a:ea typeface="Calibri"/>
                <a:cs typeface="Calibri"/>
                <a:sym typeface="Calibri"/>
              </a:rPr>
              <a:t>Elbow formation suggests that optimum # of clusters is 2</a:t>
            </a:r>
            <a:endParaRPr/>
          </a:p>
        </p:txBody>
      </p:sp>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300"/>
              <a:buFont typeface="Calibri"/>
              <a:buNone/>
            </a:pPr>
            <a:r>
              <a:rPr lang="en">
                <a:solidFill>
                  <a:schemeClr val="lt1"/>
                </a:solidFill>
              </a:rPr>
              <a:t>K-Means clustering with R</a:t>
            </a:r>
            <a:endParaRPr/>
          </a:p>
        </p:txBody>
      </p:sp>
      <p:sp>
        <p:nvSpPr>
          <p:cNvPr id="235" name="Google Shape;235;p30"/>
          <p:cNvSpPr txBox="1"/>
          <p:nvPr>
            <p:ph idx="1" type="body"/>
          </p:nvPr>
        </p:nvSpPr>
        <p:spPr>
          <a:xfrm>
            <a:off x="152400" y="273844"/>
            <a:ext cx="8362950" cy="4358879"/>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
              <a:t>In  many cases the scree plot does not have a sharp elbow</a:t>
            </a:r>
            <a:endParaRPr/>
          </a:p>
          <a:p>
            <a:pPr indent="-171450" lvl="0" marL="171450" rtl="0" algn="l">
              <a:lnSpc>
                <a:spcPct val="90000"/>
              </a:lnSpc>
              <a:spcBef>
                <a:spcPts val="750"/>
              </a:spcBef>
              <a:spcAft>
                <a:spcPts val="0"/>
              </a:spcAft>
              <a:buClr>
                <a:schemeClr val="dk1"/>
              </a:buClr>
              <a:buSzPts val="2100"/>
              <a:buNone/>
            </a:pPr>
            <a:r>
              <a:t/>
            </a:r>
            <a:endParaRPr/>
          </a:p>
          <a:p>
            <a:pPr indent="-171450" lvl="0" marL="171450" rtl="0" algn="l">
              <a:lnSpc>
                <a:spcPct val="90000"/>
              </a:lnSpc>
              <a:spcBef>
                <a:spcPts val="750"/>
              </a:spcBef>
              <a:spcAft>
                <a:spcPts val="0"/>
              </a:spcAft>
              <a:buClr>
                <a:schemeClr val="dk1"/>
              </a:buClr>
              <a:buSzPts val="2100"/>
              <a:buNone/>
            </a:pPr>
            <a:r>
              <a:rPr lang="en"/>
              <a:t>In those cases ‘silhouette’ distance can be used for finding the optimum number of clusters</a:t>
            </a:r>
            <a:endParaRPr/>
          </a:p>
          <a:p>
            <a:pPr indent="-171450" lvl="0" marL="171450" rtl="0" algn="l">
              <a:lnSpc>
                <a:spcPct val="90000"/>
              </a:lnSpc>
              <a:spcBef>
                <a:spcPts val="750"/>
              </a:spcBef>
              <a:spcAft>
                <a:spcPts val="0"/>
              </a:spcAft>
              <a:buClr>
                <a:schemeClr val="dk1"/>
              </a:buClr>
              <a:buSzPts val="2100"/>
              <a:buNone/>
            </a:pPr>
            <a:r>
              <a:t/>
            </a:r>
            <a:endParaRPr/>
          </a:p>
          <a:p>
            <a:pPr indent="-171450" lvl="0" marL="171450" rtl="0" algn="l">
              <a:lnSpc>
                <a:spcPct val="90000"/>
              </a:lnSpc>
              <a:spcBef>
                <a:spcPts val="750"/>
              </a:spcBef>
              <a:spcAft>
                <a:spcPts val="0"/>
              </a:spcAft>
              <a:buClr>
                <a:schemeClr val="dk1"/>
              </a:buClr>
              <a:buSzPts val="2100"/>
              <a:buNone/>
            </a:pPr>
            <a:r>
              <a:rPr lang="en"/>
              <a:t>Cluster solution, which gives largest average silhouette distance would be considered as the best solution</a:t>
            </a:r>
            <a:endParaRPr/>
          </a:p>
          <a:p>
            <a:pPr indent="-171450" lvl="0" marL="171450" rtl="0" algn="l">
              <a:lnSpc>
                <a:spcPct val="90000"/>
              </a:lnSpc>
              <a:spcBef>
                <a:spcPts val="750"/>
              </a:spcBef>
              <a:spcAft>
                <a:spcPts val="0"/>
              </a:spcAft>
              <a:buClr>
                <a:schemeClr val="dk1"/>
              </a:buClr>
              <a:buSzPts val="2100"/>
              <a:buNone/>
            </a:pPr>
            <a:r>
              <a:t/>
            </a:r>
            <a:endParaRPr/>
          </a:p>
          <a:p>
            <a:pPr indent="-171450" lvl="0" marL="171450" rtl="0" algn="l">
              <a:lnSpc>
                <a:spcPct val="90000"/>
              </a:lnSpc>
              <a:spcBef>
                <a:spcPts val="750"/>
              </a:spcBef>
              <a:spcAft>
                <a:spcPts val="0"/>
              </a:spcAft>
              <a:buClr>
                <a:schemeClr val="dk1"/>
              </a:buClr>
              <a:buSzPts val="2100"/>
              <a:buNone/>
            </a:pPr>
            <a:r>
              <a:rPr lang="en"/>
              <a:t>Usually, if average silhouette distance is above 0.5, a cluster solution is considered as fair and if it crosses 0.7, cluster solution would be considered as good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1"/>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300"/>
              <a:buFont typeface="Calibri"/>
              <a:buNone/>
            </a:pPr>
            <a:r>
              <a:rPr lang="en">
                <a:solidFill>
                  <a:schemeClr val="lt1"/>
                </a:solidFill>
              </a:rPr>
              <a:t>K-Means clustering with R</a:t>
            </a:r>
            <a:endParaRPr/>
          </a:p>
        </p:txBody>
      </p:sp>
      <p:sp>
        <p:nvSpPr>
          <p:cNvPr id="241" name="Google Shape;241;p31"/>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fontScale="77500" lnSpcReduction="20000"/>
          </a:bodyPr>
          <a:lstStyle/>
          <a:p>
            <a:pPr indent="-171450" lvl="0" marL="171450" rtl="0" algn="l">
              <a:lnSpc>
                <a:spcPct val="90000"/>
              </a:lnSpc>
              <a:spcBef>
                <a:spcPts val="0"/>
              </a:spcBef>
              <a:spcAft>
                <a:spcPts val="0"/>
              </a:spcAft>
              <a:buClr>
                <a:schemeClr val="dk1"/>
              </a:buClr>
              <a:buSzPct val="100000"/>
              <a:buNone/>
            </a:pPr>
            <a:r>
              <a:rPr lang="en"/>
              <a:t>R Code to extract average silhoutte distance</a:t>
            </a:r>
            <a:endParaRPr/>
          </a:p>
          <a:p>
            <a:pPr indent="-171450" lvl="0" marL="171450" rtl="0" algn="l">
              <a:lnSpc>
                <a:spcPct val="90000"/>
              </a:lnSpc>
              <a:spcBef>
                <a:spcPts val="750"/>
              </a:spcBef>
              <a:spcAft>
                <a:spcPts val="0"/>
              </a:spcAft>
              <a:buClr>
                <a:schemeClr val="dk1"/>
              </a:buClr>
              <a:buSzPct val="100000"/>
              <a:buNone/>
            </a:pPr>
            <a:r>
              <a:t/>
            </a:r>
            <a:endParaRPr/>
          </a:p>
          <a:p>
            <a:pPr indent="-171450" lvl="0" marL="171450" rtl="0" algn="l">
              <a:lnSpc>
                <a:spcPct val="90000"/>
              </a:lnSpc>
              <a:spcBef>
                <a:spcPts val="750"/>
              </a:spcBef>
              <a:spcAft>
                <a:spcPts val="0"/>
              </a:spcAft>
              <a:buClr>
                <a:schemeClr val="dk1"/>
              </a:buClr>
              <a:buSzPct val="100000"/>
              <a:buNone/>
            </a:pPr>
            <a:r>
              <a:rPr lang="en">
                <a:latin typeface="Consolas"/>
                <a:ea typeface="Consolas"/>
                <a:cs typeface="Consolas"/>
                <a:sym typeface="Consolas"/>
              </a:rPr>
              <a:t>find_silhouette=</a:t>
            </a:r>
            <a:r>
              <a:rPr lang="en">
                <a:solidFill>
                  <a:srgbClr val="666666"/>
                </a:solidFill>
                <a:latin typeface="Consolas"/>
                <a:ea typeface="Consolas"/>
                <a:cs typeface="Consolas"/>
                <a:sym typeface="Consolas"/>
              </a:rPr>
              <a:t>function</a:t>
            </a:r>
            <a:r>
              <a:rPr lang="en">
                <a:latin typeface="Consolas"/>
                <a:ea typeface="Consolas"/>
                <a:cs typeface="Consolas"/>
                <a:sym typeface="Consolas"/>
              </a:rPr>
              <a:t>(data,cluster){</a:t>
            </a:r>
            <a:endParaRPr/>
          </a:p>
          <a:p>
            <a:pPr indent="-171450" lvl="0" marL="171450" rtl="0" algn="l">
              <a:lnSpc>
                <a:spcPct val="90000"/>
              </a:lnSpc>
              <a:spcBef>
                <a:spcPts val="750"/>
              </a:spcBef>
              <a:spcAft>
                <a:spcPts val="0"/>
              </a:spcAft>
              <a:buClr>
                <a:schemeClr val="dk1"/>
              </a:buClr>
              <a:buSzPct val="100000"/>
              <a:buNone/>
            </a:pPr>
            <a:r>
              <a:rPr lang="en">
                <a:latin typeface="Consolas"/>
                <a:ea typeface="Consolas"/>
                <a:cs typeface="Consolas"/>
                <a:sym typeface="Consolas"/>
              </a:rPr>
              <a:t>  </a:t>
            </a:r>
            <a:r>
              <a:rPr lang="en">
                <a:solidFill>
                  <a:srgbClr val="FF66CC"/>
                </a:solidFill>
                <a:latin typeface="Consolas"/>
                <a:ea typeface="Consolas"/>
                <a:cs typeface="Consolas"/>
                <a:sym typeface="Consolas"/>
              </a:rPr>
              <a:t>require(cluster)</a:t>
            </a:r>
            <a:endParaRPr/>
          </a:p>
          <a:p>
            <a:pPr indent="-171450" lvl="0" marL="171450" rtl="0" algn="l">
              <a:lnSpc>
                <a:spcPct val="90000"/>
              </a:lnSpc>
              <a:spcBef>
                <a:spcPts val="750"/>
              </a:spcBef>
              <a:spcAft>
                <a:spcPts val="0"/>
              </a:spcAft>
              <a:buClr>
                <a:schemeClr val="dk1"/>
              </a:buClr>
              <a:buSzPct val="100000"/>
              <a:buNone/>
            </a:pPr>
            <a:r>
              <a:rPr lang="en">
                <a:latin typeface="Consolas"/>
                <a:ea typeface="Consolas"/>
                <a:cs typeface="Consolas"/>
                <a:sym typeface="Consolas"/>
              </a:rPr>
              <a:t>  fit=</a:t>
            </a:r>
            <a:r>
              <a:rPr lang="en">
                <a:solidFill>
                  <a:srgbClr val="666666"/>
                </a:solidFill>
                <a:latin typeface="Consolas"/>
                <a:ea typeface="Consolas"/>
                <a:cs typeface="Consolas"/>
                <a:sym typeface="Consolas"/>
              </a:rPr>
              <a:t>kmeans</a:t>
            </a:r>
            <a:r>
              <a:rPr lang="en">
                <a:latin typeface="Consolas"/>
                <a:ea typeface="Consolas"/>
                <a:cs typeface="Consolas"/>
                <a:sym typeface="Consolas"/>
              </a:rPr>
              <a:t>(</a:t>
            </a:r>
            <a:r>
              <a:rPr lang="en">
                <a:solidFill>
                  <a:srgbClr val="666666"/>
                </a:solidFill>
                <a:latin typeface="Consolas"/>
                <a:ea typeface="Consolas"/>
                <a:cs typeface="Consolas"/>
                <a:sym typeface="Consolas"/>
              </a:rPr>
              <a:t>scale</a:t>
            </a:r>
            <a:r>
              <a:rPr lang="en">
                <a:latin typeface="Consolas"/>
                <a:ea typeface="Consolas"/>
                <a:cs typeface="Consolas"/>
                <a:sym typeface="Consolas"/>
              </a:rPr>
              <a:t>(data),centers = cluster,nstart=100)</a:t>
            </a:r>
            <a:endParaRPr/>
          </a:p>
          <a:p>
            <a:pPr indent="-171450" lvl="0" marL="171450" rtl="0" algn="l">
              <a:lnSpc>
                <a:spcPct val="90000"/>
              </a:lnSpc>
              <a:spcBef>
                <a:spcPts val="750"/>
              </a:spcBef>
              <a:spcAft>
                <a:spcPts val="0"/>
              </a:spcAft>
              <a:buClr>
                <a:schemeClr val="dk1"/>
              </a:buClr>
              <a:buSzPct val="100000"/>
              <a:buNone/>
            </a:pPr>
            <a:r>
              <a:rPr lang="en">
                <a:latin typeface="Consolas"/>
                <a:ea typeface="Consolas"/>
                <a:cs typeface="Consolas"/>
                <a:sym typeface="Consolas"/>
              </a:rPr>
              <a:t>  s=</a:t>
            </a:r>
            <a:r>
              <a:rPr lang="en">
                <a:solidFill>
                  <a:srgbClr val="666666"/>
                </a:solidFill>
                <a:latin typeface="Consolas"/>
                <a:ea typeface="Consolas"/>
                <a:cs typeface="Consolas"/>
                <a:sym typeface="Consolas"/>
              </a:rPr>
              <a:t>silhouette</a:t>
            </a:r>
            <a:r>
              <a:rPr lang="en">
                <a:latin typeface="Consolas"/>
                <a:ea typeface="Consolas"/>
                <a:cs typeface="Consolas"/>
                <a:sym typeface="Consolas"/>
              </a:rPr>
              <a:t>(x = fit$cluster,dist(scale(data)))</a:t>
            </a:r>
            <a:endParaRPr/>
          </a:p>
          <a:p>
            <a:pPr indent="-171450" lvl="0" marL="171450" rtl="0" algn="l">
              <a:lnSpc>
                <a:spcPct val="90000"/>
              </a:lnSpc>
              <a:spcBef>
                <a:spcPts val="750"/>
              </a:spcBef>
              <a:spcAft>
                <a:spcPts val="0"/>
              </a:spcAft>
              <a:buClr>
                <a:schemeClr val="dk1"/>
              </a:buClr>
              <a:buSzPct val="100000"/>
              <a:buNone/>
            </a:pPr>
            <a:r>
              <a:rPr lang="en">
                <a:latin typeface="Consolas"/>
                <a:ea typeface="Consolas"/>
                <a:cs typeface="Consolas"/>
                <a:sym typeface="Consolas"/>
              </a:rPr>
              <a:t>  </a:t>
            </a:r>
            <a:r>
              <a:rPr lang="en">
                <a:solidFill>
                  <a:srgbClr val="666666"/>
                </a:solidFill>
                <a:latin typeface="Consolas"/>
                <a:ea typeface="Consolas"/>
                <a:cs typeface="Consolas"/>
                <a:sym typeface="Consolas"/>
              </a:rPr>
              <a:t>mean</a:t>
            </a:r>
            <a:r>
              <a:rPr lang="en">
                <a:latin typeface="Consolas"/>
                <a:ea typeface="Consolas"/>
                <a:cs typeface="Consolas"/>
                <a:sym typeface="Consolas"/>
              </a:rPr>
              <a:t>(s[,3])</a:t>
            </a:r>
            <a:endParaRPr/>
          </a:p>
          <a:p>
            <a:pPr indent="-171450" lvl="0" marL="171450" rtl="0" algn="l">
              <a:lnSpc>
                <a:spcPct val="90000"/>
              </a:lnSpc>
              <a:spcBef>
                <a:spcPts val="750"/>
              </a:spcBef>
              <a:spcAft>
                <a:spcPts val="0"/>
              </a:spcAft>
              <a:buClr>
                <a:schemeClr val="dk1"/>
              </a:buClr>
              <a:buSzPct val="100000"/>
              <a:buNone/>
            </a:pPr>
            <a:r>
              <a:rPr lang="en">
                <a:latin typeface="Consolas"/>
                <a:ea typeface="Consolas"/>
                <a:cs typeface="Consolas"/>
                <a:sym typeface="Consolas"/>
              </a:rPr>
              <a:t>}</a:t>
            </a:r>
            <a:endParaRPr/>
          </a:p>
          <a:p>
            <a:pPr indent="-171450" lvl="0" marL="171450" rtl="0" algn="l">
              <a:lnSpc>
                <a:spcPct val="90000"/>
              </a:lnSpc>
              <a:spcBef>
                <a:spcPts val="750"/>
              </a:spcBef>
              <a:spcAft>
                <a:spcPts val="0"/>
              </a:spcAft>
              <a:buClr>
                <a:schemeClr val="dk1"/>
              </a:buClr>
              <a:buSzPct val="100000"/>
              <a:buNone/>
            </a:pPr>
            <a:r>
              <a:t/>
            </a:r>
            <a:endParaRPr>
              <a:latin typeface="Consolas"/>
              <a:ea typeface="Consolas"/>
              <a:cs typeface="Consolas"/>
              <a:sym typeface="Consolas"/>
            </a:endParaRPr>
          </a:p>
          <a:p>
            <a:pPr indent="-171450" lvl="0" marL="171450" rtl="0" algn="l">
              <a:lnSpc>
                <a:spcPct val="90000"/>
              </a:lnSpc>
              <a:spcBef>
                <a:spcPts val="750"/>
              </a:spcBef>
              <a:spcAft>
                <a:spcPts val="0"/>
              </a:spcAft>
              <a:buClr>
                <a:srgbClr val="666666"/>
              </a:buClr>
              <a:buSzPct val="100000"/>
              <a:buNone/>
            </a:pPr>
            <a:r>
              <a:rPr lang="en">
                <a:solidFill>
                  <a:srgbClr val="666666"/>
                </a:solidFill>
                <a:latin typeface="Consolas"/>
                <a:ea typeface="Consolas"/>
                <a:cs typeface="Consolas"/>
                <a:sym typeface="Consolas"/>
              </a:rPr>
              <a:t>sapply</a:t>
            </a:r>
            <a:r>
              <a:rPr lang="en">
                <a:latin typeface="Consolas"/>
                <a:ea typeface="Consolas"/>
                <a:cs typeface="Consolas"/>
                <a:sym typeface="Consolas"/>
              </a:rPr>
              <a:t>(2:20,find_silhouette,data=exampleData)</a:t>
            </a:r>
            <a:endParaRPr/>
          </a:p>
          <a:p>
            <a:pPr indent="-171450" lvl="0" marL="171450" rtl="0" algn="l">
              <a:lnSpc>
                <a:spcPct val="90000"/>
              </a:lnSpc>
              <a:spcBef>
                <a:spcPts val="750"/>
              </a:spcBef>
              <a:spcAft>
                <a:spcPts val="0"/>
              </a:spcAft>
              <a:buClr>
                <a:schemeClr val="dk1"/>
              </a:buClr>
              <a:buSzPct val="100000"/>
              <a:buNone/>
            </a:pPr>
            <a:r>
              <a:t/>
            </a:r>
            <a:endParaRPr>
              <a:latin typeface="Consolas"/>
              <a:ea typeface="Consolas"/>
              <a:cs typeface="Consolas"/>
              <a:sym typeface="Consolas"/>
            </a:endParaRPr>
          </a:p>
          <a:p>
            <a:pPr indent="-171450" lvl="0" marL="171450" rtl="0" algn="l">
              <a:lnSpc>
                <a:spcPct val="90000"/>
              </a:lnSpc>
              <a:spcBef>
                <a:spcPts val="750"/>
              </a:spcBef>
              <a:spcAft>
                <a:spcPts val="0"/>
              </a:spcAft>
              <a:buClr>
                <a:srgbClr val="7030A0"/>
              </a:buClr>
              <a:buSzPct val="100000"/>
              <a:buNone/>
            </a:pPr>
            <a:r>
              <a:rPr lang="en" sz="1200">
                <a:solidFill>
                  <a:srgbClr val="7030A0"/>
                </a:solidFill>
                <a:latin typeface="Consolas"/>
                <a:ea typeface="Consolas"/>
                <a:cs typeface="Consolas"/>
                <a:sym typeface="Consolas"/>
              </a:rP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2"/>
          <p:cNvSpPr txBox="1"/>
          <p:nvPr>
            <p:ph type="title"/>
          </p:nvPr>
        </p:nvSpPr>
        <p:spPr>
          <a:xfrm>
            <a:off x="228600" y="209550"/>
            <a:ext cx="7886700" cy="914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300"/>
              <a:buFont typeface="Calibri"/>
              <a:buNone/>
            </a:pPr>
            <a:r>
              <a:rPr lang="en"/>
              <a:t>Issues and advantages</a:t>
            </a:r>
            <a:endParaRPr/>
          </a:p>
        </p:txBody>
      </p:sp>
      <p:sp>
        <p:nvSpPr>
          <p:cNvPr id="247" name="Google Shape;247;p32"/>
          <p:cNvSpPr txBox="1"/>
          <p:nvPr>
            <p:ph idx="1" type="body"/>
          </p:nvPr>
        </p:nvSpPr>
        <p:spPr>
          <a:xfrm>
            <a:off x="304800" y="895350"/>
            <a:ext cx="8210550" cy="3737373"/>
          </a:xfrm>
          <a:prstGeom prst="rect">
            <a:avLst/>
          </a:prstGeom>
          <a:noFill/>
          <a:ln>
            <a:noFill/>
          </a:ln>
        </p:spPr>
        <p:txBody>
          <a:bodyPr anchorCtr="0" anchor="t" bIns="91425" lIns="91425" spcFirstLastPara="1" rIns="91425" wrap="square" tIns="91425">
            <a:noAutofit/>
          </a:bodyPr>
          <a:lstStyle/>
          <a:p>
            <a:pPr indent="-171450" lvl="0" marL="171450" rtl="0" algn="l">
              <a:lnSpc>
                <a:spcPct val="90000"/>
              </a:lnSpc>
              <a:spcBef>
                <a:spcPts val="0"/>
              </a:spcBef>
              <a:spcAft>
                <a:spcPts val="0"/>
              </a:spcAft>
              <a:buClr>
                <a:schemeClr val="dk1"/>
              </a:buClr>
              <a:buSzPts val="2100"/>
              <a:buNone/>
            </a:pPr>
            <a:r>
              <a:rPr lang="en"/>
              <a:t>Advantages</a:t>
            </a:r>
            <a:endParaRPr/>
          </a:p>
          <a:p>
            <a:pPr indent="-317500" lvl="0" marL="914400" rtl="0" algn="l">
              <a:lnSpc>
                <a:spcPct val="90000"/>
              </a:lnSpc>
              <a:spcBef>
                <a:spcPts val="0"/>
              </a:spcBef>
              <a:spcAft>
                <a:spcPts val="0"/>
              </a:spcAft>
              <a:buClr>
                <a:srgbClr val="99CC00"/>
              </a:buClr>
              <a:buSzPts val="2100"/>
              <a:buFont typeface="Arial"/>
              <a:buChar char="•"/>
            </a:pPr>
            <a:r>
              <a:rPr lang="en"/>
              <a:t>Very simple algorithm</a:t>
            </a:r>
            <a:endParaRPr/>
          </a:p>
          <a:p>
            <a:pPr indent="-317500" lvl="0" marL="914400" rtl="0" algn="l">
              <a:lnSpc>
                <a:spcPct val="90000"/>
              </a:lnSpc>
              <a:spcBef>
                <a:spcPts val="0"/>
              </a:spcBef>
              <a:spcAft>
                <a:spcPts val="0"/>
              </a:spcAft>
              <a:buClr>
                <a:srgbClr val="99CC00"/>
              </a:buClr>
              <a:buSzPts val="2100"/>
              <a:buFont typeface="Arial"/>
              <a:buChar char="•"/>
            </a:pPr>
            <a:r>
              <a:rPr lang="en"/>
              <a:t>Always converges (even though locally)</a:t>
            </a:r>
            <a:endParaRPr/>
          </a:p>
          <a:p>
            <a:pPr indent="-317500" lvl="0" marL="914400" rtl="0" algn="l">
              <a:lnSpc>
                <a:spcPct val="90000"/>
              </a:lnSpc>
              <a:spcBef>
                <a:spcPts val="0"/>
              </a:spcBef>
              <a:spcAft>
                <a:spcPts val="0"/>
              </a:spcAft>
              <a:buClr>
                <a:srgbClr val="99CC00"/>
              </a:buClr>
              <a:buSzPts val="2100"/>
              <a:buFont typeface="Arial"/>
              <a:buChar char="•"/>
            </a:pPr>
            <a:r>
              <a:rPr lang="en"/>
              <a:t>Quite fast and interpretation of clusters is quite easy</a:t>
            </a:r>
            <a:endParaRPr/>
          </a:p>
          <a:p>
            <a:pPr indent="-171450" lvl="0" marL="171450" rtl="0" algn="l">
              <a:lnSpc>
                <a:spcPct val="90000"/>
              </a:lnSpc>
              <a:spcBef>
                <a:spcPts val="0"/>
              </a:spcBef>
              <a:spcAft>
                <a:spcPts val="0"/>
              </a:spcAft>
              <a:buClr>
                <a:schemeClr val="dk1"/>
              </a:buClr>
              <a:buSzPts val="2100"/>
              <a:buNone/>
            </a:pPr>
            <a:r>
              <a:t/>
            </a:r>
            <a:endParaRPr/>
          </a:p>
          <a:p>
            <a:pPr indent="-171450" lvl="0" marL="171450" rtl="0" algn="l">
              <a:lnSpc>
                <a:spcPct val="90000"/>
              </a:lnSpc>
              <a:spcBef>
                <a:spcPts val="0"/>
              </a:spcBef>
              <a:spcAft>
                <a:spcPts val="0"/>
              </a:spcAft>
              <a:buClr>
                <a:schemeClr val="dk1"/>
              </a:buClr>
              <a:buSzPts val="2100"/>
              <a:buNone/>
            </a:pPr>
            <a:r>
              <a:rPr lang="en"/>
              <a:t>Issues</a:t>
            </a:r>
            <a:endParaRPr/>
          </a:p>
          <a:p>
            <a:pPr indent="-317500" lvl="0" marL="914400" rtl="0" algn="l">
              <a:lnSpc>
                <a:spcPct val="90000"/>
              </a:lnSpc>
              <a:spcBef>
                <a:spcPts val="0"/>
              </a:spcBef>
              <a:spcAft>
                <a:spcPts val="0"/>
              </a:spcAft>
              <a:buClr>
                <a:srgbClr val="99CC00"/>
              </a:buClr>
              <a:buSzPts val="2100"/>
              <a:buFont typeface="Arial"/>
              <a:buChar char="•"/>
            </a:pPr>
            <a:r>
              <a:rPr lang="en"/>
              <a:t>Greatly affected by extreme values</a:t>
            </a:r>
            <a:endParaRPr/>
          </a:p>
          <a:p>
            <a:pPr indent="-317500" lvl="0" marL="914400" rtl="0" algn="l">
              <a:lnSpc>
                <a:spcPct val="90000"/>
              </a:lnSpc>
              <a:spcBef>
                <a:spcPts val="0"/>
              </a:spcBef>
              <a:spcAft>
                <a:spcPts val="0"/>
              </a:spcAft>
              <a:buClr>
                <a:srgbClr val="99CC00"/>
              </a:buClr>
              <a:buSzPts val="2100"/>
              <a:buFont typeface="Arial"/>
              <a:buChar char="•"/>
            </a:pPr>
            <a:r>
              <a:rPr lang="en"/>
              <a:t>Performs poorly for irregular shaped data points (longitude and latitude)</a:t>
            </a:r>
            <a:endParaRPr/>
          </a:p>
          <a:p>
            <a:pPr indent="-317500" lvl="0" marL="914400" rtl="0" algn="l">
              <a:lnSpc>
                <a:spcPct val="90000"/>
              </a:lnSpc>
              <a:spcBef>
                <a:spcPts val="0"/>
              </a:spcBef>
              <a:spcAft>
                <a:spcPts val="0"/>
              </a:spcAft>
              <a:buClr>
                <a:srgbClr val="99CC00"/>
              </a:buClr>
              <a:buSzPts val="2100"/>
              <a:buFont typeface="Arial"/>
              <a:buChar char="•"/>
            </a:pPr>
            <a:r>
              <a:rPr lang="en"/>
              <a:t>Each time it is run, different results may come out!</a:t>
            </a:r>
            <a:endParaRPr/>
          </a:p>
          <a:p>
            <a:pPr indent="-317500" lvl="0" marL="914400" rtl="0" algn="l">
              <a:lnSpc>
                <a:spcPct val="90000"/>
              </a:lnSpc>
              <a:spcBef>
                <a:spcPts val="0"/>
              </a:spcBef>
              <a:spcAft>
                <a:spcPts val="0"/>
              </a:spcAft>
              <a:buClr>
                <a:srgbClr val="99CC00"/>
              </a:buClr>
              <a:buSzPts val="2100"/>
              <a:buFont typeface="Arial"/>
              <a:buChar char="•"/>
            </a:pPr>
            <a:r>
              <a:rPr lang="en"/>
              <a:t>Cannot handle categorical data</a:t>
            </a:r>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15"/>
          <p:cNvSpPr/>
          <p:nvPr/>
        </p:nvSpPr>
        <p:spPr>
          <a:xfrm>
            <a:off x="0" y="0"/>
            <a:ext cx="9141713"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7" name="Google Shape;97;p15"/>
          <p:cNvSpPr txBox="1"/>
          <p:nvPr>
            <p:ph type="title"/>
          </p:nvPr>
        </p:nvSpPr>
        <p:spPr>
          <a:xfrm>
            <a:off x="627509" y="542923"/>
            <a:ext cx="4501582" cy="11215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Calibri"/>
              <a:buNone/>
            </a:pPr>
            <a:r>
              <a:rPr lang="en" sz="3000"/>
              <a:t>Why Clustering</a:t>
            </a:r>
            <a:endParaRPr/>
          </a:p>
        </p:txBody>
      </p:sp>
      <p:sp>
        <p:nvSpPr>
          <p:cNvPr id="98" name="Google Shape;98;p15"/>
          <p:cNvSpPr txBox="1"/>
          <p:nvPr>
            <p:ph idx="1" type="body"/>
          </p:nvPr>
        </p:nvSpPr>
        <p:spPr>
          <a:xfrm>
            <a:off x="457200" y="1664492"/>
            <a:ext cx="4671892" cy="2936083"/>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900"/>
              <a:buNone/>
            </a:pPr>
            <a:r>
              <a:rPr lang="en" sz="900"/>
              <a:t>Clustering can be considered as an intermediate step while analyzing larger volume of data</a:t>
            </a:r>
            <a:endParaRPr/>
          </a:p>
          <a:p>
            <a:pPr indent="-171450" lvl="0" marL="171450" rtl="0" algn="l">
              <a:lnSpc>
                <a:spcPct val="90000"/>
              </a:lnSpc>
              <a:spcBef>
                <a:spcPts val="750"/>
              </a:spcBef>
              <a:spcAft>
                <a:spcPts val="0"/>
              </a:spcAft>
              <a:buClr>
                <a:schemeClr val="dk1"/>
              </a:buClr>
              <a:buSzPts val="900"/>
              <a:buNone/>
            </a:pPr>
            <a:r>
              <a:t/>
            </a:r>
            <a:endParaRPr sz="900"/>
          </a:p>
          <a:p>
            <a:pPr indent="-171450" lvl="0" marL="171450" rtl="0" algn="l">
              <a:lnSpc>
                <a:spcPct val="90000"/>
              </a:lnSpc>
              <a:spcBef>
                <a:spcPts val="750"/>
              </a:spcBef>
              <a:spcAft>
                <a:spcPts val="0"/>
              </a:spcAft>
              <a:buClr>
                <a:schemeClr val="dk1"/>
              </a:buClr>
              <a:buSzPts val="900"/>
              <a:buNone/>
            </a:pPr>
            <a:r>
              <a:rPr lang="en" sz="900"/>
              <a:t>Clustering has quite a few important applications in data analyses such as</a:t>
            </a:r>
            <a:endParaRPr/>
          </a:p>
          <a:p>
            <a:pPr indent="-171450" lvl="1" marL="514350" rtl="0" algn="l">
              <a:lnSpc>
                <a:spcPct val="90000"/>
              </a:lnSpc>
              <a:spcBef>
                <a:spcPts val="375"/>
              </a:spcBef>
              <a:spcAft>
                <a:spcPts val="0"/>
              </a:spcAft>
              <a:buClr>
                <a:schemeClr val="dk1"/>
              </a:buClr>
              <a:buSzPts val="900"/>
              <a:buChar char="•"/>
            </a:pPr>
            <a:r>
              <a:rPr lang="en" sz="900"/>
              <a:t>Detecting homogeneous segments</a:t>
            </a:r>
            <a:endParaRPr/>
          </a:p>
          <a:p>
            <a:pPr indent="-171450" lvl="1" marL="514350" rtl="0" algn="l">
              <a:lnSpc>
                <a:spcPct val="90000"/>
              </a:lnSpc>
              <a:spcBef>
                <a:spcPts val="375"/>
              </a:spcBef>
              <a:spcAft>
                <a:spcPts val="0"/>
              </a:spcAft>
              <a:buClr>
                <a:schemeClr val="dk1"/>
              </a:buClr>
              <a:buSzPts val="900"/>
              <a:buChar char="•"/>
            </a:pPr>
            <a:r>
              <a:rPr lang="en" sz="900"/>
              <a:t>Outlier detection</a:t>
            </a:r>
            <a:endParaRPr/>
          </a:p>
          <a:p>
            <a:pPr indent="-171450" lvl="1" marL="514350" rtl="0" algn="l">
              <a:lnSpc>
                <a:spcPct val="90000"/>
              </a:lnSpc>
              <a:spcBef>
                <a:spcPts val="375"/>
              </a:spcBef>
              <a:spcAft>
                <a:spcPts val="0"/>
              </a:spcAft>
              <a:buClr>
                <a:schemeClr val="dk1"/>
              </a:buClr>
              <a:buSzPts val="900"/>
              <a:buChar char="•"/>
            </a:pPr>
            <a:r>
              <a:rPr lang="en" sz="900"/>
              <a:t>Group characteristics identification</a:t>
            </a:r>
            <a:endParaRPr/>
          </a:p>
          <a:p>
            <a:pPr indent="-171450" lvl="0" marL="171450" rtl="0" algn="l">
              <a:lnSpc>
                <a:spcPct val="90000"/>
              </a:lnSpc>
              <a:spcBef>
                <a:spcPts val="750"/>
              </a:spcBef>
              <a:spcAft>
                <a:spcPts val="0"/>
              </a:spcAft>
              <a:buClr>
                <a:schemeClr val="dk1"/>
              </a:buClr>
              <a:buSzPts val="900"/>
              <a:buNone/>
            </a:pPr>
            <a:r>
              <a:t/>
            </a:r>
            <a:endParaRPr sz="900"/>
          </a:p>
          <a:p>
            <a:pPr indent="-171450" lvl="0" marL="171450" rtl="0" algn="l">
              <a:lnSpc>
                <a:spcPct val="90000"/>
              </a:lnSpc>
              <a:spcBef>
                <a:spcPts val="750"/>
              </a:spcBef>
              <a:spcAft>
                <a:spcPts val="0"/>
              </a:spcAft>
              <a:buClr>
                <a:schemeClr val="dk1"/>
              </a:buClr>
              <a:buSzPts val="900"/>
              <a:buNone/>
            </a:pPr>
            <a:r>
              <a:rPr lang="en" sz="900"/>
              <a:t>In many situations, predictive accuracy of a model improves when it is used within clustered data rather than applying on the entire dataset</a:t>
            </a:r>
            <a:endParaRPr/>
          </a:p>
          <a:p>
            <a:pPr indent="-171450" lvl="0" marL="171450" rtl="0" algn="l">
              <a:lnSpc>
                <a:spcPct val="90000"/>
              </a:lnSpc>
              <a:spcBef>
                <a:spcPts val="750"/>
              </a:spcBef>
              <a:spcAft>
                <a:spcPts val="0"/>
              </a:spcAft>
              <a:buClr>
                <a:schemeClr val="dk1"/>
              </a:buClr>
              <a:buSzPts val="900"/>
              <a:buNone/>
            </a:pPr>
            <a:r>
              <a:t/>
            </a:r>
            <a:endParaRPr sz="900"/>
          </a:p>
          <a:p>
            <a:pPr indent="-171450" lvl="0" marL="171450" rtl="0" algn="l">
              <a:lnSpc>
                <a:spcPct val="90000"/>
              </a:lnSpc>
              <a:spcBef>
                <a:spcPts val="750"/>
              </a:spcBef>
              <a:spcAft>
                <a:spcPts val="0"/>
              </a:spcAft>
              <a:buClr>
                <a:schemeClr val="dk1"/>
              </a:buClr>
              <a:buSzPts val="900"/>
              <a:buNone/>
            </a:pPr>
            <a:r>
              <a:rPr lang="en" sz="900"/>
              <a:t>However, when group information is not available, detecting groups is not an easy task</a:t>
            </a:r>
            <a:endParaRPr/>
          </a:p>
          <a:p>
            <a:pPr indent="-171450" lvl="0" marL="171450" rtl="0" algn="l">
              <a:lnSpc>
                <a:spcPct val="90000"/>
              </a:lnSpc>
              <a:spcBef>
                <a:spcPts val="750"/>
              </a:spcBef>
              <a:spcAft>
                <a:spcPts val="0"/>
              </a:spcAft>
              <a:buClr>
                <a:schemeClr val="dk1"/>
              </a:buClr>
              <a:buSzPts val="900"/>
              <a:buNone/>
            </a:pPr>
            <a:r>
              <a:t/>
            </a:r>
            <a:endParaRPr sz="900"/>
          </a:p>
          <a:p>
            <a:pPr indent="-171450" lvl="0" marL="171450" rtl="0" algn="l">
              <a:lnSpc>
                <a:spcPct val="90000"/>
              </a:lnSpc>
              <a:spcBef>
                <a:spcPts val="750"/>
              </a:spcBef>
              <a:spcAft>
                <a:spcPts val="0"/>
              </a:spcAft>
              <a:buClr>
                <a:schemeClr val="dk1"/>
              </a:buClr>
              <a:buSzPts val="900"/>
              <a:buNone/>
            </a:pPr>
            <a:r>
              <a:rPr lang="en" sz="900"/>
              <a:t>That is why, several clustering algorithms are proposed		</a:t>
            </a:r>
            <a:endParaRPr/>
          </a:p>
          <a:p>
            <a:pPr indent="-171450" lvl="0" marL="171450" rtl="0" algn="l">
              <a:lnSpc>
                <a:spcPct val="90000"/>
              </a:lnSpc>
              <a:spcBef>
                <a:spcPts val="750"/>
              </a:spcBef>
              <a:spcAft>
                <a:spcPts val="0"/>
              </a:spcAft>
              <a:buClr>
                <a:schemeClr val="dk1"/>
              </a:buClr>
              <a:buSzPts val="900"/>
              <a:buNone/>
            </a:pPr>
            <a:r>
              <a:t/>
            </a:r>
            <a:endParaRPr sz="900"/>
          </a:p>
          <a:p>
            <a:pPr indent="-171450" lvl="0" marL="171450" rtl="0" algn="l">
              <a:lnSpc>
                <a:spcPct val="90000"/>
              </a:lnSpc>
              <a:spcBef>
                <a:spcPts val="750"/>
              </a:spcBef>
              <a:spcAft>
                <a:spcPts val="0"/>
              </a:spcAft>
              <a:buClr>
                <a:schemeClr val="dk1"/>
              </a:buClr>
              <a:buSzPts val="900"/>
              <a:buNone/>
            </a:pPr>
            <a:r>
              <a:t/>
            </a:r>
            <a:endParaRPr sz="900"/>
          </a:p>
          <a:p>
            <a:pPr indent="-171450" lvl="0" marL="171450" rtl="0" algn="l">
              <a:lnSpc>
                <a:spcPct val="90000"/>
              </a:lnSpc>
              <a:spcBef>
                <a:spcPts val="750"/>
              </a:spcBef>
              <a:spcAft>
                <a:spcPts val="0"/>
              </a:spcAft>
              <a:buClr>
                <a:schemeClr val="dk1"/>
              </a:buClr>
              <a:buSzPts val="900"/>
              <a:buNone/>
            </a:pPr>
            <a:r>
              <a:t/>
            </a:r>
            <a:endParaRPr sz="900"/>
          </a:p>
          <a:p>
            <a:pPr indent="-171450" lvl="0" marL="171450" rtl="0" algn="l">
              <a:lnSpc>
                <a:spcPct val="90000"/>
              </a:lnSpc>
              <a:spcBef>
                <a:spcPts val="750"/>
              </a:spcBef>
              <a:spcAft>
                <a:spcPts val="0"/>
              </a:spcAft>
              <a:buClr>
                <a:schemeClr val="dk1"/>
              </a:buClr>
              <a:buSzPts val="900"/>
              <a:buNone/>
            </a:pPr>
            <a:r>
              <a:t/>
            </a:r>
            <a:endParaRPr sz="900"/>
          </a:p>
        </p:txBody>
      </p:sp>
      <p:pic>
        <p:nvPicPr>
          <p:cNvPr descr="Digital financial graph" id="99" name="Google Shape;99;p15"/>
          <p:cNvPicPr preferRelativeResize="0"/>
          <p:nvPr/>
        </p:nvPicPr>
        <p:blipFill rotWithShape="1">
          <a:blip r:embed="rId3">
            <a:alphaModFix/>
          </a:blip>
          <a:srcRect b="0" l="37168" r="21882" t="0"/>
          <a:stretch/>
        </p:blipFill>
        <p:spPr>
          <a:xfrm>
            <a:off x="5399580" y="10"/>
            <a:ext cx="3744420" cy="514349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 name="Shape 103"/>
        <p:cNvGrpSpPr/>
        <p:nvPr/>
      </p:nvGrpSpPr>
      <p:grpSpPr>
        <a:xfrm>
          <a:off x="0" y="0"/>
          <a:ext cx="0" cy="0"/>
          <a:chOff x="0" y="0"/>
          <a:chExt cx="0" cy="0"/>
        </a:xfrm>
      </p:grpSpPr>
      <p:sp>
        <p:nvSpPr>
          <p:cNvPr id="104" name="Google Shape;104;p16"/>
          <p:cNvSpPr/>
          <p:nvPr/>
        </p:nvSpPr>
        <p:spPr>
          <a:xfrm>
            <a:off x="0" y="0"/>
            <a:ext cx="9141713"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5" name="Google Shape;105;p16"/>
          <p:cNvSpPr txBox="1"/>
          <p:nvPr>
            <p:ph type="title"/>
          </p:nvPr>
        </p:nvSpPr>
        <p:spPr>
          <a:xfrm>
            <a:off x="627509" y="542923"/>
            <a:ext cx="4501582" cy="1121569"/>
          </a:xfrm>
          <a:prstGeom prst="rect">
            <a:avLst/>
          </a:prstGeom>
          <a:noFill/>
          <a:ln>
            <a:noFill/>
          </a:ln>
        </p:spPr>
        <p:txBody>
          <a:bodyPr anchorCtr="0" anchor="ctr" bIns="91425" lIns="91425" spcFirstLastPara="1" rIns="91425" wrap="square" tIns="91425">
            <a:normAutofit/>
          </a:bodyPr>
          <a:lstStyle/>
          <a:p>
            <a:pPr indent="0" lvl="0" marL="0" rtl="0" algn="l">
              <a:lnSpc>
                <a:spcPct val="90000"/>
              </a:lnSpc>
              <a:spcBef>
                <a:spcPts val="0"/>
              </a:spcBef>
              <a:spcAft>
                <a:spcPts val="0"/>
              </a:spcAft>
              <a:buClr>
                <a:schemeClr val="dk1"/>
              </a:buClr>
              <a:buSzPts val="3000"/>
              <a:buFont typeface="Calibri"/>
              <a:buNone/>
            </a:pPr>
            <a:r>
              <a:rPr lang="en" sz="3000"/>
              <a:t>Concept of Clustering</a:t>
            </a:r>
            <a:endParaRPr/>
          </a:p>
        </p:txBody>
      </p:sp>
      <p:pic>
        <p:nvPicPr>
          <p:cNvPr id="106" name="Google Shape;106;p16"/>
          <p:cNvPicPr preferRelativeResize="0"/>
          <p:nvPr/>
        </p:nvPicPr>
        <p:blipFill rotWithShape="1">
          <a:blip r:embed="rId3">
            <a:alphaModFix/>
          </a:blip>
          <a:srcRect b="0" l="19514" r="31893" t="0"/>
          <a:stretch/>
        </p:blipFill>
        <p:spPr>
          <a:xfrm>
            <a:off x="5399580" y="10"/>
            <a:ext cx="3744420" cy="5143490"/>
          </a:xfrm>
          <a:prstGeom prst="rect">
            <a:avLst/>
          </a:prstGeom>
          <a:noFill/>
          <a:ln>
            <a:noFill/>
          </a:ln>
        </p:spPr>
      </p:pic>
      <p:grpSp>
        <p:nvGrpSpPr>
          <p:cNvPr id="107" name="Google Shape;107;p16"/>
          <p:cNvGrpSpPr/>
          <p:nvPr/>
        </p:nvGrpSpPr>
        <p:grpSpPr>
          <a:xfrm>
            <a:off x="627510" y="1830587"/>
            <a:ext cx="4501582" cy="2743199"/>
            <a:chOff x="0" y="26787"/>
            <a:chExt cx="4501582" cy="2743199"/>
          </a:xfrm>
        </p:grpSpPr>
        <p:sp>
          <p:nvSpPr>
            <p:cNvPr id="108" name="Google Shape;108;p16"/>
            <p:cNvSpPr/>
            <p:nvPr/>
          </p:nvSpPr>
          <p:spPr>
            <a:xfrm>
              <a:off x="0" y="26787"/>
              <a:ext cx="4501582" cy="659879"/>
            </a:xfrm>
            <a:prstGeom prst="roundRect">
              <a:avLst>
                <a:gd fmla="val 16667" name="adj"/>
              </a:avLst>
            </a:prstGeom>
            <a:gradFill>
              <a:gsLst>
                <a:gs pos="0">
                  <a:srgbClr val="F08B54"/>
                </a:gs>
                <a:gs pos="50000">
                  <a:srgbClr val="F67A26"/>
                </a:gs>
                <a:gs pos="100000">
                  <a:srgbClr val="E36A1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txBox="1"/>
            <p:nvPr/>
          </p:nvSpPr>
          <p:spPr>
            <a:xfrm>
              <a:off x="32213" y="59000"/>
              <a:ext cx="4437156" cy="595453"/>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chemeClr val="lt1"/>
                </a:buClr>
                <a:buSzPts val="1200"/>
                <a:buFont typeface="Calibri"/>
                <a:buNone/>
              </a:pPr>
              <a:r>
                <a:rPr b="0" i="0" lang="en" sz="1200" u="none" cap="none" strike="noStrike">
                  <a:solidFill>
                    <a:schemeClr val="lt1"/>
                  </a:solidFill>
                  <a:latin typeface="Calibri"/>
                  <a:ea typeface="Calibri"/>
                  <a:cs typeface="Calibri"/>
                  <a:sym typeface="Calibri"/>
                </a:rPr>
                <a:t>If there are N data points available and they are to be divided into K number of groups, the best way to do this is to put similar data points within a group and dissimilar points into other groups</a:t>
              </a:r>
              <a:endParaRPr/>
            </a:p>
          </p:txBody>
        </p:sp>
        <p:sp>
          <p:nvSpPr>
            <p:cNvPr id="110" name="Google Shape;110;p16"/>
            <p:cNvSpPr/>
            <p:nvPr/>
          </p:nvSpPr>
          <p:spPr>
            <a:xfrm>
              <a:off x="0" y="721227"/>
              <a:ext cx="4501582" cy="659879"/>
            </a:xfrm>
            <a:prstGeom prst="roundRect">
              <a:avLst>
                <a:gd fmla="val 16667" name="adj"/>
              </a:avLst>
            </a:prstGeom>
            <a:gradFill>
              <a:gsLst>
                <a:gs pos="0">
                  <a:srgbClr val="D58870"/>
                </a:gs>
                <a:gs pos="50000">
                  <a:srgbClr val="D57755"/>
                </a:gs>
                <a:gs pos="100000">
                  <a:srgbClr val="C26543"/>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txBox="1"/>
            <p:nvPr/>
          </p:nvSpPr>
          <p:spPr>
            <a:xfrm>
              <a:off x="32213" y="753440"/>
              <a:ext cx="4437156" cy="595453"/>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chemeClr val="lt1"/>
                </a:buClr>
                <a:buSzPts val="1200"/>
                <a:buFont typeface="Calibri"/>
                <a:buNone/>
              </a:pPr>
              <a:r>
                <a:rPr b="0" i="0" lang="en" sz="1200" u="none" cap="none" strike="noStrike">
                  <a:solidFill>
                    <a:schemeClr val="lt1"/>
                  </a:solidFill>
                  <a:latin typeface="Calibri"/>
                  <a:ea typeface="Calibri"/>
                  <a:cs typeface="Calibri"/>
                  <a:sym typeface="Calibri"/>
                </a:rPr>
                <a:t>There are many algorithms available to achieve this goal but partitioning algorithms are the most preferred ones</a:t>
              </a:r>
              <a:endParaRPr/>
            </a:p>
          </p:txBody>
        </p:sp>
        <p:sp>
          <p:nvSpPr>
            <p:cNvPr id="112" name="Google Shape;112;p16"/>
            <p:cNvSpPr/>
            <p:nvPr/>
          </p:nvSpPr>
          <p:spPr>
            <a:xfrm>
              <a:off x="0" y="1415667"/>
              <a:ext cx="4501582" cy="659879"/>
            </a:xfrm>
            <a:prstGeom prst="roundRect">
              <a:avLst>
                <a:gd fmla="val 16667" name="adj"/>
              </a:avLst>
            </a:prstGeom>
            <a:gradFill>
              <a:gsLst>
                <a:gs pos="0">
                  <a:srgbClr val="BF948F"/>
                </a:gs>
                <a:gs pos="50000">
                  <a:srgbClr val="BA857E"/>
                </a:gs>
                <a:gs pos="100000">
                  <a:srgbClr val="A7746B"/>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txBox="1"/>
            <p:nvPr/>
          </p:nvSpPr>
          <p:spPr>
            <a:xfrm>
              <a:off x="32213" y="1447880"/>
              <a:ext cx="4437156" cy="595453"/>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chemeClr val="lt1"/>
                </a:buClr>
                <a:buSzPts val="1200"/>
                <a:buFont typeface="Calibri"/>
                <a:buNone/>
              </a:pPr>
              <a:r>
                <a:rPr b="0" i="0" lang="en" sz="1200" u="none" cap="none" strike="noStrike">
                  <a:solidFill>
                    <a:schemeClr val="lt1"/>
                  </a:solidFill>
                  <a:latin typeface="Calibri"/>
                  <a:ea typeface="Calibri"/>
                  <a:cs typeface="Calibri"/>
                  <a:sym typeface="Calibri"/>
                </a:rPr>
                <a:t>In partitioning algorithms, the entire dataset is partitioned among K groups to make sure that objects within a cluster are ‘similar’ to each other based on some objective function</a:t>
              </a:r>
              <a:endParaRPr/>
            </a:p>
          </p:txBody>
        </p:sp>
        <p:sp>
          <p:nvSpPr>
            <p:cNvPr id="114" name="Google Shape;114;p16"/>
            <p:cNvSpPr/>
            <p:nvPr/>
          </p:nvSpPr>
          <p:spPr>
            <a:xfrm>
              <a:off x="0" y="2110107"/>
              <a:ext cx="4501582" cy="659879"/>
            </a:xfrm>
            <a:prstGeom prst="roundRect">
              <a:avLst>
                <a:gd fmla="val 16667" name="adj"/>
              </a:avLst>
            </a:prstGeom>
            <a:gradFill>
              <a:gsLst>
                <a:gs pos="0">
                  <a:srgbClr val="AEAEAE"/>
                </a:gs>
                <a:gs pos="50000">
                  <a:srgbClr val="A4A4A4"/>
                </a:gs>
                <a:gs pos="100000">
                  <a:srgbClr val="909090"/>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txBox="1"/>
            <p:nvPr/>
          </p:nvSpPr>
          <p:spPr>
            <a:xfrm>
              <a:off x="32213" y="2142320"/>
              <a:ext cx="4437156" cy="595453"/>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chemeClr val="lt1"/>
                </a:buClr>
                <a:buSzPts val="1200"/>
                <a:buFont typeface="Calibri"/>
                <a:buNone/>
              </a:pPr>
              <a:r>
                <a:rPr b="0" i="0" lang="en" sz="1200" u="none" cap="none" strike="noStrike">
                  <a:solidFill>
                    <a:schemeClr val="lt1"/>
                  </a:solidFill>
                  <a:latin typeface="Calibri"/>
                  <a:ea typeface="Calibri"/>
                  <a:cs typeface="Calibri"/>
                  <a:sym typeface="Calibri"/>
                </a:rPr>
                <a:t>In this section, we will focus on the very basic partitioning algorithm, i.e. K-Means clustering</a:t>
              </a:r>
              <a:endParaRPr/>
            </a:p>
          </p:txBody>
        </p:sp>
      </p:gr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304800" y="133350"/>
            <a:ext cx="3657600" cy="609600"/>
          </a:xfrm>
          <a:prstGeom prst="rect">
            <a:avLst/>
          </a:prstGeom>
          <a:solidFill>
            <a:srgbClr val="000080"/>
          </a:solid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chemeClr val="lt1"/>
              </a:buClr>
              <a:buSzPts val="700"/>
              <a:buFont typeface="Arial"/>
              <a:buNone/>
            </a:pPr>
            <a:r>
              <a:rPr b="1" i="0" lang="en" sz="2800" u="none" cap="none" strike="noStrike">
                <a:solidFill>
                  <a:schemeClr val="lt1"/>
                </a:solidFill>
                <a:latin typeface="Arial"/>
                <a:ea typeface="Arial"/>
                <a:cs typeface="Arial"/>
                <a:sym typeface="Arial"/>
              </a:rPr>
              <a:t>K-Means Clustering</a:t>
            </a:r>
            <a:endParaRPr/>
          </a:p>
        </p:txBody>
      </p:sp>
      <p:sp>
        <p:nvSpPr>
          <p:cNvPr id="121" name="Google Shape;121;p17"/>
          <p:cNvSpPr txBox="1"/>
          <p:nvPr>
            <p:ph idx="1" type="body"/>
          </p:nvPr>
        </p:nvSpPr>
        <p:spPr>
          <a:xfrm>
            <a:off x="228600" y="971550"/>
            <a:ext cx="8153400" cy="39624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600"/>
              <a:buNone/>
            </a:pPr>
            <a:r>
              <a:rPr b="0" i="0" lang="en" sz="1600" u="none" cap="none" strike="noStrike">
                <a:latin typeface="Arial"/>
                <a:ea typeface="Arial"/>
                <a:cs typeface="Arial"/>
                <a:sym typeface="Arial"/>
              </a:rPr>
              <a:t>The </a:t>
            </a:r>
            <a:r>
              <a:rPr b="1" i="0" lang="en" sz="1600" u="none" cap="none" strike="noStrike">
                <a:latin typeface="Arial"/>
                <a:ea typeface="Arial"/>
                <a:cs typeface="Arial"/>
                <a:sym typeface="Arial"/>
              </a:rPr>
              <a:t>k-means algorithm</a:t>
            </a:r>
            <a:r>
              <a:rPr b="0" i="0" lang="en" sz="1600" u="none" cap="none" strike="noStrike">
                <a:latin typeface="Arial"/>
                <a:ea typeface="Arial"/>
                <a:cs typeface="Arial"/>
                <a:sym typeface="Arial"/>
              </a:rPr>
              <a:t> is an algorithm to </a:t>
            </a:r>
            <a:r>
              <a:rPr b="0" i="0" lang="en" sz="1600" u="sng" cap="none" strike="noStrike">
                <a:solidFill>
                  <a:schemeClr val="hlink"/>
                </a:solidFill>
                <a:latin typeface="Arial"/>
                <a:ea typeface="Arial"/>
                <a:cs typeface="Arial"/>
                <a:sym typeface="Arial"/>
                <a:hlinkClick r:id="rId3"/>
              </a:rPr>
              <a:t>cluster</a:t>
            </a:r>
            <a:r>
              <a:rPr b="0" i="0" lang="en" sz="1600" u="none" cap="none" strike="noStrike">
                <a:latin typeface="Arial"/>
                <a:ea typeface="Arial"/>
                <a:cs typeface="Arial"/>
                <a:sym typeface="Arial"/>
              </a:rPr>
              <a:t> </a:t>
            </a:r>
            <a:r>
              <a:rPr b="0" i="1" lang="en" sz="1600" u="none" cap="none" strike="noStrike">
                <a:latin typeface="Arial"/>
                <a:ea typeface="Arial"/>
                <a:cs typeface="Arial"/>
                <a:sym typeface="Arial"/>
              </a:rPr>
              <a:t>n</a:t>
            </a:r>
            <a:r>
              <a:rPr b="0" i="0" lang="en" sz="1600" u="none" cap="none" strike="noStrike">
                <a:latin typeface="Arial"/>
                <a:ea typeface="Arial"/>
                <a:cs typeface="Arial"/>
                <a:sym typeface="Arial"/>
              </a:rPr>
              <a:t> objects based on attributes into </a:t>
            </a:r>
            <a:r>
              <a:rPr b="0" i="1" lang="en" sz="1600" u="none" cap="none" strike="noStrike">
                <a:latin typeface="Arial"/>
                <a:ea typeface="Arial"/>
                <a:cs typeface="Arial"/>
                <a:sym typeface="Arial"/>
              </a:rPr>
              <a:t>k</a:t>
            </a:r>
            <a:r>
              <a:rPr b="0" i="0" lang="en" sz="1600" u="none" cap="none" strike="noStrike">
                <a:latin typeface="Arial"/>
                <a:ea typeface="Arial"/>
                <a:cs typeface="Arial"/>
                <a:sym typeface="Arial"/>
              </a:rPr>
              <a:t> </a:t>
            </a:r>
            <a:r>
              <a:rPr b="0" i="0" lang="en" sz="1600" u="sng" cap="none" strike="noStrike">
                <a:solidFill>
                  <a:schemeClr val="hlink"/>
                </a:solidFill>
                <a:latin typeface="Arial"/>
                <a:ea typeface="Arial"/>
                <a:cs typeface="Arial"/>
                <a:sym typeface="Arial"/>
                <a:hlinkClick r:id="rId4"/>
              </a:rPr>
              <a:t>partitions</a:t>
            </a:r>
            <a:r>
              <a:rPr b="0" i="0" lang="en" sz="1600" u="none" cap="none" strike="noStrike">
                <a:latin typeface="Arial"/>
                <a:ea typeface="Arial"/>
                <a:cs typeface="Arial"/>
                <a:sym typeface="Arial"/>
              </a:rPr>
              <a:t>, where        </a:t>
            </a:r>
            <a:r>
              <a:rPr b="0" i="1" lang="en" sz="1600" u="none" cap="none" strike="noStrike">
                <a:latin typeface="Arial"/>
                <a:ea typeface="Arial"/>
                <a:cs typeface="Arial"/>
                <a:sym typeface="Arial"/>
              </a:rPr>
              <a:t>k</a:t>
            </a:r>
            <a:r>
              <a:rPr b="0" i="0" lang="en" sz="1600" u="none" cap="none" strike="noStrike">
                <a:latin typeface="Arial"/>
                <a:ea typeface="Arial"/>
                <a:cs typeface="Arial"/>
                <a:sym typeface="Arial"/>
              </a:rPr>
              <a:t> &lt; </a:t>
            </a:r>
            <a:r>
              <a:rPr b="0" i="1" lang="en" sz="1600" u="none" cap="none" strike="noStrike">
                <a:latin typeface="Arial"/>
                <a:ea typeface="Arial"/>
                <a:cs typeface="Arial"/>
                <a:sym typeface="Arial"/>
              </a:rPr>
              <a:t>n</a:t>
            </a:r>
            <a:endParaRPr/>
          </a:p>
          <a:p>
            <a:pPr indent="0" lvl="0" marL="0" marR="0" rtl="0" algn="l">
              <a:lnSpc>
                <a:spcPct val="90000"/>
              </a:lnSpc>
              <a:spcBef>
                <a:spcPts val="360"/>
              </a:spcBef>
              <a:spcAft>
                <a:spcPts val="0"/>
              </a:spcAft>
              <a:buClr>
                <a:schemeClr val="dk1"/>
              </a:buClr>
              <a:buSzPts val="1600"/>
              <a:buNone/>
            </a:pPr>
            <a:r>
              <a:t/>
            </a:r>
            <a:endParaRPr sz="1600"/>
          </a:p>
          <a:p>
            <a:pPr indent="0" lvl="0" marL="0" marR="0" rtl="0" algn="l">
              <a:lnSpc>
                <a:spcPct val="90000"/>
              </a:lnSpc>
              <a:spcBef>
                <a:spcPts val="360"/>
              </a:spcBef>
              <a:spcAft>
                <a:spcPts val="0"/>
              </a:spcAft>
              <a:buClr>
                <a:schemeClr val="dk1"/>
              </a:buClr>
              <a:buSzPts val="1600"/>
              <a:buNone/>
            </a:pPr>
            <a:r>
              <a:rPr b="0" i="0" lang="en" sz="1600" u="none" cap="none" strike="noStrike">
                <a:latin typeface="Arial"/>
                <a:ea typeface="Arial"/>
                <a:cs typeface="Arial"/>
                <a:sym typeface="Arial"/>
              </a:rPr>
              <a:t>It assumes that the object attributes form a </a:t>
            </a:r>
            <a:r>
              <a:rPr b="0" i="0" lang="en" sz="1600" u="sng" cap="none" strike="noStrike">
                <a:solidFill>
                  <a:schemeClr val="hlink"/>
                </a:solidFill>
                <a:latin typeface="Arial"/>
                <a:ea typeface="Arial"/>
                <a:cs typeface="Arial"/>
                <a:sym typeface="Arial"/>
                <a:hlinkClick r:id="rId5"/>
              </a:rPr>
              <a:t>vector space</a:t>
            </a:r>
            <a:endParaRPr/>
          </a:p>
          <a:p>
            <a:pPr indent="0" lvl="0" marL="0" marR="0" rtl="0" algn="l">
              <a:lnSpc>
                <a:spcPct val="90000"/>
              </a:lnSpc>
              <a:spcBef>
                <a:spcPts val="360"/>
              </a:spcBef>
              <a:spcAft>
                <a:spcPts val="0"/>
              </a:spcAft>
              <a:buClr>
                <a:schemeClr val="dk1"/>
              </a:buClr>
              <a:buSzPts val="1600"/>
              <a:buNone/>
            </a:pPr>
            <a:r>
              <a:t/>
            </a:r>
            <a:endParaRPr sz="1600"/>
          </a:p>
          <a:p>
            <a:pPr indent="0" lvl="0" marL="0" marR="0" rtl="0" algn="l">
              <a:lnSpc>
                <a:spcPct val="90000"/>
              </a:lnSpc>
              <a:spcBef>
                <a:spcPts val="360"/>
              </a:spcBef>
              <a:spcAft>
                <a:spcPts val="0"/>
              </a:spcAft>
              <a:buClr>
                <a:schemeClr val="dk1"/>
              </a:buClr>
              <a:buSzPts val="1600"/>
              <a:buNone/>
            </a:pPr>
            <a:r>
              <a:rPr lang="en" sz="1600"/>
              <a:t>It is a</a:t>
            </a:r>
            <a:r>
              <a:rPr b="0" i="0" lang="en" sz="1600" u="none" cap="none" strike="noStrike">
                <a:latin typeface="Arial"/>
                <a:ea typeface="Arial"/>
                <a:cs typeface="Arial"/>
                <a:sym typeface="Arial"/>
              </a:rPr>
              <a:t>n algorithm for partitioning (or clustering) N data points into K disjoint subsets S</a:t>
            </a:r>
            <a:r>
              <a:rPr b="0" baseline="-25000" i="0" lang="en" sz="1600" u="none" cap="none" strike="noStrike">
                <a:latin typeface="Arial"/>
                <a:ea typeface="Arial"/>
                <a:cs typeface="Arial"/>
                <a:sym typeface="Arial"/>
              </a:rPr>
              <a:t>j</a:t>
            </a:r>
            <a:r>
              <a:rPr b="0" i="0" lang="en" sz="1600" u="none" cap="none" strike="noStrike">
                <a:latin typeface="Arial"/>
                <a:ea typeface="Arial"/>
                <a:cs typeface="Arial"/>
                <a:sym typeface="Arial"/>
              </a:rPr>
              <a:t> so as to minimize the within cluster sum-of-squares </a:t>
            </a:r>
            <a:r>
              <a:rPr lang="en" sz="1600"/>
              <a:t>value. Mathematically, within sum of square is calculated as:</a:t>
            </a:r>
            <a:endParaRPr/>
          </a:p>
          <a:p>
            <a:pPr indent="-342900" lvl="0" marL="342900" marR="0" rtl="0" algn="l">
              <a:lnSpc>
                <a:spcPct val="90000"/>
              </a:lnSpc>
              <a:spcBef>
                <a:spcPts val="360"/>
              </a:spcBef>
              <a:spcAft>
                <a:spcPts val="0"/>
              </a:spcAft>
              <a:buClr>
                <a:srgbClr val="99CC00"/>
              </a:buClr>
              <a:buSzPts val="400"/>
              <a:buFont typeface="Arial"/>
              <a:buNone/>
            </a:pPr>
            <a:r>
              <a:t/>
            </a:r>
            <a:endParaRPr sz="1600">
              <a:latin typeface="Arial"/>
              <a:ea typeface="Arial"/>
              <a:cs typeface="Arial"/>
              <a:sym typeface="Arial"/>
            </a:endParaRPr>
          </a:p>
          <a:p>
            <a:pPr indent="-342900" lvl="0" marL="342900" marR="0" rtl="0" algn="l">
              <a:lnSpc>
                <a:spcPct val="90000"/>
              </a:lnSpc>
              <a:spcBef>
                <a:spcPts val="360"/>
              </a:spcBef>
              <a:spcAft>
                <a:spcPts val="0"/>
              </a:spcAft>
              <a:buClr>
                <a:srgbClr val="99CC00"/>
              </a:buClr>
              <a:buSzPts val="400"/>
              <a:buFont typeface="Arial"/>
              <a:buNone/>
            </a:pPr>
            <a:r>
              <a:rPr b="0" i="0" lang="en" sz="1600" u="none" cap="none" strike="noStrike">
                <a:latin typeface="Arial"/>
                <a:ea typeface="Arial"/>
                <a:cs typeface="Arial"/>
                <a:sym typeface="Arial"/>
              </a:rPr>
              <a:t>where x</a:t>
            </a:r>
            <a:r>
              <a:rPr b="0" baseline="-25000" i="0" lang="en" sz="1600" u="none" cap="none" strike="noStrike">
                <a:latin typeface="Arial"/>
                <a:ea typeface="Arial"/>
                <a:cs typeface="Arial"/>
                <a:sym typeface="Arial"/>
              </a:rPr>
              <a:t>n </a:t>
            </a:r>
            <a:r>
              <a:rPr b="0" i="0" lang="en" sz="1600" u="none" cap="none" strike="noStrike">
                <a:latin typeface="Arial"/>
                <a:ea typeface="Arial"/>
                <a:cs typeface="Arial"/>
                <a:sym typeface="Arial"/>
              </a:rPr>
              <a:t>is a vector representing the the n</a:t>
            </a:r>
            <a:r>
              <a:rPr b="0" baseline="30000" i="0" lang="en" sz="1600" u="none" cap="none" strike="noStrike">
                <a:latin typeface="Arial"/>
                <a:ea typeface="Arial"/>
                <a:cs typeface="Arial"/>
                <a:sym typeface="Arial"/>
              </a:rPr>
              <a:t>th</a:t>
            </a:r>
            <a:r>
              <a:rPr b="0" i="0" lang="en" sz="1600" u="none" cap="none" strike="noStrike">
                <a:latin typeface="Arial"/>
                <a:ea typeface="Arial"/>
                <a:cs typeface="Arial"/>
                <a:sym typeface="Arial"/>
              </a:rPr>
              <a:t> data point and u</a:t>
            </a:r>
            <a:r>
              <a:rPr b="0" baseline="-25000" i="0" lang="en" sz="1600" u="none" cap="none" strike="noStrike">
                <a:latin typeface="Arial"/>
                <a:ea typeface="Arial"/>
                <a:cs typeface="Arial"/>
                <a:sym typeface="Arial"/>
              </a:rPr>
              <a:t>j</a:t>
            </a:r>
            <a:r>
              <a:rPr b="0" i="0" lang="en" sz="1600" u="none" cap="none" strike="noStrike">
                <a:latin typeface="Arial"/>
                <a:ea typeface="Arial"/>
                <a:cs typeface="Arial"/>
                <a:sym typeface="Arial"/>
              </a:rPr>
              <a:t> is the </a:t>
            </a:r>
            <a:r>
              <a:rPr b="0" i="0" lang="en" sz="1600" u="sng" cap="none" strike="noStrike">
                <a:solidFill>
                  <a:schemeClr val="hlink"/>
                </a:solidFill>
                <a:latin typeface="Arial"/>
                <a:ea typeface="Arial"/>
                <a:cs typeface="Arial"/>
                <a:sym typeface="Arial"/>
                <a:hlinkClick r:id="rId6"/>
              </a:rPr>
              <a:t>geometric centroid</a:t>
            </a:r>
            <a:r>
              <a:rPr b="0" i="0" lang="en" sz="1600" u="none" cap="none" strike="noStrike">
                <a:latin typeface="Arial"/>
                <a:ea typeface="Arial"/>
                <a:cs typeface="Arial"/>
                <a:sym typeface="Arial"/>
              </a:rPr>
              <a:t> of the data points in S</a:t>
            </a:r>
            <a:r>
              <a:rPr b="0" baseline="-25000" i="0" lang="en" sz="1600" u="none" cap="none" strike="noStrike">
                <a:latin typeface="Arial"/>
                <a:ea typeface="Arial"/>
                <a:cs typeface="Arial"/>
                <a:sym typeface="Arial"/>
              </a:rPr>
              <a:t>j</a:t>
            </a:r>
            <a:endParaRPr b="0" baseline="-25000" i="0" sz="1600" u="none" cap="none" strike="noStrike">
              <a:latin typeface="Arial"/>
              <a:ea typeface="Arial"/>
              <a:cs typeface="Arial"/>
              <a:sym typeface="Arial"/>
            </a:endParaRPr>
          </a:p>
          <a:p>
            <a:pPr indent="-342900" lvl="0" marL="342900" marR="0" rtl="0" algn="l">
              <a:lnSpc>
                <a:spcPct val="90000"/>
              </a:lnSpc>
              <a:spcBef>
                <a:spcPts val="360"/>
              </a:spcBef>
              <a:spcAft>
                <a:spcPts val="0"/>
              </a:spcAft>
              <a:buClr>
                <a:srgbClr val="99CC00"/>
              </a:buClr>
              <a:buSzPts val="1600"/>
              <a:buFont typeface="Arial"/>
              <a:buNone/>
            </a:pPr>
            <a:r>
              <a:t/>
            </a:r>
            <a:endParaRPr baseline="-25000" sz="1600"/>
          </a:p>
          <a:p>
            <a:pPr indent="-342900" lvl="0" marL="342900" marR="0" rtl="0" algn="l">
              <a:lnSpc>
                <a:spcPct val="90000"/>
              </a:lnSpc>
              <a:spcBef>
                <a:spcPts val="360"/>
              </a:spcBef>
              <a:spcAft>
                <a:spcPts val="0"/>
              </a:spcAft>
              <a:buClr>
                <a:srgbClr val="99CC00"/>
              </a:buClr>
              <a:buSzPts val="1600"/>
              <a:buFont typeface="Arial"/>
              <a:buNone/>
            </a:pPr>
            <a:r>
              <a:t/>
            </a:r>
            <a:endParaRPr baseline="-25000" sz="1600"/>
          </a:p>
          <a:p>
            <a:pPr indent="-342900" lvl="0" marL="342900" marR="0" rtl="0" algn="l">
              <a:lnSpc>
                <a:spcPct val="90000"/>
              </a:lnSpc>
              <a:spcBef>
                <a:spcPts val="360"/>
              </a:spcBef>
              <a:spcAft>
                <a:spcPts val="0"/>
              </a:spcAft>
              <a:buClr>
                <a:srgbClr val="99CC00"/>
              </a:buClr>
              <a:buSzPts val="1600"/>
              <a:buFont typeface="Arial"/>
              <a:buNone/>
            </a:pPr>
            <a:r>
              <a:t/>
            </a:r>
            <a:endParaRPr baseline="-25000" sz="1600"/>
          </a:p>
          <a:p>
            <a:pPr indent="0" lvl="0" marL="0" marR="0" rtl="0" algn="l">
              <a:lnSpc>
                <a:spcPct val="90000"/>
              </a:lnSpc>
              <a:spcBef>
                <a:spcPts val="360"/>
              </a:spcBef>
              <a:spcAft>
                <a:spcPts val="0"/>
              </a:spcAft>
              <a:buClr>
                <a:schemeClr val="dk1"/>
              </a:buClr>
              <a:buSzPts val="1600"/>
              <a:buNone/>
            </a:pPr>
            <a:r>
              <a:rPr b="0" i="0" lang="en" sz="1600" u="none" cap="none" strike="noStrike">
                <a:latin typeface="Arial"/>
                <a:ea typeface="Arial"/>
                <a:cs typeface="Arial"/>
                <a:sym typeface="Arial"/>
              </a:rPr>
              <a:t>Simply speaking k-means clustering is an algorithm to group the objects based on attributes/features into K number </a:t>
            </a:r>
            <a:r>
              <a:rPr b="0" i="0" lang="en" u="none" cap="none" strike="noStrike">
                <a:latin typeface="Arial"/>
                <a:ea typeface="Arial"/>
                <a:cs typeface="Arial"/>
                <a:sym typeface="Arial"/>
              </a:rPr>
              <a:t>of group</a:t>
            </a:r>
            <a:endParaRPr/>
          </a:p>
        </p:txBody>
      </p:sp>
      <p:pic>
        <p:nvPicPr>
          <p:cNvPr id="122" name="Google Shape;122;p17"/>
          <p:cNvPicPr preferRelativeResize="0"/>
          <p:nvPr/>
        </p:nvPicPr>
        <p:blipFill rotWithShape="1">
          <a:blip r:embed="rId7">
            <a:alphaModFix/>
          </a:blip>
          <a:srcRect b="0" l="0" r="0" t="0"/>
          <a:stretch/>
        </p:blipFill>
        <p:spPr>
          <a:xfrm>
            <a:off x="3077550" y="3708300"/>
            <a:ext cx="1769700" cy="622499"/>
          </a:xfrm>
          <a:prstGeom prst="rect">
            <a:avLst/>
          </a:prstGeom>
          <a:noFill/>
          <a:ln>
            <a:noFill/>
          </a:ln>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152400" y="209550"/>
            <a:ext cx="5729312" cy="685800"/>
          </a:xfrm>
          <a:prstGeom prst="rect">
            <a:avLst/>
          </a:prstGeom>
          <a:solidFill>
            <a:srgbClr val="000080"/>
          </a:solid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chemeClr val="lt1"/>
              </a:buClr>
              <a:buSzPts val="700"/>
              <a:buFont typeface="Arial"/>
              <a:buNone/>
            </a:pPr>
            <a:r>
              <a:rPr b="1" i="0" lang="en" sz="2800" u="none" cap="none" strike="noStrike">
                <a:solidFill>
                  <a:schemeClr val="lt1"/>
                </a:solidFill>
                <a:latin typeface="Arial"/>
                <a:ea typeface="Arial"/>
                <a:cs typeface="Arial"/>
                <a:sym typeface="Arial"/>
              </a:rPr>
              <a:t>K-Means Clustering Algorithm</a:t>
            </a:r>
            <a:endParaRPr/>
          </a:p>
        </p:txBody>
      </p:sp>
      <p:sp>
        <p:nvSpPr>
          <p:cNvPr id="128" name="Google Shape;128;p18"/>
          <p:cNvSpPr txBox="1"/>
          <p:nvPr>
            <p:ph idx="1" type="body"/>
          </p:nvPr>
        </p:nvSpPr>
        <p:spPr>
          <a:xfrm>
            <a:off x="152400" y="1106586"/>
            <a:ext cx="8812263" cy="28367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100"/>
              <a:buNone/>
            </a:pPr>
            <a:r>
              <a:rPr b="1" i="0" lang="en" u="sng" cap="none" strike="noStrike">
                <a:latin typeface="Arial"/>
                <a:ea typeface="Arial"/>
                <a:cs typeface="Arial"/>
                <a:sym typeface="Arial"/>
              </a:rPr>
              <a:t>Step 1:</a:t>
            </a:r>
            <a:r>
              <a:rPr b="0" i="0" lang="en" u="none" cap="none" strike="noStrike">
                <a:latin typeface="Arial"/>
                <a:ea typeface="Arial"/>
                <a:cs typeface="Arial"/>
                <a:sym typeface="Arial"/>
              </a:rPr>
              <a:t> Begin with a decision on the value of k =</a:t>
            </a:r>
            <a:r>
              <a:rPr lang="en"/>
              <a:t> </a:t>
            </a:r>
            <a:r>
              <a:rPr b="0" i="0" lang="en" u="none" cap="none" strike="noStrike">
                <a:latin typeface="Arial"/>
                <a:ea typeface="Arial"/>
                <a:cs typeface="Arial"/>
                <a:sym typeface="Arial"/>
              </a:rPr>
              <a:t>number of clusters</a:t>
            </a:r>
            <a:endParaRPr/>
          </a:p>
          <a:p>
            <a:pPr indent="0" lvl="0" marL="0" marR="0" rtl="0" algn="l">
              <a:lnSpc>
                <a:spcPct val="90000"/>
              </a:lnSpc>
              <a:spcBef>
                <a:spcPts val="360"/>
              </a:spcBef>
              <a:spcAft>
                <a:spcPts val="0"/>
              </a:spcAft>
              <a:buClr>
                <a:schemeClr val="dk1"/>
              </a:buClr>
              <a:buSzPts val="2100"/>
              <a:buNone/>
            </a:pPr>
            <a:r>
              <a:t/>
            </a:r>
            <a:endParaRPr b="1" u="sng"/>
          </a:p>
          <a:p>
            <a:pPr indent="0" lvl="0" marL="0" marR="0" rtl="0" algn="l">
              <a:lnSpc>
                <a:spcPct val="90000"/>
              </a:lnSpc>
              <a:spcBef>
                <a:spcPts val="360"/>
              </a:spcBef>
              <a:spcAft>
                <a:spcPts val="0"/>
              </a:spcAft>
              <a:buClr>
                <a:schemeClr val="dk1"/>
              </a:buClr>
              <a:buSzPts val="2100"/>
              <a:buNone/>
            </a:pPr>
            <a:r>
              <a:rPr b="1" i="0" lang="en" u="sng" cap="none" strike="noStrike">
                <a:latin typeface="Arial"/>
                <a:ea typeface="Arial"/>
                <a:cs typeface="Arial"/>
                <a:sym typeface="Arial"/>
              </a:rPr>
              <a:t>Step 2</a:t>
            </a:r>
            <a:r>
              <a:rPr b="0" i="0" lang="en" u="none" cap="none" strike="noStrike">
                <a:latin typeface="Arial"/>
                <a:ea typeface="Arial"/>
                <a:cs typeface="Arial"/>
                <a:sym typeface="Arial"/>
              </a:rPr>
              <a:t>: Put any initial partition that classifies the</a:t>
            </a:r>
            <a:r>
              <a:rPr lang="en"/>
              <a:t> </a:t>
            </a:r>
            <a:r>
              <a:rPr b="0" i="0" lang="en" u="none" cap="none" strike="noStrike">
                <a:latin typeface="Arial"/>
                <a:ea typeface="Arial"/>
                <a:cs typeface="Arial"/>
                <a:sym typeface="Arial"/>
              </a:rPr>
              <a:t>data into k  clusters. You may  assign the</a:t>
            </a:r>
            <a:r>
              <a:rPr lang="en"/>
              <a:t> </a:t>
            </a:r>
            <a:r>
              <a:rPr b="0" i="0" lang="en" u="none" cap="none" strike="noStrike">
                <a:latin typeface="Arial"/>
                <a:ea typeface="Arial"/>
                <a:cs typeface="Arial"/>
                <a:sym typeface="Arial"/>
              </a:rPr>
              <a:t>training samples randomly,or systematicall</a:t>
            </a:r>
            <a:r>
              <a:rPr lang="en"/>
              <a:t>y </a:t>
            </a:r>
            <a:r>
              <a:rPr b="0" i="0" lang="en" u="none" cap="none" strike="noStrike">
                <a:latin typeface="Arial"/>
                <a:ea typeface="Arial"/>
                <a:cs typeface="Arial"/>
                <a:sym typeface="Arial"/>
              </a:rPr>
              <a:t>as the following</a:t>
            </a:r>
            <a:endParaRPr/>
          </a:p>
          <a:p>
            <a:pPr indent="-222250" lvl="1" marL="742950" marR="0" rtl="0" algn="l">
              <a:lnSpc>
                <a:spcPct val="90000"/>
              </a:lnSpc>
              <a:spcBef>
                <a:spcPts val="320"/>
              </a:spcBef>
              <a:spcAft>
                <a:spcPts val="0"/>
              </a:spcAft>
              <a:buClr>
                <a:srgbClr val="000000"/>
              </a:buClr>
              <a:buSzPts val="1800"/>
              <a:buFont typeface="Arial"/>
              <a:buChar char="•"/>
            </a:pPr>
            <a:r>
              <a:rPr b="0" i="0" lang="en" u="none" cap="none" strike="noStrike">
                <a:latin typeface="Arial"/>
                <a:ea typeface="Arial"/>
                <a:cs typeface="Arial"/>
                <a:sym typeface="Arial"/>
              </a:rPr>
              <a:t>Take the first k training sample as single-	element clusters</a:t>
            </a:r>
            <a:endParaRPr/>
          </a:p>
          <a:p>
            <a:pPr indent="-222250" lvl="1" marL="742950" marR="0" rtl="0" algn="l">
              <a:lnSpc>
                <a:spcPct val="90000"/>
              </a:lnSpc>
              <a:spcBef>
                <a:spcPts val="320"/>
              </a:spcBef>
              <a:spcAft>
                <a:spcPts val="0"/>
              </a:spcAft>
              <a:buClr>
                <a:srgbClr val="000000"/>
              </a:buClr>
              <a:buSzPts val="1800"/>
              <a:buFont typeface="Arial"/>
              <a:buChar char="•"/>
            </a:pPr>
            <a:r>
              <a:rPr b="0" i="0" lang="en" u="none" cap="none" strike="noStrike">
                <a:latin typeface="Arial"/>
                <a:ea typeface="Arial"/>
                <a:cs typeface="Arial"/>
                <a:sym typeface="Arial"/>
              </a:rPr>
              <a:t>Assign each of the remaining (N-k) training sample to the cluster with the nearest centroid. After each  assignment, recompute the centroid of the gaining  cluster</a:t>
            </a:r>
            <a:endParaRPr/>
          </a:p>
          <a:p>
            <a:pPr indent="-171450" lvl="0" marL="342900" marR="0" rtl="0" algn="l">
              <a:lnSpc>
                <a:spcPct val="90000"/>
              </a:lnSpc>
              <a:spcBef>
                <a:spcPts val="360"/>
              </a:spcBef>
              <a:spcAft>
                <a:spcPts val="0"/>
              </a:spcAft>
              <a:buClr>
                <a:srgbClr val="99CC00"/>
              </a:buClr>
              <a:buSzPts val="2100"/>
              <a:buFont typeface="Arial"/>
              <a:buNone/>
            </a:pPr>
            <a:r>
              <a:t/>
            </a:r>
            <a:endParaRPr b="0" i="0" u="none" cap="none" strike="noStrike">
              <a:latin typeface="Arial"/>
              <a:ea typeface="Arial"/>
              <a:cs typeface="Arial"/>
              <a:sym typeface="Arial"/>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152400" y="209550"/>
            <a:ext cx="6019800" cy="681335"/>
          </a:xfrm>
          <a:prstGeom prst="rect">
            <a:avLst/>
          </a:prstGeom>
          <a:solidFill>
            <a:srgbClr val="000080"/>
          </a:solid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chemeClr val="lt1"/>
              </a:buClr>
              <a:buSzPts val="700"/>
              <a:buFont typeface="Arial"/>
              <a:buNone/>
            </a:pPr>
            <a:r>
              <a:rPr b="1" i="0" lang="en" sz="2800" u="none" cap="none" strike="noStrike">
                <a:solidFill>
                  <a:schemeClr val="lt1"/>
                </a:solidFill>
                <a:latin typeface="Arial"/>
                <a:ea typeface="Arial"/>
                <a:cs typeface="Arial"/>
                <a:sym typeface="Arial"/>
              </a:rPr>
              <a:t>K-Means Clustering Algorithm</a:t>
            </a:r>
            <a:endParaRPr/>
          </a:p>
        </p:txBody>
      </p:sp>
      <p:sp>
        <p:nvSpPr>
          <p:cNvPr id="134" name="Google Shape;134;p19"/>
          <p:cNvSpPr txBox="1"/>
          <p:nvPr>
            <p:ph idx="1" type="body"/>
          </p:nvPr>
        </p:nvSpPr>
        <p:spPr>
          <a:xfrm>
            <a:off x="228601" y="1093886"/>
            <a:ext cx="8736062" cy="27732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100"/>
              <a:buNone/>
            </a:pPr>
            <a:r>
              <a:rPr b="1" i="0" lang="en" u="sng" cap="none" strike="noStrike">
                <a:latin typeface="Arial"/>
                <a:ea typeface="Arial"/>
                <a:cs typeface="Arial"/>
                <a:sym typeface="Arial"/>
              </a:rPr>
              <a:t>Step 3:</a:t>
            </a:r>
            <a:r>
              <a:rPr b="0" i="0" lang="en" u="none" cap="none" strike="noStrike">
                <a:latin typeface="Arial"/>
                <a:ea typeface="Arial"/>
                <a:cs typeface="Arial"/>
                <a:sym typeface="Arial"/>
              </a:rPr>
              <a:t> Take each sample in sequence and compute its </a:t>
            </a:r>
            <a:r>
              <a:rPr b="0" i="0" lang="en" u="sng" cap="none" strike="noStrike">
                <a:solidFill>
                  <a:schemeClr val="hlink"/>
                </a:solidFill>
                <a:latin typeface="Arial"/>
                <a:ea typeface="Arial"/>
                <a:cs typeface="Arial"/>
                <a:sym typeface="Arial"/>
                <a:hlinkClick r:id="rId3"/>
              </a:rPr>
              <a:t>distance</a:t>
            </a:r>
            <a:r>
              <a:rPr b="0" i="0" lang="en" u="none" cap="none" strike="noStrike">
                <a:latin typeface="Arial"/>
                <a:ea typeface="Arial"/>
                <a:cs typeface="Arial"/>
                <a:sym typeface="Arial"/>
              </a:rPr>
              <a:t> from the centroid of each of the clusters. If a sample is not currently in the cluster with the closest centroid, switch this sample to that cluster and update the centroid of the cluster gaining the new sample and the cluster losing the sample</a:t>
            </a:r>
            <a:endParaRPr/>
          </a:p>
          <a:p>
            <a:pPr indent="-171450" lvl="0" marL="342900" marR="0" rtl="0" algn="l">
              <a:lnSpc>
                <a:spcPct val="90000"/>
              </a:lnSpc>
              <a:spcBef>
                <a:spcPts val="360"/>
              </a:spcBef>
              <a:spcAft>
                <a:spcPts val="0"/>
              </a:spcAft>
              <a:buClr>
                <a:srgbClr val="99CC00"/>
              </a:buClr>
              <a:buSzPts val="2100"/>
              <a:buFont typeface="Arial"/>
              <a:buNone/>
            </a:pPr>
            <a:r>
              <a:t/>
            </a:r>
            <a:endParaRPr b="1" i="0" u="sng" cap="none" strike="noStrike">
              <a:latin typeface="Arial"/>
              <a:ea typeface="Arial"/>
              <a:cs typeface="Arial"/>
              <a:sym typeface="Arial"/>
            </a:endParaRPr>
          </a:p>
          <a:p>
            <a:pPr indent="0" lvl="0" marL="0" marR="0" rtl="0" algn="l">
              <a:lnSpc>
                <a:spcPct val="90000"/>
              </a:lnSpc>
              <a:spcBef>
                <a:spcPts val="360"/>
              </a:spcBef>
              <a:spcAft>
                <a:spcPts val="0"/>
              </a:spcAft>
              <a:buClr>
                <a:schemeClr val="dk1"/>
              </a:buClr>
              <a:buSzPts val="2100"/>
              <a:buNone/>
            </a:pPr>
            <a:r>
              <a:rPr b="1" i="0" lang="en" u="sng" cap="none" strike="noStrike">
                <a:latin typeface="Arial"/>
                <a:ea typeface="Arial"/>
                <a:cs typeface="Arial"/>
                <a:sym typeface="Arial"/>
              </a:rPr>
              <a:t>Step 4 .</a:t>
            </a:r>
            <a:r>
              <a:rPr b="0" i="0" lang="en" u="none" cap="none" strike="noStrike">
                <a:latin typeface="Arial"/>
                <a:ea typeface="Arial"/>
                <a:cs typeface="Arial"/>
                <a:sym typeface="Arial"/>
              </a:rPr>
              <a:t> Repeat step 3 until convergence is achieved, that is until a pass through the training sample causes no new assignments</a:t>
            </a:r>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179388" y="177403"/>
            <a:ext cx="6438900" cy="720328"/>
          </a:xfrm>
          <a:prstGeom prst="rect">
            <a:avLst/>
          </a:prstGeom>
          <a:solidFill>
            <a:srgbClr val="000080"/>
          </a:solid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chemeClr val="lt1"/>
              </a:buClr>
              <a:buSzPts val="700"/>
              <a:buFont typeface="Arial"/>
              <a:buNone/>
            </a:pPr>
            <a:r>
              <a:rPr b="1" i="0" lang="en" sz="2800" u="none" cap="none" strike="noStrike">
                <a:solidFill>
                  <a:schemeClr val="lt1"/>
                </a:solidFill>
                <a:latin typeface="Arial"/>
                <a:ea typeface="Arial"/>
                <a:cs typeface="Arial"/>
                <a:sym typeface="Arial"/>
              </a:rPr>
              <a:t>K-Means Clustering Example (K=2)</a:t>
            </a:r>
            <a:endParaRPr/>
          </a:p>
        </p:txBody>
      </p:sp>
      <p:sp>
        <p:nvSpPr>
          <p:cNvPr id="140" name="Google Shape;140;p20"/>
          <p:cNvSpPr txBox="1"/>
          <p:nvPr>
            <p:ph idx="1" type="body"/>
          </p:nvPr>
        </p:nvSpPr>
        <p:spPr>
          <a:xfrm>
            <a:off x="228600" y="1059417"/>
            <a:ext cx="8711406" cy="3869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3399"/>
              </a:buClr>
              <a:buSzPts val="1800"/>
              <a:buNone/>
            </a:pPr>
            <a:r>
              <a:rPr b="0" i="0" lang="en" sz="1800" u="none" cap="none" strike="noStrike">
                <a:solidFill>
                  <a:srgbClr val="003399"/>
                </a:solidFill>
                <a:latin typeface="Arial"/>
                <a:ea typeface="Arial"/>
                <a:cs typeface="Arial"/>
                <a:sym typeface="Arial"/>
              </a:rPr>
              <a:t>Let us consider the tiny dataset given below</a:t>
            </a:r>
            <a:endParaRPr/>
          </a:p>
        </p:txBody>
      </p:sp>
      <p:graphicFrame>
        <p:nvGraphicFramePr>
          <p:cNvPr id="141" name="Google Shape;141;p20"/>
          <p:cNvGraphicFramePr/>
          <p:nvPr/>
        </p:nvGraphicFramePr>
        <p:xfrm>
          <a:off x="266700" y="1608055"/>
          <a:ext cx="3000000" cy="3000000"/>
        </p:xfrm>
        <a:graphic>
          <a:graphicData uri="http://schemas.openxmlformats.org/drawingml/2006/table">
            <a:tbl>
              <a:tblPr bandRow="1" firstRow="1">
                <a:noFill/>
                <a:tableStyleId>{17F971EE-7EB5-4282-AA1C-1BA3A0E55A8D}</a:tableStyleId>
              </a:tblPr>
              <a:tblGrid>
                <a:gridCol w="2032000"/>
                <a:gridCol w="2032000"/>
                <a:gridCol w="2032000"/>
              </a:tblGrid>
              <a:tr h="278125">
                <a:tc>
                  <a:txBody>
                    <a:bodyPr/>
                    <a:lstStyle/>
                    <a:p>
                      <a:pPr indent="0" lvl="0" marL="0" marR="0" rtl="0" algn="ctr">
                        <a:spcBef>
                          <a:spcPts val="0"/>
                        </a:spcBef>
                        <a:spcAft>
                          <a:spcPts val="0"/>
                        </a:spcAft>
                        <a:buClr>
                          <a:schemeClr val="dk1"/>
                        </a:buClr>
                        <a:buSzPts val="350"/>
                        <a:buFont typeface="Calibri"/>
                        <a:buNone/>
                      </a:pPr>
                      <a:r>
                        <a:rPr lang="en" sz="1400" u="none" cap="none" strike="noStrike"/>
                        <a:t>Individual</a:t>
                      </a:r>
                      <a:endParaRPr/>
                    </a:p>
                  </a:txBody>
                  <a:tcPr marT="34300" marB="34300" marR="91450" marL="91450"/>
                </a:tc>
                <a:tc>
                  <a:txBody>
                    <a:bodyPr/>
                    <a:lstStyle/>
                    <a:p>
                      <a:pPr indent="0" lvl="0" marL="0" marR="0" rtl="0" algn="ctr">
                        <a:spcBef>
                          <a:spcPts val="0"/>
                        </a:spcBef>
                        <a:spcAft>
                          <a:spcPts val="0"/>
                        </a:spcAft>
                        <a:buClr>
                          <a:schemeClr val="dk1"/>
                        </a:buClr>
                        <a:buSzPts val="350"/>
                        <a:buFont typeface="Calibri"/>
                        <a:buNone/>
                      </a:pPr>
                      <a:r>
                        <a:rPr lang="en" sz="1400" u="none" cap="none" strike="noStrike"/>
                        <a:t>Variable 1</a:t>
                      </a:r>
                      <a:endParaRPr/>
                    </a:p>
                  </a:txBody>
                  <a:tcPr marT="34300" marB="34300" marR="91450" marL="91450"/>
                </a:tc>
                <a:tc>
                  <a:txBody>
                    <a:bodyPr/>
                    <a:lstStyle/>
                    <a:p>
                      <a:pPr indent="0" lvl="0" marL="0" marR="0" rtl="0" algn="ctr">
                        <a:spcBef>
                          <a:spcPts val="0"/>
                        </a:spcBef>
                        <a:spcAft>
                          <a:spcPts val="0"/>
                        </a:spcAft>
                        <a:buClr>
                          <a:schemeClr val="dk1"/>
                        </a:buClr>
                        <a:buSzPts val="350"/>
                        <a:buFont typeface="Calibri"/>
                        <a:buNone/>
                      </a:pPr>
                      <a:r>
                        <a:rPr lang="en" sz="1400" u="none" cap="none" strike="noStrike"/>
                        <a:t>Variable 2</a:t>
                      </a:r>
                      <a:endParaRPr/>
                    </a:p>
                  </a:txBody>
                  <a:tcPr marT="34300" marB="34300" marR="91450" marL="91450"/>
                </a:tc>
              </a:tr>
              <a:tr h="278125">
                <a:tc>
                  <a:txBody>
                    <a:bodyPr/>
                    <a:lstStyle/>
                    <a:p>
                      <a:pPr indent="0" lvl="0" marL="0" marR="0" rtl="0" algn="ctr">
                        <a:spcBef>
                          <a:spcPts val="0"/>
                        </a:spcBef>
                        <a:spcAft>
                          <a:spcPts val="0"/>
                        </a:spcAft>
                        <a:buClr>
                          <a:schemeClr val="dk1"/>
                        </a:buClr>
                        <a:buSzPts val="350"/>
                        <a:buFont typeface="Calibri"/>
                        <a:buNone/>
                      </a:pPr>
                      <a:r>
                        <a:rPr lang="en" sz="1400" u="none" cap="none" strike="noStrike"/>
                        <a:t>1</a:t>
                      </a:r>
                      <a:endParaRPr/>
                    </a:p>
                  </a:txBody>
                  <a:tcPr marT="34300" marB="34300" marR="91450" marL="91450"/>
                </a:tc>
                <a:tc>
                  <a:txBody>
                    <a:bodyPr/>
                    <a:lstStyle/>
                    <a:p>
                      <a:pPr indent="0" lvl="0" marL="0" marR="0" rtl="0" algn="ctr">
                        <a:spcBef>
                          <a:spcPts val="0"/>
                        </a:spcBef>
                        <a:spcAft>
                          <a:spcPts val="0"/>
                        </a:spcAft>
                        <a:buClr>
                          <a:schemeClr val="dk1"/>
                        </a:buClr>
                        <a:buSzPts val="350"/>
                        <a:buFont typeface="Calibri"/>
                        <a:buNone/>
                      </a:pPr>
                      <a:r>
                        <a:rPr lang="en" sz="1400" u="none" cap="none" strike="noStrike"/>
                        <a:t>1.0</a:t>
                      </a:r>
                      <a:endParaRPr/>
                    </a:p>
                  </a:txBody>
                  <a:tcPr marT="34300" marB="34300" marR="91450" marL="91450"/>
                </a:tc>
                <a:tc>
                  <a:txBody>
                    <a:bodyPr/>
                    <a:lstStyle/>
                    <a:p>
                      <a:pPr indent="0" lvl="0" marL="0" marR="0" rtl="0" algn="ctr">
                        <a:spcBef>
                          <a:spcPts val="0"/>
                        </a:spcBef>
                        <a:spcAft>
                          <a:spcPts val="0"/>
                        </a:spcAft>
                        <a:buClr>
                          <a:schemeClr val="dk1"/>
                        </a:buClr>
                        <a:buSzPts val="350"/>
                        <a:buFont typeface="Calibri"/>
                        <a:buNone/>
                      </a:pPr>
                      <a:r>
                        <a:rPr lang="en" sz="1400" u="none" cap="none" strike="noStrike"/>
                        <a:t>1.0</a:t>
                      </a:r>
                      <a:endParaRPr/>
                    </a:p>
                  </a:txBody>
                  <a:tcPr marT="34300" marB="34300" marR="91450" marL="91450"/>
                </a:tc>
              </a:tr>
              <a:tr h="278125">
                <a:tc>
                  <a:txBody>
                    <a:bodyPr/>
                    <a:lstStyle/>
                    <a:p>
                      <a:pPr indent="0" lvl="0" marL="0" marR="0" rtl="0" algn="ctr">
                        <a:spcBef>
                          <a:spcPts val="0"/>
                        </a:spcBef>
                        <a:spcAft>
                          <a:spcPts val="0"/>
                        </a:spcAft>
                        <a:buClr>
                          <a:schemeClr val="dk1"/>
                        </a:buClr>
                        <a:buSzPts val="350"/>
                        <a:buFont typeface="Calibri"/>
                        <a:buNone/>
                      </a:pPr>
                      <a:r>
                        <a:rPr lang="en" sz="1400" u="none" cap="none" strike="noStrike"/>
                        <a:t>2</a:t>
                      </a:r>
                      <a:endParaRPr/>
                    </a:p>
                  </a:txBody>
                  <a:tcPr marT="34300" marB="34300" marR="91450" marL="91450"/>
                </a:tc>
                <a:tc>
                  <a:txBody>
                    <a:bodyPr/>
                    <a:lstStyle/>
                    <a:p>
                      <a:pPr indent="0" lvl="0" marL="0" marR="0" rtl="0" algn="ctr">
                        <a:spcBef>
                          <a:spcPts val="0"/>
                        </a:spcBef>
                        <a:spcAft>
                          <a:spcPts val="0"/>
                        </a:spcAft>
                        <a:buClr>
                          <a:schemeClr val="dk1"/>
                        </a:buClr>
                        <a:buSzPts val="350"/>
                        <a:buFont typeface="Calibri"/>
                        <a:buNone/>
                      </a:pPr>
                      <a:r>
                        <a:rPr lang="en" sz="1400" u="none" cap="none" strike="noStrike"/>
                        <a:t>1.5</a:t>
                      </a:r>
                      <a:endParaRPr/>
                    </a:p>
                  </a:txBody>
                  <a:tcPr marT="34300" marB="34300" marR="91450" marL="91450"/>
                </a:tc>
                <a:tc>
                  <a:txBody>
                    <a:bodyPr/>
                    <a:lstStyle/>
                    <a:p>
                      <a:pPr indent="0" lvl="0" marL="0" marR="0" rtl="0" algn="ctr">
                        <a:spcBef>
                          <a:spcPts val="0"/>
                        </a:spcBef>
                        <a:spcAft>
                          <a:spcPts val="0"/>
                        </a:spcAft>
                        <a:buClr>
                          <a:schemeClr val="dk1"/>
                        </a:buClr>
                        <a:buSzPts val="350"/>
                        <a:buFont typeface="Calibri"/>
                        <a:buNone/>
                      </a:pPr>
                      <a:r>
                        <a:rPr lang="en" sz="1400" u="none" cap="none" strike="noStrike"/>
                        <a:t>2.0</a:t>
                      </a:r>
                      <a:endParaRPr/>
                    </a:p>
                  </a:txBody>
                  <a:tcPr marT="34300" marB="34300" marR="91450" marL="91450"/>
                </a:tc>
              </a:tr>
              <a:tr h="278125">
                <a:tc>
                  <a:txBody>
                    <a:bodyPr/>
                    <a:lstStyle/>
                    <a:p>
                      <a:pPr indent="0" lvl="0" marL="0" marR="0" rtl="0" algn="ctr">
                        <a:spcBef>
                          <a:spcPts val="0"/>
                        </a:spcBef>
                        <a:spcAft>
                          <a:spcPts val="0"/>
                        </a:spcAft>
                        <a:buClr>
                          <a:schemeClr val="dk1"/>
                        </a:buClr>
                        <a:buSzPts val="350"/>
                        <a:buFont typeface="Calibri"/>
                        <a:buNone/>
                      </a:pPr>
                      <a:r>
                        <a:rPr lang="en" sz="1400" u="none" cap="none" strike="noStrike"/>
                        <a:t>3</a:t>
                      </a:r>
                      <a:endParaRPr/>
                    </a:p>
                  </a:txBody>
                  <a:tcPr marT="34300" marB="34300" marR="91450" marL="91450"/>
                </a:tc>
                <a:tc>
                  <a:txBody>
                    <a:bodyPr/>
                    <a:lstStyle/>
                    <a:p>
                      <a:pPr indent="0" lvl="0" marL="0" marR="0" rtl="0" algn="ctr">
                        <a:spcBef>
                          <a:spcPts val="0"/>
                        </a:spcBef>
                        <a:spcAft>
                          <a:spcPts val="0"/>
                        </a:spcAft>
                        <a:buClr>
                          <a:schemeClr val="dk1"/>
                        </a:buClr>
                        <a:buSzPts val="350"/>
                        <a:buFont typeface="Calibri"/>
                        <a:buNone/>
                      </a:pPr>
                      <a:r>
                        <a:rPr lang="en" sz="1400" u="none" cap="none" strike="noStrike"/>
                        <a:t>3.0</a:t>
                      </a:r>
                      <a:endParaRPr/>
                    </a:p>
                  </a:txBody>
                  <a:tcPr marT="34300" marB="34300" marR="91450" marL="91450"/>
                </a:tc>
                <a:tc>
                  <a:txBody>
                    <a:bodyPr/>
                    <a:lstStyle/>
                    <a:p>
                      <a:pPr indent="0" lvl="0" marL="0" marR="0" rtl="0" algn="ctr">
                        <a:spcBef>
                          <a:spcPts val="0"/>
                        </a:spcBef>
                        <a:spcAft>
                          <a:spcPts val="0"/>
                        </a:spcAft>
                        <a:buClr>
                          <a:schemeClr val="dk1"/>
                        </a:buClr>
                        <a:buSzPts val="350"/>
                        <a:buFont typeface="Calibri"/>
                        <a:buNone/>
                      </a:pPr>
                      <a:r>
                        <a:rPr lang="en" sz="1400" u="none" cap="none" strike="noStrike"/>
                        <a:t>4.0</a:t>
                      </a:r>
                      <a:endParaRPr/>
                    </a:p>
                  </a:txBody>
                  <a:tcPr marT="34300" marB="34300" marR="91450" marL="91450"/>
                </a:tc>
              </a:tr>
              <a:tr h="278125">
                <a:tc>
                  <a:txBody>
                    <a:bodyPr/>
                    <a:lstStyle/>
                    <a:p>
                      <a:pPr indent="0" lvl="0" marL="0" marR="0" rtl="0" algn="ctr">
                        <a:spcBef>
                          <a:spcPts val="0"/>
                        </a:spcBef>
                        <a:spcAft>
                          <a:spcPts val="0"/>
                        </a:spcAft>
                        <a:buClr>
                          <a:schemeClr val="dk1"/>
                        </a:buClr>
                        <a:buSzPts val="350"/>
                        <a:buFont typeface="Calibri"/>
                        <a:buNone/>
                      </a:pPr>
                      <a:r>
                        <a:rPr lang="en" sz="1400" u="none" cap="none" strike="noStrike"/>
                        <a:t>4</a:t>
                      </a:r>
                      <a:endParaRPr/>
                    </a:p>
                  </a:txBody>
                  <a:tcPr marT="34300" marB="34300" marR="91450" marL="91450"/>
                </a:tc>
                <a:tc>
                  <a:txBody>
                    <a:bodyPr/>
                    <a:lstStyle/>
                    <a:p>
                      <a:pPr indent="0" lvl="0" marL="0" marR="0" rtl="0" algn="ctr">
                        <a:spcBef>
                          <a:spcPts val="0"/>
                        </a:spcBef>
                        <a:spcAft>
                          <a:spcPts val="0"/>
                        </a:spcAft>
                        <a:buClr>
                          <a:schemeClr val="dk1"/>
                        </a:buClr>
                        <a:buSzPts val="350"/>
                        <a:buFont typeface="Calibri"/>
                        <a:buNone/>
                      </a:pPr>
                      <a:r>
                        <a:rPr lang="en" sz="1400" u="none" cap="none" strike="noStrike"/>
                        <a:t>5.0</a:t>
                      </a:r>
                      <a:endParaRPr/>
                    </a:p>
                  </a:txBody>
                  <a:tcPr marT="34300" marB="34300" marR="91450" marL="91450"/>
                </a:tc>
                <a:tc>
                  <a:txBody>
                    <a:bodyPr/>
                    <a:lstStyle/>
                    <a:p>
                      <a:pPr indent="0" lvl="0" marL="0" marR="0" rtl="0" algn="ctr">
                        <a:spcBef>
                          <a:spcPts val="0"/>
                        </a:spcBef>
                        <a:spcAft>
                          <a:spcPts val="0"/>
                        </a:spcAft>
                        <a:buClr>
                          <a:schemeClr val="dk1"/>
                        </a:buClr>
                        <a:buSzPts val="350"/>
                        <a:buFont typeface="Calibri"/>
                        <a:buNone/>
                      </a:pPr>
                      <a:r>
                        <a:rPr lang="en" sz="1400" u="none" cap="none" strike="noStrike"/>
                        <a:t>7.0</a:t>
                      </a:r>
                      <a:endParaRPr/>
                    </a:p>
                  </a:txBody>
                  <a:tcPr marT="34300" marB="34300" marR="91450" marL="91450"/>
                </a:tc>
              </a:tr>
              <a:tr h="278125">
                <a:tc>
                  <a:txBody>
                    <a:bodyPr/>
                    <a:lstStyle/>
                    <a:p>
                      <a:pPr indent="0" lvl="0" marL="0" marR="0" rtl="0" algn="ctr">
                        <a:spcBef>
                          <a:spcPts val="0"/>
                        </a:spcBef>
                        <a:spcAft>
                          <a:spcPts val="0"/>
                        </a:spcAft>
                        <a:buClr>
                          <a:schemeClr val="dk1"/>
                        </a:buClr>
                        <a:buSzPts val="350"/>
                        <a:buFont typeface="Calibri"/>
                        <a:buNone/>
                      </a:pPr>
                      <a:r>
                        <a:rPr lang="en" sz="1400" u="none" cap="none" strike="noStrike"/>
                        <a:t>5</a:t>
                      </a:r>
                      <a:endParaRPr/>
                    </a:p>
                  </a:txBody>
                  <a:tcPr marT="34300" marB="34300" marR="91450" marL="91450"/>
                </a:tc>
                <a:tc>
                  <a:txBody>
                    <a:bodyPr/>
                    <a:lstStyle/>
                    <a:p>
                      <a:pPr indent="0" lvl="0" marL="0" marR="0" rtl="0" algn="ctr">
                        <a:spcBef>
                          <a:spcPts val="0"/>
                        </a:spcBef>
                        <a:spcAft>
                          <a:spcPts val="0"/>
                        </a:spcAft>
                        <a:buClr>
                          <a:schemeClr val="dk1"/>
                        </a:buClr>
                        <a:buSzPts val="350"/>
                        <a:buFont typeface="Calibri"/>
                        <a:buNone/>
                      </a:pPr>
                      <a:r>
                        <a:rPr lang="en" sz="1400" u="none" cap="none" strike="noStrike"/>
                        <a:t>3.5</a:t>
                      </a:r>
                      <a:endParaRPr/>
                    </a:p>
                  </a:txBody>
                  <a:tcPr marT="34300" marB="34300" marR="91450" marL="91450"/>
                </a:tc>
                <a:tc>
                  <a:txBody>
                    <a:bodyPr/>
                    <a:lstStyle/>
                    <a:p>
                      <a:pPr indent="0" lvl="0" marL="0" marR="0" rtl="0" algn="ctr">
                        <a:spcBef>
                          <a:spcPts val="0"/>
                        </a:spcBef>
                        <a:spcAft>
                          <a:spcPts val="0"/>
                        </a:spcAft>
                        <a:buClr>
                          <a:schemeClr val="dk1"/>
                        </a:buClr>
                        <a:buSzPts val="350"/>
                        <a:buFont typeface="Calibri"/>
                        <a:buNone/>
                      </a:pPr>
                      <a:r>
                        <a:rPr lang="en" sz="1400" u="none" cap="none" strike="noStrike"/>
                        <a:t>5.0</a:t>
                      </a:r>
                      <a:endParaRPr/>
                    </a:p>
                  </a:txBody>
                  <a:tcPr marT="34300" marB="34300" marR="91450" marL="91450"/>
                </a:tc>
              </a:tr>
              <a:tr h="278125">
                <a:tc>
                  <a:txBody>
                    <a:bodyPr/>
                    <a:lstStyle/>
                    <a:p>
                      <a:pPr indent="0" lvl="0" marL="0" marR="0" rtl="0" algn="ctr">
                        <a:spcBef>
                          <a:spcPts val="0"/>
                        </a:spcBef>
                        <a:spcAft>
                          <a:spcPts val="0"/>
                        </a:spcAft>
                        <a:buClr>
                          <a:schemeClr val="dk1"/>
                        </a:buClr>
                        <a:buSzPts val="350"/>
                        <a:buFont typeface="Calibri"/>
                        <a:buNone/>
                      </a:pPr>
                      <a:r>
                        <a:rPr lang="en" sz="1400" u="none" cap="none" strike="noStrike"/>
                        <a:t>6</a:t>
                      </a:r>
                      <a:endParaRPr/>
                    </a:p>
                  </a:txBody>
                  <a:tcPr marT="34300" marB="34300" marR="91450" marL="91450"/>
                </a:tc>
                <a:tc>
                  <a:txBody>
                    <a:bodyPr/>
                    <a:lstStyle/>
                    <a:p>
                      <a:pPr indent="0" lvl="0" marL="0" marR="0" rtl="0" algn="ctr">
                        <a:spcBef>
                          <a:spcPts val="0"/>
                        </a:spcBef>
                        <a:spcAft>
                          <a:spcPts val="0"/>
                        </a:spcAft>
                        <a:buClr>
                          <a:schemeClr val="dk1"/>
                        </a:buClr>
                        <a:buSzPts val="350"/>
                        <a:buFont typeface="Calibri"/>
                        <a:buNone/>
                      </a:pPr>
                      <a:r>
                        <a:rPr lang="en" sz="1400" u="none" cap="none" strike="noStrike"/>
                        <a:t>4.5</a:t>
                      </a:r>
                      <a:endParaRPr/>
                    </a:p>
                  </a:txBody>
                  <a:tcPr marT="34300" marB="34300" marR="91450" marL="91450"/>
                </a:tc>
                <a:tc>
                  <a:txBody>
                    <a:bodyPr/>
                    <a:lstStyle/>
                    <a:p>
                      <a:pPr indent="0" lvl="0" marL="0" marR="0" rtl="0" algn="ctr">
                        <a:spcBef>
                          <a:spcPts val="0"/>
                        </a:spcBef>
                        <a:spcAft>
                          <a:spcPts val="0"/>
                        </a:spcAft>
                        <a:buClr>
                          <a:schemeClr val="dk1"/>
                        </a:buClr>
                        <a:buSzPts val="350"/>
                        <a:buFont typeface="Calibri"/>
                        <a:buNone/>
                      </a:pPr>
                      <a:r>
                        <a:rPr lang="en" sz="1400" u="none" cap="none" strike="noStrike"/>
                        <a:t>5.0</a:t>
                      </a:r>
                      <a:endParaRPr/>
                    </a:p>
                  </a:txBody>
                  <a:tcPr marT="34300" marB="34300" marR="91450" marL="91450"/>
                </a:tc>
              </a:tr>
              <a:tr h="278125">
                <a:tc>
                  <a:txBody>
                    <a:bodyPr/>
                    <a:lstStyle/>
                    <a:p>
                      <a:pPr indent="0" lvl="0" marL="0" marR="0" rtl="0" algn="ctr">
                        <a:spcBef>
                          <a:spcPts val="0"/>
                        </a:spcBef>
                        <a:spcAft>
                          <a:spcPts val="0"/>
                        </a:spcAft>
                        <a:buClr>
                          <a:schemeClr val="dk1"/>
                        </a:buClr>
                        <a:buSzPts val="350"/>
                        <a:buFont typeface="Calibri"/>
                        <a:buNone/>
                      </a:pPr>
                      <a:r>
                        <a:rPr lang="en" sz="1400" u="none" cap="none" strike="noStrike"/>
                        <a:t>7</a:t>
                      </a:r>
                      <a:endParaRPr/>
                    </a:p>
                  </a:txBody>
                  <a:tcPr marT="34300" marB="34300" marR="91450" marL="91450"/>
                </a:tc>
                <a:tc>
                  <a:txBody>
                    <a:bodyPr/>
                    <a:lstStyle/>
                    <a:p>
                      <a:pPr indent="0" lvl="0" marL="0" marR="0" rtl="0" algn="ctr">
                        <a:spcBef>
                          <a:spcPts val="0"/>
                        </a:spcBef>
                        <a:spcAft>
                          <a:spcPts val="0"/>
                        </a:spcAft>
                        <a:buClr>
                          <a:schemeClr val="dk1"/>
                        </a:buClr>
                        <a:buSzPts val="350"/>
                        <a:buFont typeface="Calibri"/>
                        <a:buNone/>
                      </a:pPr>
                      <a:r>
                        <a:rPr lang="en" sz="1400" u="none" cap="none" strike="noStrike"/>
                        <a:t>3.5</a:t>
                      </a:r>
                      <a:endParaRPr/>
                    </a:p>
                  </a:txBody>
                  <a:tcPr marT="34300" marB="34300" marR="91450" marL="91450"/>
                </a:tc>
                <a:tc>
                  <a:txBody>
                    <a:bodyPr/>
                    <a:lstStyle/>
                    <a:p>
                      <a:pPr indent="0" lvl="0" marL="0" marR="0" rtl="0" algn="ctr">
                        <a:spcBef>
                          <a:spcPts val="0"/>
                        </a:spcBef>
                        <a:spcAft>
                          <a:spcPts val="0"/>
                        </a:spcAft>
                        <a:buClr>
                          <a:schemeClr val="dk1"/>
                        </a:buClr>
                        <a:buSzPts val="350"/>
                        <a:buFont typeface="Calibri"/>
                        <a:buNone/>
                      </a:pPr>
                      <a:r>
                        <a:rPr lang="en" sz="1400" u="none" cap="none" strike="noStrike"/>
                        <a:t>4.5</a:t>
                      </a:r>
                      <a:endParaRPr/>
                    </a:p>
                  </a:txBody>
                  <a:tcPr marT="34300" marB="34300" marR="91450" marL="91450"/>
                </a:tc>
              </a:tr>
            </a:tbl>
          </a:graphicData>
        </a:graphic>
      </p:graphicFrame>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179388" y="361951"/>
            <a:ext cx="6297612" cy="685799"/>
          </a:xfrm>
          <a:prstGeom prst="rect">
            <a:avLst/>
          </a:prstGeom>
          <a:solidFill>
            <a:srgbClr val="000080"/>
          </a:solid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chemeClr val="lt1"/>
              </a:buClr>
              <a:buSzPts val="700"/>
              <a:buFont typeface="Arial"/>
              <a:buNone/>
            </a:pPr>
            <a:r>
              <a:rPr b="1" i="0" lang="en" sz="2800" u="none" cap="none" strike="noStrike">
                <a:solidFill>
                  <a:schemeClr val="lt1"/>
                </a:solidFill>
                <a:latin typeface="Arial"/>
                <a:ea typeface="Arial"/>
                <a:cs typeface="Arial"/>
                <a:sym typeface="Arial"/>
              </a:rPr>
              <a:t>K-Means Clustering Example (K=2)</a:t>
            </a:r>
            <a:endParaRPr/>
          </a:p>
        </p:txBody>
      </p:sp>
      <p:sp>
        <p:nvSpPr>
          <p:cNvPr id="147" name="Google Shape;147;p21"/>
          <p:cNvSpPr txBox="1"/>
          <p:nvPr>
            <p:ph idx="1" type="body"/>
          </p:nvPr>
        </p:nvSpPr>
        <p:spPr>
          <a:xfrm>
            <a:off x="179389" y="1153716"/>
            <a:ext cx="8785224" cy="608409"/>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99CC00"/>
              </a:buClr>
              <a:buSzPts val="2700"/>
              <a:buFont typeface="Arial"/>
              <a:buChar char="•"/>
            </a:pPr>
            <a:r>
              <a:rPr b="0" i="0" lang="en" sz="1800" u="none" cap="none" strike="noStrike">
                <a:solidFill>
                  <a:srgbClr val="003399"/>
                </a:solidFill>
                <a:latin typeface="Arial"/>
                <a:ea typeface="Arial"/>
                <a:cs typeface="Arial"/>
                <a:sym typeface="Arial"/>
              </a:rPr>
              <a:t>Step 1: Randomly assign any two individuals as two centroids</a:t>
            </a:r>
            <a:endParaRPr/>
          </a:p>
        </p:txBody>
      </p:sp>
      <p:graphicFrame>
        <p:nvGraphicFramePr>
          <p:cNvPr id="148" name="Google Shape;148;p21"/>
          <p:cNvGraphicFramePr/>
          <p:nvPr/>
        </p:nvGraphicFramePr>
        <p:xfrm>
          <a:off x="153989" y="1733550"/>
          <a:ext cx="3000000" cy="3000000"/>
        </p:xfrm>
        <a:graphic>
          <a:graphicData uri="http://schemas.openxmlformats.org/drawingml/2006/table">
            <a:tbl>
              <a:tblPr bandRow="1" firstRow="1">
                <a:noFill/>
                <a:tableStyleId>{17F971EE-7EB5-4282-AA1C-1BA3A0E55A8D}</a:tableStyleId>
              </a:tblPr>
              <a:tblGrid>
                <a:gridCol w="2437875"/>
                <a:gridCol w="2437875"/>
                <a:gridCol w="2437875"/>
              </a:tblGrid>
              <a:tr h="298775">
                <a:tc>
                  <a:txBody>
                    <a:bodyPr/>
                    <a:lstStyle/>
                    <a:p>
                      <a:pPr indent="0" lvl="0" marL="0" marR="0" rtl="0" algn="ctr">
                        <a:spcBef>
                          <a:spcPts val="0"/>
                        </a:spcBef>
                        <a:spcAft>
                          <a:spcPts val="0"/>
                        </a:spcAft>
                        <a:buClr>
                          <a:schemeClr val="dk1"/>
                        </a:buClr>
                        <a:buSzPts val="350"/>
                        <a:buFont typeface="Calibri"/>
                        <a:buNone/>
                      </a:pPr>
                      <a:r>
                        <a:rPr lang="en" sz="1400" u="none" cap="none" strike="noStrike"/>
                        <a:t>Individual</a:t>
                      </a:r>
                      <a:endParaRPr/>
                    </a:p>
                  </a:txBody>
                  <a:tcPr marT="34300" marB="34300" marR="91450" marL="91450"/>
                </a:tc>
                <a:tc>
                  <a:txBody>
                    <a:bodyPr/>
                    <a:lstStyle/>
                    <a:p>
                      <a:pPr indent="0" lvl="0" marL="0" marR="0" rtl="0" algn="ctr">
                        <a:spcBef>
                          <a:spcPts val="0"/>
                        </a:spcBef>
                        <a:spcAft>
                          <a:spcPts val="0"/>
                        </a:spcAft>
                        <a:buClr>
                          <a:schemeClr val="dk1"/>
                        </a:buClr>
                        <a:buSzPts val="350"/>
                        <a:buFont typeface="Calibri"/>
                        <a:buNone/>
                      </a:pPr>
                      <a:r>
                        <a:rPr lang="en" sz="1400" u="none" cap="none" strike="noStrike"/>
                        <a:t>Variable 1</a:t>
                      </a:r>
                      <a:endParaRPr/>
                    </a:p>
                  </a:txBody>
                  <a:tcPr marT="34300" marB="34300" marR="91450" marL="91450"/>
                </a:tc>
                <a:tc>
                  <a:txBody>
                    <a:bodyPr/>
                    <a:lstStyle/>
                    <a:p>
                      <a:pPr indent="0" lvl="0" marL="0" marR="0" rtl="0" algn="ctr">
                        <a:spcBef>
                          <a:spcPts val="0"/>
                        </a:spcBef>
                        <a:spcAft>
                          <a:spcPts val="0"/>
                        </a:spcAft>
                        <a:buClr>
                          <a:schemeClr val="dk1"/>
                        </a:buClr>
                        <a:buSzPts val="350"/>
                        <a:buFont typeface="Calibri"/>
                        <a:buNone/>
                      </a:pPr>
                      <a:r>
                        <a:rPr lang="en" sz="1400" u="none" cap="none" strike="noStrike"/>
                        <a:t>Variable 2</a:t>
                      </a:r>
                      <a:endParaRPr/>
                    </a:p>
                  </a:txBody>
                  <a:tcPr marT="34300" marB="34300" marR="91450" marL="91450"/>
                </a:tc>
              </a:tr>
              <a:tr h="298775">
                <a:tc>
                  <a:txBody>
                    <a:bodyPr/>
                    <a:lstStyle/>
                    <a:p>
                      <a:pPr indent="0" lvl="0" marL="0" marR="0" rtl="0" algn="ctr">
                        <a:spcBef>
                          <a:spcPts val="0"/>
                        </a:spcBef>
                        <a:spcAft>
                          <a:spcPts val="0"/>
                        </a:spcAft>
                        <a:buClr>
                          <a:schemeClr val="dk1"/>
                        </a:buClr>
                        <a:buSzPts val="350"/>
                        <a:buFont typeface="Calibri"/>
                        <a:buNone/>
                      </a:pPr>
                      <a:r>
                        <a:rPr lang="en" sz="1400" u="none" cap="none" strike="noStrike"/>
                        <a:t>1</a:t>
                      </a:r>
                      <a:endParaRPr/>
                    </a:p>
                  </a:txBody>
                  <a:tcPr marT="34300" marB="34300" marR="91450" marL="91450">
                    <a:solidFill>
                      <a:srgbClr val="FFFF00"/>
                    </a:solidFill>
                  </a:tcPr>
                </a:tc>
                <a:tc>
                  <a:txBody>
                    <a:bodyPr/>
                    <a:lstStyle/>
                    <a:p>
                      <a:pPr indent="0" lvl="0" marL="0" marR="0" rtl="0" algn="ctr">
                        <a:spcBef>
                          <a:spcPts val="0"/>
                        </a:spcBef>
                        <a:spcAft>
                          <a:spcPts val="0"/>
                        </a:spcAft>
                        <a:buClr>
                          <a:schemeClr val="dk1"/>
                        </a:buClr>
                        <a:buSzPts val="350"/>
                        <a:buFont typeface="Calibri"/>
                        <a:buNone/>
                      </a:pPr>
                      <a:r>
                        <a:rPr lang="en" sz="1400" u="none" cap="none" strike="noStrike"/>
                        <a:t>1.0</a:t>
                      </a:r>
                      <a:endParaRPr/>
                    </a:p>
                  </a:txBody>
                  <a:tcPr marT="34300" marB="34300" marR="91450" marL="91450">
                    <a:solidFill>
                      <a:srgbClr val="FFFF00"/>
                    </a:solidFill>
                  </a:tcPr>
                </a:tc>
                <a:tc>
                  <a:txBody>
                    <a:bodyPr/>
                    <a:lstStyle/>
                    <a:p>
                      <a:pPr indent="0" lvl="0" marL="0" marR="0" rtl="0" algn="ctr">
                        <a:spcBef>
                          <a:spcPts val="0"/>
                        </a:spcBef>
                        <a:spcAft>
                          <a:spcPts val="0"/>
                        </a:spcAft>
                        <a:buClr>
                          <a:schemeClr val="dk1"/>
                        </a:buClr>
                        <a:buSzPts val="350"/>
                        <a:buFont typeface="Calibri"/>
                        <a:buNone/>
                      </a:pPr>
                      <a:r>
                        <a:rPr lang="en" sz="1400" u="none" cap="none" strike="noStrike"/>
                        <a:t>1.0</a:t>
                      </a:r>
                      <a:endParaRPr/>
                    </a:p>
                  </a:txBody>
                  <a:tcPr marT="34300" marB="34300" marR="91450" marL="91450">
                    <a:solidFill>
                      <a:srgbClr val="FFFF00"/>
                    </a:solidFill>
                  </a:tcPr>
                </a:tc>
              </a:tr>
              <a:tr h="298775">
                <a:tc>
                  <a:txBody>
                    <a:bodyPr/>
                    <a:lstStyle/>
                    <a:p>
                      <a:pPr indent="0" lvl="0" marL="0" marR="0" rtl="0" algn="ctr">
                        <a:spcBef>
                          <a:spcPts val="0"/>
                        </a:spcBef>
                        <a:spcAft>
                          <a:spcPts val="0"/>
                        </a:spcAft>
                        <a:buClr>
                          <a:schemeClr val="dk1"/>
                        </a:buClr>
                        <a:buSzPts val="350"/>
                        <a:buFont typeface="Calibri"/>
                        <a:buNone/>
                      </a:pPr>
                      <a:r>
                        <a:rPr lang="en" sz="1400" u="none" cap="none" strike="noStrike"/>
                        <a:t>2</a:t>
                      </a:r>
                      <a:endParaRPr/>
                    </a:p>
                  </a:txBody>
                  <a:tcPr marT="34300" marB="34300" marR="91450" marL="91450"/>
                </a:tc>
                <a:tc>
                  <a:txBody>
                    <a:bodyPr/>
                    <a:lstStyle/>
                    <a:p>
                      <a:pPr indent="0" lvl="0" marL="0" marR="0" rtl="0" algn="ctr">
                        <a:spcBef>
                          <a:spcPts val="0"/>
                        </a:spcBef>
                        <a:spcAft>
                          <a:spcPts val="0"/>
                        </a:spcAft>
                        <a:buClr>
                          <a:schemeClr val="dk1"/>
                        </a:buClr>
                        <a:buSzPts val="350"/>
                        <a:buFont typeface="Calibri"/>
                        <a:buNone/>
                      </a:pPr>
                      <a:r>
                        <a:rPr lang="en" sz="1400" u="none" cap="none" strike="noStrike"/>
                        <a:t>1.5</a:t>
                      </a:r>
                      <a:endParaRPr/>
                    </a:p>
                  </a:txBody>
                  <a:tcPr marT="34300" marB="34300" marR="91450" marL="91450"/>
                </a:tc>
                <a:tc>
                  <a:txBody>
                    <a:bodyPr/>
                    <a:lstStyle/>
                    <a:p>
                      <a:pPr indent="0" lvl="0" marL="0" marR="0" rtl="0" algn="ctr">
                        <a:spcBef>
                          <a:spcPts val="0"/>
                        </a:spcBef>
                        <a:spcAft>
                          <a:spcPts val="0"/>
                        </a:spcAft>
                        <a:buClr>
                          <a:schemeClr val="dk1"/>
                        </a:buClr>
                        <a:buSzPts val="350"/>
                        <a:buFont typeface="Calibri"/>
                        <a:buNone/>
                      </a:pPr>
                      <a:r>
                        <a:rPr lang="en" sz="1400" u="none" cap="none" strike="noStrike"/>
                        <a:t>2.0</a:t>
                      </a:r>
                      <a:endParaRPr/>
                    </a:p>
                  </a:txBody>
                  <a:tcPr marT="34300" marB="34300" marR="91450" marL="91450"/>
                </a:tc>
              </a:tr>
              <a:tr h="298775">
                <a:tc>
                  <a:txBody>
                    <a:bodyPr/>
                    <a:lstStyle/>
                    <a:p>
                      <a:pPr indent="0" lvl="0" marL="0" marR="0" rtl="0" algn="ctr">
                        <a:spcBef>
                          <a:spcPts val="0"/>
                        </a:spcBef>
                        <a:spcAft>
                          <a:spcPts val="0"/>
                        </a:spcAft>
                        <a:buClr>
                          <a:schemeClr val="dk1"/>
                        </a:buClr>
                        <a:buSzPts val="350"/>
                        <a:buFont typeface="Calibri"/>
                        <a:buNone/>
                      </a:pPr>
                      <a:r>
                        <a:rPr lang="en" sz="1400" u="none" cap="none" strike="noStrike"/>
                        <a:t>3</a:t>
                      </a:r>
                      <a:endParaRPr/>
                    </a:p>
                  </a:txBody>
                  <a:tcPr marT="34300" marB="34300" marR="91450" marL="91450"/>
                </a:tc>
                <a:tc>
                  <a:txBody>
                    <a:bodyPr/>
                    <a:lstStyle/>
                    <a:p>
                      <a:pPr indent="0" lvl="0" marL="0" marR="0" rtl="0" algn="ctr">
                        <a:spcBef>
                          <a:spcPts val="0"/>
                        </a:spcBef>
                        <a:spcAft>
                          <a:spcPts val="0"/>
                        </a:spcAft>
                        <a:buClr>
                          <a:schemeClr val="dk1"/>
                        </a:buClr>
                        <a:buSzPts val="350"/>
                        <a:buFont typeface="Calibri"/>
                        <a:buNone/>
                      </a:pPr>
                      <a:r>
                        <a:rPr lang="en" sz="1400" u="none" cap="none" strike="noStrike"/>
                        <a:t>3.0</a:t>
                      </a:r>
                      <a:endParaRPr/>
                    </a:p>
                  </a:txBody>
                  <a:tcPr marT="34300" marB="34300" marR="91450" marL="91450"/>
                </a:tc>
                <a:tc>
                  <a:txBody>
                    <a:bodyPr/>
                    <a:lstStyle/>
                    <a:p>
                      <a:pPr indent="0" lvl="0" marL="0" marR="0" rtl="0" algn="ctr">
                        <a:spcBef>
                          <a:spcPts val="0"/>
                        </a:spcBef>
                        <a:spcAft>
                          <a:spcPts val="0"/>
                        </a:spcAft>
                        <a:buClr>
                          <a:schemeClr val="dk1"/>
                        </a:buClr>
                        <a:buSzPts val="350"/>
                        <a:buFont typeface="Calibri"/>
                        <a:buNone/>
                      </a:pPr>
                      <a:r>
                        <a:rPr lang="en" sz="1400" u="none" cap="none" strike="noStrike"/>
                        <a:t>4.0</a:t>
                      </a:r>
                      <a:endParaRPr/>
                    </a:p>
                  </a:txBody>
                  <a:tcPr marT="34300" marB="34300" marR="91450" marL="91450"/>
                </a:tc>
              </a:tr>
              <a:tr h="298775">
                <a:tc>
                  <a:txBody>
                    <a:bodyPr/>
                    <a:lstStyle/>
                    <a:p>
                      <a:pPr indent="0" lvl="0" marL="0" marR="0" rtl="0" algn="ctr">
                        <a:spcBef>
                          <a:spcPts val="0"/>
                        </a:spcBef>
                        <a:spcAft>
                          <a:spcPts val="0"/>
                        </a:spcAft>
                        <a:buClr>
                          <a:schemeClr val="dk1"/>
                        </a:buClr>
                        <a:buSzPts val="350"/>
                        <a:buFont typeface="Calibri"/>
                        <a:buNone/>
                      </a:pPr>
                      <a:r>
                        <a:rPr lang="en" sz="1400" u="none" cap="none" strike="noStrike"/>
                        <a:t>4</a:t>
                      </a:r>
                      <a:endParaRPr/>
                    </a:p>
                  </a:txBody>
                  <a:tcPr marT="34300" marB="34300" marR="91450" marL="91450">
                    <a:solidFill>
                      <a:srgbClr val="FFFF00"/>
                    </a:solidFill>
                  </a:tcPr>
                </a:tc>
                <a:tc>
                  <a:txBody>
                    <a:bodyPr/>
                    <a:lstStyle/>
                    <a:p>
                      <a:pPr indent="0" lvl="0" marL="0" marR="0" rtl="0" algn="ctr">
                        <a:spcBef>
                          <a:spcPts val="0"/>
                        </a:spcBef>
                        <a:spcAft>
                          <a:spcPts val="0"/>
                        </a:spcAft>
                        <a:buClr>
                          <a:schemeClr val="dk1"/>
                        </a:buClr>
                        <a:buSzPts val="350"/>
                        <a:buFont typeface="Calibri"/>
                        <a:buNone/>
                      </a:pPr>
                      <a:r>
                        <a:rPr lang="en" sz="1400" u="none" cap="none" strike="noStrike"/>
                        <a:t>5.0</a:t>
                      </a:r>
                      <a:endParaRPr/>
                    </a:p>
                  </a:txBody>
                  <a:tcPr marT="34300" marB="34300" marR="91450" marL="91450">
                    <a:solidFill>
                      <a:srgbClr val="FFFF00"/>
                    </a:solidFill>
                  </a:tcPr>
                </a:tc>
                <a:tc>
                  <a:txBody>
                    <a:bodyPr/>
                    <a:lstStyle/>
                    <a:p>
                      <a:pPr indent="0" lvl="0" marL="0" marR="0" rtl="0" algn="ctr">
                        <a:spcBef>
                          <a:spcPts val="0"/>
                        </a:spcBef>
                        <a:spcAft>
                          <a:spcPts val="0"/>
                        </a:spcAft>
                        <a:buClr>
                          <a:schemeClr val="dk1"/>
                        </a:buClr>
                        <a:buSzPts val="350"/>
                        <a:buFont typeface="Calibri"/>
                        <a:buNone/>
                      </a:pPr>
                      <a:r>
                        <a:rPr lang="en" sz="1400" u="none" cap="none" strike="noStrike"/>
                        <a:t>7.0</a:t>
                      </a:r>
                      <a:endParaRPr/>
                    </a:p>
                  </a:txBody>
                  <a:tcPr marT="34300" marB="34300" marR="91450" marL="91450">
                    <a:solidFill>
                      <a:srgbClr val="FFFF00"/>
                    </a:solidFill>
                  </a:tcPr>
                </a:tc>
              </a:tr>
              <a:tr h="298775">
                <a:tc>
                  <a:txBody>
                    <a:bodyPr/>
                    <a:lstStyle/>
                    <a:p>
                      <a:pPr indent="0" lvl="0" marL="0" marR="0" rtl="0" algn="ctr">
                        <a:spcBef>
                          <a:spcPts val="0"/>
                        </a:spcBef>
                        <a:spcAft>
                          <a:spcPts val="0"/>
                        </a:spcAft>
                        <a:buClr>
                          <a:schemeClr val="dk1"/>
                        </a:buClr>
                        <a:buSzPts val="350"/>
                        <a:buFont typeface="Calibri"/>
                        <a:buNone/>
                      </a:pPr>
                      <a:r>
                        <a:rPr lang="en" sz="1400" u="none" cap="none" strike="noStrike"/>
                        <a:t>5</a:t>
                      </a:r>
                      <a:endParaRPr/>
                    </a:p>
                  </a:txBody>
                  <a:tcPr marT="34300" marB="34300" marR="91450" marL="91450"/>
                </a:tc>
                <a:tc>
                  <a:txBody>
                    <a:bodyPr/>
                    <a:lstStyle/>
                    <a:p>
                      <a:pPr indent="0" lvl="0" marL="0" marR="0" rtl="0" algn="ctr">
                        <a:spcBef>
                          <a:spcPts val="0"/>
                        </a:spcBef>
                        <a:spcAft>
                          <a:spcPts val="0"/>
                        </a:spcAft>
                        <a:buClr>
                          <a:schemeClr val="dk1"/>
                        </a:buClr>
                        <a:buSzPts val="350"/>
                        <a:buFont typeface="Calibri"/>
                        <a:buNone/>
                      </a:pPr>
                      <a:r>
                        <a:rPr lang="en" sz="1400" u="none" cap="none" strike="noStrike"/>
                        <a:t>3.5</a:t>
                      </a:r>
                      <a:endParaRPr/>
                    </a:p>
                  </a:txBody>
                  <a:tcPr marT="34300" marB="34300" marR="91450" marL="91450"/>
                </a:tc>
                <a:tc>
                  <a:txBody>
                    <a:bodyPr/>
                    <a:lstStyle/>
                    <a:p>
                      <a:pPr indent="0" lvl="0" marL="0" marR="0" rtl="0" algn="ctr">
                        <a:spcBef>
                          <a:spcPts val="0"/>
                        </a:spcBef>
                        <a:spcAft>
                          <a:spcPts val="0"/>
                        </a:spcAft>
                        <a:buClr>
                          <a:schemeClr val="dk1"/>
                        </a:buClr>
                        <a:buSzPts val="350"/>
                        <a:buFont typeface="Calibri"/>
                        <a:buNone/>
                      </a:pPr>
                      <a:r>
                        <a:rPr lang="en" sz="1400" u="none" cap="none" strike="noStrike"/>
                        <a:t>5.0</a:t>
                      </a:r>
                      <a:endParaRPr/>
                    </a:p>
                  </a:txBody>
                  <a:tcPr marT="34300" marB="34300" marR="91450" marL="91450"/>
                </a:tc>
              </a:tr>
              <a:tr h="298775">
                <a:tc>
                  <a:txBody>
                    <a:bodyPr/>
                    <a:lstStyle/>
                    <a:p>
                      <a:pPr indent="0" lvl="0" marL="0" marR="0" rtl="0" algn="ctr">
                        <a:spcBef>
                          <a:spcPts val="0"/>
                        </a:spcBef>
                        <a:spcAft>
                          <a:spcPts val="0"/>
                        </a:spcAft>
                        <a:buClr>
                          <a:schemeClr val="dk1"/>
                        </a:buClr>
                        <a:buSzPts val="350"/>
                        <a:buFont typeface="Calibri"/>
                        <a:buNone/>
                      </a:pPr>
                      <a:r>
                        <a:rPr lang="en" sz="1400" u="none" cap="none" strike="noStrike"/>
                        <a:t>6</a:t>
                      </a:r>
                      <a:endParaRPr/>
                    </a:p>
                  </a:txBody>
                  <a:tcPr marT="34300" marB="34300" marR="91450" marL="91450"/>
                </a:tc>
                <a:tc>
                  <a:txBody>
                    <a:bodyPr/>
                    <a:lstStyle/>
                    <a:p>
                      <a:pPr indent="0" lvl="0" marL="0" marR="0" rtl="0" algn="ctr">
                        <a:spcBef>
                          <a:spcPts val="0"/>
                        </a:spcBef>
                        <a:spcAft>
                          <a:spcPts val="0"/>
                        </a:spcAft>
                        <a:buClr>
                          <a:schemeClr val="dk1"/>
                        </a:buClr>
                        <a:buSzPts val="350"/>
                        <a:buFont typeface="Calibri"/>
                        <a:buNone/>
                      </a:pPr>
                      <a:r>
                        <a:rPr lang="en" sz="1400" u="none" cap="none" strike="noStrike"/>
                        <a:t>4.5</a:t>
                      </a:r>
                      <a:endParaRPr/>
                    </a:p>
                  </a:txBody>
                  <a:tcPr marT="34300" marB="34300" marR="91450" marL="91450"/>
                </a:tc>
                <a:tc>
                  <a:txBody>
                    <a:bodyPr/>
                    <a:lstStyle/>
                    <a:p>
                      <a:pPr indent="0" lvl="0" marL="0" marR="0" rtl="0" algn="ctr">
                        <a:spcBef>
                          <a:spcPts val="0"/>
                        </a:spcBef>
                        <a:spcAft>
                          <a:spcPts val="0"/>
                        </a:spcAft>
                        <a:buClr>
                          <a:schemeClr val="dk1"/>
                        </a:buClr>
                        <a:buSzPts val="350"/>
                        <a:buFont typeface="Calibri"/>
                        <a:buNone/>
                      </a:pPr>
                      <a:r>
                        <a:rPr lang="en" sz="1400" u="none" cap="none" strike="noStrike"/>
                        <a:t>5.0</a:t>
                      </a:r>
                      <a:endParaRPr/>
                    </a:p>
                  </a:txBody>
                  <a:tcPr marT="34300" marB="34300" marR="91450" marL="91450"/>
                </a:tc>
              </a:tr>
              <a:tr h="298775">
                <a:tc>
                  <a:txBody>
                    <a:bodyPr/>
                    <a:lstStyle/>
                    <a:p>
                      <a:pPr indent="0" lvl="0" marL="0" marR="0" rtl="0" algn="ctr">
                        <a:spcBef>
                          <a:spcPts val="0"/>
                        </a:spcBef>
                        <a:spcAft>
                          <a:spcPts val="0"/>
                        </a:spcAft>
                        <a:buClr>
                          <a:schemeClr val="dk1"/>
                        </a:buClr>
                        <a:buSzPts val="350"/>
                        <a:buFont typeface="Calibri"/>
                        <a:buNone/>
                      </a:pPr>
                      <a:r>
                        <a:rPr lang="en" sz="1400" u="none" cap="none" strike="noStrike"/>
                        <a:t>7</a:t>
                      </a:r>
                      <a:endParaRPr/>
                    </a:p>
                  </a:txBody>
                  <a:tcPr marT="34300" marB="34300" marR="91450" marL="91450"/>
                </a:tc>
                <a:tc>
                  <a:txBody>
                    <a:bodyPr/>
                    <a:lstStyle/>
                    <a:p>
                      <a:pPr indent="0" lvl="0" marL="0" marR="0" rtl="0" algn="ctr">
                        <a:spcBef>
                          <a:spcPts val="0"/>
                        </a:spcBef>
                        <a:spcAft>
                          <a:spcPts val="0"/>
                        </a:spcAft>
                        <a:buClr>
                          <a:schemeClr val="dk1"/>
                        </a:buClr>
                        <a:buSzPts val="350"/>
                        <a:buFont typeface="Calibri"/>
                        <a:buNone/>
                      </a:pPr>
                      <a:r>
                        <a:rPr lang="en" sz="1400" u="none" cap="none" strike="noStrike"/>
                        <a:t>3.5</a:t>
                      </a:r>
                      <a:endParaRPr/>
                    </a:p>
                  </a:txBody>
                  <a:tcPr marT="34300" marB="34300" marR="91450" marL="91450"/>
                </a:tc>
                <a:tc>
                  <a:txBody>
                    <a:bodyPr/>
                    <a:lstStyle/>
                    <a:p>
                      <a:pPr indent="0" lvl="0" marL="0" marR="0" rtl="0" algn="ctr">
                        <a:spcBef>
                          <a:spcPts val="0"/>
                        </a:spcBef>
                        <a:spcAft>
                          <a:spcPts val="0"/>
                        </a:spcAft>
                        <a:buClr>
                          <a:schemeClr val="dk1"/>
                        </a:buClr>
                        <a:buSzPts val="350"/>
                        <a:buFont typeface="Calibri"/>
                        <a:buNone/>
                      </a:pPr>
                      <a:r>
                        <a:rPr lang="en" sz="1400" u="none" cap="none" strike="noStrike"/>
                        <a:t>4.5</a:t>
                      </a:r>
                      <a:endParaRPr/>
                    </a:p>
                  </a:txBody>
                  <a:tcPr marT="34300" marB="34300" marR="91450" marL="91450"/>
                </a:tc>
              </a:tr>
            </a:tbl>
          </a:graphicData>
        </a:graphic>
      </p:graphicFrame>
      <p:sp>
        <p:nvSpPr>
          <p:cNvPr id="149" name="Google Shape;149;p21"/>
          <p:cNvSpPr txBox="1"/>
          <p:nvPr/>
        </p:nvSpPr>
        <p:spPr>
          <a:xfrm>
            <a:off x="153989" y="4305300"/>
            <a:ext cx="8807447" cy="2762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450"/>
              <a:buFont typeface="Arial"/>
              <a:buNone/>
            </a:pPr>
            <a:r>
              <a:rPr b="1" i="0" lang="en" sz="1800" u="none" cap="none" strike="noStrike">
                <a:solidFill>
                  <a:srgbClr val="000000"/>
                </a:solidFill>
                <a:latin typeface="Arial"/>
                <a:ea typeface="Arial"/>
                <a:cs typeface="Arial"/>
                <a:sym typeface="Arial"/>
              </a:rPr>
              <a:t>Starting Centroids (1.0,1.0) and (5.0,7.0)</a:t>
            </a:r>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265112" y="261144"/>
            <a:ext cx="6440488" cy="581817"/>
          </a:xfrm>
          <a:prstGeom prst="rect">
            <a:avLst/>
          </a:prstGeom>
          <a:solidFill>
            <a:srgbClr val="000080"/>
          </a:solid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chemeClr val="lt1"/>
              </a:buClr>
              <a:buSzPts val="700"/>
              <a:buFont typeface="Arial"/>
              <a:buNone/>
            </a:pPr>
            <a:r>
              <a:rPr b="1" i="0" lang="en" sz="2800" u="none" cap="none" strike="noStrike">
                <a:solidFill>
                  <a:schemeClr val="lt1"/>
                </a:solidFill>
                <a:latin typeface="Arial"/>
                <a:ea typeface="Arial"/>
                <a:cs typeface="Arial"/>
                <a:sym typeface="Arial"/>
              </a:rPr>
              <a:t>K-Means Clustering Example (K=2)</a:t>
            </a:r>
            <a:endParaRPr/>
          </a:p>
        </p:txBody>
      </p:sp>
      <p:graphicFrame>
        <p:nvGraphicFramePr>
          <p:cNvPr id="155" name="Google Shape;155;p22"/>
          <p:cNvGraphicFramePr/>
          <p:nvPr/>
        </p:nvGraphicFramePr>
        <p:xfrm>
          <a:off x="2286000" y="1306670"/>
          <a:ext cx="3000000" cy="3000000"/>
        </p:xfrm>
        <a:graphic>
          <a:graphicData uri="http://schemas.openxmlformats.org/drawingml/2006/table">
            <a:tbl>
              <a:tblPr bandRow="1" firstRow="1">
                <a:noFill/>
                <a:tableStyleId>{EC57A848-6D5C-4E7C-9E86-8DD32B2DFDD3}</a:tableStyleId>
              </a:tblPr>
              <a:tblGrid>
                <a:gridCol w="2146825"/>
                <a:gridCol w="2146825"/>
                <a:gridCol w="2146825"/>
              </a:tblGrid>
              <a:tr h="278125">
                <a:tc>
                  <a:txBody>
                    <a:bodyPr/>
                    <a:lstStyle/>
                    <a:p>
                      <a:pPr indent="0" lvl="0" marL="0" marR="0" rtl="0" algn="l">
                        <a:spcBef>
                          <a:spcPts val="0"/>
                        </a:spcBef>
                        <a:spcAft>
                          <a:spcPts val="0"/>
                        </a:spcAft>
                        <a:buClr>
                          <a:schemeClr val="dk1"/>
                        </a:buClr>
                        <a:buSzPts val="350"/>
                        <a:buFont typeface="Calibri"/>
                        <a:buNone/>
                      </a:pPr>
                      <a:r>
                        <a:rPr lang="en" sz="1400" u="none" cap="none" strike="noStrike"/>
                        <a:t>Individual</a:t>
                      </a:r>
                      <a:endParaRPr/>
                    </a:p>
                  </a:txBody>
                  <a:tcPr marT="34300" marB="34300" marR="91450" marL="91450"/>
                </a:tc>
                <a:tc>
                  <a:txBody>
                    <a:bodyPr/>
                    <a:lstStyle/>
                    <a:p>
                      <a:pPr indent="0" lvl="0" marL="0" marR="0" rtl="0" algn="l">
                        <a:spcBef>
                          <a:spcPts val="0"/>
                        </a:spcBef>
                        <a:spcAft>
                          <a:spcPts val="0"/>
                        </a:spcAft>
                        <a:buClr>
                          <a:schemeClr val="dk1"/>
                        </a:buClr>
                        <a:buSzPts val="350"/>
                        <a:buFont typeface="Calibri"/>
                        <a:buNone/>
                      </a:pPr>
                      <a:r>
                        <a:rPr lang="en" sz="1400" u="none" cap="none" strike="noStrike"/>
                        <a:t>Centroid 1 Dist</a:t>
                      </a:r>
                      <a:endParaRPr/>
                    </a:p>
                  </a:txBody>
                  <a:tcPr marT="34300" marB="34300" marR="91450" marL="91450"/>
                </a:tc>
                <a:tc>
                  <a:txBody>
                    <a:bodyPr/>
                    <a:lstStyle/>
                    <a:p>
                      <a:pPr indent="0" lvl="0" marL="0" marR="0" rtl="0" algn="l">
                        <a:spcBef>
                          <a:spcPts val="0"/>
                        </a:spcBef>
                        <a:spcAft>
                          <a:spcPts val="0"/>
                        </a:spcAft>
                        <a:buClr>
                          <a:schemeClr val="dk1"/>
                        </a:buClr>
                        <a:buSzPts val="350"/>
                        <a:buFont typeface="Calibri"/>
                        <a:buNone/>
                      </a:pPr>
                      <a:r>
                        <a:rPr lang="en" sz="1400" u="none" cap="none" strike="noStrike"/>
                        <a:t>Centroid 2 Dist</a:t>
                      </a:r>
                      <a:endParaRPr/>
                    </a:p>
                  </a:txBody>
                  <a:tcPr marT="34300" marB="34300" marR="91450" marL="91450"/>
                </a:tc>
              </a:tr>
              <a:tr h="278125">
                <a:tc>
                  <a:txBody>
                    <a:bodyPr/>
                    <a:lstStyle/>
                    <a:p>
                      <a:pPr indent="0" lvl="0" marL="0" marR="0" rtl="0" algn="l">
                        <a:spcBef>
                          <a:spcPts val="0"/>
                        </a:spcBef>
                        <a:spcAft>
                          <a:spcPts val="0"/>
                        </a:spcAft>
                        <a:buClr>
                          <a:schemeClr val="dk1"/>
                        </a:buClr>
                        <a:buSzPts val="350"/>
                        <a:buFont typeface="Calibri"/>
                        <a:buNone/>
                      </a:pPr>
                      <a:r>
                        <a:rPr lang="en" sz="1400" u="none" cap="none" strike="noStrike"/>
                        <a:t>1</a:t>
                      </a:r>
                      <a:endParaRPr/>
                    </a:p>
                  </a:txBody>
                  <a:tcPr marT="34300" marB="34300" marR="91450" marL="91450"/>
                </a:tc>
                <a:tc>
                  <a:txBody>
                    <a:bodyPr/>
                    <a:lstStyle/>
                    <a:p>
                      <a:pPr indent="0" lvl="0" marL="0" marR="0" rtl="0" algn="l">
                        <a:spcBef>
                          <a:spcPts val="0"/>
                        </a:spcBef>
                        <a:spcAft>
                          <a:spcPts val="0"/>
                        </a:spcAft>
                        <a:buClr>
                          <a:schemeClr val="dk1"/>
                        </a:buClr>
                        <a:buSzPts val="350"/>
                        <a:buFont typeface="Calibri"/>
                        <a:buNone/>
                      </a:pPr>
                      <a:r>
                        <a:rPr lang="en" sz="1400" u="none" cap="none" strike="noStrike"/>
                        <a:t>0.0</a:t>
                      </a:r>
                      <a:endParaRPr/>
                    </a:p>
                  </a:txBody>
                  <a:tcPr marT="34300" marB="34300" marR="91450" marL="91450">
                    <a:solidFill>
                      <a:srgbClr val="92D050"/>
                    </a:solidFill>
                  </a:tcPr>
                </a:tc>
                <a:tc>
                  <a:txBody>
                    <a:bodyPr/>
                    <a:lstStyle/>
                    <a:p>
                      <a:pPr indent="0" lvl="0" marL="0" marR="0" rtl="0" algn="l">
                        <a:spcBef>
                          <a:spcPts val="0"/>
                        </a:spcBef>
                        <a:spcAft>
                          <a:spcPts val="0"/>
                        </a:spcAft>
                        <a:buClr>
                          <a:schemeClr val="dk1"/>
                        </a:buClr>
                        <a:buSzPts val="350"/>
                        <a:buFont typeface="Calibri"/>
                        <a:buNone/>
                      </a:pPr>
                      <a:r>
                        <a:rPr lang="en" sz="1400" u="none" cap="none" strike="noStrike"/>
                        <a:t>7.21</a:t>
                      </a:r>
                      <a:endParaRPr/>
                    </a:p>
                  </a:txBody>
                  <a:tcPr marT="34300" marB="34300" marR="91450" marL="91450"/>
                </a:tc>
              </a:tr>
              <a:tr h="278125">
                <a:tc>
                  <a:txBody>
                    <a:bodyPr/>
                    <a:lstStyle/>
                    <a:p>
                      <a:pPr indent="0" lvl="0" marL="0" marR="0" rtl="0" algn="l">
                        <a:spcBef>
                          <a:spcPts val="0"/>
                        </a:spcBef>
                        <a:spcAft>
                          <a:spcPts val="0"/>
                        </a:spcAft>
                        <a:buClr>
                          <a:schemeClr val="dk1"/>
                        </a:buClr>
                        <a:buSzPts val="350"/>
                        <a:buFont typeface="Calibri"/>
                        <a:buNone/>
                      </a:pPr>
                      <a:r>
                        <a:rPr lang="en" sz="1400" u="none" cap="none" strike="noStrike"/>
                        <a:t>2 (1.5,2.0)</a:t>
                      </a:r>
                      <a:endParaRPr/>
                    </a:p>
                  </a:txBody>
                  <a:tcPr marT="34300" marB="34300" marR="91450" marL="91450"/>
                </a:tc>
                <a:tc>
                  <a:txBody>
                    <a:bodyPr/>
                    <a:lstStyle/>
                    <a:p>
                      <a:pPr indent="0" lvl="0" marL="0" marR="0" rtl="0" algn="l">
                        <a:spcBef>
                          <a:spcPts val="0"/>
                        </a:spcBef>
                        <a:spcAft>
                          <a:spcPts val="0"/>
                        </a:spcAft>
                        <a:buClr>
                          <a:schemeClr val="dk1"/>
                        </a:buClr>
                        <a:buSzPts val="350"/>
                        <a:buFont typeface="Calibri"/>
                        <a:buNone/>
                      </a:pPr>
                      <a:r>
                        <a:rPr lang="en" sz="1400" u="none" cap="none" strike="noStrike"/>
                        <a:t>1.12</a:t>
                      </a:r>
                      <a:endParaRPr/>
                    </a:p>
                  </a:txBody>
                  <a:tcPr marT="34300" marB="34300" marR="91450" marL="91450">
                    <a:solidFill>
                      <a:srgbClr val="92D050"/>
                    </a:solidFill>
                  </a:tcPr>
                </a:tc>
                <a:tc>
                  <a:txBody>
                    <a:bodyPr/>
                    <a:lstStyle/>
                    <a:p>
                      <a:pPr indent="0" lvl="0" marL="0" marR="0" rtl="0" algn="l">
                        <a:spcBef>
                          <a:spcPts val="0"/>
                        </a:spcBef>
                        <a:spcAft>
                          <a:spcPts val="0"/>
                        </a:spcAft>
                        <a:buClr>
                          <a:schemeClr val="dk1"/>
                        </a:buClr>
                        <a:buSzPts val="350"/>
                        <a:buFont typeface="Calibri"/>
                        <a:buNone/>
                      </a:pPr>
                      <a:r>
                        <a:rPr lang="en" sz="1400" u="none" cap="none" strike="noStrike"/>
                        <a:t>6.10</a:t>
                      </a:r>
                      <a:endParaRPr/>
                    </a:p>
                  </a:txBody>
                  <a:tcPr marT="34300" marB="34300" marR="91450" marL="91450"/>
                </a:tc>
              </a:tr>
              <a:tr h="278125">
                <a:tc>
                  <a:txBody>
                    <a:bodyPr/>
                    <a:lstStyle/>
                    <a:p>
                      <a:pPr indent="0" lvl="0" marL="0" marR="0" rtl="0" algn="l">
                        <a:spcBef>
                          <a:spcPts val="0"/>
                        </a:spcBef>
                        <a:spcAft>
                          <a:spcPts val="0"/>
                        </a:spcAft>
                        <a:buClr>
                          <a:schemeClr val="dk1"/>
                        </a:buClr>
                        <a:buSzPts val="350"/>
                        <a:buFont typeface="Calibri"/>
                        <a:buNone/>
                      </a:pPr>
                      <a:r>
                        <a:rPr lang="en" sz="1400" u="none" cap="none" strike="noStrike"/>
                        <a:t>3</a:t>
                      </a:r>
                      <a:endParaRPr/>
                    </a:p>
                  </a:txBody>
                  <a:tcPr marT="34300" marB="34300" marR="91450" marL="91450"/>
                </a:tc>
                <a:tc>
                  <a:txBody>
                    <a:bodyPr/>
                    <a:lstStyle/>
                    <a:p>
                      <a:pPr indent="0" lvl="0" marL="0" marR="0" rtl="0" algn="l">
                        <a:spcBef>
                          <a:spcPts val="0"/>
                        </a:spcBef>
                        <a:spcAft>
                          <a:spcPts val="0"/>
                        </a:spcAft>
                        <a:buClr>
                          <a:schemeClr val="dk1"/>
                        </a:buClr>
                        <a:buSzPts val="350"/>
                        <a:buFont typeface="Calibri"/>
                        <a:buNone/>
                      </a:pPr>
                      <a:r>
                        <a:rPr lang="en" sz="1400" u="none" cap="none" strike="noStrike"/>
                        <a:t>3.61</a:t>
                      </a:r>
                      <a:endParaRPr/>
                    </a:p>
                  </a:txBody>
                  <a:tcPr marT="34300" marB="34300" marR="91450" marL="91450">
                    <a:solidFill>
                      <a:srgbClr val="92D050"/>
                    </a:solidFill>
                  </a:tcPr>
                </a:tc>
                <a:tc>
                  <a:txBody>
                    <a:bodyPr/>
                    <a:lstStyle/>
                    <a:p>
                      <a:pPr indent="0" lvl="0" marL="0" marR="0" rtl="0" algn="l">
                        <a:spcBef>
                          <a:spcPts val="0"/>
                        </a:spcBef>
                        <a:spcAft>
                          <a:spcPts val="0"/>
                        </a:spcAft>
                        <a:buClr>
                          <a:schemeClr val="dk1"/>
                        </a:buClr>
                        <a:buSzPts val="350"/>
                        <a:buFont typeface="Calibri"/>
                        <a:buNone/>
                      </a:pPr>
                      <a:r>
                        <a:rPr lang="en" sz="1400" u="none" cap="none" strike="noStrike"/>
                        <a:t>3.61</a:t>
                      </a:r>
                      <a:endParaRPr/>
                    </a:p>
                  </a:txBody>
                  <a:tcPr marT="34300" marB="34300" marR="91450" marL="91450"/>
                </a:tc>
              </a:tr>
              <a:tr h="278125">
                <a:tc>
                  <a:txBody>
                    <a:bodyPr/>
                    <a:lstStyle/>
                    <a:p>
                      <a:pPr indent="0" lvl="0" marL="0" marR="0" rtl="0" algn="l">
                        <a:spcBef>
                          <a:spcPts val="0"/>
                        </a:spcBef>
                        <a:spcAft>
                          <a:spcPts val="0"/>
                        </a:spcAft>
                        <a:buClr>
                          <a:schemeClr val="dk1"/>
                        </a:buClr>
                        <a:buSzPts val="350"/>
                        <a:buFont typeface="Calibri"/>
                        <a:buNone/>
                      </a:pPr>
                      <a:r>
                        <a:rPr lang="en" sz="1400" u="none" cap="none" strike="noStrike"/>
                        <a:t>4</a:t>
                      </a:r>
                      <a:endParaRPr/>
                    </a:p>
                  </a:txBody>
                  <a:tcPr marT="34300" marB="34300" marR="91450" marL="91450"/>
                </a:tc>
                <a:tc>
                  <a:txBody>
                    <a:bodyPr/>
                    <a:lstStyle/>
                    <a:p>
                      <a:pPr indent="0" lvl="0" marL="0" marR="0" rtl="0" algn="l">
                        <a:spcBef>
                          <a:spcPts val="0"/>
                        </a:spcBef>
                        <a:spcAft>
                          <a:spcPts val="0"/>
                        </a:spcAft>
                        <a:buClr>
                          <a:schemeClr val="dk1"/>
                        </a:buClr>
                        <a:buSzPts val="350"/>
                        <a:buFont typeface="Calibri"/>
                        <a:buNone/>
                      </a:pPr>
                      <a:r>
                        <a:rPr lang="en" sz="1400" u="none" cap="none" strike="noStrike"/>
                        <a:t>7.21</a:t>
                      </a:r>
                      <a:endParaRPr/>
                    </a:p>
                  </a:txBody>
                  <a:tcPr marT="34300" marB="34300" marR="91450" marL="91450"/>
                </a:tc>
                <a:tc>
                  <a:txBody>
                    <a:bodyPr/>
                    <a:lstStyle/>
                    <a:p>
                      <a:pPr indent="0" lvl="0" marL="0" marR="0" rtl="0" algn="l">
                        <a:spcBef>
                          <a:spcPts val="0"/>
                        </a:spcBef>
                        <a:spcAft>
                          <a:spcPts val="0"/>
                        </a:spcAft>
                        <a:buClr>
                          <a:schemeClr val="dk1"/>
                        </a:buClr>
                        <a:buSzPts val="350"/>
                        <a:buFont typeface="Calibri"/>
                        <a:buNone/>
                      </a:pPr>
                      <a:r>
                        <a:rPr lang="en" sz="1400" u="none" cap="none" strike="noStrike"/>
                        <a:t>0.0</a:t>
                      </a:r>
                      <a:endParaRPr/>
                    </a:p>
                  </a:txBody>
                  <a:tcPr marT="34300" marB="34300" marR="91450" marL="91450">
                    <a:solidFill>
                      <a:srgbClr val="92D050"/>
                    </a:solidFill>
                  </a:tcPr>
                </a:tc>
              </a:tr>
              <a:tr h="278125">
                <a:tc>
                  <a:txBody>
                    <a:bodyPr/>
                    <a:lstStyle/>
                    <a:p>
                      <a:pPr indent="0" lvl="0" marL="0" marR="0" rtl="0" algn="l">
                        <a:spcBef>
                          <a:spcPts val="0"/>
                        </a:spcBef>
                        <a:spcAft>
                          <a:spcPts val="0"/>
                        </a:spcAft>
                        <a:buClr>
                          <a:schemeClr val="dk1"/>
                        </a:buClr>
                        <a:buSzPts val="350"/>
                        <a:buFont typeface="Calibri"/>
                        <a:buNone/>
                      </a:pPr>
                      <a:r>
                        <a:rPr lang="en" sz="1400" u="none" cap="none" strike="noStrike"/>
                        <a:t>5</a:t>
                      </a:r>
                      <a:endParaRPr/>
                    </a:p>
                  </a:txBody>
                  <a:tcPr marT="34300" marB="34300" marR="91450" marL="91450"/>
                </a:tc>
                <a:tc>
                  <a:txBody>
                    <a:bodyPr/>
                    <a:lstStyle/>
                    <a:p>
                      <a:pPr indent="0" lvl="0" marL="0" marR="0" rtl="0" algn="l">
                        <a:spcBef>
                          <a:spcPts val="0"/>
                        </a:spcBef>
                        <a:spcAft>
                          <a:spcPts val="0"/>
                        </a:spcAft>
                        <a:buClr>
                          <a:schemeClr val="dk1"/>
                        </a:buClr>
                        <a:buSzPts val="350"/>
                        <a:buFont typeface="Calibri"/>
                        <a:buNone/>
                      </a:pPr>
                      <a:r>
                        <a:rPr lang="en" sz="1400" u="none" cap="none" strike="noStrike"/>
                        <a:t>4.72</a:t>
                      </a:r>
                      <a:endParaRPr/>
                    </a:p>
                  </a:txBody>
                  <a:tcPr marT="34300" marB="34300" marR="91450" marL="91450"/>
                </a:tc>
                <a:tc>
                  <a:txBody>
                    <a:bodyPr/>
                    <a:lstStyle/>
                    <a:p>
                      <a:pPr indent="0" lvl="0" marL="0" marR="0" rtl="0" algn="l">
                        <a:spcBef>
                          <a:spcPts val="0"/>
                        </a:spcBef>
                        <a:spcAft>
                          <a:spcPts val="0"/>
                        </a:spcAft>
                        <a:buClr>
                          <a:schemeClr val="dk1"/>
                        </a:buClr>
                        <a:buSzPts val="350"/>
                        <a:buFont typeface="Calibri"/>
                        <a:buNone/>
                      </a:pPr>
                      <a:r>
                        <a:rPr lang="en" sz="1400" u="none" cap="none" strike="noStrike"/>
                        <a:t>2.5</a:t>
                      </a:r>
                      <a:endParaRPr/>
                    </a:p>
                  </a:txBody>
                  <a:tcPr marT="34300" marB="34300" marR="91450" marL="91450">
                    <a:solidFill>
                      <a:srgbClr val="92D050"/>
                    </a:solidFill>
                  </a:tcPr>
                </a:tc>
              </a:tr>
              <a:tr h="278125">
                <a:tc>
                  <a:txBody>
                    <a:bodyPr/>
                    <a:lstStyle/>
                    <a:p>
                      <a:pPr indent="0" lvl="0" marL="0" marR="0" rtl="0" algn="l">
                        <a:spcBef>
                          <a:spcPts val="0"/>
                        </a:spcBef>
                        <a:spcAft>
                          <a:spcPts val="0"/>
                        </a:spcAft>
                        <a:buClr>
                          <a:schemeClr val="dk1"/>
                        </a:buClr>
                        <a:buSzPts val="350"/>
                        <a:buFont typeface="Calibri"/>
                        <a:buNone/>
                      </a:pPr>
                      <a:r>
                        <a:rPr lang="en" sz="1400" u="none" cap="none" strike="noStrike"/>
                        <a:t>6</a:t>
                      </a:r>
                      <a:endParaRPr/>
                    </a:p>
                  </a:txBody>
                  <a:tcPr marT="34300" marB="34300" marR="91450" marL="91450"/>
                </a:tc>
                <a:tc>
                  <a:txBody>
                    <a:bodyPr/>
                    <a:lstStyle/>
                    <a:p>
                      <a:pPr indent="0" lvl="0" marL="0" marR="0" rtl="0" algn="l">
                        <a:spcBef>
                          <a:spcPts val="0"/>
                        </a:spcBef>
                        <a:spcAft>
                          <a:spcPts val="0"/>
                        </a:spcAft>
                        <a:buClr>
                          <a:schemeClr val="dk1"/>
                        </a:buClr>
                        <a:buSzPts val="350"/>
                        <a:buFont typeface="Calibri"/>
                        <a:buNone/>
                      </a:pPr>
                      <a:r>
                        <a:rPr lang="en" sz="1400" u="none" cap="none" strike="noStrike"/>
                        <a:t>5.31</a:t>
                      </a:r>
                      <a:endParaRPr/>
                    </a:p>
                  </a:txBody>
                  <a:tcPr marT="34300" marB="34300" marR="91450" marL="91450"/>
                </a:tc>
                <a:tc>
                  <a:txBody>
                    <a:bodyPr/>
                    <a:lstStyle/>
                    <a:p>
                      <a:pPr indent="0" lvl="0" marL="0" marR="0" rtl="0" algn="l">
                        <a:spcBef>
                          <a:spcPts val="0"/>
                        </a:spcBef>
                        <a:spcAft>
                          <a:spcPts val="0"/>
                        </a:spcAft>
                        <a:buClr>
                          <a:schemeClr val="dk1"/>
                        </a:buClr>
                        <a:buSzPts val="350"/>
                        <a:buFont typeface="Calibri"/>
                        <a:buNone/>
                      </a:pPr>
                      <a:r>
                        <a:rPr lang="en" sz="1400" u="none" cap="none" strike="noStrike"/>
                        <a:t>2.06</a:t>
                      </a:r>
                      <a:endParaRPr/>
                    </a:p>
                  </a:txBody>
                  <a:tcPr marT="34300" marB="34300" marR="91450" marL="91450">
                    <a:solidFill>
                      <a:srgbClr val="92D050"/>
                    </a:solidFill>
                  </a:tcPr>
                </a:tc>
              </a:tr>
              <a:tr h="278125">
                <a:tc>
                  <a:txBody>
                    <a:bodyPr/>
                    <a:lstStyle/>
                    <a:p>
                      <a:pPr indent="0" lvl="0" marL="0" marR="0" rtl="0" algn="l">
                        <a:spcBef>
                          <a:spcPts val="0"/>
                        </a:spcBef>
                        <a:spcAft>
                          <a:spcPts val="0"/>
                        </a:spcAft>
                        <a:buClr>
                          <a:schemeClr val="dk1"/>
                        </a:buClr>
                        <a:buSzPts val="350"/>
                        <a:buFont typeface="Calibri"/>
                        <a:buNone/>
                      </a:pPr>
                      <a:r>
                        <a:rPr lang="en" sz="1400" u="none" cap="none" strike="noStrike"/>
                        <a:t>7</a:t>
                      </a:r>
                      <a:endParaRPr/>
                    </a:p>
                  </a:txBody>
                  <a:tcPr marT="34300" marB="34300" marR="91450" marL="91450"/>
                </a:tc>
                <a:tc>
                  <a:txBody>
                    <a:bodyPr/>
                    <a:lstStyle/>
                    <a:p>
                      <a:pPr indent="0" lvl="0" marL="0" marR="0" rtl="0" algn="l">
                        <a:spcBef>
                          <a:spcPts val="0"/>
                        </a:spcBef>
                        <a:spcAft>
                          <a:spcPts val="0"/>
                        </a:spcAft>
                        <a:buClr>
                          <a:schemeClr val="dk1"/>
                        </a:buClr>
                        <a:buSzPts val="350"/>
                        <a:buFont typeface="Calibri"/>
                        <a:buNone/>
                      </a:pPr>
                      <a:r>
                        <a:rPr lang="en" sz="1400" u="none" cap="none" strike="noStrike"/>
                        <a:t>4.30</a:t>
                      </a:r>
                      <a:endParaRPr/>
                    </a:p>
                  </a:txBody>
                  <a:tcPr marT="34300" marB="34300" marR="91450" marL="91450"/>
                </a:tc>
                <a:tc>
                  <a:txBody>
                    <a:bodyPr/>
                    <a:lstStyle/>
                    <a:p>
                      <a:pPr indent="0" lvl="0" marL="0" marR="0" rtl="0" algn="l">
                        <a:spcBef>
                          <a:spcPts val="0"/>
                        </a:spcBef>
                        <a:spcAft>
                          <a:spcPts val="0"/>
                        </a:spcAft>
                        <a:buClr>
                          <a:schemeClr val="dk1"/>
                        </a:buClr>
                        <a:buSzPts val="350"/>
                        <a:buFont typeface="Calibri"/>
                        <a:buNone/>
                      </a:pPr>
                      <a:r>
                        <a:rPr lang="en" sz="1400" u="none" cap="none" strike="noStrike"/>
                        <a:t>2.93</a:t>
                      </a:r>
                      <a:endParaRPr/>
                    </a:p>
                  </a:txBody>
                  <a:tcPr marT="34300" marB="34300" marR="91450" marL="91450">
                    <a:solidFill>
                      <a:srgbClr val="92D050"/>
                    </a:solidFill>
                  </a:tcPr>
                </a:tc>
              </a:tr>
            </a:tbl>
          </a:graphicData>
        </a:graphic>
      </p:graphicFrame>
      <p:pic>
        <p:nvPicPr>
          <p:cNvPr id="156" name="Google Shape;156;p22"/>
          <p:cNvPicPr preferRelativeResize="0"/>
          <p:nvPr/>
        </p:nvPicPr>
        <p:blipFill rotWithShape="1">
          <a:blip r:embed="rId3">
            <a:alphaModFix/>
          </a:blip>
          <a:srcRect b="0" l="0" r="0" t="0"/>
          <a:stretch/>
        </p:blipFill>
        <p:spPr>
          <a:xfrm>
            <a:off x="2971800" y="3612903"/>
            <a:ext cx="4364099" cy="484500"/>
          </a:xfrm>
          <a:prstGeom prst="rect">
            <a:avLst/>
          </a:prstGeom>
          <a:noFill/>
          <a:ln>
            <a:noFill/>
          </a:ln>
        </p:spPr>
      </p:pic>
      <p:pic>
        <p:nvPicPr>
          <p:cNvPr id="157" name="Google Shape;157;p22"/>
          <p:cNvPicPr preferRelativeResize="0"/>
          <p:nvPr/>
        </p:nvPicPr>
        <p:blipFill rotWithShape="1">
          <a:blip r:embed="rId4">
            <a:alphaModFix/>
          </a:blip>
          <a:srcRect b="0" l="0" r="0" t="0"/>
          <a:stretch/>
        </p:blipFill>
        <p:spPr>
          <a:xfrm>
            <a:off x="2971801" y="4183850"/>
            <a:ext cx="4876799" cy="484500"/>
          </a:xfrm>
          <a:prstGeom prst="rect">
            <a:avLst/>
          </a:prstGeom>
          <a:noFill/>
          <a:ln>
            <a:noFill/>
          </a:ln>
        </p:spPr>
      </p:pic>
      <p:sp>
        <p:nvSpPr>
          <p:cNvPr id="158" name="Google Shape;158;p22"/>
          <p:cNvSpPr/>
          <p:nvPr/>
        </p:nvSpPr>
        <p:spPr>
          <a:xfrm>
            <a:off x="4115593" y="1569799"/>
            <a:ext cx="365125" cy="665559"/>
          </a:xfrm>
          <a:prstGeom prst="leftBrace">
            <a:avLst>
              <a:gd fmla="val 8360" name="adj1"/>
              <a:gd fmla="val 50000" name="adj2"/>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000"/>
              <a:buFont typeface="Calibri"/>
              <a:buNone/>
            </a:pPr>
            <a:r>
              <a:t/>
            </a:r>
            <a:endParaRPr b="1" i="0" sz="1000" u="none" cap="none" strike="noStrike">
              <a:solidFill>
                <a:schemeClr val="lt1"/>
              </a:solidFill>
              <a:latin typeface="Arial"/>
              <a:ea typeface="Arial"/>
              <a:cs typeface="Arial"/>
              <a:sym typeface="Arial"/>
            </a:endParaRPr>
          </a:p>
        </p:txBody>
      </p:sp>
      <p:sp>
        <p:nvSpPr>
          <p:cNvPr id="159" name="Google Shape;159;p22"/>
          <p:cNvSpPr/>
          <p:nvPr/>
        </p:nvSpPr>
        <p:spPr>
          <a:xfrm>
            <a:off x="6469062" y="2371725"/>
            <a:ext cx="365125" cy="931068"/>
          </a:xfrm>
          <a:prstGeom prst="leftBrace">
            <a:avLst>
              <a:gd fmla="val 8358" name="adj1"/>
              <a:gd fmla="val 50000" name="adj2"/>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000"/>
              <a:buFont typeface="Calibri"/>
              <a:buNone/>
            </a:pPr>
            <a:r>
              <a:t/>
            </a:r>
            <a:endParaRPr b="1" i="0" sz="1000" u="none" cap="none" strike="noStrike">
              <a:solidFill>
                <a:schemeClr val="lt1"/>
              </a:solidFill>
              <a:latin typeface="Arial"/>
              <a:ea typeface="Arial"/>
              <a:cs typeface="Arial"/>
              <a:sym typeface="Arial"/>
            </a:endParaRPr>
          </a:p>
        </p:txBody>
      </p:sp>
      <p:sp>
        <p:nvSpPr>
          <p:cNvPr id="160" name="Google Shape;160;p22"/>
          <p:cNvSpPr txBox="1"/>
          <p:nvPr/>
        </p:nvSpPr>
        <p:spPr>
          <a:xfrm>
            <a:off x="265112" y="2395537"/>
            <a:ext cx="1716088" cy="6786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450"/>
              <a:buFont typeface="Arial"/>
              <a:buNone/>
            </a:pPr>
            <a:r>
              <a:rPr b="1" i="0" lang="en" sz="1800" u="none" cap="none" strike="noStrike">
                <a:solidFill>
                  <a:srgbClr val="000000"/>
                </a:solidFill>
                <a:latin typeface="Arial"/>
                <a:ea typeface="Arial"/>
                <a:cs typeface="Arial"/>
                <a:sym typeface="Arial"/>
              </a:rPr>
              <a:t>Lower Values form cluster</a:t>
            </a:r>
            <a:endParaRPr/>
          </a:p>
        </p:txBody>
      </p:sp>
      <p:cxnSp>
        <p:nvCxnSpPr>
          <p:cNvPr id="161" name="Google Shape;161;p22"/>
          <p:cNvCxnSpPr/>
          <p:nvPr/>
        </p:nvCxnSpPr>
        <p:spPr>
          <a:xfrm flipH="1" rot="10800000">
            <a:off x="2546350" y="1866900"/>
            <a:ext cx="1771650" cy="622697"/>
          </a:xfrm>
          <a:prstGeom prst="straightConnector1">
            <a:avLst/>
          </a:prstGeom>
          <a:noFill/>
          <a:ln cap="flat" cmpd="sng" w="9525">
            <a:solidFill>
              <a:schemeClr val="accent2"/>
            </a:solidFill>
            <a:prstDash val="solid"/>
            <a:round/>
            <a:headEnd len="sm" w="sm" type="none"/>
            <a:tailEnd len="lg" w="lg" type="stealth"/>
          </a:ln>
        </p:spPr>
      </p:cxnSp>
      <p:cxnSp>
        <p:nvCxnSpPr>
          <p:cNvPr id="162" name="Google Shape;162;p22"/>
          <p:cNvCxnSpPr/>
          <p:nvPr/>
        </p:nvCxnSpPr>
        <p:spPr>
          <a:xfrm>
            <a:off x="2560638" y="2489597"/>
            <a:ext cx="3840161" cy="348852"/>
          </a:xfrm>
          <a:prstGeom prst="straightConnector1">
            <a:avLst/>
          </a:prstGeom>
          <a:noFill/>
          <a:ln cap="flat" cmpd="sng" w="9525">
            <a:solidFill>
              <a:schemeClr val="accent2"/>
            </a:solidFill>
            <a:prstDash val="solid"/>
            <a:round/>
            <a:headEnd len="sm" w="sm" type="none"/>
            <a:tailEnd len="lg" w="lg" type="stealth"/>
          </a:ln>
        </p:spPr>
      </p:cxnSp>
      <p:sp>
        <p:nvSpPr>
          <p:cNvPr id="163" name="Google Shape;163;p22"/>
          <p:cNvSpPr txBox="1"/>
          <p:nvPr/>
        </p:nvSpPr>
        <p:spPr>
          <a:xfrm>
            <a:off x="265112" y="1169193"/>
            <a:ext cx="1771650" cy="9001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450"/>
              <a:buFont typeface="Arial"/>
              <a:buNone/>
            </a:pPr>
            <a:r>
              <a:rPr b="1" i="0" lang="en" sz="1800" u="none" cap="none" strike="noStrike">
                <a:solidFill>
                  <a:srgbClr val="000000"/>
                </a:solidFill>
                <a:latin typeface="Arial"/>
                <a:ea typeface="Arial"/>
                <a:cs typeface="Arial"/>
                <a:sym typeface="Arial"/>
              </a:rPr>
              <a:t>{1,2,3} forms Cluster 1 and {4,5,6,7} forms Cluster 2</a:t>
            </a:r>
            <a:endParaRPr/>
          </a:p>
        </p:txBody>
      </p:sp>
    </p:spTree>
  </p:cSld>
  <p:clrMapOvr>
    <a:masterClrMapping/>
  </p:clrMapOvr>
  <p:transition>
    <p:fade/>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