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Arial Black"/>
      <p:regular r:id="rId37"/>
    </p:embeddedFont>
    <p:embeddedFont>
      <p:font typeface="Open Sans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Light-bold.fntdata"/><Relationship Id="rId16" Type="http://schemas.openxmlformats.org/officeDocument/2006/relationships/slide" Target="slides/slide12.xml"/><Relationship Id="rId38" Type="http://schemas.openxmlformats.org/officeDocument/2006/relationships/font" Target="fonts/OpenSans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50.png"/><Relationship Id="rId13" Type="http://schemas.openxmlformats.org/officeDocument/2006/relationships/image" Target="../media/image55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Relationship Id="rId5" Type="http://schemas.openxmlformats.org/officeDocument/2006/relationships/image" Target="../media/image35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Relationship Id="rId8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Relationship Id="rId5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4.png"/><Relationship Id="rId4" Type="http://schemas.openxmlformats.org/officeDocument/2006/relationships/image" Target="../media/image60.png"/><Relationship Id="rId5" Type="http://schemas.openxmlformats.org/officeDocument/2006/relationships/image" Target="../media/image62.png"/><Relationship Id="rId6" Type="http://schemas.openxmlformats.org/officeDocument/2006/relationships/image" Target="../media/image53.png"/><Relationship Id="rId7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rred financial stock market data and graph" id="143" name="Google Shape;143;p18"/>
          <p:cNvPicPr preferRelativeResize="0"/>
          <p:nvPr/>
        </p:nvPicPr>
        <p:blipFill rotWithShape="1">
          <a:blip r:embed="rId3">
            <a:alphaModFix/>
          </a:blip>
          <a:srcRect b="3682" l="32085" r="16581" t="0"/>
          <a:stretch/>
        </p:blipFill>
        <p:spPr>
          <a:xfrm>
            <a:off x="20" y="-1"/>
            <a:ext cx="5394940" cy="6858001"/>
          </a:xfrm>
          <a:custGeom>
            <a:rect b="b" l="l" r="r" t="t"/>
            <a:pathLst>
              <a:path extrusionOk="0" h="6858000" w="539496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ctrTitle"/>
          </p:nvPr>
        </p:nvSpPr>
        <p:spPr>
          <a:xfrm>
            <a:off x="5473150" y="2217981"/>
            <a:ext cx="3697357" cy="12110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 Black"/>
              <a:buNone/>
            </a:pPr>
            <a:r>
              <a:rPr b="1" lang="en-GB" sz="4600">
                <a:latin typeface="Arial Black"/>
                <a:ea typeface="Arial Black"/>
                <a:cs typeface="Arial Black"/>
                <a:sym typeface="Arial Black"/>
              </a:rPr>
              <a:t>Logistic Regression</a:t>
            </a:r>
            <a:endParaRPr b="1" sz="4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6972015" y="3551583"/>
            <a:ext cx="3893440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                                                                                                                   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Omkar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334851" y="326490"/>
            <a:ext cx="11500834" cy="51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GLM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5350723" y="1452926"/>
            <a:ext cx="1425390" cy="36933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Model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>
            <a:off x="2678806" y="1957589"/>
            <a:ext cx="6503831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8" name="Google Shape;308;p27"/>
          <p:cNvSpPr txBox="1"/>
          <p:nvPr/>
        </p:nvSpPr>
        <p:spPr>
          <a:xfrm>
            <a:off x="2375678" y="2056258"/>
            <a:ext cx="60625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8879509" y="2056258"/>
            <a:ext cx="60625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cxnSp>
        <p:nvCxnSpPr>
          <p:cNvPr id="310" name="Google Shape;310;p27"/>
          <p:cNvCxnSpPr/>
          <p:nvPr/>
        </p:nvCxnSpPr>
        <p:spPr>
          <a:xfrm>
            <a:off x="4398135" y="4417453"/>
            <a:ext cx="3065171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1" name="Google Shape;311;p27"/>
          <p:cNvSpPr txBox="1"/>
          <p:nvPr/>
        </p:nvSpPr>
        <p:spPr>
          <a:xfrm>
            <a:off x="4304806" y="4531216"/>
            <a:ext cx="181139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20" l="-29999" r="-299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7372736" y="4531216"/>
            <a:ext cx="181139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20" l="-29999" r="-299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1417792" y="1819089"/>
            <a:ext cx="721608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608" l="-11015" r="-110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1417792" y="4278953"/>
            <a:ext cx="1231683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3329" l="-4453" r="-59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 rot="-2190668">
            <a:off x="3346334" y="2232795"/>
            <a:ext cx="579549" cy="23234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27"/>
          <p:cNvSpPr/>
          <p:nvPr/>
        </p:nvSpPr>
        <p:spPr>
          <a:xfrm rot="2450466">
            <a:off x="7883468" y="2249051"/>
            <a:ext cx="579549" cy="23234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5013976" y="2100163"/>
            <a:ext cx="1635617" cy="1417912"/>
          </a:xfrm>
          <a:prstGeom prst="ellipse">
            <a:avLst/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Link Function (e.g. Sigmoid)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5434884" y="3544942"/>
            <a:ext cx="793807" cy="4228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5519038" y="4007942"/>
            <a:ext cx="625492" cy="36933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GLM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576178" y="5528556"/>
            <a:ext cx="10991513" cy="9233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442" r="0" t="-3266"/>
            </a:stretch>
          </a:blip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Logistic Regression Model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3839976" y="2400919"/>
            <a:ext cx="5600238" cy="7903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1506827" y="4250028"/>
            <a:ext cx="3065172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Probability of Y given that X takes the value x,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e.g. Probability that a tumour type (Y) is malignant (Y=1) given that its size (X) is 7 mm (x)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8"/>
          <p:cNvSpPr/>
          <p:nvPr/>
        </p:nvSpPr>
        <p:spPr>
          <a:xfrm rot="3126644">
            <a:off x="4220696" y="2834467"/>
            <a:ext cx="399245" cy="164466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8"/>
          <p:cNvSpPr/>
          <p:nvPr/>
        </p:nvSpPr>
        <p:spPr>
          <a:xfrm rot="-5400000">
            <a:off x="6640664" y="1959567"/>
            <a:ext cx="693964" cy="3591496"/>
          </a:xfrm>
          <a:prstGeom prst="leftBrace">
            <a:avLst>
              <a:gd fmla="val 24789" name="adj1"/>
              <a:gd fmla="val 49337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5975797" y="4156565"/>
            <a:ext cx="2459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Non-Linear Function!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Range of Sigmoid Function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592428" y="1597654"/>
            <a:ext cx="2395592" cy="7923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592428" y="3047547"/>
            <a:ext cx="2150772" cy="15929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971" r="0" t="-1900"/>
            </a:stretch>
          </a:blip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3554184" y="3047547"/>
            <a:ext cx="3945696" cy="14504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78" r="0" t="-2082"/>
            </a:stretch>
          </a:blip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592428" y="5525036"/>
            <a:ext cx="3977307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557" l="-3061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8177348" y="5678924"/>
            <a:ext cx="7608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9163594" y="5725090"/>
            <a:ext cx="155446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607" l="-3135" r="-3527" t="-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9163594" y="6048256"/>
            <a:ext cx="1607684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2607" l="-3407" r="-4166" t="-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 u="sng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Linear Transformation</a:t>
            </a:r>
            <a:endParaRPr b="1" u="sng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1076115" y="1736388"/>
            <a:ext cx="3757054" cy="4849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9741" l="-1460" r="-7141" t="-75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1076115" y="2648228"/>
            <a:ext cx="4127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us write P(Y=1|x) as p(x), for simplicity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076115" y="3300253"/>
            <a:ext cx="2648096" cy="6291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1076115" y="4394675"/>
            <a:ext cx="2648802" cy="6619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3724211" y="4540965"/>
            <a:ext cx="2021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Taking Reciprocal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1106250" y="5392314"/>
            <a:ext cx="2597121" cy="6594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7298208" y="1617717"/>
            <a:ext cx="2618344" cy="6765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7298208" y="2679294"/>
            <a:ext cx="2496133" cy="6765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7298208" y="3929400"/>
            <a:ext cx="3092833" cy="71468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rot="-5400000">
            <a:off x="8603837" y="3965029"/>
            <a:ext cx="693964" cy="2215169"/>
          </a:xfrm>
          <a:prstGeom prst="leftBrace">
            <a:avLst>
              <a:gd fmla="val 24789" name="adj1"/>
              <a:gd fmla="val 49337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8244536" y="5537353"/>
            <a:ext cx="1412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model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Logistic Regression Model in Linear Form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528500" y="1791507"/>
            <a:ext cx="3092833" cy="7146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4243508" y="1791507"/>
            <a:ext cx="3782830" cy="7146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5581132" y="2555204"/>
            <a:ext cx="746974" cy="54091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5298029" y="3245476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Odds of Y=1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528500" y="4532221"/>
            <a:ext cx="3049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the coefficient b: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530117" y="5076143"/>
            <a:ext cx="63858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one unit increase in the value of x the log of odds of Y will increase by an amount equal to b, provided all the other factors remains constant.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Odds Vs Probability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425156" y="1840536"/>
            <a:ext cx="7513211" cy="863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23" l="-21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360608" y="3269956"/>
            <a:ext cx="8037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Probability ranges between 0 and 1, while odds ranges between 0 and infinity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this Entire Process Work?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392413" y="2904183"/>
            <a:ext cx="1558343" cy="1133340"/>
          </a:xfrm>
          <a:prstGeom prst="flowChartMagneticDisk">
            <a:avLst/>
          </a:prstGeom>
          <a:solidFill>
            <a:srgbClr val="CEEFE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2079545" y="3065170"/>
            <a:ext cx="1081825" cy="8113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3290159" y="2820470"/>
            <a:ext cx="1867437" cy="1300767"/>
          </a:xfrm>
          <a:prstGeom prst="rect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Fit Logistic Regression model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5286385" y="3065170"/>
            <a:ext cx="1081825" cy="8113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6368211" y="2743199"/>
            <a:ext cx="1622738" cy="136516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Odds (Y = 1|x)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8119738" y="3065170"/>
            <a:ext cx="1081825" cy="8113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9330352" y="2743198"/>
            <a:ext cx="1365161" cy="1365163"/>
          </a:xfrm>
          <a:prstGeom prst="roundRect">
            <a:avLst>
              <a:gd fmla="val 16667" name="adj"/>
            </a:avLst>
          </a:prstGeom>
          <a:solidFill>
            <a:srgbClr val="2262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P(Y=1|x)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9484899" y="4224269"/>
            <a:ext cx="1210614" cy="60530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9278837" y="4945486"/>
            <a:ext cx="1622738" cy="136516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 OR 1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360608" y="1811144"/>
            <a:ext cx="22598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2A528"/>
                </a:solidFill>
                <a:latin typeface="Trebuchet MS"/>
                <a:ea typeface="Trebuchet MS"/>
                <a:cs typeface="Trebuchet MS"/>
                <a:sym typeface="Trebuchet MS"/>
              </a:rPr>
              <a:t>x = Tumour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2A528"/>
                </a:solidFill>
                <a:latin typeface="Trebuchet MS"/>
                <a:ea typeface="Trebuchet MS"/>
                <a:cs typeface="Trebuchet MS"/>
                <a:sym typeface="Trebuchet MS"/>
              </a:rPr>
              <a:t>Y = Tumour Type (0/1)</a:t>
            </a:r>
            <a:endParaRPr sz="1800">
              <a:solidFill>
                <a:srgbClr val="72A52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2845775" y="1811144"/>
            <a:ext cx="2756204" cy="7146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9150047" y="1593736"/>
            <a:ext cx="28783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interested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Probability outcome</a:t>
            </a:r>
            <a:r>
              <a:rPr lang="en-GB" sz="1600">
                <a:solidFill>
                  <a:srgbClr val="72A528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8944441" y="2181362"/>
            <a:ext cx="2878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 Odds to Probability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10985224" y="5212568"/>
            <a:ext cx="104318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Our Final Interest is in</a:t>
            </a:r>
            <a:r>
              <a:rPr lang="en-GB" sz="1600">
                <a:solidFill>
                  <a:srgbClr val="72A52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Class!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this Entire Process Work?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392413" y="2904183"/>
            <a:ext cx="1558343" cy="1133340"/>
          </a:xfrm>
          <a:prstGeom prst="flowChartMagneticDisk">
            <a:avLst/>
          </a:prstGeom>
          <a:solidFill>
            <a:srgbClr val="CEEFE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Data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2079545" y="3065170"/>
            <a:ext cx="1081825" cy="8113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3290159" y="2820470"/>
            <a:ext cx="1867437" cy="1300767"/>
          </a:xfrm>
          <a:prstGeom prst="rect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Fit Logistic Regression model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5286385" y="3065170"/>
            <a:ext cx="1081825" cy="8113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6368211" y="2743199"/>
            <a:ext cx="1622738" cy="136516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Odds (Y = 1|x)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8119738" y="3065170"/>
            <a:ext cx="1081825" cy="8113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9330352" y="2743198"/>
            <a:ext cx="1365161" cy="1365163"/>
          </a:xfrm>
          <a:prstGeom prst="roundRect">
            <a:avLst>
              <a:gd fmla="val 16667" name="adj"/>
            </a:avLst>
          </a:prstGeom>
          <a:solidFill>
            <a:srgbClr val="2262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P(Y=1|x)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9484899" y="4224269"/>
            <a:ext cx="1210614" cy="60530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9278837" y="4945486"/>
            <a:ext cx="1622738" cy="136516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 OR 1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8706118" y="1944710"/>
            <a:ext cx="2665927" cy="227955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8706117" y="4340177"/>
            <a:ext cx="2665927" cy="227955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4371985" y="1944710"/>
            <a:ext cx="3304215" cy="239546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9331089" y="1275799"/>
            <a:ext cx="1302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2</a:t>
            </a:r>
            <a:endParaRPr/>
          </a:p>
        </p:txBody>
      </p:sp>
      <p:sp>
        <p:nvSpPr>
          <p:cNvPr id="414" name="Google Shape;414;p34"/>
          <p:cNvSpPr txBox="1"/>
          <p:nvPr/>
        </p:nvSpPr>
        <p:spPr>
          <a:xfrm>
            <a:off x="7339488" y="6021531"/>
            <a:ext cx="1302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3</a:t>
            </a:r>
            <a:endParaRPr/>
          </a:p>
        </p:txBody>
      </p:sp>
      <p:sp>
        <p:nvSpPr>
          <p:cNvPr id="415" name="Google Shape;415;p34"/>
          <p:cNvSpPr txBox="1"/>
          <p:nvPr/>
        </p:nvSpPr>
        <p:spPr>
          <a:xfrm>
            <a:off x="5286385" y="1275799"/>
            <a:ext cx="1302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1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4713605" y="4458165"/>
            <a:ext cx="2756204" cy="7146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17" name="Google Shape;417;p34"/>
          <p:cNvSpPr txBox="1"/>
          <p:nvPr/>
        </p:nvSpPr>
        <p:spPr>
          <a:xfrm>
            <a:off x="4754056" y="5200484"/>
            <a:ext cx="15648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Estimate a and b</a:t>
            </a:r>
            <a:endParaRPr/>
          </a:p>
        </p:txBody>
      </p:sp>
      <p:sp>
        <p:nvSpPr>
          <p:cNvPr id="418" name="Google Shape;418;p34"/>
          <p:cNvSpPr txBox="1"/>
          <p:nvPr/>
        </p:nvSpPr>
        <p:spPr>
          <a:xfrm>
            <a:off x="8755366" y="1583616"/>
            <a:ext cx="26166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Probability from odds</a:t>
            </a:r>
            <a:endParaRPr/>
          </a:p>
        </p:txBody>
      </p:sp>
      <p:sp>
        <p:nvSpPr>
          <p:cNvPr id="419" name="Google Shape;419;p34"/>
          <p:cNvSpPr txBox="1"/>
          <p:nvPr/>
        </p:nvSpPr>
        <p:spPr>
          <a:xfrm>
            <a:off x="6073285" y="6339901"/>
            <a:ext cx="26820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class from Probability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 2 - Deriving Probability from Odds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360608" y="1660232"/>
            <a:ext cx="248632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02882" y="2504988"/>
            <a:ext cx="2144048" cy="7146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702882" y="3535299"/>
            <a:ext cx="2412584" cy="71468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702882" y="4624706"/>
            <a:ext cx="2477730" cy="714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702882" y="5755717"/>
            <a:ext cx="186660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5014707" y="1660232"/>
            <a:ext cx="172470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5014706" y="2389601"/>
            <a:ext cx="172470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47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5014706" y="3196173"/>
            <a:ext cx="189430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5014706" y="4002768"/>
            <a:ext cx="1541127" cy="62286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34" name="Google Shape;434;p35"/>
          <p:cNvSpPr txBox="1"/>
          <p:nvPr/>
        </p:nvSpPr>
        <p:spPr>
          <a:xfrm>
            <a:off x="5014706" y="5660353"/>
            <a:ext cx="2729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was k? Odds right???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9026711" y="2303676"/>
            <a:ext cx="1656159" cy="62286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8580209" y="1660232"/>
            <a:ext cx="136473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360608" y="300730"/>
            <a:ext cx="4172755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Why Probability?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579550" y="2228045"/>
            <a:ext cx="1275008" cy="1300766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842493" y="3939862"/>
            <a:ext cx="749121" cy="749121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713704" y="5100034"/>
            <a:ext cx="1012065" cy="1029236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1970468" y="2655126"/>
            <a:ext cx="2305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Say, Classified as 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1970468" y="4091120"/>
            <a:ext cx="2305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Say, Classified as 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1970468" y="5576016"/>
            <a:ext cx="2305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Say, Classified as 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36"/>
          <p:cNvSpPr/>
          <p:nvPr/>
        </p:nvSpPr>
        <p:spPr>
          <a:xfrm rot="10800000">
            <a:off x="3870101" y="2655126"/>
            <a:ext cx="811369" cy="3592132"/>
          </a:xfrm>
          <a:prstGeom prst="leftBrace">
            <a:avLst>
              <a:gd fmla="val 48015" name="adj1"/>
              <a:gd fmla="val 52151" name="adj2"/>
            </a:avLst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4787184" y="4015821"/>
            <a:ext cx="2067057" cy="64633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how confident are we???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6959956" y="2655126"/>
            <a:ext cx="477156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>
            <a:off x="6959956" y="4091120"/>
            <a:ext cx="477156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6959956" y="5590972"/>
            <a:ext cx="477156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8952930" y="2182130"/>
            <a:ext cx="785611" cy="427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6721728" y="750717"/>
            <a:ext cx="50097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Interpretation: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Probability that the tumour is malignant given that its size is 9.75 mm is 0.81 (i.e. there is 81% chance of that tumour to be malignant given this size!). The tumour is probably malignant.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36"/>
          <p:cNvSpPr/>
          <p:nvPr/>
        </p:nvSpPr>
        <p:spPr>
          <a:xfrm rot="10800000">
            <a:off x="10945908" y="3024458"/>
            <a:ext cx="785611" cy="4270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10779157" y="3435829"/>
            <a:ext cx="1146468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9998" l="0" r="0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Problem Statement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Linear Regression vs Logistic Regression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Sigmoid Function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Log Odds Ratio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How to find 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Classification Metrics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 3 – Predicting Class from Probability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62" name="Google Shape;462;p37"/>
          <p:cNvCxnSpPr/>
          <p:nvPr/>
        </p:nvCxnSpPr>
        <p:spPr>
          <a:xfrm>
            <a:off x="2859110" y="1931831"/>
            <a:ext cx="0" cy="4314423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37"/>
          <p:cNvCxnSpPr/>
          <p:nvPr/>
        </p:nvCxnSpPr>
        <p:spPr>
          <a:xfrm>
            <a:off x="837127" y="2434107"/>
            <a:ext cx="6774287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37"/>
          <p:cNvSpPr txBox="1"/>
          <p:nvPr/>
        </p:nvSpPr>
        <p:spPr>
          <a:xfrm>
            <a:off x="1126902" y="1998303"/>
            <a:ext cx="1442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Size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3130074" y="1998303"/>
            <a:ext cx="1408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Type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1262130" y="2743200"/>
            <a:ext cx="103030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3284113" y="2743200"/>
            <a:ext cx="103030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8" name="Google Shape;468;p37"/>
          <p:cNvCxnSpPr/>
          <p:nvPr/>
        </p:nvCxnSpPr>
        <p:spPr>
          <a:xfrm>
            <a:off x="4984124" y="1931831"/>
            <a:ext cx="0" cy="422768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37"/>
          <p:cNvSpPr/>
          <p:nvPr/>
        </p:nvSpPr>
        <p:spPr>
          <a:xfrm>
            <a:off x="5297425" y="1971886"/>
            <a:ext cx="1811713" cy="395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3834" l="0" r="-31983" t="-1046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5782615" y="2743200"/>
            <a:ext cx="103030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37"/>
          <p:cNvSpPr/>
          <p:nvPr/>
        </p:nvSpPr>
        <p:spPr>
          <a:xfrm rot="10800000">
            <a:off x="6838682" y="2743200"/>
            <a:ext cx="605307" cy="2794715"/>
          </a:xfrm>
          <a:prstGeom prst="leftBrace">
            <a:avLst>
              <a:gd fmla="val 38120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7611414" y="3678892"/>
            <a:ext cx="1210613" cy="92333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Predicted Probability values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9117977" y="1851618"/>
            <a:ext cx="24472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we would like to understand…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4" name="Google Shape;474;p37"/>
          <p:cNvCxnSpPr/>
          <p:nvPr/>
        </p:nvCxnSpPr>
        <p:spPr>
          <a:xfrm rot="10800000">
            <a:off x="6812924" y="2926080"/>
            <a:ext cx="2899954" cy="0"/>
          </a:xfrm>
          <a:prstGeom prst="straightConnector1">
            <a:avLst/>
          </a:prstGeom>
          <a:noFill/>
          <a:ln cap="rnd" cmpd="sng" w="127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5" name="Google Shape;475;p37"/>
          <p:cNvSpPr txBox="1"/>
          <p:nvPr/>
        </p:nvSpPr>
        <p:spPr>
          <a:xfrm>
            <a:off x="9748560" y="2743200"/>
            <a:ext cx="2197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 or Benign?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6" name="Google Shape;476;p37"/>
          <p:cNvCxnSpPr/>
          <p:nvPr/>
        </p:nvCxnSpPr>
        <p:spPr>
          <a:xfrm rot="10800000">
            <a:off x="6812924" y="3492440"/>
            <a:ext cx="2899954" cy="0"/>
          </a:xfrm>
          <a:prstGeom prst="straightConnector1">
            <a:avLst/>
          </a:prstGeom>
          <a:noFill/>
          <a:ln cap="rnd" cmpd="sng" w="127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37"/>
          <p:cNvSpPr txBox="1"/>
          <p:nvPr/>
        </p:nvSpPr>
        <p:spPr>
          <a:xfrm>
            <a:off x="9748560" y="3309560"/>
            <a:ext cx="2197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 or Benign?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8" name="Google Shape;478;p37"/>
          <p:cNvCxnSpPr/>
          <p:nvPr/>
        </p:nvCxnSpPr>
        <p:spPr>
          <a:xfrm rot="10800000">
            <a:off x="6812924" y="5351463"/>
            <a:ext cx="2899954" cy="0"/>
          </a:xfrm>
          <a:prstGeom prst="straightConnector1">
            <a:avLst/>
          </a:prstGeom>
          <a:noFill/>
          <a:ln cap="rnd" cmpd="sng" w="127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37"/>
          <p:cNvSpPr txBox="1"/>
          <p:nvPr/>
        </p:nvSpPr>
        <p:spPr>
          <a:xfrm>
            <a:off x="9748560" y="5168583"/>
            <a:ext cx="2197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 or Benign?</a:t>
            </a:r>
            <a:endParaRPr sz="18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a Threshold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5" name="Google Shape;485;p38"/>
          <p:cNvSpPr txBox="1"/>
          <p:nvPr/>
        </p:nvSpPr>
        <p:spPr>
          <a:xfrm>
            <a:off x="360608" y="1711234"/>
            <a:ext cx="6670609" cy="17543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30" r="0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360608" y="4558937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But what value of t should we select???</a:t>
            </a:r>
            <a:endParaRPr sz="24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Threshold Selection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457200" y="1463039"/>
            <a:ext cx="29530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if t is large?</a:t>
            </a:r>
            <a:endParaRPr sz="20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93" name="Google Shape;493;p39"/>
          <p:cNvCxnSpPr/>
          <p:nvPr/>
        </p:nvCxnSpPr>
        <p:spPr>
          <a:xfrm>
            <a:off x="2325189" y="2690949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39"/>
          <p:cNvSpPr/>
          <p:nvPr/>
        </p:nvSpPr>
        <p:spPr>
          <a:xfrm>
            <a:off x="694486" y="2537060"/>
            <a:ext cx="1446165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95" name="Google Shape;495;p39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97" name="Google Shape;497;p39"/>
          <p:cNvCxnSpPr/>
          <p:nvPr/>
        </p:nvCxnSpPr>
        <p:spPr>
          <a:xfrm rot="10800000">
            <a:off x="6988629" y="2690948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p39"/>
          <p:cNvSpPr txBox="1"/>
          <p:nvPr/>
        </p:nvSpPr>
        <p:spPr>
          <a:xfrm>
            <a:off x="6665712" y="3149418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p39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2" name="Google Shape;512;p39"/>
          <p:cNvCxnSpPr/>
          <p:nvPr/>
        </p:nvCxnSpPr>
        <p:spPr>
          <a:xfrm>
            <a:off x="2301342" y="5299166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39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5" name="Google Shape;515;p39"/>
          <p:cNvCxnSpPr/>
          <p:nvPr/>
        </p:nvCxnSpPr>
        <p:spPr>
          <a:xfrm rot="10800000">
            <a:off x="6964782" y="5299165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6" name="Google Shape;516;p39"/>
          <p:cNvSpPr txBox="1"/>
          <p:nvPr/>
        </p:nvSpPr>
        <p:spPr>
          <a:xfrm>
            <a:off x="6641865" y="5757635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2" name="Google Shape;522;p39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4" name="Google Shape;524;p39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457200" y="4193177"/>
            <a:ext cx="1092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In Reality,</a:t>
            </a:r>
            <a:endParaRPr sz="18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5794130" y="4820194"/>
            <a:ext cx="1170651" cy="817526"/>
          </a:xfrm>
          <a:prstGeom prst="ellipse">
            <a:avLst/>
          </a:prstGeom>
          <a:noFill/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2" name="Google Shape;532;p39"/>
          <p:cNvCxnSpPr/>
          <p:nvPr/>
        </p:nvCxnSpPr>
        <p:spPr>
          <a:xfrm flipH="1">
            <a:off x="6665712" y="3524647"/>
            <a:ext cx="2447062" cy="1343445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3" name="Google Shape;533;p39"/>
          <p:cNvSpPr txBox="1"/>
          <p:nvPr/>
        </p:nvSpPr>
        <p:spPr>
          <a:xfrm>
            <a:off x="9144002" y="3341308"/>
            <a:ext cx="2822712" cy="830997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misclassification 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we make more error in classifying malignant.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9172593" y="2844837"/>
            <a:ext cx="2794120" cy="49647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9144001" y="1183071"/>
            <a:ext cx="2822712" cy="584775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malignant tumours got mis-classified as benign!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39"/>
          <p:cNvCxnSpPr>
            <a:stCxn id="537" idx="1"/>
            <a:endCxn id="504" idx="0"/>
          </p:cNvCxnSpPr>
          <p:nvPr/>
        </p:nvCxnSpPr>
        <p:spPr>
          <a:xfrm flipH="1">
            <a:off x="6001801" y="1475459"/>
            <a:ext cx="3142200" cy="11556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9" name="Google Shape;539;p39"/>
          <p:cNvCxnSpPr>
            <a:stCxn id="537" idx="1"/>
            <a:endCxn id="506" idx="7"/>
          </p:cNvCxnSpPr>
          <p:nvPr/>
        </p:nvCxnSpPr>
        <p:spPr>
          <a:xfrm flipH="1">
            <a:off x="6528901" y="1475459"/>
            <a:ext cx="2615100" cy="11730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p39"/>
          <p:cNvCxnSpPr>
            <a:stCxn id="537" idx="1"/>
            <a:endCxn id="507" idx="7"/>
          </p:cNvCxnSpPr>
          <p:nvPr/>
        </p:nvCxnSpPr>
        <p:spPr>
          <a:xfrm flipH="1">
            <a:off x="6932101" y="1475459"/>
            <a:ext cx="2211900" cy="11730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" name="Google Shape;541;p39"/>
          <p:cNvSpPr txBox="1"/>
          <p:nvPr/>
        </p:nvSpPr>
        <p:spPr>
          <a:xfrm>
            <a:off x="9547087" y="242452"/>
            <a:ext cx="6880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Benign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10425962" y="36227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10425962" y="73181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9547086" y="617531"/>
            <a:ext cx="9283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Threshold Selection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0" name="Google Shape;550;p40"/>
          <p:cNvSpPr txBox="1"/>
          <p:nvPr/>
        </p:nvSpPr>
        <p:spPr>
          <a:xfrm>
            <a:off x="457200" y="1463039"/>
            <a:ext cx="29530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if t is large?</a:t>
            </a:r>
            <a:endParaRPr sz="20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1" name="Google Shape;551;p40"/>
          <p:cNvCxnSpPr/>
          <p:nvPr/>
        </p:nvCxnSpPr>
        <p:spPr>
          <a:xfrm>
            <a:off x="2325189" y="2690949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40"/>
          <p:cNvSpPr/>
          <p:nvPr/>
        </p:nvSpPr>
        <p:spPr>
          <a:xfrm>
            <a:off x="694486" y="2537060"/>
            <a:ext cx="1446165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553" name="Google Shape;553;p40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5" name="Google Shape;555;p40"/>
          <p:cNvCxnSpPr/>
          <p:nvPr/>
        </p:nvCxnSpPr>
        <p:spPr>
          <a:xfrm rot="10800000">
            <a:off x="6988629" y="2690948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6665712" y="3149418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2301342" y="5299166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40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73" name="Google Shape;573;p40"/>
          <p:cNvCxnSpPr/>
          <p:nvPr/>
        </p:nvCxnSpPr>
        <p:spPr>
          <a:xfrm rot="10800000">
            <a:off x="6964782" y="5299165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6641865" y="5757635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5" name="Google Shape;575;p40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6" name="Google Shape;576;p40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7" name="Google Shape;577;p40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8" name="Google Shape;578;p40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7" name="Google Shape;587;p40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549965" y="4179925"/>
            <a:ext cx="1092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In Reality,</a:t>
            </a:r>
            <a:endParaRPr sz="18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9" name="Google Shape;589;p40"/>
          <p:cNvSpPr/>
          <p:nvPr/>
        </p:nvSpPr>
        <p:spPr>
          <a:xfrm>
            <a:off x="7094134" y="2285738"/>
            <a:ext cx="973370" cy="817526"/>
          </a:xfrm>
          <a:prstGeom prst="ellipse">
            <a:avLst/>
          </a:prstGeom>
          <a:noFill/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90" name="Google Shape;590;p40"/>
          <p:cNvCxnSpPr/>
          <p:nvPr/>
        </p:nvCxnSpPr>
        <p:spPr>
          <a:xfrm flipH="1">
            <a:off x="7905131" y="1838367"/>
            <a:ext cx="1358061" cy="481437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40"/>
          <p:cNvSpPr txBox="1"/>
          <p:nvPr/>
        </p:nvSpPr>
        <p:spPr>
          <a:xfrm>
            <a:off x="9263193" y="1480856"/>
            <a:ext cx="2559613" cy="107721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in detecting worst cases where immediate intervention is required (with high priority).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0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4" name="Google Shape;594;p40"/>
          <p:cNvSpPr/>
          <p:nvPr/>
        </p:nvSpPr>
        <p:spPr>
          <a:xfrm>
            <a:off x="9263192" y="984385"/>
            <a:ext cx="2559614" cy="49647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Threshold Selection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457200" y="1463039"/>
            <a:ext cx="3397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if t is too small?</a:t>
            </a:r>
            <a:endParaRPr sz="20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325189" y="2690949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p41"/>
          <p:cNvSpPr/>
          <p:nvPr/>
        </p:nvSpPr>
        <p:spPr>
          <a:xfrm>
            <a:off x="694486" y="2537060"/>
            <a:ext cx="1446165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603" name="Google Shape;603;p41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4" name="Google Shape;604;p41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5" name="Google Shape;605;p41"/>
          <p:cNvCxnSpPr/>
          <p:nvPr/>
        </p:nvCxnSpPr>
        <p:spPr>
          <a:xfrm rot="10800000">
            <a:off x="4054076" y="2684172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6" name="Google Shape;606;p41"/>
          <p:cNvSpPr txBox="1"/>
          <p:nvPr/>
        </p:nvSpPr>
        <p:spPr>
          <a:xfrm>
            <a:off x="3711338" y="3145672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0.30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Google Shape;607;p41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8" name="Google Shape;608;p41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41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2" name="Google Shape;612;p41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3" name="Google Shape;613;p41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9" name="Google Shape;619;p41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20" name="Google Shape;620;p41"/>
          <p:cNvCxnSpPr/>
          <p:nvPr/>
        </p:nvCxnSpPr>
        <p:spPr>
          <a:xfrm>
            <a:off x="2301342" y="5299166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41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23" name="Google Shape;623;p41"/>
          <p:cNvCxnSpPr/>
          <p:nvPr/>
        </p:nvCxnSpPr>
        <p:spPr>
          <a:xfrm rot="10800000">
            <a:off x="4034254" y="5301435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4" name="Google Shape;624;p41"/>
          <p:cNvSpPr txBox="1"/>
          <p:nvPr/>
        </p:nvSpPr>
        <p:spPr>
          <a:xfrm>
            <a:off x="3711338" y="5784667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0.30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5" name="Google Shape;625;p41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7" name="Google Shape;627;p41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8" name="Google Shape;628;p41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6" name="Google Shape;636;p41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7" name="Google Shape;637;p41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8" name="Google Shape;638;p41"/>
          <p:cNvSpPr txBox="1"/>
          <p:nvPr/>
        </p:nvSpPr>
        <p:spPr>
          <a:xfrm>
            <a:off x="549965" y="4179925"/>
            <a:ext cx="1092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In Reality,</a:t>
            </a:r>
            <a:endParaRPr sz="18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1" name="Google Shape;641;p41"/>
          <p:cNvSpPr txBox="1"/>
          <p:nvPr/>
        </p:nvSpPr>
        <p:spPr>
          <a:xfrm>
            <a:off x="7494328" y="1033213"/>
            <a:ext cx="2822712" cy="584775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benign tumours got mis-classified as malignant!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41"/>
          <p:cNvCxnSpPr>
            <a:stCxn id="641" idx="1"/>
          </p:cNvCxnSpPr>
          <p:nvPr/>
        </p:nvCxnSpPr>
        <p:spPr>
          <a:xfrm flipH="1">
            <a:off x="4315828" y="1325600"/>
            <a:ext cx="3178500" cy="13167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41"/>
          <p:cNvCxnSpPr>
            <a:stCxn id="641" idx="1"/>
            <a:endCxn id="617" idx="0"/>
          </p:cNvCxnSpPr>
          <p:nvPr/>
        </p:nvCxnSpPr>
        <p:spPr>
          <a:xfrm flipH="1">
            <a:off x="7463728" y="1325600"/>
            <a:ext cx="30600" cy="13053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41"/>
          <p:cNvCxnSpPr>
            <a:stCxn id="641" idx="1"/>
            <a:endCxn id="613" idx="0"/>
          </p:cNvCxnSpPr>
          <p:nvPr/>
        </p:nvCxnSpPr>
        <p:spPr>
          <a:xfrm flipH="1">
            <a:off x="6208528" y="1325600"/>
            <a:ext cx="1285800" cy="13053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5" name="Google Shape;645;p41"/>
          <p:cNvSpPr/>
          <p:nvPr/>
        </p:nvSpPr>
        <p:spPr>
          <a:xfrm>
            <a:off x="7475654" y="547713"/>
            <a:ext cx="2841386" cy="49647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7494328" y="3949921"/>
            <a:ext cx="28227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misclassification 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we make more error in classifying malignant.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4103284" y="4884419"/>
            <a:ext cx="3619304" cy="817526"/>
          </a:xfrm>
          <a:prstGeom prst="ellipse">
            <a:avLst/>
          </a:prstGeom>
          <a:noFill/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2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Threshold Selection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457200" y="1463039"/>
            <a:ext cx="3397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if t is too small?</a:t>
            </a:r>
            <a:endParaRPr sz="20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54" name="Google Shape;654;p42"/>
          <p:cNvCxnSpPr/>
          <p:nvPr/>
        </p:nvCxnSpPr>
        <p:spPr>
          <a:xfrm>
            <a:off x="2325189" y="2690949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42"/>
          <p:cNvSpPr/>
          <p:nvPr/>
        </p:nvSpPr>
        <p:spPr>
          <a:xfrm>
            <a:off x="694486" y="2537060"/>
            <a:ext cx="1446165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8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656" name="Google Shape;656;p42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58" name="Google Shape;658;p42"/>
          <p:cNvCxnSpPr/>
          <p:nvPr/>
        </p:nvCxnSpPr>
        <p:spPr>
          <a:xfrm rot="10800000">
            <a:off x="4054076" y="2684172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9" name="Google Shape;659;p42"/>
          <p:cNvSpPr txBox="1"/>
          <p:nvPr/>
        </p:nvSpPr>
        <p:spPr>
          <a:xfrm>
            <a:off x="3711338" y="3145672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0.30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42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6" name="Google Shape;666;p42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7" name="Google Shape;667;p42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9" name="Google Shape;669;p42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0" name="Google Shape;670;p42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1" name="Google Shape;671;p42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73" name="Google Shape;673;p42"/>
          <p:cNvCxnSpPr/>
          <p:nvPr/>
        </p:nvCxnSpPr>
        <p:spPr>
          <a:xfrm>
            <a:off x="2301342" y="5299166"/>
            <a:ext cx="611341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42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5" name="Google Shape;675;p42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76" name="Google Shape;676;p42"/>
          <p:cNvCxnSpPr/>
          <p:nvPr/>
        </p:nvCxnSpPr>
        <p:spPr>
          <a:xfrm rot="10800000">
            <a:off x="4034254" y="5301435"/>
            <a:ext cx="0" cy="43107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7" name="Google Shape;677;p42"/>
          <p:cNvSpPr txBox="1"/>
          <p:nvPr/>
        </p:nvSpPr>
        <p:spPr>
          <a:xfrm>
            <a:off x="3711338" y="5784667"/>
            <a:ext cx="645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0.30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1" name="Google Shape;691;p42"/>
          <p:cNvSpPr txBox="1"/>
          <p:nvPr/>
        </p:nvSpPr>
        <p:spPr>
          <a:xfrm>
            <a:off x="549965" y="4179925"/>
            <a:ext cx="1092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6E1A"/>
                </a:solidFill>
                <a:latin typeface="Trebuchet MS"/>
                <a:ea typeface="Trebuchet MS"/>
                <a:cs typeface="Trebuchet MS"/>
                <a:sym typeface="Trebuchet MS"/>
              </a:rPr>
              <a:t>In Reality,</a:t>
            </a:r>
            <a:endParaRPr sz="1800">
              <a:solidFill>
                <a:srgbClr val="4C6E1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4" name="Google Shape;694;p42"/>
          <p:cNvSpPr txBox="1"/>
          <p:nvPr/>
        </p:nvSpPr>
        <p:spPr>
          <a:xfrm>
            <a:off x="7494328" y="1033213"/>
            <a:ext cx="2822712" cy="107721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all patients who might be having malignant tumours and start treating them at a very early stage!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7475654" y="547713"/>
            <a:ext cx="2841386" cy="49647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4159572" y="2265920"/>
            <a:ext cx="3946189" cy="817526"/>
          </a:xfrm>
          <a:prstGeom prst="ellipse">
            <a:avLst/>
          </a:prstGeom>
          <a:noFill/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Threshold Selection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522514" y="1698171"/>
            <a:ext cx="108421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decision-makers often have a preference for one type of error over the other, which should influence the threshold value they pick.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i="1"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there's no preference between the errors, the right threshold to select is </a:t>
            </a:r>
            <a:r>
              <a:rPr i="1" lang="en-GB" sz="2400">
                <a:solidFill>
                  <a:srgbClr val="72A528"/>
                </a:solidFill>
                <a:latin typeface="Trebuchet MS"/>
                <a:ea typeface="Trebuchet MS"/>
                <a:cs typeface="Trebuchet MS"/>
                <a:sym typeface="Trebuchet MS"/>
              </a:rPr>
              <a:t>t = 0.5</a:t>
            </a:r>
            <a:r>
              <a:rPr i="1"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since it just predicts the most likely outcome.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Confusion Matrix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Image result" id="708" name="Google Shape;7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036" y="2100489"/>
            <a:ext cx="3981245" cy="308546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4"/>
          <p:cNvSpPr/>
          <p:nvPr/>
        </p:nvSpPr>
        <p:spPr>
          <a:xfrm>
            <a:off x="8569233" y="2100489"/>
            <a:ext cx="2625635" cy="10999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374" y="27763"/>
                </a:moveTo>
                <a:lnTo>
                  <a:pt x="-81418" y="163288"/>
                </a:lnTo>
              </a:path>
            </a:pathLst>
          </a:custGeom>
          <a:solidFill>
            <a:schemeClr val="accent2"/>
          </a:solidFill>
          <a:ln cap="rnd" cmpd="sng" w="19050">
            <a:solidFill>
              <a:srgbClr val="215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No. of actual positive cases that are incorrectly predicted as negative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8569232" y="4538889"/>
            <a:ext cx="2625635" cy="10999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972" y="91895"/>
                </a:moveTo>
                <a:lnTo>
                  <a:pt x="-82015" y="3671"/>
                </a:lnTo>
              </a:path>
            </a:pathLst>
          </a:custGeom>
          <a:solidFill>
            <a:schemeClr val="accent2"/>
          </a:solidFill>
          <a:ln cap="rnd" cmpd="sng" w="19050">
            <a:solidFill>
              <a:srgbClr val="215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No. of actual negative cases that are correctly predicted as negative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557347" y="2100488"/>
            <a:ext cx="2625635" cy="10999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387" y="27763"/>
                </a:moveTo>
                <a:lnTo>
                  <a:pt x="206274" y="164734"/>
                </a:lnTo>
              </a:path>
            </a:pathLst>
          </a:custGeom>
          <a:solidFill>
            <a:schemeClr val="accent2"/>
          </a:solidFill>
          <a:ln cap="rnd" cmpd="sng" w="19050">
            <a:solidFill>
              <a:srgbClr val="215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No. of actual positive cases that are correctly predicted as positive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557346" y="4538888"/>
            <a:ext cx="2625635" cy="10999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179" y="91895"/>
                </a:moveTo>
                <a:lnTo>
                  <a:pt x="207468" y="13667"/>
                </a:lnTo>
              </a:path>
            </a:pathLst>
          </a:custGeom>
          <a:solidFill>
            <a:schemeClr val="accent2"/>
          </a:solidFill>
          <a:ln cap="rnd" cmpd="sng" w="19050">
            <a:solidFill>
              <a:srgbClr val="215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No. of actual negative cases that are incorrectly predicted as positive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3" name="Google Shape;713;p44"/>
          <p:cNvSpPr/>
          <p:nvPr/>
        </p:nvSpPr>
        <p:spPr>
          <a:xfrm>
            <a:off x="3801291" y="4360730"/>
            <a:ext cx="3735044" cy="728114"/>
          </a:xfrm>
          <a:prstGeom prst="rect">
            <a:avLst/>
          </a:prstGeom>
          <a:solidFill>
            <a:srgbClr val="FF0000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4" name="Google Shape;714;p44"/>
          <p:cNvSpPr/>
          <p:nvPr/>
        </p:nvSpPr>
        <p:spPr>
          <a:xfrm>
            <a:off x="3801291" y="3279164"/>
            <a:ext cx="3735044" cy="728114"/>
          </a:xfrm>
          <a:prstGeom prst="rect">
            <a:avLst/>
          </a:prstGeom>
          <a:solidFill>
            <a:schemeClr val="accent6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5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Confusion Matrix: Example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5"/>
          <p:cNvSpPr txBox="1"/>
          <p:nvPr/>
        </p:nvSpPr>
        <p:spPr>
          <a:xfrm>
            <a:off x="5499279" y="1390918"/>
            <a:ext cx="610458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number of observations = (100 + 50 + 150 + 9700) = 10000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number of positive cases = (100 + 50) = 150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number of negative cases = (150 + 9700) = 9850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TP = 100, i.e. 100 out of 150 positive cases are correctly predicted as positive.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FN = 50, i.e. 50 out of 150 positive cases are incorrectly predicted as negative.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FP = 150, i.e. 150 out of 9850 negative cases are incorrectly predicted as positive.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TN = 9700, i.e. 9700 out of 9850 negative cases are correctly predicted as negative.</a:t>
            </a:r>
            <a:endParaRPr/>
          </a:p>
        </p:txBody>
      </p:sp>
      <p:pic>
        <p:nvPicPr>
          <p:cNvPr descr="Image result for confusion matrix" id="721" name="Google Shape;7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8" y="2164659"/>
            <a:ext cx="4918701" cy="314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6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Measures of Error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7" name="Google Shape;727;p46"/>
          <p:cNvSpPr/>
          <p:nvPr/>
        </p:nvSpPr>
        <p:spPr>
          <a:xfrm>
            <a:off x="360608" y="1806673"/>
            <a:ext cx="2606033" cy="615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728" name="Google Shape;728;p46"/>
          <p:cNvSpPr/>
          <p:nvPr/>
        </p:nvSpPr>
        <p:spPr>
          <a:xfrm>
            <a:off x="360608" y="3559136"/>
            <a:ext cx="2615652" cy="6154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729" name="Google Shape;729;p46"/>
          <p:cNvSpPr/>
          <p:nvPr/>
        </p:nvSpPr>
        <p:spPr>
          <a:xfrm>
            <a:off x="360608" y="5311599"/>
            <a:ext cx="5571269" cy="6594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730" name="Google Shape;730;p46"/>
          <p:cNvSpPr txBox="1"/>
          <p:nvPr/>
        </p:nvSpPr>
        <p:spPr>
          <a:xfrm>
            <a:off x="3367825" y="1652753"/>
            <a:ext cx="54477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Sensitivity measures the proportion of actual positive cases that we classify correctly. This is often called the true positive rate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3367824" y="3349639"/>
            <a:ext cx="54477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Specificity measures the percentage of actual negative cases that we classify correctly. This is often called the true negative rate.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2" name="Google Shape;732;p46"/>
          <p:cNvSpPr txBox="1"/>
          <p:nvPr/>
        </p:nvSpPr>
        <p:spPr>
          <a:xfrm>
            <a:off x="6091705" y="5193182"/>
            <a:ext cx="4134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accuracy measures the proportion of cases that are predicted incorrectly.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70C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 1: Tumour Size Vs Tumour Type</a:t>
            </a:r>
            <a:endParaRPr b="1">
              <a:solidFill>
                <a:srgbClr val="0070C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494469" y="3777804"/>
            <a:ext cx="708338" cy="682581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</a:t>
            </a:r>
            <a:endParaRPr b="0" i="0" sz="7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171950" y="2588833"/>
            <a:ext cx="478664" cy="440028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837359" y="2997558"/>
            <a:ext cx="1135487" cy="1144073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482903" y="2709929"/>
            <a:ext cx="1456386" cy="1508974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942257" y="4486812"/>
            <a:ext cx="239332" cy="220014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805948" y="5076958"/>
            <a:ext cx="526962" cy="509789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391425" y="5052007"/>
            <a:ext cx="445934" cy="440565"/>
          </a:xfrm>
          <a:prstGeom prst="ellipse">
            <a:avLst/>
          </a:prstGeom>
          <a:solidFill>
            <a:schemeClr val="accent2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person clipart"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467919" y="1932326"/>
            <a:ext cx="2434190" cy="2434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rson clipart"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32799" r="27519" t="0"/>
          <a:stretch/>
        </p:blipFill>
        <p:spPr>
          <a:xfrm flipH="1">
            <a:off x="2485622" y="2924536"/>
            <a:ext cx="965916" cy="243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7467919" y="2388451"/>
            <a:ext cx="941986" cy="34773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0"/>
          <p:cNvSpPr/>
          <p:nvPr/>
        </p:nvSpPr>
        <p:spPr>
          <a:xfrm rot="10800000">
            <a:off x="3202146" y="4529743"/>
            <a:ext cx="708338" cy="34773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364989" y="2640302"/>
            <a:ext cx="862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Benign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7358667" y="4108044"/>
            <a:ext cx="1210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276775" y="2274123"/>
            <a:ext cx="862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974474" y="4310398"/>
            <a:ext cx="862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Benign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371027" y="4596819"/>
            <a:ext cx="862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Benign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7061563" y="5617018"/>
            <a:ext cx="1210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Malignant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287057" y="5471375"/>
            <a:ext cx="862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Benign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Image result for person clipart" id="175" name="Google Shape;175;p20"/>
          <p:cNvSpPr/>
          <p:nvPr/>
        </p:nvSpPr>
        <p:spPr>
          <a:xfrm>
            <a:off x="155575" y="-144463"/>
            <a:ext cx="2076782" cy="207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person clipart"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3147" y="2080718"/>
            <a:ext cx="536756" cy="121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7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Calculation of Errors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Image result for confusion matrix" id="738" name="Google Shape;7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9" y="1585111"/>
            <a:ext cx="4858412" cy="31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7"/>
          <p:cNvSpPr/>
          <p:nvPr/>
        </p:nvSpPr>
        <p:spPr>
          <a:xfrm>
            <a:off x="5628067" y="1806673"/>
            <a:ext cx="4814972" cy="6173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740" name="Google Shape;740;p47"/>
          <p:cNvSpPr/>
          <p:nvPr/>
        </p:nvSpPr>
        <p:spPr>
          <a:xfrm>
            <a:off x="5628066" y="3183328"/>
            <a:ext cx="3902800" cy="6173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741" name="Google Shape;741;p47"/>
          <p:cNvSpPr/>
          <p:nvPr/>
        </p:nvSpPr>
        <p:spPr>
          <a:xfrm>
            <a:off x="360608" y="5332865"/>
            <a:ext cx="5023363" cy="66499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742" name="Google Shape;742;p47"/>
          <p:cNvSpPr txBox="1"/>
          <p:nvPr/>
        </p:nvSpPr>
        <p:spPr>
          <a:xfrm>
            <a:off x="5525036" y="2460320"/>
            <a:ext cx="6420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66.67% of the positive cases were predicted correctly by the model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47"/>
          <p:cNvSpPr txBox="1"/>
          <p:nvPr/>
        </p:nvSpPr>
        <p:spPr>
          <a:xfrm>
            <a:off x="5525036" y="3864574"/>
            <a:ext cx="6484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98.47% of the negative cases were predicted correctly by the model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47"/>
          <p:cNvSpPr txBox="1"/>
          <p:nvPr/>
        </p:nvSpPr>
        <p:spPr>
          <a:xfrm>
            <a:off x="255429" y="6208074"/>
            <a:ext cx="5758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0.02% of examples were incorrectly predicted by the model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5" name="Google Shape;745;p47"/>
          <p:cNvSpPr/>
          <p:nvPr/>
        </p:nvSpPr>
        <p:spPr>
          <a:xfrm>
            <a:off x="5628066" y="5263327"/>
            <a:ext cx="391094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8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Again! How to select threshold?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51" name="Google Shape;751;p48"/>
          <p:cNvSpPr/>
          <p:nvPr/>
        </p:nvSpPr>
        <p:spPr>
          <a:xfrm>
            <a:off x="540912" y="1692326"/>
            <a:ext cx="72808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decision-makers often have a preference for one type of error over the other, which should influence the threshold value they pick. </a:t>
            </a:r>
            <a:endParaRPr/>
          </a:p>
        </p:txBody>
      </p:sp>
      <p:sp>
        <p:nvSpPr>
          <p:cNvPr id="752" name="Google Shape;752;p48"/>
          <p:cNvSpPr txBox="1"/>
          <p:nvPr/>
        </p:nvSpPr>
        <p:spPr>
          <a:xfrm>
            <a:off x="540911" y="2820369"/>
            <a:ext cx="72808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Therefore, selection of threshold actually depends  on the business problem, how much of the error can be compromised and other constraints.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ROC (Receiver Operating Characteristic) Curve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58" name="Google Shape;758;p49"/>
          <p:cNvPicPr preferRelativeResize="0"/>
          <p:nvPr/>
        </p:nvPicPr>
        <p:blipFill rotWithShape="1">
          <a:blip r:embed="rId3">
            <a:alphaModFix/>
          </a:blip>
          <a:srcRect b="5714" l="47197" r="13251" t="33398"/>
          <a:stretch/>
        </p:blipFill>
        <p:spPr>
          <a:xfrm>
            <a:off x="3025431" y="1198103"/>
            <a:ext cx="5885646" cy="529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Example: Tumour Size Vs Tumour Type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360608" y="940157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Light"/>
              <a:buNone/>
            </a:pPr>
            <a:r>
              <a:rPr lang="en-GB" sz="4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Data Set</a:t>
            </a:r>
            <a:endParaRPr sz="4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2859110" y="1931831"/>
            <a:ext cx="0" cy="4314423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837127" y="2434107"/>
            <a:ext cx="3902298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1168114" y="1998303"/>
            <a:ext cx="1442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Size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3130074" y="1998303"/>
            <a:ext cx="1408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Type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262130" y="2743200"/>
            <a:ext cx="103030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0.75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193960" y="2660366"/>
            <a:ext cx="103030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6272012" y="2365557"/>
            <a:ext cx="1474571" cy="92333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 = Benign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= Malignant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7753081" y="2365557"/>
            <a:ext cx="643944" cy="37556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7753081" y="2913322"/>
            <a:ext cx="643944" cy="37556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8525814" y="2365557"/>
            <a:ext cx="236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Absence of Malignance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8525814" y="2883512"/>
            <a:ext cx="2424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Presence of Malignance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60608" y="261541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we use Linear Regression to Model the Problem?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14656" l="28586" r="28653" t="33759"/>
          <a:stretch/>
        </p:blipFill>
        <p:spPr>
          <a:xfrm>
            <a:off x="2215165" y="1600140"/>
            <a:ext cx="6774289" cy="4594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2"/>
          <p:cNvCxnSpPr/>
          <p:nvPr/>
        </p:nvCxnSpPr>
        <p:spPr>
          <a:xfrm flipH="1" rot="10800000">
            <a:off x="3670479" y="1712890"/>
            <a:ext cx="4546242" cy="4211392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8023538" y="1712890"/>
            <a:ext cx="2182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 line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Limitations???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14656" l="28586" r="28653" t="33759"/>
          <a:stretch/>
        </p:blipFill>
        <p:spPr>
          <a:xfrm>
            <a:off x="0" y="1909232"/>
            <a:ext cx="5862833" cy="397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14656" l="28586" r="28653" t="33759"/>
          <a:stretch/>
        </p:blipFill>
        <p:spPr>
          <a:xfrm>
            <a:off x="6091706" y="1909232"/>
            <a:ext cx="5859887" cy="3974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/>
          <p:nvPr/>
        </p:nvCxnSpPr>
        <p:spPr>
          <a:xfrm flipH="1" rot="10800000">
            <a:off x="1352282" y="1909233"/>
            <a:ext cx="3966693" cy="3667319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10" name="Google Shape;210;p23"/>
          <p:cNvCxnSpPr/>
          <p:nvPr/>
        </p:nvCxnSpPr>
        <p:spPr>
          <a:xfrm flipH="1" rot="10800000">
            <a:off x="7454721" y="1909232"/>
            <a:ext cx="3966693" cy="3667319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11" name="Google Shape;211;p23"/>
          <p:cNvCxnSpPr/>
          <p:nvPr/>
        </p:nvCxnSpPr>
        <p:spPr>
          <a:xfrm rot="10800000">
            <a:off x="3696237" y="3438659"/>
            <a:ext cx="0" cy="1442434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1352282" y="3438659"/>
            <a:ext cx="2343955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3" name="Google Shape;213;p23"/>
          <p:cNvCxnSpPr/>
          <p:nvPr/>
        </p:nvCxnSpPr>
        <p:spPr>
          <a:xfrm rot="10800000">
            <a:off x="10816107" y="2460875"/>
            <a:ext cx="0" cy="242021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4" name="Google Shape;214;p23"/>
          <p:cNvCxnSpPr/>
          <p:nvPr/>
        </p:nvCxnSpPr>
        <p:spPr>
          <a:xfrm rot="10800000">
            <a:off x="7454722" y="2504373"/>
            <a:ext cx="3361385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5" name="Google Shape;215;p23"/>
          <p:cNvSpPr txBox="1"/>
          <p:nvPr/>
        </p:nvSpPr>
        <p:spPr>
          <a:xfrm>
            <a:off x="941685" y="3253993"/>
            <a:ext cx="592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0.6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997007" y="231970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091706" y="708786"/>
            <a:ext cx="4190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 we mean by tumour type = 0.6?!!</a:t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091706" y="1192126"/>
            <a:ext cx="4190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F7597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 we mean by tumour type = 1.2?!!</a:t>
            </a:r>
            <a:endParaRPr sz="1800">
              <a:solidFill>
                <a:srgbClr val="0F75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Huge RSS!!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14656" l="28586" r="28653" t="33759"/>
          <a:stretch/>
        </p:blipFill>
        <p:spPr>
          <a:xfrm>
            <a:off x="2215165" y="1600140"/>
            <a:ext cx="6774289" cy="4594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/>
          <p:nvPr/>
        </p:nvCxnSpPr>
        <p:spPr>
          <a:xfrm flipH="1" rot="10800000">
            <a:off x="3670479" y="1712890"/>
            <a:ext cx="4546242" cy="4211392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6593983" y="2665927"/>
            <a:ext cx="0" cy="528034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6825803" y="2665927"/>
            <a:ext cx="0" cy="33485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8" name="Google Shape;228;p24"/>
          <p:cNvCxnSpPr/>
          <p:nvPr/>
        </p:nvCxnSpPr>
        <p:spPr>
          <a:xfrm>
            <a:off x="7585656" y="2331076"/>
            <a:ext cx="0" cy="33485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9" name="Google Shape;229;p24"/>
          <p:cNvCxnSpPr/>
          <p:nvPr/>
        </p:nvCxnSpPr>
        <p:spPr>
          <a:xfrm>
            <a:off x="5112913" y="4597758"/>
            <a:ext cx="0" cy="46363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0" name="Google Shape;230;p24"/>
          <p:cNvCxnSpPr/>
          <p:nvPr/>
        </p:nvCxnSpPr>
        <p:spPr>
          <a:xfrm>
            <a:off x="5318975" y="4391696"/>
            <a:ext cx="0" cy="70833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1" name="Google Shape;231;p24"/>
          <p:cNvCxnSpPr/>
          <p:nvPr/>
        </p:nvCxnSpPr>
        <p:spPr>
          <a:xfrm>
            <a:off x="4353059" y="5061397"/>
            <a:ext cx="0" cy="21894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60608" y="300730"/>
            <a:ext cx="5151550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Probabilistic Outcome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37" name="Google Shape;237;p25"/>
          <p:cNvCxnSpPr/>
          <p:nvPr/>
        </p:nvCxnSpPr>
        <p:spPr>
          <a:xfrm>
            <a:off x="2859110" y="1931831"/>
            <a:ext cx="0" cy="4314423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837127" y="2434107"/>
            <a:ext cx="5261067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5"/>
          <p:cNvSpPr txBox="1"/>
          <p:nvPr/>
        </p:nvSpPr>
        <p:spPr>
          <a:xfrm>
            <a:off x="1126902" y="1998303"/>
            <a:ext cx="1442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Size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994592" y="1998303"/>
            <a:ext cx="2810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P(Tumour = 1| Tumour Size)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991674" y="2743200"/>
            <a:ext cx="130076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0.0 – 5.0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5.0 – 10.0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10.0 – 15.0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15.0 – 20.0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25.0 – 30.0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3828269" y="2743200"/>
            <a:ext cx="130076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0.05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0.38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0.43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rot="10800000">
            <a:off x="6800044" y="1584101"/>
            <a:ext cx="0" cy="4301544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5"/>
          <p:cNvCxnSpPr/>
          <p:nvPr/>
        </p:nvCxnSpPr>
        <p:spPr>
          <a:xfrm>
            <a:off x="6800044" y="5885645"/>
            <a:ext cx="5280339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25"/>
          <p:cNvSpPr/>
          <p:nvPr/>
        </p:nvSpPr>
        <p:spPr>
          <a:xfrm>
            <a:off x="6851561" y="2060620"/>
            <a:ext cx="4468969" cy="3756925"/>
          </a:xfrm>
          <a:custGeom>
            <a:rect b="b" l="l" r="r" t="t"/>
            <a:pathLst>
              <a:path extrusionOk="0" h="3756925" w="4468969">
                <a:moveTo>
                  <a:pt x="0" y="3747752"/>
                </a:moveTo>
                <a:cubicBezTo>
                  <a:pt x="574182" y="3770290"/>
                  <a:pt x="1148365" y="3792828"/>
                  <a:pt x="1635616" y="3271234"/>
                </a:cubicBezTo>
                <a:cubicBezTo>
                  <a:pt x="2122867" y="2749640"/>
                  <a:pt x="2451279" y="1163392"/>
                  <a:pt x="2923504" y="618186"/>
                </a:cubicBezTo>
                <a:cubicBezTo>
                  <a:pt x="3395729" y="72980"/>
                  <a:pt x="3932349" y="36490"/>
                  <a:pt x="4468969" y="0"/>
                </a:cubicBezTo>
              </a:path>
            </a:pathLst>
          </a:custGeom>
          <a:noFill/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 rot="-5400000">
            <a:off x="5152343" y="3550207"/>
            <a:ext cx="2810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P(Tumour = 1| Tumour Size)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8839201" y="5953746"/>
            <a:ext cx="1442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Size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396795" y="56328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6406628" y="16745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0" name="Google Shape;250;p25"/>
          <p:cNvCxnSpPr/>
          <p:nvPr/>
        </p:nvCxnSpPr>
        <p:spPr>
          <a:xfrm>
            <a:off x="6580314" y="2020159"/>
            <a:ext cx="5011461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1" name="Google Shape;251;p25"/>
          <p:cNvSpPr/>
          <p:nvPr/>
        </p:nvSpPr>
        <p:spPr>
          <a:xfrm>
            <a:off x="8642729" y="5336439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552577" y="4868214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8984414" y="4544783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9002774" y="3939082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8216721" y="5342879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9599057" y="3305739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9095073" y="3350815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9732136" y="3016420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9710673" y="2499868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9470266" y="2544944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10163534" y="2469097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10315934" y="2621497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7184265" y="5541801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7678689" y="5660445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0970610" y="2205736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6" name="Google Shape;266;p25"/>
          <p:cNvCxnSpPr/>
          <p:nvPr/>
        </p:nvCxnSpPr>
        <p:spPr>
          <a:xfrm rot="5400000">
            <a:off x="10114711" y="1394909"/>
            <a:ext cx="1022700" cy="689100"/>
          </a:xfrm>
          <a:prstGeom prst="curvedConnector3">
            <a:avLst>
              <a:gd fmla="val 50000" name="adj1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25"/>
          <p:cNvSpPr txBox="1"/>
          <p:nvPr/>
        </p:nvSpPr>
        <p:spPr>
          <a:xfrm>
            <a:off x="10051917" y="858777"/>
            <a:ext cx="2028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Sigmoid Function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360608" y="300730"/>
            <a:ext cx="11462198" cy="63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Open Sans Light"/>
              <a:buNone/>
            </a:pPr>
            <a:r>
              <a:rPr b="1" lang="en-GB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Sigmoid Function</a:t>
            </a:r>
            <a:endParaRPr b="1">
              <a:solidFill>
                <a:srgbClr val="00B0F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73" name="Google Shape;273;p26"/>
          <p:cNvCxnSpPr/>
          <p:nvPr/>
        </p:nvCxnSpPr>
        <p:spPr>
          <a:xfrm rot="10800000">
            <a:off x="978793" y="1867436"/>
            <a:ext cx="0" cy="4301544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26"/>
          <p:cNvCxnSpPr/>
          <p:nvPr/>
        </p:nvCxnSpPr>
        <p:spPr>
          <a:xfrm>
            <a:off x="978793" y="6168980"/>
            <a:ext cx="5280339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26"/>
          <p:cNvSpPr/>
          <p:nvPr/>
        </p:nvSpPr>
        <p:spPr>
          <a:xfrm>
            <a:off x="1030310" y="2343955"/>
            <a:ext cx="4468969" cy="3756925"/>
          </a:xfrm>
          <a:custGeom>
            <a:rect b="b" l="l" r="r" t="t"/>
            <a:pathLst>
              <a:path extrusionOk="0" h="3756925" w="4468969">
                <a:moveTo>
                  <a:pt x="0" y="3747752"/>
                </a:moveTo>
                <a:cubicBezTo>
                  <a:pt x="574182" y="3770290"/>
                  <a:pt x="1148365" y="3792828"/>
                  <a:pt x="1635616" y="3271234"/>
                </a:cubicBezTo>
                <a:cubicBezTo>
                  <a:pt x="2122867" y="2749640"/>
                  <a:pt x="2451279" y="1163392"/>
                  <a:pt x="2923504" y="618186"/>
                </a:cubicBezTo>
                <a:cubicBezTo>
                  <a:pt x="3395729" y="72980"/>
                  <a:pt x="3932349" y="36490"/>
                  <a:pt x="4468969" y="0"/>
                </a:cubicBezTo>
              </a:path>
            </a:pathLst>
          </a:custGeom>
          <a:noFill/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 rot="-5400000">
            <a:off x="-864058" y="3833542"/>
            <a:ext cx="3200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P(Tumour Type=1| Tumour Size)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3017950" y="6237081"/>
            <a:ext cx="1442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Tumour Size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575544" y="59162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585377" y="19578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>
            <a:off x="759063" y="2303494"/>
            <a:ext cx="5011461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1" name="Google Shape;281;p26"/>
          <p:cNvSpPr/>
          <p:nvPr/>
        </p:nvSpPr>
        <p:spPr>
          <a:xfrm>
            <a:off x="2305318" y="5241701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731326" y="5151549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3163163" y="4828118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3181523" y="4222417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2395470" y="5626214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3649015" y="3928055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3955961" y="3837903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3910885" y="3299755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3758486" y="3561008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3649015" y="2828279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4342283" y="2752432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4494683" y="2904832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1363014" y="5825136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1857438" y="5943780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5149359" y="2489071"/>
            <a:ext cx="90152" cy="90152"/>
          </a:xfrm>
          <a:prstGeom prst="ellipse">
            <a:avLst/>
          </a:prstGeom>
          <a:solidFill>
            <a:srgbClr val="72A5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6" name="Google Shape;296;p26"/>
          <p:cNvCxnSpPr/>
          <p:nvPr/>
        </p:nvCxnSpPr>
        <p:spPr>
          <a:xfrm rot="5400000">
            <a:off x="4293460" y="1678244"/>
            <a:ext cx="1022700" cy="689100"/>
          </a:xfrm>
          <a:prstGeom prst="curvedConnector3">
            <a:avLst>
              <a:gd fmla="val 50000" name="adj1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" name="Google Shape;297;p26"/>
          <p:cNvSpPr txBox="1"/>
          <p:nvPr/>
        </p:nvSpPr>
        <p:spPr>
          <a:xfrm>
            <a:off x="4579592" y="1135834"/>
            <a:ext cx="2028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Sigmoid Function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6447256" y="1018104"/>
            <a:ext cx="1849352" cy="617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6447256" y="1934161"/>
            <a:ext cx="2699265" cy="36933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Problem: z = a + b*x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6447256" y="4398800"/>
            <a:ext cx="5270482" cy="10389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23" r="0" t="-2906"/>
            </a:stretch>
          </a:blip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