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4" name="Google Shape;184;p1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7" name="Google Shape;2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8" name="Google Shape;10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2" name="Google Shape;1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 name="Google Shape;1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6" name="Google Shape;1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480"/>
              </a:spcBef>
              <a:spcAft>
                <a:spcPts val="0"/>
              </a:spcAft>
              <a:buSzPts val="1800"/>
              <a:buFont typeface="Noto Sans Symbols"/>
              <a:buNone/>
              <a:defRPr>
                <a:solidFill>
                  <a:srgbClr val="9933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20" name="Google Shape;20;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2"/>
          <p:cNvSpPr/>
          <p:nvPr>
            <p:ph type="title"/>
          </p:nvPr>
        </p:nvSpPr>
        <p:spPr>
          <a:xfrm>
            <a:off x="457200" y="274638"/>
            <a:ext cx="8229600" cy="11430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4" name="Google Shape;74;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5" name="Google Shape;75;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76" name="Google Shape;76;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77" name="Google Shape;77;p12"/>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3"/>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81" name="Google Shape;81;p13"/>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82" name="Google Shape;82;p1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95" name="Shape 95"/>
        <p:cNvGrpSpPr/>
        <p:nvPr/>
      </p:nvGrpSpPr>
      <p:grpSpPr>
        <a:xfrm>
          <a:off x="0" y="0"/>
          <a:ext cx="0" cy="0"/>
          <a:chOff x="0" y="0"/>
          <a:chExt cx="0" cy="0"/>
        </a:xfrm>
      </p:grpSpPr>
      <p:sp>
        <p:nvSpPr>
          <p:cNvPr id="96" name="Google Shape;96;p15"/>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480"/>
              </a:spcBef>
              <a:spcAft>
                <a:spcPts val="0"/>
              </a:spcAft>
              <a:buSzPts val="1800"/>
              <a:buFont typeface="Noto Sans Symbols"/>
              <a:buNone/>
              <a:defRPr>
                <a:solidFill>
                  <a:srgbClr val="993300"/>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97" name="Google Shape;97;p15"/>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8" name="Google Shape;98;p1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9933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4" name="Google Shape;34;p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5"/>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5"/>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5"/>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9" name="Google Shape;39;p5"/>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0" name="Google Shape;40;p5"/>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1" name="Shape 41"/>
        <p:cNvGrpSpPr/>
        <p:nvPr/>
      </p:nvGrpSpPr>
      <p:grpSpPr>
        <a:xfrm>
          <a:off x="0" y="0"/>
          <a:ext cx="0" cy="0"/>
          <a:chOff x="0" y="0"/>
          <a:chExt cx="0" cy="0"/>
        </a:xfrm>
      </p:grpSpPr>
      <p:sp>
        <p:nvSpPr>
          <p:cNvPr id="42" name="Google Shape;42;p6"/>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6"/>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4" name="Google Shape;44;p6"/>
          <p:cNvSpPr txBox="1"/>
          <p:nvPr>
            <p:ph idx="2" type="body"/>
          </p:nvPr>
        </p:nvSpPr>
        <p:spPr>
          <a:xfrm>
            <a:off x="4760913" y="1905000"/>
            <a:ext cx="3770312"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5" name="Google Shape;45;p6"/>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6" name="Shape 46"/>
        <p:cNvGrpSpPr/>
        <p:nvPr/>
      </p:nvGrpSpPr>
      <p:grpSpPr>
        <a:xfrm>
          <a:off x="0" y="0"/>
          <a:ext cx="0" cy="0"/>
          <a:chOff x="0" y="0"/>
          <a:chExt cx="0" cy="0"/>
        </a:xfrm>
      </p:grpSpPr>
      <p:sp>
        <p:nvSpPr>
          <p:cNvPr id="47" name="Google Shape;47;p7"/>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7"/>
          <p:cNvSpPr txBox="1"/>
          <p:nvPr>
            <p:ph idx="1" type="body"/>
          </p:nvPr>
        </p:nvSpPr>
        <p:spPr>
          <a:xfrm>
            <a:off x="838200" y="1905000"/>
            <a:ext cx="3770313" cy="41814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49" name="Google Shape;49;p7"/>
          <p:cNvSpPr txBox="1"/>
          <p:nvPr>
            <p:ph idx="2" type="body"/>
          </p:nvPr>
        </p:nvSpPr>
        <p:spPr>
          <a:xfrm>
            <a:off x="4760913" y="1905000"/>
            <a:ext cx="3770312" cy="201453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0" name="Google Shape;50;p7"/>
          <p:cNvSpPr txBox="1"/>
          <p:nvPr>
            <p:ph idx="3" type="body"/>
          </p:nvPr>
        </p:nvSpPr>
        <p:spPr>
          <a:xfrm>
            <a:off x="4760913" y="4071938"/>
            <a:ext cx="3770312" cy="20145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1" name="Google Shape;51;p7"/>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8"/>
          <p:cNvSpPr/>
          <p:nvPr>
            <p:ph type="title"/>
          </p:nvPr>
        </p:nvSpPr>
        <p:spPr>
          <a:xfrm>
            <a:off x="6532563" y="457200"/>
            <a:ext cx="1998662" cy="5629275"/>
          </a:xfrm>
          <a:prstGeom prst="roundRect">
            <a:avLst>
              <a:gd fmla="val 4680"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54" name="Google Shape;54;p8"/>
          <p:cNvSpPr txBox="1"/>
          <p:nvPr/>
        </p:nvSpPr>
        <p:spPr>
          <a:xfrm rot="5400000">
            <a:off x="4744640" y="2299903"/>
            <a:ext cx="5574483" cy="194387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rgbClr val="993300"/>
                </a:solidFill>
                <a:latin typeface="Arial"/>
                <a:ea typeface="Arial"/>
                <a:cs typeface="Arial"/>
                <a:sym typeface="Arial"/>
              </a:rPr>
              <a:t>Click to edit Master title style</a:t>
            </a:r>
            <a:endParaRPr b="1" i="0" sz="3600" u="none" cap="none" strike="noStrike">
              <a:solidFill>
                <a:srgbClr val="993300"/>
              </a:solidFill>
              <a:latin typeface="Arial"/>
              <a:ea typeface="Arial"/>
              <a:cs typeface="Arial"/>
              <a:sym typeface="Arial"/>
            </a:endParaRPr>
          </a:p>
        </p:txBody>
      </p:sp>
      <p:sp>
        <p:nvSpPr>
          <p:cNvPr id="55" name="Google Shape;55;p8"/>
          <p:cNvSpPr txBox="1"/>
          <p:nvPr>
            <p:ph idx="1" type="body"/>
          </p:nvPr>
        </p:nvSpPr>
        <p:spPr>
          <a:xfrm rot="5400000">
            <a:off x="642144" y="348456"/>
            <a:ext cx="5629275" cy="5846763"/>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56" name="Google Shape;56;p8"/>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9"/>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9"/>
          <p:cNvSpPr txBox="1"/>
          <p:nvPr>
            <p:ph idx="1" type="body"/>
          </p:nvPr>
        </p:nvSpPr>
        <p:spPr>
          <a:xfrm rot="5400000">
            <a:off x="2593975" y="149225"/>
            <a:ext cx="41814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60" name="Google Shape;60;p9"/>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p:nvPr>
            <p:ph type="title"/>
          </p:nvPr>
        </p:nvSpPr>
        <p:spPr>
          <a:xfrm>
            <a:off x="1792288" y="4800600"/>
            <a:ext cx="5486400" cy="566738"/>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65" name="Google Shape;65;p10"/>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p:nvPr>
            <p:ph type="title"/>
          </p:nvPr>
        </p:nvSpPr>
        <p:spPr>
          <a:xfrm>
            <a:off x="457200" y="273050"/>
            <a:ext cx="3008313" cy="1162050"/>
          </a:xfrm>
          <a:prstGeom prst="roundRect">
            <a:avLst>
              <a:gd fmla="val 4680"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69" name="Google Shape;69;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0" name="Google Shape;70;p11"/>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5867400" cy="6858000"/>
            <a:chOff x="0" y="0"/>
            <a:chExt cx="3696" cy="4320"/>
          </a:xfrm>
        </p:grpSpPr>
        <p:sp>
          <p:nvSpPr>
            <p:cNvPr id="11" name="Google Shape;11;p1"/>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3" name="Google Shape;13;p1"/>
          <p:cNvGrpSpPr/>
          <p:nvPr/>
        </p:nvGrpSpPr>
        <p:grpSpPr>
          <a:xfrm>
            <a:off x="3632200" y="4889500"/>
            <a:ext cx="4876800" cy="319087"/>
            <a:chOff x="2288" y="3080"/>
            <a:chExt cx="3072" cy="201"/>
          </a:xfrm>
        </p:grpSpPr>
        <p:sp>
          <p:nvSpPr>
            <p:cNvPr id="14" name="Google Shape;14;p1"/>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6" name="Google Shape;16;p1"/>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7" name="Google Shape;17;p1"/>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nvSpPr>
        <p:spPr>
          <a:xfrm>
            <a:off x="0" y="0"/>
            <a:ext cx="4572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Google Shape;23;p3"/>
          <p:cNvSpPr/>
          <p:nvPr/>
        </p:nvSpPr>
        <p:spPr>
          <a:xfrm>
            <a:off x="0" y="0"/>
            <a:ext cx="3886200" cy="685800"/>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4" name="Google Shape;24;p3"/>
          <p:cNvGrpSpPr/>
          <p:nvPr/>
        </p:nvGrpSpPr>
        <p:grpSpPr>
          <a:xfrm>
            <a:off x="228600" y="1371600"/>
            <a:ext cx="7391400" cy="319087"/>
            <a:chOff x="144" y="1104"/>
            <a:chExt cx="4656" cy="201"/>
          </a:xfrm>
        </p:grpSpPr>
        <p:sp>
          <p:nvSpPr>
            <p:cNvPr id="25" name="Google Shape;25;p3"/>
            <p:cNvSpPr/>
            <p:nvPr/>
          </p:nvSpPr>
          <p:spPr>
            <a:xfrm>
              <a:off x="384" y="1104"/>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 name="Google Shape;26;p3"/>
            <p:cNvSpPr/>
            <p:nvPr/>
          </p:nvSpPr>
          <p:spPr>
            <a:xfrm flipH="1">
              <a:off x="144" y="1104"/>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7" name="Google Shape;27;p3"/>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28" name="Google Shape;28;p3"/>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0" name="Google Shape;30;p3"/>
          <p:cNvSpPr txBox="1"/>
          <p:nvPr/>
        </p:nvSpPr>
        <p:spPr>
          <a:xfrm>
            <a:off x="0" y="6578600"/>
            <a:ext cx="477837" cy="260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2-</a:t>
            </a:r>
            <a:fld id="{00000000-1234-1234-1234-123412341234}" type="slidenum">
              <a:rPr b="0" i="0" lang="en-US" sz="1100" u="non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grpSp>
        <p:nvGrpSpPr>
          <p:cNvPr id="84" name="Google Shape;84;p14"/>
          <p:cNvGrpSpPr/>
          <p:nvPr/>
        </p:nvGrpSpPr>
        <p:grpSpPr>
          <a:xfrm>
            <a:off x="0" y="0"/>
            <a:ext cx="5867400" cy="6858000"/>
            <a:chOff x="0" y="0"/>
            <a:chExt cx="3696" cy="4320"/>
          </a:xfrm>
        </p:grpSpPr>
        <p:sp>
          <p:nvSpPr>
            <p:cNvPr id="85" name="Google Shape;85;p14"/>
            <p:cNvSpPr txBox="1"/>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14"/>
            <p:cNvSpPr/>
            <p:nvPr/>
          </p:nvSpPr>
          <p:spPr>
            <a:xfrm>
              <a:off x="432" y="624"/>
              <a:ext cx="3264" cy="12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87" name="Google Shape;87;p14"/>
          <p:cNvGrpSpPr/>
          <p:nvPr/>
        </p:nvGrpSpPr>
        <p:grpSpPr>
          <a:xfrm>
            <a:off x="3632200" y="4889500"/>
            <a:ext cx="4876800" cy="319087"/>
            <a:chOff x="2288" y="3080"/>
            <a:chExt cx="3072" cy="201"/>
          </a:xfrm>
        </p:grpSpPr>
        <p:sp>
          <p:nvSpPr>
            <p:cNvPr id="88" name="Google Shape;88;p14"/>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14"/>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90" name="Google Shape;90;p14"/>
          <p:cNvSpPr txBox="1"/>
          <p:nvPr/>
        </p:nvSpPr>
        <p:spPr>
          <a:xfrm>
            <a:off x="152400" y="6583362"/>
            <a:ext cx="13874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a:buNone/>
            </a:pPr>
            <a:r>
              <a:rPr b="0" i="1" lang="en-US" sz="1200" u="none">
                <a:solidFill>
                  <a:schemeClr val="dk1"/>
                </a:solidFill>
                <a:latin typeface="Times"/>
                <a:ea typeface="Times"/>
                <a:cs typeface="Times"/>
                <a:sym typeface="Times"/>
              </a:rPr>
              <a:t>McGraw-Hill/Irwin</a:t>
            </a:r>
            <a:endParaRPr/>
          </a:p>
        </p:txBody>
      </p:sp>
      <p:sp>
        <p:nvSpPr>
          <p:cNvPr id="91" name="Google Shape;91;p14"/>
          <p:cNvSpPr txBox="1"/>
          <p:nvPr/>
        </p:nvSpPr>
        <p:spPr>
          <a:xfrm>
            <a:off x="5715000" y="6316662"/>
            <a:ext cx="29813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200"/>
              <a:buFont typeface="Times"/>
              <a:buNone/>
            </a:pPr>
            <a:r>
              <a:rPr b="0" i="1" lang="en-US" sz="1200" u="none">
                <a:solidFill>
                  <a:schemeClr val="hlink"/>
                </a:solidFill>
                <a:latin typeface="Times"/>
                <a:ea typeface="Times"/>
                <a:cs typeface="Times"/>
                <a:sym typeface="Times"/>
              </a:rPr>
              <a:t>©The McGraw-Hill Companies, Inc. 2009</a:t>
            </a:r>
            <a:endParaRPr/>
          </a:p>
        </p:txBody>
      </p:sp>
      <p:sp>
        <p:nvSpPr>
          <p:cNvPr id="92" name="Google Shape;92;p14"/>
          <p:cNvSpPr/>
          <p:nvPr>
            <p:ph type="title"/>
          </p:nvPr>
        </p:nvSpPr>
        <p:spPr>
          <a:xfrm>
            <a:off x="533400" y="457200"/>
            <a:ext cx="7924800" cy="914400"/>
          </a:xfrm>
          <a:prstGeom prst="roundRect">
            <a:avLst>
              <a:gd fmla="val 4680"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rgbClr val="993300"/>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93" name="Google Shape;93;p14"/>
          <p:cNvSpPr txBox="1"/>
          <p:nvPr>
            <p:ph idx="1" type="body"/>
          </p:nvPr>
        </p:nvSpPr>
        <p:spPr>
          <a:xfrm>
            <a:off x="838200" y="1905000"/>
            <a:ext cx="7693025" cy="41814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94" name="Google Shape;94;p14"/>
          <p:cNvSpPr txBox="1"/>
          <p:nvPr>
            <p:ph idx="11" type="ftr"/>
          </p:nvPr>
        </p:nvSpPr>
        <p:spPr>
          <a:xfrm>
            <a:off x="5791200" y="6248400"/>
            <a:ext cx="2897187" cy="47466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b="0" i="0" lang="en-US" sz="2400" u="none">
                <a:solidFill>
                  <a:srgbClr val="660033"/>
                </a:solidFill>
                <a:latin typeface="Arial"/>
                <a:ea typeface="Arial"/>
                <a:cs typeface="Arial"/>
                <a:sym typeface="Arial"/>
              </a:rPr>
              <a:t> 2</a:t>
            </a:r>
            <a:endParaRPr/>
          </a:p>
        </p:txBody>
      </p:sp>
      <p:sp>
        <p:nvSpPr>
          <p:cNvPr id="105" name="Google Shape;105;p16"/>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Describing Data:</a:t>
            </a:r>
            <a:br>
              <a:rPr b="1" i="0" lang="en-US" sz="2400" u="none">
                <a:solidFill>
                  <a:schemeClr val="dk1"/>
                </a:solidFill>
                <a:latin typeface="Arial"/>
                <a:ea typeface="Arial"/>
                <a:cs typeface="Arial"/>
                <a:sym typeface="Arial"/>
              </a:rPr>
            </a:br>
            <a:r>
              <a:rPr b="0" i="0" lang="en-US" sz="2400" u="none">
                <a:solidFill>
                  <a:srgbClr val="660033"/>
                </a:solidFill>
                <a:latin typeface="Arial"/>
                <a:ea typeface="Arial"/>
                <a:cs typeface="Arial"/>
                <a:sym typeface="Arial"/>
              </a:rPr>
              <a:t>Frequency Tables, Frequency</a:t>
            </a:r>
            <a:br>
              <a:rPr b="0" i="0" lang="en-US" sz="2400" u="none">
                <a:solidFill>
                  <a:srgbClr val="660033"/>
                </a:solidFill>
                <a:latin typeface="Arial"/>
                <a:ea typeface="Arial"/>
                <a:cs typeface="Arial"/>
                <a:sym typeface="Arial"/>
              </a:rPr>
            </a:br>
            <a:r>
              <a:rPr b="0" i="0" lang="en-US" sz="2400" u="none">
                <a:solidFill>
                  <a:srgbClr val="660033"/>
                </a:solidFill>
                <a:latin typeface="Arial"/>
                <a:ea typeface="Arial"/>
                <a:cs typeface="Arial"/>
                <a:sym typeface="Arial"/>
              </a:rPr>
              <a:t>Distributions, and Graphic Presentation</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p:nvPr>
            <p:ph type="title"/>
          </p:nvPr>
        </p:nvSpPr>
        <p:spPr>
          <a:xfrm>
            <a:off x="533400" y="457200"/>
            <a:ext cx="7924800" cy="914400"/>
          </a:xfrm>
          <a:prstGeom prst="roundRect">
            <a:avLst>
              <a:gd fmla="val 16667" name="adj"/>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Graphic Presentation of a Frequency Distribution</a:t>
            </a:r>
            <a:endParaRPr/>
          </a:p>
        </p:txBody>
      </p:sp>
      <p:sp>
        <p:nvSpPr>
          <p:cNvPr id="188" name="Google Shape;188;p25"/>
          <p:cNvSpPr txBox="1"/>
          <p:nvPr>
            <p:ph idx="1" type="body"/>
          </p:nvPr>
        </p:nvSpPr>
        <p:spPr>
          <a:xfrm>
            <a:off x="682625" y="1804987"/>
            <a:ext cx="8120062" cy="188912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Noto Sans Symbols"/>
              <a:buNone/>
            </a:pPr>
            <a:r>
              <a:rPr b="0" i="0" lang="en-US" sz="2400" u="none">
                <a:solidFill>
                  <a:schemeClr val="dk1"/>
                </a:solidFill>
                <a:latin typeface="Arial"/>
                <a:ea typeface="Arial"/>
                <a:cs typeface="Arial"/>
                <a:sym typeface="Arial"/>
              </a:rPr>
              <a:t>The three commonly used graphic forms are:</a:t>
            </a:r>
            <a:endParaRPr/>
          </a:p>
          <a:p>
            <a:pPr indent="-228600" lvl="2" marL="11430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accent1"/>
                </a:solidFill>
                <a:latin typeface="Arial"/>
                <a:ea typeface="Arial"/>
                <a:cs typeface="Arial"/>
                <a:sym typeface="Arial"/>
              </a:rPr>
              <a:t>Histograms</a:t>
            </a:r>
            <a:endParaRPr b="0" i="0" sz="2000" u="none" cap="none" strike="noStrike">
              <a:solidFill>
                <a:schemeClr val="dk1"/>
              </a:solidFill>
              <a:latin typeface="Arial"/>
              <a:ea typeface="Arial"/>
              <a:cs typeface="Arial"/>
              <a:sym typeface="Arial"/>
            </a:endParaRPr>
          </a:p>
          <a:p>
            <a:pPr indent="-228600" lvl="2" marL="11430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accent1"/>
                </a:solidFill>
                <a:latin typeface="Arial"/>
                <a:ea typeface="Arial"/>
                <a:cs typeface="Arial"/>
                <a:sym typeface="Arial"/>
              </a:rPr>
              <a:t>Frequency polygons</a:t>
            </a:r>
            <a:endParaRPr/>
          </a:p>
          <a:p>
            <a:pPr indent="-228600" lvl="2" marL="11430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accent1"/>
                </a:solidFill>
                <a:latin typeface="Arial"/>
                <a:ea typeface="Arial"/>
                <a:cs typeface="Arial"/>
                <a:sym typeface="Arial"/>
              </a:rPr>
              <a:t>Cumulative frequency distributions</a:t>
            </a:r>
            <a:r>
              <a:rPr b="0" i="0" lang="en-US" sz="20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dk1"/>
              </a:buClr>
              <a:buSzPts val="1800"/>
              <a:buFont typeface="Noto Sans Symbols"/>
              <a:buNone/>
            </a:pPr>
            <a:r>
              <a:t/>
            </a:r>
            <a:endParaRPr b="0" i="0" sz="2400" u="none">
              <a:solidFill>
                <a:schemeClr val="dk1"/>
              </a:solidFill>
              <a:latin typeface="Arial"/>
              <a:ea typeface="Arial"/>
              <a:cs typeface="Arial"/>
              <a:sym typeface="Arial"/>
            </a:endParaRPr>
          </a:p>
          <a:p>
            <a:pPr indent="-228600" lvl="0" marL="342900" marR="0" rtl="0" algn="l">
              <a:spcBef>
                <a:spcPts val="480"/>
              </a:spcBef>
              <a:spcAft>
                <a:spcPts val="0"/>
              </a:spcAft>
              <a:buClr>
                <a:schemeClr val="dk1"/>
              </a:buClr>
              <a:buSzPts val="1800"/>
              <a:buFont typeface="Noto Sans Symbols"/>
              <a:buNone/>
            </a:pPr>
            <a:r>
              <a:t/>
            </a:r>
            <a:endParaRPr b="0" i="0" sz="2400" u="none">
              <a:solidFill>
                <a:schemeClr val="dk1"/>
              </a:solidFill>
              <a:latin typeface="Arial"/>
              <a:ea typeface="Arial"/>
              <a:cs typeface="Arial"/>
              <a:sym typeface="Arial"/>
            </a:endParaRPr>
          </a:p>
        </p:txBody>
      </p:sp>
      <p:sp>
        <p:nvSpPr>
          <p:cNvPr id="189" name="Google Shape;189;p25"/>
          <p:cNvSpPr txBox="1"/>
          <p:nvPr/>
        </p:nvSpPr>
        <p:spPr>
          <a:xfrm>
            <a:off x="0" y="0"/>
            <a:ext cx="1841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25"/>
          <p:cNvSpPr txBox="1"/>
          <p:nvPr/>
        </p:nvSpPr>
        <p:spPr>
          <a:xfrm>
            <a:off x="457200" y="4762500"/>
            <a:ext cx="8210550" cy="579437"/>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4DB14B"/>
              </a:buClr>
              <a:buSzPts val="3200"/>
              <a:buFont typeface="Times New Roman"/>
              <a:buNone/>
            </a:pPr>
            <a:r>
              <a:rPr b="0" i="0" lang="en-US" sz="3200" u="none" cap="none" strike="noStrike">
                <a:solidFill>
                  <a:srgbClr val="4DB14B"/>
                </a:solidFill>
                <a:latin typeface="Times New Roman"/>
                <a:ea typeface="Times New Roman"/>
                <a:cs typeface="Times New Roman"/>
                <a:sym typeface="Times New Roman"/>
              </a:rPr>
              <a:t>	</a:t>
            </a:r>
            <a:endParaRPr/>
          </a:p>
        </p:txBody>
      </p:sp>
      <p:grpSp>
        <p:nvGrpSpPr>
          <p:cNvPr id="191" name="Google Shape;191;p25"/>
          <p:cNvGrpSpPr/>
          <p:nvPr/>
        </p:nvGrpSpPr>
        <p:grpSpPr>
          <a:xfrm>
            <a:off x="841375" y="3355975"/>
            <a:ext cx="7615237" cy="3444875"/>
            <a:chOff x="841366" y="3413761"/>
            <a:chExt cx="7615310" cy="3444239"/>
          </a:xfrm>
        </p:grpSpPr>
        <p:pic>
          <p:nvPicPr>
            <p:cNvPr id="192" name="Google Shape;192;p25"/>
            <p:cNvPicPr preferRelativeResize="0"/>
            <p:nvPr/>
          </p:nvPicPr>
          <p:blipFill rotWithShape="1">
            <a:blip r:embed="rId3">
              <a:alphaModFix/>
            </a:blip>
            <a:srcRect b="0" l="0" r="0" t="0"/>
            <a:stretch/>
          </p:blipFill>
          <p:spPr>
            <a:xfrm>
              <a:off x="841366" y="3413761"/>
              <a:ext cx="3859604" cy="1664398"/>
            </a:xfrm>
            <a:prstGeom prst="rect">
              <a:avLst/>
            </a:prstGeom>
            <a:noFill/>
            <a:ln>
              <a:noFill/>
            </a:ln>
          </p:spPr>
        </p:pic>
        <p:pic>
          <p:nvPicPr>
            <p:cNvPr id="193" name="Google Shape;193;p25"/>
            <p:cNvPicPr preferRelativeResize="0"/>
            <p:nvPr/>
          </p:nvPicPr>
          <p:blipFill rotWithShape="1">
            <a:blip r:embed="rId4">
              <a:alphaModFix/>
            </a:blip>
            <a:srcRect b="0" l="0" r="0" t="0"/>
            <a:stretch/>
          </p:blipFill>
          <p:spPr>
            <a:xfrm>
              <a:off x="853440" y="5191486"/>
              <a:ext cx="3828479" cy="1666514"/>
            </a:xfrm>
            <a:prstGeom prst="rect">
              <a:avLst/>
            </a:prstGeom>
            <a:noFill/>
            <a:ln>
              <a:noFill/>
            </a:ln>
          </p:spPr>
        </p:pic>
        <p:pic>
          <p:nvPicPr>
            <p:cNvPr id="194" name="Google Shape;194;p25"/>
            <p:cNvPicPr preferRelativeResize="0"/>
            <p:nvPr/>
          </p:nvPicPr>
          <p:blipFill rotWithShape="1">
            <a:blip r:embed="rId5">
              <a:alphaModFix/>
            </a:blip>
            <a:srcRect b="0" l="0" r="0" t="0"/>
            <a:stretch/>
          </p:blipFill>
          <p:spPr>
            <a:xfrm>
              <a:off x="5027676" y="3643312"/>
              <a:ext cx="3429000" cy="2771775"/>
            </a:xfrm>
            <a:prstGeom prst="rect">
              <a:avLst/>
            </a:prstGeom>
            <a:noFill/>
            <a:ln>
              <a:noFill/>
            </a:ln>
          </p:spPr>
        </p:pic>
      </p:gr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Histogram</a:t>
            </a:r>
            <a:endParaRPr/>
          </a:p>
        </p:txBody>
      </p:sp>
      <p:pic>
        <p:nvPicPr>
          <p:cNvPr descr="0216" id="201" name="Google Shape;201;p26"/>
          <p:cNvPicPr preferRelativeResize="0"/>
          <p:nvPr/>
        </p:nvPicPr>
        <p:blipFill rotWithShape="1">
          <a:blip r:embed="rId3">
            <a:alphaModFix/>
          </a:blip>
          <a:srcRect b="0" l="0" r="0" t="0"/>
          <a:stretch/>
        </p:blipFill>
        <p:spPr>
          <a:xfrm>
            <a:off x="2295525" y="3914775"/>
            <a:ext cx="4819650" cy="2619375"/>
          </a:xfrm>
          <a:prstGeom prst="rect">
            <a:avLst/>
          </a:prstGeom>
          <a:noFill/>
          <a:ln>
            <a:noFill/>
          </a:ln>
        </p:spPr>
      </p:pic>
      <p:grpSp>
        <p:nvGrpSpPr>
          <p:cNvPr id="202" name="Google Shape;202;p26"/>
          <p:cNvGrpSpPr/>
          <p:nvPr/>
        </p:nvGrpSpPr>
        <p:grpSpPr>
          <a:xfrm>
            <a:off x="1011237" y="1922462"/>
            <a:ext cx="7364412" cy="1370012"/>
            <a:chOff x="1011936" y="1923056"/>
            <a:chExt cx="7363968" cy="1368784"/>
          </a:xfrm>
        </p:grpSpPr>
        <p:sp>
          <p:nvSpPr>
            <p:cNvPr id="203" name="Google Shape;203;p26"/>
            <p:cNvSpPr/>
            <p:nvPr/>
          </p:nvSpPr>
          <p:spPr>
            <a:xfrm>
              <a:off x="1011936" y="1938917"/>
              <a:ext cx="7156019" cy="1352923"/>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26"/>
            <p:cNvSpPr txBox="1"/>
            <p:nvPr/>
          </p:nvSpPr>
          <p:spPr>
            <a:xfrm>
              <a:off x="1297669" y="1923056"/>
              <a:ext cx="7078235" cy="1200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HISTOGRAM  A graph in which the classes are marked on the horizontal axis and the class frequencies on the vertical axis. The class frequencies are represented by the heights of the bars and the bars are drawn adjacent to each other.</a:t>
              </a:r>
              <a:endParaRPr/>
            </a:p>
          </p:txBody>
        </p:sp>
      </p:gr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Frequency Polygon</a:t>
            </a:r>
            <a:endParaRPr/>
          </a:p>
        </p:txBody>
      </p:sp>
      <p:sp>
        <p:nvSpPr>
          <p:cNvPr id="211" name="Google Shape;211;p27"/>
          <p:cNvSpPr txBox="1"/>
          <p:nvPr>
            <p:ph idx="1" type="body"/>
          </p:nvPr>
        </p:nvSpPr>
        <p:spPr>
          <a:xfrm>
            <a:off x="838200" y="1905000"/>
            <a:ext cx="3208337" cy="41814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A </a:t>
            </a:r>
            <a:r>
              <a:rPr b="1" i="0" lang="en-US" sz="2000" u="none">
                <a:solidFill>
                  <a:schemeClr val="dk1"/>
                </a:solidFill>
                <a:latin typeface="Arial"/>
                <a:ea typeface="Arial"/>
                <a:cs typeface="Arial"/>
                <a:sym typeface="Arial"/>
              </a:rPr>
              <a:t>frequency polygon </a:t>
            </a:r>
            <a:r>
              <a:rPr b="0" i="0" lang="en-US" sz="2000" u="none">
                <a:solidFill>
                  <a:schemeClr val="dk1"/>
                </a:solidFill>
                <a:latin typeface="Arial"/>
                <a:ea typeface="Arial"/>
                <a:cs typeface="Arial"/>
                <a:sym typeface="Arial"/>
              </a:rPr>
              <a:t>also shows the shape of a distribution and is similar to a histogram.</a:t>
            </a:r>
            <a:endParaRPr/>
          </a:p>
          <a:p>
            <a:pPr indent="-342900" lvl="0" marL="342900" rtl="0" algn="l">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It consists of line segments connecting the points formed by the intersections of the class midpoints and the class frequencies.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pic>
        <p:nvPicPr>
          <p:cNvPr descr="0218" id="212" name="Google Shape;212;p27"/>
          <p:cNvPicPr preferRelativeResize="0"/>
          <p:nvPr/>
        </p:nvPicPr>
        <p:blipFill rotWithShape="1">
          <a:blip r:embed="rId3">
            <a:alphaModFix/>
          </a:blip>
          <a:srcRect b="3706" l="0" r="0" t="0"/>
          <a:stretch/>
        </p:blipFill>
        <p:spPr>
          <a:xfrm>
            <a:off x="4467225" y="1952625"/>
            <a:ext cx="4248150" cy="437515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Histogram Versus Frequency Polygon</a:t>
            </a:r>
            <a:endParaRPr/>
          </a:p>
        </p:txBody>
      </p:sp>
      <p:sp>
        <p:nvSpPr>
          <p:cNvPr id="219" name="Google Shape;219;p28"/>
          <p:cNvSpPr txBox="1"/>
          <p:nvPr>
            <p:ph idx="1" type="body"/>
          </p:nvPr>
        </p:nvSpPr>
        <p:spPr>
          <a:xfrm>
            <a:off x="838200" y="1905000"/>
            <a:ext cx="7693025" cy="2727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Both provide a quick picture of the main characteristics of the data (highs, lows, points of concentration, etc.)</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The histogram has the advantage of depicting each class as a rectangle, with the height of the rectangular bar representing the number in each class. </a:t>
            </a:r>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a:solidFill>
                  <a:schemeClr val="dk1"/>
                </a:solidFill>
                <a:latin typeface="Arial"/>
                <a:ea typeface="Arial"/>
                <a:cs typeface="Arial"/>
                <a:sym typeface="Arial"/>
              </a:rPr>
              <a:t>The frequency polygon has an advantage over the histogram. It allows us to compare directly two or more frequency distributions.</a:t>
            </a:r>
            <a:endParaRPr/>
          </a:p>
          <a:p>
            <a:pPr indent="-247650" lvl="0" marL="342900" marR="0" rtl="0" algn="l">
              <a:spcBef>
                <a:spcPts val="400"/>
              </a:spcBef>
              <a:spcAft>
                <a:spcPts val="0"/>
              </a:spcAft>
              <a:buClr>
                <a:schemeClr val="dk1"/>
              </a:buClr>
              <a:buSzPts val="1500"/>
              <a:buFont typeface="Noto Sans Symbols"/>
              <a:buNone/>
            </a:pPr>
            <a:r>
              <a:t/>
            </a:r>
            <a:endParaRPr b="0" i="0" sz="2000" u="none">
              <a:solidFill>
                <a:schemeClr val="dk1"/>
              </a:solidFill>
              <a:latin typeface="Arial"/>
              <a:ea typeface="Arial"/>
              <a:cs typeface="Arial"/>
              <a:sym typeface="Arial"/>
            </a:endParaRPr>
          </a:p>
        </p:txBody>
      </p:sp>
      <p:pic>
        <p:nvPicPr>
          <p:cNvPr id="220" name="Google Shape;220;p28"/>
          <p:cNvPicPr preferRelativeResize="0"/>
          <p:nvPr/>
        </p:nvPicPr>
        <p:blipFill rotWithShape="1">
          <a:blip r:embed="rId3">
            <a:alphaModFix/>
          </a:blip>
          <a:srcRect b="0" l="0" r="0" t="0"/>
          <a:stretch/>
        </p:blipFill>
        <p:spPr>
          <a:xfrm>
            <a:off x="1219200" y="4827587"/>
            <a:ext cx="3975100" cy="1603375"/>
          </a:xfrm>
          <a:prstGeom prst="rect">
            <a:avLst/>
          </a:prstGeom>
          <a:noFill/>
          <a:ln>
            <a:noFill/>
          </a:ln>
        </p:spPr>
      </p:pic>
      <p:pic>
        <p:nvPicPr>
          <p:cNvPr descr="0216" id="221" name="Google Shape;221;p28"/>
          <p:cNvPicPr preferRelativeResize="0"/>
          <p:nvPr/>
        </p:nvPicPr>
        <p:blipFill rotWithShape="1">
          <a:blip r:embed="rId4">
            <a:alphaModFix/>
          </a:blip>
          <a:srcRect b="0" l="0" r="0" t="0"/>
          <a:stretch/>
        </p:blipFill>
        <p:spPr>
          <a:xfrm>
            <a:off x="5575300" y="4668837"/>
            <a:ext cx="3251200" cy="1768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Cumulative Frequency Distribution</a:t>
            </a:r>
            <a:endParaRPr/>
          </a:p>
        </p:txBody>
      </p:sp>
      <p:pic>
        <p:nvPicPr>
          <p:cNvPr descr="0219" id="228" name="Google Shape;228;p29"/>
          <p:cNvPicPr preferRelativeResize="0"/>
          <p:nvPr/>
        </p:nvPicPr>
        <p:blipFill rotWithShape="1">
          <a:blip r:embed="rId3">
            <a:alphaModFix/>
          </a:blip>
          <a:srcRect b="0" l="0" r="0" t="9494"/>
          <a:stretch/>
        </p:blipFill>
        <p:spPr>
          <a:xfrm>
            <a:off x="687387" y="1914525"/>
            <a:ext cx="4973637" cy="1876425"/>
          </a:xfrm>
          <a:prstGeom prst="rect">
            <a:avLst/>
          </a:prstGeom>
          <a:noFill/>
          <a:ln>
            <a:noFill/>
          </a:ln>
        </p:spPr>
      </p:pic>
      <p:pic>
        <p:nvPicPr>
          <p:cNvPr descr="0220" id="229" name="Google Shape;229;p29"/>
          <p:cNvPicPr preferRelativeResize="0"/>
          <p:nvPr/>
        </p:nvPicPr>
        <p:blipFill rotWithShape="1">
          <a:blip r:embed="rId4">
            <a:alphaModFix/>
          </a:blip>
          <a:srcRect b="6578" l="12607" r="0" t="0"/>
          <a:stretch/>
        </p:blipFill>
        <p:spPr>
          <a:xfrm>
            <a:off x="3975100" y="3328987"/>
            <a:ext cx="4327525" cy="3217862"/>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569912" y="644525"/>
            <a:ext cx="8062912" cy="53498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660033"/>
              </a:buClr>
              <a:buSzPts val="3200"/>
              <a:buFont typeface="Arial"/>
              <a:buNone/>
            </a:pPr>
            <a:r>
              <a:rPr b="1" i="0" lang="en-US" sz="3200" u="none">
                <a:solidFill>
                  <a:srgbClr val="660033"/>
                </a:solidFill>
                <a:latin typeface="Arial"/>
                <a:ea typeface="Arial"/>
                <a:cs typeface="Arial"/>
                <a:sym typeface="Arial"/>
              </a:rPr>
              <a:t>GOALS</a:t>
            </a:r>
            <a:endParaRPr/>
          </a:p>
        </p:txBody>
      </p:sp>
      <p:sp>
        <p:nvSpPr>
          <p:cNvPr id="112" name="Google Shape;112;p17"/>
          <p:cNvSpPr txBox="1"/>
          <p:nvPr/>
        </p:nvSpPr>
        <p:spPr>
          <a:xfrm>
            <a:off x="933450" y="2036762"/>
            <a:ext cx="7378700" cy="30464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Organize qualitative data into a </a:t>
            </a:r>
            <a:r>
              <a:rPr b="0" i="1" lang="en-US" sz="2400" u="none">
                <a:solidFill>
                  <a:schemeClr val="dk1"/>
                </a:solidFill>
                <a:latin typeface="Arial"/>
                <a:ea typeface="Arial"/>
                <a:cs typeface="Arial"/>
                <a:sym typeface="Arial"/>
              </a:rPr>
              <a:t>frequency table</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Present a frequency table as a </a:t>
            </a:r>
            <a:r>
              <a:rPr b="0" i="1" lang="en-US" sz="2400" u="none">
                <a:solidFill>
                  <a:schemeClr val="dk1"/>
                </a:solidFill>
                <a:latin typeface="Arial"/>
                <a:ea typeface="Arial"/>
                <a:cs typeface="Arial"/>
                <a:sym typeface="Arial"/>
              </a:rPr>
              <a:t>bar chart </a:t>
            </a:r>
            <a:r>
              <a:rPr b="0" i="0" lang="en-US" sz="2400" u="none">
                <a:solidFill>
                  <a:schemeClr val="dk1"/>
                </a:solidFill>
                <a:latin typeface="Arial"/>
                <a:ea typeface="Arial"/>
                <a:cs typeface="Arial"/>
                <a:sym typeface="Arial"/>
              </a:rPr>
              <a:t>or a </a:t>
            </a:r>
            <a:r>
              <a:rPr b="0" i="1" lang="en-US" sz="2400" u="none">
                <a:solidFill>
                  <a:schemeClr val="dk1"/>
                </a:solidFill>
                <a:latin typeface="Arial"/>
                <a:ea typeface="Arial"/>
                <a:cs typeface="Arial"/>
                <a:sym typeface="Arial"/>
              </a:rPr>
              <a:t>pie chart</a:t>
            </a:r>
            <a:r>
              <a:rPr b="0" i="0" lang="en-US" sz="2400" u="none">
                <a:solidFill>
                  <a:schemeClr val="dk1"/>
                </a:solidFill>
                <a:latin typeface="Arial"/>
                <a:ea typeface="Arial"/>
                <a:cs typeface="Arial"/>
                <a:sym typeface="Arial"/>
              </a:rPr>
              <a:t>.</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Organize quantitative data into a </a:t>
            </a:r>
            <a:r>
              <a:rPr b="0" i="1" lang="en-US" sz="2400" u="none">
                <a:solidFill>
                  <a:schemeClr val="dk1"/>
                </a:solidFill>
                <a:latin typeface="Arial"/>
                <a:ea typeface="Arial"/>
                <a:cs typeface="Arial"/>
                <a:sym typeface="Arial"/>
              </a:rPr>
              <a:t>frequency distribution.</a:t>
            </a:r>
            <a:endParaRPr/>
          </a:p>
          <a:p>
            <a:pPr indent="-457200" lvl="0" marL="45720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Present a frequency distribution for quantitative data using </a:t>
            </a:r>
            <a:r>
              <a:rPr b="0" i="1" lang="en-US" sz="2400" u="none">
                <a:solidFill>
                  <a:schemeClr val="dk1"/>
                </a:solidFill>
                <a:latin typeface="Arial"/>
                <a:ea typeface="Arial"/>
                <a:cs typeface="Arial"/>
                <a:sym typeface="Arial"/>
              </a:rPr>
              <a:t>histograms, frequency polygons, and cumulative frequency polygons</a:t>
            </a:r>
            <a:r>
              <a:rPr b="0" i="0" lang="en-US" sz="2400" u="none">
                <a:solidFill>
                  <a:schemeClr val="dk1"/>
                </a:solidFill>
                <a:latin typeface="Arial"/>
                <a:ea typeface="Arial"/>
                <a:cs typeface="Arial"/>
                <a:sym typeface="Arial"/>
              </a:rPr>
              <a:t>.</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2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2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2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2000"/>
                                        <p:tgtEl>
                                          <p:spTgt spid="1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Frequency Table and Frequency Distribution</a:t>
            </a:r>
            <a:endParaRPr/>
          </a:p>
        </p:txBody>
      </p:sp>
      <p:pic>
        <p:nvPicPr>
          <p:cNvPr id="119" name="Google Shape;119;p18"/>
          <p:cNvPicPr preferRelativeResize="0"/>
          <p:nvPr/>
        </p:nvPicPr>
        <p:blipFill rotWithShape="1">
          <a:blip r:embed="rId3">
            <a:alphaModFix/>
          </a:blip>
          <a:srcRect b="0" l="36042" r="19559" t="17956"/>
          <a:stretch/>
        </p:blipFill>
        <p:spPr>
          <a:xfrm>
            <a:off x="735012" y="2719387"/>
            <a:ext cx="3182937" cy="1230312"/>
          </a:xfrm>
          <a:prstGeom prst="rect">
            <a:avLst/>
          </a:prstGeom>
          <a:noFill/>
          <a:ln>
            <a:noFill/>
          </a:ln>
        </p:spPr>
      </p:pic>
      <p:grpSp>
        <p:nvGrpSpPr>
          <p:cNvPr id="120" name="Google Shape;120;p18"/>
          <p:cNvGrpSpPr/>
          <p:nvPr/>
        </p:nvGrpSpPr>
        <p:grpSpPr>
          <a:xfrm>
            <a:off x="520700" y="1927225"/>
            <a:ext cx="4578350" cy="839787"/>
            <a:chOff x="816864" y="2194560"/>
            <a:chExt cx="7400544" cy="974465"/>
          </a:xfrm>
        </p:grpSpPr>
        <p:sp>
          <p:nvSpPr>
            <p:cNvPr id="121" name="Google Shape;121;p18"/>
            <p:cNvSpPr/>
            <p:nvPr/>
          </p:nvSpPr>
          <p:spPr>
            <a:xfrm>
              <a:off x="816864" y="2194560"/>
              <a:ext cx="7156768" cy="974465"/>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18"/>
            <p:cNvSpPr txBox="1"/>
            <p:nvPr/>
          </p:nvSpPr>
          <p:spPr>
            <a:xfrm>
              <a:off x="1140189" y="2299560"/>
              <a:ext cx="7077219" cy="847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FREQUENCY TABLE </a:t>
              </a:r>
              <a:r>
                <a:rPr b="0" i="0" lang="en-US" sz="1400" u="none">
                  <a:solidFill>
                    <a:schemeClr val="dk1"/>
                  </a:solidFill>
                  <a:latin typeface="Arial"/>
                  <a:ea typeface="Arial"/>
                  <a:cs typeface="Arial"/>
                  <a:sym typeface="Arial"/>
                </a:rPr>
                <a:t>A grouping of qualitative data into mutually exclusive classes showing the number of observations in each class. </a:t>
              </a:r>
              <a:endParaRPr/>
            </a:p>
          </p:txBody>
        </p:sp>
      </p:grpSp>
      <p:pic>
        <p:nvPicPr>
          <p:cNvPr descr="0206" id="123" name="Google Shape;123;p18"/>
          <p:cNvPicPr preferRelativeResize="0"/>
          <p:nvPr/>
        </p:nvPicPr>
        <p:blipFill rotWithShape="1">
          <a:blip r:embed="rId4">
            <a:alphaModFix/>
          </a:blip>
          <a:srcRect b="0" l="0" r="0" t="0"/>
          <a:stretch/>
        </p:blipFill>
        <p:spPr>
          <a:xfrm>
            <a:off x="5765800" y="3989387"/>
            <a:ext cx="2847975" cy="1874837"/>
          </a:xfrm>
          <a:prstGeom prst="rect">
            <a:avLst/>
          </a:prstGeom>
          <a:noFill/>
          <a:ln>
            <a:noFill/>
          </a:ln>
        </p:spPr>
      </p:pic>
      <p:grpSp>
        <p:nvGrpSpPr>
          <p:cNvPr id="124" name="Google Shape;124;p18"/>
          <p:cNvGrpSpPr/>
          <p:nvPr/>
        </p:nvGrpSpPr>
        <p:grpSpPr>
          <a:xfrm>
            <a:off x="2401887" y="5949950"/>
            <a:ext cx="6742112" cy="609600"/>
            <a:chOff x="816864" y="2598861"/>
            <a:chExt cx="7376160" cy="973394"/>
          </a:xfrm>
        </p:grpSpPr>
        <p:sp>
          <p:nvSpPr>
            <p:cNvPr id="125" name="Google Shape;125;p18"/>
            <p:cNvSpPr/>
            <p:nvPr/>
          </p:nvSpPr>
          <p:spPr>
            <a:xfrm>
              <a:off x="816864" y="2598861"/>
              <a:ext cx="7157324" cy="973394"/>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 name="Google Shape;126;p18"/>
            <p:cNvSpPr txBox="1"/>
            <p:nvPr/>
          </p:nvSpPr>
          <p:spPr>
            <a:xfrm>
              <a:off x="950597" y="2735745"/>
              <a:ext cx="7242427" cy="8263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FREQUENCY DISTRIBUTION </a:t>
              </a:r>
              <a:r>
                <a:rPr b="0" i="0" lang="en-US" sz="1400" u="none">
                  <a:solidFill>
                    <a:schemeClr val="dk1"/>
                  </a:solidFill>
                  <a:latin typeface="Arial"/>
                  <a:ea typeface="Arial"/>
                  <a:cs typeface="Arial"/>
                  <a:sym typeface="Arial"/>
                </a:rPr>
                <a:t>A grouping of data into mutually exclusive</a:t>
              </a:r>
              <a:endParaRPr/>
            </a:p>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classes showing the number of observations in each class.</a:t>
              </a:r>
              <a:endParaRPr/>
            </a:p>
          </p:txBody>
        </p:sp>
      </p:grpSp>
      <p:sp>
        <p:nvSpPr>
          <p:cNvPr id="127" name="Google Shape;127;p18"/>
          <p:cNvSpPr txBox="1"/>
          <p:nvPr>
            <p:ph idx="1" type="body"/>
          </p:nvPr>
        </p:nvSpPr>
        <p:spPr>
          <a:xfrm>
            <a:off x="4999037" y="2206625"/>
            <a:ext cx="3962400" cy="1755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80000"/>
              </a:lnSpc>
              <a:spcBef>
                <a:spcPts val="0"/>
              </a:spcBef>
              <a:spcAft>
                <a:spcPts val="0"/>
              </a:spcAft>
              <a:buClr>
                <a:schemeClr val="dk1"/>
              </a:buClr>
              <a:buSzPts val="1050"/>
              <a:buFont typeface="Noto Sans Symbols"/>
              <a:buNone/>
            </a:pPr>
            <a:r>
              <a:rPr b="0" i="0" lang="en-US" sz="1400" u="none" cap="none" strike="noStrike">
                <a:solidFill>
                  <a:schemeClr val="accent1"/>
                </a:solidFill>
                <a:latin typeface="Arial"/>
                <a:ea typeface="Arial"/>
                <a:cs typeface="Arial"/>
                <a:sym typeface="Arial"/>
              </a:rPr>
              <a:t>Class interval:</a:t>
            </a:r>
            <a:r>
              <a:rPr b="0" i="0" lang="en-US" sz="1400" u="none" cap="none" strike="noStrike">
                <a:solidFill>
                  <a:srgbClr val="4DB14B"/>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The class interval is obtained by subtracting the lower limit of a class from the lower limit of the next class.</a:t>
            </a:r>
            <a:endParaRPr/>
          </a:p>
          <a:p>
            <a:pPr indent="-342900" lvl="0" marL="342900" marR="0" rtl="0" algn="l">
              <a:lnSpc>
                <a:spcPct val="80000"/>
              </a:lnSpc>
              <a:spcBef>
                <a:spcPts val="120"/>
              </a:spcBef>
              <a:spcAft>
                <a:spcPts val="0"/>
              </a:spcAft>
              <a:buClr>
                <a:schemeClr val="dk1"/>
              </a:buClr>
              <a:buSzPts val="450"/>
              <a:buFont typeface="Noto Sans Symbols"/>
              <a:buNone/>
            </a:pPr>
            <a:r>
              <a:t/>
            </a:r>
            <a:endParaRPr b="0" i="0" sz="600" u="none" cap="none" strike="noStrike">
              <a:solidFill>
                <a:schemeClr val="dk1"/>
              </a:solidFill>
              <a:latin typeface="Arial"/>
              <a:ea typeface="Arial"/>
              <a:cs typeface="Arial"/>
              <a:sym typeface="Arial"/>
            </a:endParaRPr>
          </a:p>
          <a:p>
            <a:pPr indent="-342900" lvl="0" marL="342900" marR="0" rtl="0" algn="l">
              <a:lnSpc>
                <a:spcPct val="80000"/>
              </a:lnSpc>
              <a:spcBef>
                <a:spcPts val="280"/>
              </a:spcBef>
              <a:spcAft>
                <a:spcPts val="0"/>
              </a:spcAft>
              <a:buClr>
                <a:schemeClr val="dk1"/>
              </a:buClr>
              <a:buSzPts val="1050"/>
              <a:buFont typeface="Noto Sans Symbols"/>
              <a:buNone/>
            </a:pPr>
            <a:r>
              <a:rPr b="0" i="0" lang="en-US" sz="1400" u="none" cap="none" strike="noStrike">
                <a:solidFill>
                  <a:schemeClr val="accent1"/>
                </a:solidFill>
                <a:latin typeface="Arial"/>
                <a:ea typeface="Arial"/>
                <a:cs typeface="Arial"/>
                <a:sym typeface="Arial"/>
              </a:rPr>
              <a:t>Class frequency:</a:t>
            </a:r>
            <a:r>
              <a:rPr b="0" i="0" lang="en-US" sz="1400" u="none" cap="none" strike="noStrike">
                <a:solidFill>
                  <a:schemeClr val="dk1"/>
                </a:solidFill>
                <a:latin typeface="Arial"/>
                <a:ea typeface="Arial"/>
                <a:cs typeface="Arial"/>
                <a:sym typeface="Arial"/>
              </a:rPr>
              <a:t>  The number of observations in each class.</a:t>
            </a:r>
            <a:endParaRPr/>
          </a:p>
          <a:p>
            <a:pPr indent="-342900" lvl="0" marL="342900" marR="0" rtl="0" algn="l">
              <a:lnSpc>
                <a:spcPct val="80000"/>
              </a:lnSpc>
              <a:spcBef>
                <a:spcPts val="160"/>
              </a:spcBef>
              <a:spcAft>
                <a:spcPts val="0"/>
              </a:spcAft>
              <a:buClr>
                <a:schemeClr val="dk1"/>
              </a:buClr>
              <a:buSzPts val="600"/>
              <a:buFont typeface="Noto Sans Symbols"/>
              <a:buNone/>
            </a:pPr>
            <a:r>
              <a:t/>
            </a:r>
            <a:endParaRPr b="0" i="0" sz="800" u="none" cap="none" strike="noStrike">
              <a:solidFill>
                <a:schemeClr val="dk1"/>
              </a:solidFill>
              <a:latin typeface="Arial"/>
              <a:ea typeface="Arial"/>
              <a:cs typeface="Arial"/>
              <a:sym typeface="Arial"/>
            </a:endParaRPr>
          </a:p>
          <a:p>
            <a:pPr indent="-342900" lvl="0" marL="342900" marR="0" rtl="0" algn="l">
              <a:lnSpc>
                <a:spcPct val="80000"/>
              </a:lnSpc>
              <a:spcBef>
                <a:spcPts val="280"/>
              </a:spcBef>
              <a:spcAft>
                <a:spcPts val="0"/>
              </a:spcAft>
              <a:buClr>
                <a:schemeClr val="dk1"/>
              </a:buClr>
              <a:buSzPts val="1050"/>
              <a:buFont typeface="Noto Sans Symbols"/>
              <a:buNone/>
            </a:pPr>
            <a:r>
              <a:rPr b="0" i="0" lang="en-US" sz="1400" u="none" cap="none" strike="noStrike">
                <a:solidFill>
                  <a:schemeClr val="accent1"/>
                </a:solidFill>
                <a:latin typeface="Arial"/>
                <a:ea typeface="Arial"/>
                <a:cs typeface="Arial"/>
                <a:sym typeface="Arial"/>
              </a:rPr>
              <a:t>Class midpoint:</a:t>
            </a:r>
            <a:r>
              <a:rPr b="0" i="0" lang="en-US" sz="1400" u="none" cap="none" strike="noStrike">
                <a:solidFill>
                  <a:schemeClr val="dk1"/>
                </a:solidFill>
                <a:latin typeface="Arial"/>
                <a:ea typeface="Arial"/>
                <a:cs typeface="Arial"/>
                <a:sym typeface="Arial"/>
              </a:rPr>
              <a:t> A point that divides a class into two equal parts.  This is the average of the upper and lower class limits. </a:t>
            </a:r>
            <a:endParaRPr/>
          </a:p>
          <a:p>
            <a:pPr indent="-276225" lvl="0" marL="342900" marR="0" rtl="0" algn="l">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Pie Charts and Bar Charts</a:t>
            </a:r>
            <a:endParaRPr/>
          </a:p>
        </p:txBody>
      </p:sp>
      <p:grpSp>
        <p:nvGrpSpPr>
          <p:cNvPr id="134" name="Google Shape;134;p19"/>
          <p:cNvGrpSpPr/>
          <p:nvPr/>
        </p:nvGrpSpPr>
        <p:grpSpPr>
          <a:xfrm>
            <a:off x="596900" y="1812925"/>
            <a:ext cx="7205662" cy="771525"/>
            <a:chOff x="938784" y="1971824"/>
            <a:chExt cx="7205472" cy="1222480"/>
          </a:xfrm>
        </p:grpSpPr>
        <p:sp>
          <p:nvSpPr>
            <p:cNvPr id="135" name="Google Shape;135;p19"/>
            <p:cNvSpPr/>
            <p:nvPr/>
          </p:nvSpPr>
          <p:spPr>
            <a:xfrm>
              <a:off x="938784" y="1986916"/>
              <a:ext cx="7156260" cy="1207388"/>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19"/>
            <p:cNvSpPr txBox="1"/>
            <p:nvPr/>
          </p:nvSpPr>
          <p:spPr>
            <a:xfrm>
              <a:off x="1067369" y="1971824"/>
              <a:ext cx="7076887" cy="9759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PIE CHART </a:t>
              </a:r>
              <a:r>
                <a:rPr b="0" i="0" lang="en-US" sz="1600" u="none">
                  <a:solidFill>
                    <a:schemeClr val="dk1"/>
                  </a:solidFill>
                  <a:latin typeface="Arial"/>
                  <a:ea typeface="Arial"/>
                  <a:cs typeface="Arial"/>
                  <a:sym typeface="Arial"/>
                </a:rPr>
                <a:t>A chart that shows the proportion or percent that each class represents of the total number of frequencies</a:t>
              </a:r>
              <a:r>
                <a:rPr b="0" i="0" lang="en-US" sz="1800" u="none">
                  <a:solidFill>
                    <a:schemeClr val="dk1"/>
                  </a:solidFill>
                  <a:latin typeface="Arial"/>
                  <a:ea typeface="Arial"/>
                  <a:cs typeface="Arial"/>
                  <a:sym typeface="Arial"/>
                </a:rPr>
                <a:t>.</a:t>
              </a:r>
              <a:endParaRPr/>
            </a:p>
          </p:txBody>
        </p:sp>
      </p:grpSp>
      <p:pic>
        <p:nvPicPr>
          <p:cNvPr id="137" name="Google Shape;137;p19"/>
          <p:cNvPicPr preferRelativeResize="0"/>
          <p:nvPr/>
        </p:nvPicPr>
        <p:blipFill rotWithShape="1">
          <a:blip r:embed="rId3">
            <a:alphaModFix/>
          </a:blip>
          <a:srcRect b="0" l="0" r="0" t="0"/>
          <a:stretch/>
        </p:blipFill>
        <p:spPr>
          <a:xfrm>
            <a:off x="641350" y="2644775"/>
            <a:ext cx="2662237" cy="2378075"/>
          </a:xfrm>
          <a:prstGeom prst="rect">
            <a:avLst/>
          </a:prstGeom>
          <a:noFill/>
          <a:ln>
            <a:noFill/>
          </a:ln>
        </p:spPr>
      </p:pic>
      <p:pic>
        <p:nvPicPr>
          <p:cNvPr descr="0203" id="138" name="Google Shape;138;p19"/>
          <p:cNvPicPr preferRelativeResize="0"/>
          <p:nvPr/>
        </p:nvPicPr>
        <p:blipFill rotWithShape="1">
          <a:blip r:embed="rId4">
            <a:alphaModFix/>
          </a:blip>
          <a:srcRect b="14288" l="28401" r="16505" t="3999"/>
          <a:stretch/>
        </p:blipFill>
        <p:spPr>
          <a:xfrm>
            <a:off x="5888037" y="3230562"/>
            <a:ext cx="2828925" cy="2474912"/>
          </a:xfrm>
          <a:prstGeom prst="rect">
            <a:avLst/>
          </a:prstGeom>
          <a:noFill/>
          <a:ln>
            <a:noFill/>
          </a:ln>
        </p:spPr>
      </p:pic>
      <p:grpSp>
        <p:nvGrpSpPr>
          <p:cNvPr id="139" name="Google Shape;139;p19"/>
          <p:cNvGrpSpPr/>
          <p:nvPr/>
        </p:nvGrpSpPr>
        <p:grpSpPr>
          <a:xfrm>
            <a:off x="3011487" y="5741987"/>
            <a:ext cx="5876925" cy="890587"/>
            <a:chOff x="261448" y="2003980"/>
            <a:chExt cx="7235420" cy="1159363"/>
          </a:xfrm>
        </p:grpSpPr>
        <p:sp>
          <p:nvSpPr>
            <p:cNvPr id="140" name="Google Shape;140;p19"/>
            <p:cNvSpPr/>
            <p:nvPr/>
          </p:nvSpPr>
          <p:spPr>
            <a:xfrm>
              <a:off x="261448" y="2003980"/>
              <a:ext cx="7157242" cy="1159363"/>
            </a:xfrm>
            <a:prstGeom prst="roundRect">
              <a:avLst>
                <a:gd fmla="val 16667" name="adj"/>
              </a:avLst>
            </a:prstGeom>
            <a:gradFill>
              <a:gsLst>
                <a:gs pos="0">
                  <a:srgbClr val="FFE795"/>
                </a:gs>
                <a:gs pos="35000">
                  <a:srgbClr val="FFEDB5"/>
                </a:gs>
                <a:gs pos="100000">
                  <a:srgbClr val="FFF8E0"/>
                </a:gs>
              </a:gsLst>
              <a:lin ang="16200000" scaled="0"/>
            </a:gradFill>
            <a:ln cap="flat" cmpd="sng" w="9525">
              <a:solidFill>
                <a:srgbClr val="E5B656"/>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Google Shape;141;p19"/>
            <p:cNvSpPr txBox="1"/>
            <p:nvPr/>
          </p:nvSpPr>
          <p:spPr>
            <a:xfrm>
              <a:off x="419759" y="2125909"/>
              <a:ext cx="7077109" cy="9630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BAR CHART </a:t>
              </a:r>
              <a:r>
                <a:rPr b="0" i="0" lang="en-US" sz="1400" u="none">
                  <a:solidFill>
                    <a:schemeClr val="dk1"/>
                  </a:solidFill>
                  <a:latin typeface="Arial"/>
                  <a:ea typeface="Arial"/>
                  <a:cs typeface="Arial"/>
                  <a:sym typeface="Arial"/>
                </a:rPr>
                <a:t>A graph in which the classes are reported on the horizontal axis  and the class frequencies on the vertical axis. The class frequencies are proportional to the heights of the bars.</a:t>
              </a:r>
              <a:endParaRPr/>
            </a:p>
          </p:txBody>
        </p: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Relative Class Frequencies</a:t>
            </a:r>
            <a:endParaRPr/>
          </a:p>
        </p:txBody>
      </p:sp>
      <p:sp>
        <p:nvSpPr>
          <p:cNvPr id="148" name="Google Shape;148;p20"/>
          <p:cNvSpPr txBox="1"/>
          <p:nvPr>
            <p:ph idx="1" type="body"/>
          </p:nvPr>
        </p:nvSpPr>
        <p:spPr>
          <a:xfrm>
            <a:off x="838200" y="1905000"/>
            <a:ext cx="7896225" cy="21431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Noto Sans Symbols"/>
              <a:buChar char="●"/>
            </a:pPr>
            <a:r>
              <a:rPr b="0" i="0" lang="en-US" sz="2400" u="none">
                <a:solidFill>
                  <a:schemeClr val="dk1"/>
                </a:solidFill>
                <a:latin typeface="Arial"/>
                <a:ea typeface="Arial"/>
                <a:cs typeface="Arial"/>
                <a:sym typeface="Arial"/>
              </a:rPr>
              <a:t>Class frequencies can be converted to </a:t>
            </a:r>
            <a:r>
              <a:rPr b="1" i="0" lang="en-US" sz="2400" u="none">
                <a:solidFill>
                  <a:schemeClr val="dk1"/>
                </a:solidFill>
                <a:latin typeface="Arial"/>
                <a:ea typeface="Arial"/>
                <a:cs typeface="Arial"/>
                <a:sym typeface="Arial"/>
              </a:rPr>
              <a:t>relative class frequencies </a:t>
            </a:r>
            <a:r>
              <a:rPr b="0" i="0" lang="en-US" sz="2400" u="none">
                <a:solidFill>
                  <a:schemeClr val="dk1"/>
                </a:solidFill>
                <a:latin typeface="Arial"/>
                <a:ea typeface="Arial"/>
                <a:cs typeface="Arial"/>
                <a:sym typeface="Arial"/>
              </a:rPr>
              <a:t>to show the fraction of the total number of observations in each class. </a:t>
            </a:r>
            <a:endParaRPr/>
          </a:p>
          <a:p>
            <a:pPr indent="-342900" lvl="0" marL="342900" rtl="0" algn="l">
              <a:lnSpc>
                <a:spcPct val="100000"/>
              </a:lnSpc>
              <a:spcBef>
                <a:spcPts val="480"/>
              </a:spcBef>
              <a:spcAft>
                <a:spcPts val="0"/>
              </a:spcAft>
              <a:buClr>
                <a:schemeClr val="dk1"/>
              </a:buClr>
              <a:buSzPts val="1800"/>
              <a:buFont typeface="Noto Sans Symbols"/>
              <a:buChar char="●"/>
            </a:pPr>
            <a:r>
              <a:rPr b="0" i="0" lang="en-US" sz="2400" u="none">
                <a:solidFill>
                  <a:schemeClr val="dk1"/>
                </a:solidFill>
                <a:latin typeface="Arial"/>
                <a:ea typeface="Arial"/>
                <a:cs typeface="Arial"/>
                <a:sym typeface="Arial"/>
              </a:rPr>
              <a:t>A relative frequency captures the relationship between a class total and the total number of observations.</a:t>
            </a:r>
            <a:endParaRPr/>
          </a:p>
        </p:txBody>
      </p:sp>
      <p:pic>
        <p:nvPicPr>
          <p:cNvPr id="149" name="Google Shape;149;p20"/>
          <p:cNvPicPr preferRelativeResize="0"/>
          <p:nvPr/>
        </p:nvPicPr>
        <p:blipFill rotWithShape="1">
          <a:blip r:embed="rId3">
            <a:alphaModFix/>
          </a:blip>
          <a:srcRect b="0" l="0" r="0" t="0"/>
          <a:stretch/>
        </p:blipFill>
        <p:spPr>
          <a:xfrm>
            <a:off x="849312" y="4303712"/>
            <a:ext cx="7881937" cy="2049462"/>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EXAMPLE – Creating a Frequency Distribution Table</a:t>
            </a:r>
            <a:endParaRPr/>
          </a:p>
        </p:txBody>
      </p:sp>
      <p:sp>
        <p:nvSpPr>
          <p:cNvPr id="156" name="Google Shape;156;p21"/>
          <p:cNvSpPr txBox="1"/>
          <p:nvPr/>
        </p:nvSpPr>
        <p:spPr>
          <a:xfrm>
            <a:off x="628650" y="2178050"/>
            <a:ext cx="2771775" cy="18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Ms. Kathryn Ball of AutoUSA wants to develop tables, charts, and graphs to show the typical selling price on various dealer lots. The table on the right reports only the price of the 80 vehicles sold last month at Whitner Autoplex.</a:t>
            </a:r>
            <a:endParaRPr/>
          </a:p>
        </p:txBody>
      </p:sp>
      <p:pic>
        <p:nvPicPr>
          <p:cNvPr descr="0210" id="157" name="Google Shape;157;p21"/>
          <p:cNvPicPr preferRelativeResize="0"/>
          <p:nvPr/>
        </p:nvPicPr>
        <p:blipFill rotWithShape="1">
          <a:blip r:embed="rId3">
            <a:alphaModFix/>
          </a:blip>
          <a:srcRect b="0" l="0" r="0" t="0"/>
          <a:stretch/>
        </p:blipFill>
        <p:spPr>
          <a:xfrm>
            <a:off x="3495675" y="2667000"/>
            <a:ext cx="5429250" cy="269557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ph type="title"/>
          </p:nvPr>
        </p:nvSpPr>
        <p:spPr>
          <a:xfrm>
            <a:off x="533400" y="47625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200"/>
              <a:buFont typeface="Arial"/>
              <a:buNone/>
            </a:pPr>
            <a:r>
              <a:rPr b="1" i="0" lang="en-US" sz="3200" u="none">
                <a:solidFill>
                  <a:srgbClr val="993300"/>
                </a:solidFill>
                <a:latin typeface="Arial"/>
                <a:ea typeface="Arial"/>
                <a:cs typeface="Arial"/>
                <a:sym typeface="Arial"/>
              </a:rPr>
              <a:t>Constructing a Frequency Table - Example</a:t>
            </a:r>
            <a:endParaRPr/>
          </a:p>
        </p:txBody>
      </p:sp>
      <p:sp>
        <p:nvSpPr>
          <p:cNvPr id="164" name="Google Shape;164;p22"/>
          <p:cNvSpPr txBox="1"/>
          <p:nvPr>
            <p:ph idx="1" type="body"/>
          </p:nvPr>
        </p:nvSpPr>
        <p:spPr>
          <a:xfrm>
            <a:off x="752475" y="1905000"/>
            <a:ext cx="7208837" cy="46767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500"/>
              <a:buFont typeface="Noto Sans Symbols"/>
              <a:buChar char="●"/>
            </a:pPr>
            <a:r>
              <a:rPr b="1" i="0" lang="en-US" sz="2000" u="none">
                <a:solidFill>
                  <a:schemeClr val="dk1"/>
                </a:solidFill>
                <a:latin typeface="Arial"/>
                <a:ea typeface="Arial"/>
                <a:cs typeface="Arial"/>
                <a:sym typeface="Arial"/>
              </a:rPr>
              <a:t>Step 1: Decide on the number of classes. </a:t>
            </a:r>
            <a:endParaRPr/>
          </a:p>
          <a:p>
            <a:pPr indent="-342900" lvl="0" marL="342900" rtl="0" algn="l">
              <a:lnSpc>
                <a:spcPct val="80000"/>
              </a:lnSpc>
              <a:spcBef>
                <a:spcPts val="400"/>
              </a:spcBef>
              <a:spcAft>
                <a:spcPts val="0"/>
              </a:spcAft>
              <a:buSzPts val="1500"/>
              <a:buNone/>
            </a:pPr>
            <a:r>
              <a:rPr b="0" i="0" lang="en-US" sz="2000" u="none">
                <a:solidFill>
                  <a:schemeClr val="dk1"/>
                </a:solidFill>
                <a:latin typeface="Arial"/>
                <a:ea typeface="Arial"/>
                <a:cs typeface="Arial"/>
                <a:sym typeface="Arial"/>
              </a:rPr>
              <a:t>	A useful recipe to determine the number of classes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is the “2 to the </a:t>
            </a:r>
            <a:r>
              <a:rPr b="0" i="1" lang="en-US" sz="2000" u="none">
                <a:solidFill>
                  <a:schemeClr val="dk1"/>
                </a:solidFill>
                <a:latin typeface="Arial"/>
                <a:ea typeface="Arial"/>
                <a:cs typeface="Arial"/>
                <a:sym typeface="Arial"/>
              </a:rPr>
              <a:t>k </a:t>
            </a:r>
            <a:r>
              <a:rPr b="0" i="0" lang="en-US" sz="2000" u="none">
                <a:solidFill>
                  <a:schemeClr val="dk1"/>
                </a:solidFill>
                <a:latin typeface="Arial"/>
                <a:ea typeface="Arial"/>
                <a:cs typeface="Arial"/>
                <a:sym typeface="Arial"/>
              </a:rPr>
              <a:t>rule.”  such that 2</a:t>
            </a:r>
            <a:r>
              <a:rPr b="0" baseline="30000" i="1" lang="en-US" sz="2000" u="none">
                <a:solidFill>
                  <a:schemeClr val="dk1"/>
                </a:solidFill>
                <a:latin typeface="Arial"/>
                <a:ea typeface="Arial"/>
                <a:cs typeface="Arial"/>
                <a:sym typeface="Arial"/>
              </a:rPr>
              <a:t>k</a:t>
            </a:r>
            <a:r>
              <a:rPr b="0" i="1" lang="en-US" sz="2000" u="none">
                <a:solidFill>
                  <a:schemeClr val="dk1"/>
                </a:solidFill>
                <a:latin typeface="Arial"/>
                <a:ea typeface="Arial"/>
                <a:cs typeface="Arial"/>
                <a:sym typeface="Arial"/>
              </a:rPr>
              <a:t> </a:t>
            </a:r>
            <a:r>
              <a:rPr b="0" i="0" lang="en-US" sz="2000" u="none">
                <a:solidFill>
                  <a:schemeClr val="dk1"/>
                </a:solidFill>
                <a:latin typeface="Arial"/>
                <a:ea typeface="Arial"/>
                <a:cs typeface="Arial"/>
                <a:sym typeface="Arial"/>
              </a:rPr>
              <a:t>&gt;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a:t>
            </a:r>
            <a:endParaRPr/>
          </a:p>
          <a:p>
            <a:pPr indent="-342900" lvl="0" marL="342900" rtl="0" algn="l">
              <a:lnSpc>
                <a:spcPct val="80000"/>
              </a:lnSpc>
              <a:spcBef>
                <a:spcPts val="400"/>
              </a:spcBef>
              <a:spcAft>
                <a:spcPts val="0"/>
              </a:spcAft>
              <a:buSzPts val="1500"/>
              <a:buNone/>
            </a:pPr>
            <a:r>
              <a:rPr b="0" i="0" lang="en-US" sz="2000" u="none">
                <a:solidFill>
                  <a:schemeClr val="dk1"/>
                </a:solidFill>
                <a:latin typeface="Arial"/>
                <a:ea typeface="Arial"/>
                <a:cs typeface="Arial"/>
                <a:sym typeface="Arial"/>
              </a:rPr>
              <a:t>	</a:t>
            </a:r>
            <a:r>
              <a:rPr b="0" i="0" lang="en-US" sz="1800" u="none">
                <a:solidFill>
                  <a:srgbClr val="FF0000"/>
                </a:solidFill>
                <a:latin typeface="Arial"/>
                <a:ea typeface="Arial"/>
                <a:cs typeface="Arial"/>
                <a:sym typeface="Arial"/>
              </a:rPr>
              <a:t>There were 80 vehicles sold. So </a:t>
            </a:r>
            <a:r>
              <a:rPr b="0" i="1" lang="en-US" sz="1800" u="none">
                <a:solidFill>
                  <a:srgbClr val="FF0000"/>
                </a:solidFill>
                <a:latin typeface="Arial"/>
                <a:ea typeface="Arial"/>
                <a:cs typeface="Arial"/>
                <a:sym typeface="Arial"/>
              </a:rPr>
              <a:t>n =</a:t>
            </a:r>
            <a:r>
              <a:rPr b="0" i="0" lang="en-US" sz="1800" u="none">
                <a:solidFill>
                  <a:srgbClr val="FF0000"/>
                </a:solidFill>
                <a:latin typeface="Arial"/>
                <a:ea typeface="Arial"/>
                <a:cs typeface="Arial"/>
                <a:sym typeface="Arial"/>
              </a:rPr>
              <a:t> 80. If we try </a:t>
            </a:r>
            <a:r>
              <a:rPr b="0" i="1" lang="en-US" sz="1800" u="none">
                <a:solidFill>
                  <a:srgbClr val="FF0000"/>
                </a:solidFill>
                <a:latin typeface="Arial"/>
                <a:ea typeface="Arial"/>
                <a:cs typeface="Arial"/>
                <a:sym typeface="Arial"/>
              </a:rPr>
              <a:t>k = </a:t>
            </a:r>
            <a:r>
              <a:rPr b="0" i="0" lang="en-US" sz="1800" u="none">
                <a:solidFill>
                  <a:srgbClr val="FF0000"/>
                </a:solidFill>
                <a:latin typeface="Arial"/>
                <a:ea typeface="Arial"/>
                <a:cs typeface="Arial"/>
                <a:sym typeface="Arial"/>
              </a:rPr>
              <a:t> 6, which means we would use 6 classes, then 2</a:t>
            </a:r>
            <a:r>
              <a:rPr b="0" baseline="30000" i="0" lang="en-US" sz="1800" u="none">
                <a:solidFill>
                  <a:srgbClr val="FF0000"/>
                </a:solidFill>
                <a:latin typeface="Arial"/>
                <a:ea typeface="Arial"/>
                <a:cs typeface="Arial"/>
                <a:sym typeface="Arial"/>
              </a:rPr>
              <a:t>6</a:t>
            </a:r>
            <a:r>
              <a:rPr b="0" i="0" lang="en-US" sz="1800" u="none">
                <a:solidFill>
                  <a:srgbClr val="FF0000"/>
                </a:solidFill>
                <a:latin typeface="Arial"/>
                <a:ea typeface="Arial"/>
                <a:cs typeface="Arial"/>
                <a:sym typeface="Arial"/>
              </a:rPr>
              <a:t>  = 64, somewhat less than 80. Hence, 6 is not enough classes. If we let </a:t>
            </a:r>
            <a:r>
              <a:rPr b="0" i="1" lang="en-US" sz="1800" u="none">
                <a:solidFill>
                  <a:srgbClr val="FF0000"/>
                </a:solidFill>
                <a:latin typeface="Arial"/>
                <a:ea typeface="Arial"/>
                <a:cs typeface="Arial"/>
                <a:sym typeface="Arial"/>
              </a:rPr>
              <a:t>k =</a:t>
            </a:r>
            <a:r>
              <a:rPr b="0" i="0" lang="en-US" sz="1800" u="none">
                <a:solidFill>
                  <a:srgbClr val="FF0000"/>
                </a:solidFill>
                <a:latin typeface="Arial"/>
                <a:ea typeface="Arial"/>
                <a:cs typeface="Arial"/>
                <a:sym typeface="Arial"/>
              </a:rPr>
              <a:t> 7, then 2</a:t>
            </a:r>
            <a:r>
              <a:rPr b="0" baseline="30000" i="0" lang="en-US" sz="1800" u="none">
                <a:solidFill>
                  <a:srgbClr val="FF0000"/>
                </a:solidFill>
                <a:latin typeface="Arial"/>
                <a:ea typeface="Arial"/>
                <a:cs typeface="Arial"/>
                <a:sym typeface="Arial"/>
              </a:rPr>
              <a:t>7</a:t>
            </a:r>
            <a:r>
              <a:rPr b="0" i="0" lang="en-US" sz="1800" u="none">
                <a:solidFill>
                  <a:srgbClr val="FF0000"/>
                </a:solidFill>
                <a:latin typeface="Arial"/>
                <a:ea typeface="Arial"/>
                <a:cs typeface="Arial"/>
                <a:sym typeface="Arial"/>
              </a:rPr>
              <a:t>  128, which is greater than 80. So the recommended number of classes is 7.</a:t>
            </a:r>
            <a:endParaRPr/>
          </a:p>
          <a:p>
            <a:pPr indent="-342900" lvl="0" marL="342900" rtl="0" algn="l">
              <a:lnSpc>
                <a:spcPct val="80000"/>
              </a:lnSpc>
              <a:spcBef>
                <a:spcPts val="360"/>
              </a:spcBef>
              <a:spcAft>
                <a:spcPts val="0"/>
              </a:spcAft>
              <a:buSzPts val="1350"/>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400"/>
              </a:spcBef>
              <a:spcAft>
                <a:spcPts val="0"/>
              </a:spcAft>
              <a:buClr>
                <a:schemeClr val="dk1"/>
              </a:buClr>
              <a:buSzPts val="1500"/>
              <a:buFont typeface="Noto Sans Symbols"/>
              <a:buChar char="●"/>
            </a:pPr>
            <a:r>
              <a:rPr b="1" i="0" lang="en-US" sz="2000" u="none">
                <a:solidFill>
                  <a:schemeClr val="dk1"/>
                </a:solidFill>
                <a:latin typeface="Arial"/>
                <a:ea typeface="Arial"/>
                <a:cs typeface="Arial"/>
                <a:sym typeface="Arial"/>
              </a:rPr>
              <a:t>Step 2: Determine the class interval or width. </a:t>
            </a:r>
            <a:endParaRPr/>
          </a:p>
          <a:p>
            <a:pPr indent="-342900" lvl="0" marL="342900" rtl="0" algn="l">
              <a:lnSpc>
                <a:spcPct val="80000"/>
              </a:lnSpc>
              <a:spcBef>
                <a:spcPts val="400"/>
              </a:spcBef>
              <a:spcAft>
                <a:spcPts val="0"/>
              </a:spcAft>
              <a:buSzPts val="1500"/>
              <a:buNone/>
            </a:pPr>
            <a:r>
              <a:rPr b="0" i="0" lang="en-US" sz="2000" u="none">
                <a:solidFill>
                  <a:schemeClr val="dk1"/>
                </a:solidFill>
                <a:latin typeface="Arial"/>
                <a:ea typeface="Arial"/>
                <a:cs typeface="Arial"/>
                <a:sym typeface="Arial"/>
              </a:rPr>
              <a:t>	The formula is: </a:t>
            </a:r>
            <a:r>
              <a:rPr b="0" i="1" lang="en-US" sz="2000" u="none">
                <a:solidFill>
                  <a:srgbClr val="FF0000"/>
                </a:solidFill>
                <a:latin typeface="Arial"/>
                <a:ea typeface="Arial"/>
                <a:cs typeface="Arial"/>
                <a:sym typeface="Arial"/>
              </a:rPr>
              <a:t>i ≥ (H-L)/k</a:t>
            </a:r>
            <a:r>
              <a:rPr b="0" i="0" lang="en-US" sz="2000" u="none">
                <a:solidFill>
                  <a:schemeClr val="dk1"/>
                </a:solidFill>
                <a:latin typeface="Arial"/>
                <a:ea typeface="Arial"/>
                <a:cs typeface="Arial"/>
                <a:sym typeface="Arial"/>
              </a:rPr>
              <a:t> where </a:t>
            </a:r>
            <a:r>
              <a:rPr b="0" i="1" lang="en-US" sz="2000" u="none">
                <a:solidFill>
                  <a:schemeClr val="dk1"/>
                </a:solidFill>
                <a:latin typeface="Arial"/>
                <a:ea typeface="Arial"/>
                <a:cs typeface="Arial"/>
                <a:sym typeface="Arial"/>
              </a:rPr>
              <a:t>i </a:t>
            </a:r>
            <a:r>
              <a:rPr b="0" i="0" lang="en-US" sz="2000" u="none">
                <a:solidFill>
                  <a:schemeClr val="dk1"/>
                </a:solidFill>
                <a:latin typeface="Arial"/>
                <a:ea typeface="Arial"/>
                <a:cs typeface="Arial"/>
                <a:sym typeface="Arial"/>
              </a:rPr>
              <a:t>is the class interval, </a:t>
            </a:r>
            <a:r>
              <a:rPr b="0" i="1" lang="en-US" sz="2000" u="none">
                <a:solidFill>
                  <a:schemeClr val="dk1"/>
                </a:solidFill>
                <a:latin typeface="Arial"/>
                <a:ea typeface="Arial"/>
                <a:cs typeface="Arial"/>
                <a:sym typeface="Arial"/>
              </a:rPr>
              <a:t>H </a:t>
            </a:r>
            <a:r>
              <a:rPr b="0" i="0" lang="en-US" sz="2000" u="none">
                <a:solidFill>
                  <a:schemeClr val="dk1"/>
                </a:solidFill>
                <a:latin typeface="Arial"/>
                <a:ea typeface="Arial"/>
                <a:cs typeface="Arial"/>
                <a:sym typeface="Arial"/>
              </a:rPr>
              <a:t>is the highest observed value, </a:t>
            </a:r>
            <a:r>
              <a:rPr b="0" i="1" lang="en-US" sz="2000" u="none">
                <a:solidFill>
                  <a:schemeClr val="dk1"/>
                </a:solidFill>
                <a:latin typeface="Arial"/>
                <a:ea typeface="Arial"/>
                <a:cs typeface="Arial"/>
                <a:sym typeface="Arial"/>
              </a:rPr>
              <a:t>L </a:t>
            </a:r>
            <a:r>
              <a:rPr b="0" i="0" lang="en-US" sz="2000" u="none">
                <a:solidFill>
                  <a:schemeClr val="dk1"/>
                </a:solidFill>
                <a:latin typeface="Arial"/>
                <a:ea typeface="Arial"/>
                <a:cs typeface="Arial"/>
                <a:sym typeface="Arial"/>
              </a:rPr>
              <a:t>is the lowest observed value, and </a:t>
            </a:r>
            <a:r>
              <a:rPr b="0" i="1" lang="en-US" sz="2000" u="none">
                <a:solidFill>
                  <a:schemeClr val="dk1"/>
                </a:solidFill>
                <a:latin typeface="Arial"/>
                <a:ea typeface="Arial"/>
                <a:cs typeface="Arial"/>
                <a:sym typeface="Arial"/>
              </a:rPr>
              <a:t>k </a:t>
            </a:r>
            <a:r>
              <a:rPr b="0" i="0" lang="en-US" sz="2000" u="none">
                <a:solidFill>
                  <a:schemeClr val="dk1"/>
                </a:solidFill>
                <a:latin typeface="Arial"/>
                <a:ea typeface="Arial"/>
                <a:cs typeface="Arial"/>
                <a:sym typeface="Arial"/>
              </a:rPr>
              <a:t>is the number of classes.</a:t>
            </a:r>
            <a:endParaRPr/>
          </a:p>
          <a:p>
            <a:pPr indent="-285750" lvl="1" marL="742950" rtl="0" algn="l">
              <a:lnSpc>
                <a:spcPct val="80000"/>
              </a:lnSpc>
              <a:spcBef>
                <a:spcPts val="360"/>
              </a:spcBef>
              <a:spcAft>
                <a:spcPts val="0"/>
              </a:spcAft>
              <a:buSzPts val="1350"/>
              <a:buFont typeface="Arial"/>
              <a:buNone/>
            </a:pPr>
            <a:r>
              <a:rPr b="0" i="0" lang="en-US" sz="1800" u="none">
                <a:solidFill>
                  <a:srgbClr val="FF0000"/>
                </a:solidFill>
                <a:latin typeface="Arial"/>
                <a:ea typeface="Arial"/>
                <a:cs typeface="Arial"/>
                <a:sym typeface="Arial"/>
              </a:rPr>
              <a:t>($35,925 - $15,546)/7 = $2,911</a:t>
            </a:r>
            <a:endParaRPr/>
          </a:p>
          <a:p>
            <a:pPr indent="-285750" lvl="1" marL="742950" rtl="0" algn="l">
              <a:lnSpc>
                <a:spcPct val="80000"/>
              </a:lnSpc>
              <a:spcBef>
                <a:spcPts val="360"/>
              </a:spcBef>
              <a:spcAft>
                <a:spcPts val="0"/>
              </a:spcAft>
              <a:buSzPts val="1350"/>
              <a:buFont typeface="Arial"/>
              <a:buNone/>
            </a:pPr>
            <a:r>
              <a:rPr b="0" i="0" lang="en-US" sz="1800" u="none">
                <a:solidFill>
                  <a:srgbClr val="FF0000"/>
                </a:solidFill>
                <a:latin typeface="Arial"/>
                <a:ea typeface="Arial"/>
                <a:cs typeface="Arial"/>
                <a:sym typeface="Arial"/>
              </a:rPr>
              <a:t>Round up to some convenient number, such as a multiple of 10 or 100. Use a class width of $3,000</a:t>
            </a:r>
            <a:endParaRPr b="0" i="0" sz="2400" u="none">
              <a:solidFill>
                <a:schemeClr val="dk1"/>
              </a:solidFill>
              <a:latin typeface="Arial"/>
              <a:ea typeface="Arial"/>
              <a:cs typeface="Arial"/>
              <a:sym typeface="Arial"/>
            </a:endParaRPr>
          </a:p>
          <a:p>
            <a:pPr indent="-304800" lvl="0" marL="342900" rtl="0" algn="l">
              <a:lnSpc>
                <a:spcPct val="80000"/>
              </a:lnSpc>
              <a:spcBef>
                <a:spcPts val="160"/>
              </a:spcBef>
              <a:spcAft>
                <a:spcPts val="0"/>
              </a:spcAft>
              <a:buClr>
                <a:schemeClr val="dk1"/>
              </a:buClr>
              <a:buSzPts val="600"/>
              <a:buFont typeface="Noto Sans Symbols"/>
              <a:buNone/>
            </a:pPr>
            <a:r>
              <a:t/>
            </a:r>
            <a:endParaRPr b="0" i="0" sz="800" u="none">
              <a:solidFill>
                <a:schemeClr val="dk1"/>
              </a:solidFill>
              <a:latin typeface="Arial"/>
              <a:ea typeface="Arial"/>
              <a:cs typeface="Arial"/>
              <a:sym typeface="Arial"/>
            </a:endParaRPr>
          </a:p>
          <a:p>
            <a:pPr indent="-304800" lvl="0" marL="342900" rtl="0" algn="l">
              <a:spcBef>
                <a:spcPts val="160"/>
              </a:spcBef>
              <a:spcAft>
                <a:spcPts val="0"/>
              </a:spcAft>
              <a:buSzPts val="600"/>
              <a:buNone/>
            </a:pPr>
            <a:r>
              <a:t/>
            </a:r>
            <a:endParaRPr b="0" i="0" sz="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812800" y="1816100"/>
            <a:ext cx="3770312" cy="4370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Step 3: Set the individual class limits</a:t>
            </a:r>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Times New Roman"/>
              <a:ea typeface="Times New Roman"/>
              <a:cs typeface="Times New Roman"/>
              <a:sym typeface="Times New Roman"/>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Step 4: Tally the vehicle selling prices into the classes.</a:t>
            </a:r>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276225" lvl="0" marL="342900" marR="0" rtl="0" algn="l">
              <a:lnSpc>
                <a:spcPct val="100000"/>
              </a:lnSpc>
              <a:spcBef>
                <a:spcPts val="280"/>
              </a:spcBef>
              <a:spcAft>
                <a:spcPts val="0"/>
              </a:spcAft>
              <a:buClr>
                <a:schemeClr val="dk1"/>
              </a:buClr>
              <a:buSzPts val="1050"/>
              <a:buFont typeface="Noto Sans Symbols"/>
              <a:buNone/>
            </a:pPr>
            <a:r>
              <a:t/>
            </a:r>
            <a:endParaRPr b="0"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400"/>
              <a:buFont typeface="Times New Roman"/>
              <a:buNone/>
            </a:pPr>
            <a:r>
              <a:t/>
            </a:r>
            <a:endParaRPr b="0" i="0" sz="1400" u="non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dk1"/>
              </a:buClr>
              <a:buSzPts val="1050"/>
              <a:buFont typeface="Noto Sans Symbols"/>
              <a:buChar char="●"/>
            </a:pPr>
            <a:r>
              <a:rPr b="0" i="0" lang="en-US" sz="1400" u="none">
                <a:solidFill>
                  <a:schemeClr val="dk1"/>
                </a:solidFill>
                <a:latin typeface="Arial"/>
                <a:ea typeface="Arial"/>
                <a:cs typeface="Arial"/>
                <a:sym typeface="Arial"/>
              </a:rPr>
              <a:t>Step 5: Count the number of items in each class.</a:t>
            </a:r>
            <a:endParaRPr/>
          </a:p>
          <a:p>
            <a:pPr indent="-247650" lvl="0" marL="342900" marR="0" rtl="0" algn="l">
              <a:lnSpc>
                <a:spcPct val="100000"/>
              </a:lnSpc>
              <a:spcBef>
                <a:spcPts val="400"/>
              </a:spcBef>
              <a:spcAft>
                <a:spcPts val="0"/>
              </a:spcAft>
              <a:buClr>
                <a:schemeClr val="dk1"/>
              </a:buClr>
              <a:buSzPts val="15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1" name="Google Shape;171;p23"/>
          <p:cNvSpPr/>
          <p:nvPr>
            <p:ph type="title"/>
          </p:nvPr>
        </p:nvSpPr>
        <p:spPr>
          <a:xfrm>
            <a:off x="533400" y="47625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2800"/>
              <a:buFont typeface="Arial"/>
              <a:buNone/>
            </a:pPr>
            <a:r>
              <a:rPr b="1" i="0" lang="en-US" sz="2800" u="none">
                <a:solidFill>
                  <a:srgbClr val="993300"/>
                </a:solidFill>
                <a:latin typeface="Arial"/>
                <a:ea typeface="Arial"/>
                <a:cs typeface="Arial"/>
                <a:sym typeface="Arial"/>
              </a:rPr>
              <a:t>Constructing a Frequency Table - Example</a:t>
            </a:r>
            <a:endParaRPr/>
          </a:p>
        </p:txBody>
      </p:sp>
      <p:pic>
        <p:nvPicPr>
          <p:cNvPr descr="0212" id="172" name="Google Shape;172;p23"/>
          <p:cNvPicPr preferRelativeResize="0"/>
          <p:nvPr/>
        </p:nvPicPr>
        <p:blipFill rotWithShape="1">
          <a:blip r:embed="rId3">
            <a:alphaModFix/>
          </a:blip>
          <a:srcRect b="0" l="0" r="0" t="0"/>
          <a:stretch/>
        </p:blipFill>
        <p:spPr>
          <a:xfrm>
            <a:off x="1246187" y="2235200"/>
            <a:ext cx="1624012" cy="1604962"/>
          </a:xfrm>
          <a:prstGeom prst="rect">
            <a:avLst/>
          </a:prstGeom>
          <a:noFill/>
          <a:ln>
            <a:noFill/>
          </a:ln>
        </p:spPr>
      </p:pic>
      <p:pic>
        <p:nvPicPr>
          <p:cNvPr descr="0213" id="173" name="Google Shape;173;p23"/>
          <p:cNvPicPr preferRelativeResize="0"/>
          <p:nvPr>
            <p:ph idx="1" type="body"/>
          </p:nvPr>
        </p:nvPicPr>
        <p:blipFill rotWithShape="1">
          <a:blip r:embed="rId4">
            <a:alphaModFix/>
          </a:blip>
          <a:srcRect b="0" l="0" r="0" t="0"/>
          <a:stretch/>
        </p:blipFill>
        <p:spPr>
          <a:xfrm>
            <a:off x="4725987" y="3611562"/>
            <a:ext cx="2625725" cy="291147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ph type="title"/>
          </p:nvPr>
        </p:nvSpPr>
        <p:spPr>
          <a:xfrm>
            <a:off x="533400" y="457200"/>
            <a:ext cx="7924800" cy="914400"/>
          </a:xfrm>
          <a:prstGeom prst="roundRect">
            <a:avLst>
              <a:gd fmla="val 16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93300"/>
              </a:buClr>
              <a:buSzPts val="3600"/>
              <a:buFont typeface="Arial"/>
              <a:buNone/>
            </a:pPr>
            <a:r>
              <a:rPr b="1" i="0" lang="en-US" sz="3600" u="none">
                <a:solidFill>
                  <a:srgbClr val="993300"/>
                </a:solidFill>
                <a:latin typeface="Arial"/>
                <a:ea typeface="Arial"/>
                <a:cs typeface="Arial"/>
                <a:sym typeface="Arial"/>
              </a:rPr>
              <a:t>Relative Frequency Distribution</a:t>
            </a:r>
            <a:endParaRPr/>
          </a:p>
        </p:txBody>
      </p:sp>
      <p:sp>
        <p:nvSpPr>
          <p:cNvPr id="180" name="Google Shape;180;p24"/>
          <p:cNvSpPr txBox="1"/>
          <p:nvPr/>
        </p:nvSpPr>
        <p:spPr>
          <a:xfrm>
            <a:off x="676275" y="1812925"/>
            <a:ext cx="681990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To convert a frequency distribution to a </a:t>
            </a:r>
            <a:r>
              <a:rPr b="0" i="1" lang="en-US" sz="2000" u="none">
                <a:solidFill>
                  <a:schemeClr val="dk1"/>
                </a:solidFill>
                <a:latin typeface="Arial"/>
                <a:ea typeface="Arial"/>
                <a:cs typeface="Arial"/>
                <a:sym typeface="Arial"/>
              </a:rPr>
              <a:t>relative </a:t>
            </a:r>
            <a:r>
              <a:rPr b="0" i="0" lang="en-US" sz="2000" u="none">
                <a:solidFill>
                  <a:schemeClr val="dk1"/>
                </a:solidFill>
                <a:latin typeface="Arial"/>
                <a:ea typeface="Arial"/>
                <a:cs typeface="Arial"/>
                <a:sym typeface="Arial"/>
              </a:rPr>
              <a:t>frequency distribution, each of the class frequencies is divided by the total number of observations.</a:t>
            </a:r>
            <a:endParaRPr/>
          </a:p>
        </p:txBody>
      </p:sp>
      <p:pic>
        <p:nvPicPr>
          <p:cNvPr descr="0214" id="181" name="Google Shape;181;p24"/>
          <p:cNvPicPr preferRelativeResize="0"/>
          <p:nvPr/>
        </p:nvPicPr>
        <p:blipFill rotWithShape="1">
          <a:blip r:embed="rId3">
            <a:alphaModFix/>
          </a:blip>
          <a:srcRect b="0" l="0" r="0" t="0"/>
          <a:stretch/>
        </p:blipFill>
        <p:spPr>
          <a:xfrm>
            <a:off x="1009650" y="3257550"/>
            <a:ext cx="7686675" cy="29527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