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3" name="Google Shape;18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6" name="Google Shape;2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993300"/>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1" name="Google Shape;21;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2"/>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8" name="Google Shape;78;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9" name="Google Shape;79;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80" name="Google Shape;80;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81" name="Google Shape;81;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3"/>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solidFill>
                  <a:srgbClr val="9933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5" name="Google Shape;85;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86" name="Google Shape;86;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9933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7" name="Google Shape;37;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2" name="Google Shape;42;p5"/>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3" name="Google Shape;43;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6"/>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47" name="Google Shape;47;p6"/>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48" name="Google Shape;48;p6"/>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9" name="Google Shape;49;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7"/>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4" name="Google Shape;54;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8"/>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8"/>
          <p:cNvSpPr/>
          <p:nvPr>
            <p:ph idx="2" type="pic"/>
          </p:nvPr>
        </p:nvSpPr>
        <p:spPr>
          <a:xfrm>
            <a:off x="1792288" y="612775"/>
            <a:ext cx="5486400" cy="4114800"/>
          </a:xfrm>
          <a:prstGeom prst="rect">
            <a:avLst/>
          </a:prstGeom>
          <a:noFill/>
          <a:ln>
            <a:noFill/>
          </a:ln>
        </p:spPr>
      </p:sp>
      <p:sp>
        <p:nvSpPr>
          <p:cNvPr id="59" name="Google Shape;59;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60" name="Google Shape;60;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65" name="Google Shape;6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66" name="Google Shape;66;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6" name="Google Shape;26;p3"/>
          <p:cNvGrpSpPr/>
          <p:nvPr/>
        </p:nvGrpSpPr>
        <p:grpSpPr>
          <a:xfrm>
            <a:off x="228600" y="1371600"/>
            <a:ext cx="7391400" cy="319087"/>
            <a:chOff x="144" y="1104"/>
            <a:chExt cx="4656" cy="201"/>
          </a:xfrm>
        </p:grpSpPr>
        <p:sp>
          <p:nvSpPr>
            <p:cNvPr id="27" name="Google Shape;27;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 name="Google Shape;29;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0" name="Google Shape;30;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3"/>
          <p:cNvSpPr txBox="1"/>
          <p:nvPr>
            <p:ph idx="12" type="sldNum"/>
          </p:nvPr>
        </p:nvSpPr>
        <p:spPr>
          <a:xfrm>
            <a:off x="0" y="6527800"/>
            <a:ext cx="449262"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600"/>
              <a:buFont typeface="Arial"/>
              <a:buNone/>
              <a:defRPr b="1" i="0" sz="1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
        <p:nvSpPr>
          <p:cNvPr id="33" name="Google Shape;33;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4-</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Describing Data:  </a:t>
            </a:r>
            <a:br>
              <a:rPr b="1" i="0" lang="en-US" sz="3600" u="none">
                <a:solidFill>
                  <a:schemeClr val="dk1"/>
                </a:solidFill>
                <a:latin typeface="Arial"/>
                <a:ea typeface="Arial"/>
                <a:cs typeface="Arial"/>
                <a:sym typeface="Arial"/>
              </a:rPr>
            </a:br>
            <a:r>
              <a:rPr b="0" i="0" lang="en-US" sz="3600" u="none">
                <a:solidFill>
                  <a:srgbClr val="993300"/>
                </a:solidFill>
                <a:latin typeface="Arial"/>
                <a:ea typeface="Arial"/>
                <a:cs typeface="Arial"/>
                <a:sym typeface="Arial"/>
              </a:rPr>
              <a:t>Displaying and Exploring Data</a:t>
            </a:r>
            <a:endParaRPr/>
          </a:p>
        </p:txBody>
      </p:sp>
      <p:sp>
        <p:nvSpPr>
          <p:cNvPr id="94" name="Google Shape;94;p14"/>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rgbClr val="993300"/>
                </a:solidFill>
                <a:latin typeface="Arial"/>
                <a:ea typeface="Arial"/>
                <a:cs typeface="Arial"/>
                <a:sym typeface="Arial"/>
              </a:rPr>
              <a:t> 4</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p:nvPr>
            <p:ph type="title"/>
          </p:nvPr>
        </p:nvSpPr>
        <p:spPr>
          <a:xfrm>
            <a:off x="508000" y="6096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Describing Relationship between Two Variables</a:t>
            </a:r>
            <a:endParaRPr/>
          </a:p>
        </p:txBody>
      </p:sp>
      <p:sp>
        <p:nvSpPr>
          <p:cNvPr id="179" name="Google Shape;179;p23"/>
          <p:cNvSpPr/>
          <p:nvPr/>
        </p:nvSpPr>
        <p:spPr>
          <a:xfrm>
            <a:off x="685800" y="609600"/>
            <a:ext cx="7924800" cy="914400"/>
          </a:xfrm>
          <a:prstGeom prst="roundRect">
            <a:avLst>
              <a:gd fmla="val 4680" name="adj"/>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23"/>
          <p:cNvSpPr txBox="1"/>
          <p:nvPr>
            <p:ph idx="1" type="body"/>
          </p:nvPr>
        </p:nvSpPr>
        <p:spPr>
          <a:xfrm>
            <a:off x="3810000" y="1943100"/>
            <a:ext cx="5029200"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When we study the relationship between two variables we refer to the data as </a:t>
            </a:r>
            <a:r>
              <a:rPr b="1" i="0" lang="en-US" sz="2000" u="none">
                <a:solidFill>
                  <a:schemeClr val="dk1"/>
                </a:solidFill>
                <a:latin typeface="Arial"/>
                <a:ea typeface="Arial"/>
                <a:cs typeface="Arial"/>
                <a:sym typeface="Arial"/>
              </a:rPr>
              <a:t>bivariate.</a:t>
            </a:r>
            <a:endParaRPr/>
          </a:p>
          <a:p>
            <a:pPr indent="-34290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One graphical technique we use to show the relationship between variables is called a </a:t>
            </a:r>
            <a:r>
              <a:rPr b="1" i="0" lang="en-US" sz="2000" u="none">
                <a:solidFill>
                  <a:schemeClr val="dk1"/>
                </a:solidFill>
                <a:latin typeface="Arial"/>
                <a:ea typeface="Arial"/>
                <a:cs typeface="Arial"/>
                <a:sym typeface="Arial"/>
              </a:rPr>
              <a:t>scatter diagram.</a:t>
            </a:r>
            <a:endParaRPr/>
          </a:p>
          <a:p>
            <a:pPr indent="-342900" lvl="0" marL="342900" rtl="0" algn="l">
              <a:lnSpc>
                <a:spcPct val="100000"/>
              </a:lnSpc>
              <a:spcBef>
                <a:spcPts val="400"/>
              </a:spcBef>
              <a:spcAft>
                <a:spcPts val="0"/>
              </a:spcAft>
              <a:buSzPts val="1500"/>
              <a:buNone/>
            </a:pPr>
            <a:r>
              <a:t/>
            </a:r>
            <a:endParaRPr b="1"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To draw a scatter diagram we need two variables. We scale one variable along the horizontal axis (</a:t>
            </a:r>
            <a:r>
              <a:rPr b="0" i="1" lang="en-US" sz="2000" u="none">
                <a:solidFill>
                  <a:schemeClr val="dk1"/>
                </a:solidFill>
                <a:latin typeface="Arial"/>
                <a:ea typeface="Arial"/>
                <a:cs typeface="Arial"/>
                <a:sym typeface="Arial"/>
              </a:rPr>
              <a:t>X</a:t>
            </a:r>
            <a:r>
              <a:rPr b="0" i="0" lang="en-US" sz="2000" u="none">
                <a:solidFill>
                  <a:schemeClr val="dk1"/>
                </a:solidFill>
                <a:latin typeface="Arial"/>
                <a:ea typeface="Arial"/>
                <a:cs typeface="Arial"/>
                <a:sym typeface="Arial"/>
              </a:rPr>
              <a:t>-axis) of a graph and the other variable along the vertical axis (</a:t>
            </a:r>
            <a:r>
              <a:rPr b="0" i="1" lang="en-US" sz="2000" u="none">
                <a:solidFill>
                  <a:schemeClr val="dk1"/>
                </a:solidFill>
                <a:latin typeface="Arial"/>
                <a:ea typeface="Arial"/>
                <a:cs typeface="Arial"/>
                <a:sym typeface="Arial"/>
              </a:rPr>
              <a:t>Y</a:t>
            </a:r>
            <a:r>
              <a:rPr b="0" i="0" lang="en-US" sz="2000" u="none">
                <a:solidFill>
                  <a:schemeClr val="dk1"/>
                </a:solidFill>
                <a:latin typeface="Arial"/>
                <a:ea typeface="Arial"/>
                <a:cs typeface="Arial"/>
                <a:sym typeface="Arial"/>
              </a:rPr>
              <a:t>-axis).</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p:nvPr>
            <p:ph type="title"/>
          </p:nvPr>
        </p:nvSpPr>
        <p:spPr>
          <a:xfrm>
            <a:off x="508000" y="584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Describing Relationship between Two Variables – Scatter Diagram Examples</a:t>
            </a:r>
            <a:endParaRPr/>
          </a:p>
        </p:txBody>
      </p:sp>
      <p:sp>
        <p:nvSpPr>
          <p:cNvPr id="187" name="Google Shape;187;p24"/>
          <p:cNvSpPr/>
          <p:nvPr/>
        </p:nvSpPr>
        <p:spPr>
          <a:xfrm>
            <a:off x="685800" y="609600"/>
            <a:ext cx="7924800" cy="914400"/>
          </a:xfrm>
          <a:prstGeom prst="roundRect">
            <a:avLst>
              <a:gd fmla="val 4680" name="adj"/>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0428" id="188" name="Google Shape;188;p24"/>
          <p:cNvPicPr preferRelativeResize="0"/>
          <p:nvPr/>
        </p:nvPicPr>
        <p:blipFill rotWithShape="1">
          <a:blip r:embed="rId3">
            <a:alphaModFix/>
          </a:blip>
          <a:srcRect b="0" l="0" r="0" t="0"/>
          <a:stretch/>
        </p:blipFill>
        <p:spPr>
          <a:xfrm>
            <a:off x="812800" y="1739900"/>
            <a:ext cx="8067675" cy="48768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idx="1" type="body"/>
          </p:nvPr>
        </p:nvSpPr>
        <p:spPr>
          <a:xfrm>
            <a:off x="838200" y="1905000"/>
            <a:ext cx="3867150"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b="0" i="0" lang="en-US" sz="1600" u="none">
                <a:solidFill>
                  <a:schemeClr val="dk1"/>
                </a:solidFill>
                <a:latin typeface="Arial"/>
                <a:ea typeface="Arial"/>
                <a:cs typeface="Arial"/>
                <a:sym typeface="Arial"/>
              </a:rPr>
              <a:t>In Chapter 2 data from AutoUSA was presented. In this case the information concerned the prices of 80 vehicles sold last month at the Whitner Autoplex lot in Raytown, Missouri. The data shown include the selling price of the vehicle as well as the age of the purchaser. </a:t>
            </a:r>
            <a:endParaRPr/>
          </a:p>
          <a:p>
            <a:pPr indent="-342900" lvl="0" marL="342900" rtl="0" algn="l">
              <a:lnSpc>
                <a:spcPct val="100000"/>
              </a:lnSpc>
              <a:spcBef>
                <a:spcPts val="320"/>
              </a:spcBef>
              <a:spcAft>
                <a:spcPts val="0"/>
              </a:spcAft>
              <a:buSzPts val="1200"/>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SzPts val="1200"/>
              <a:buNone/>
            </a:pPr>
            <a:r>
              <a:rPr b="0" i="0" lang="en-US" sz="1600" u="none">
                <a:solidFill>
                  <a:schemeClr val="dk1"/>
                </a:solidFill>
                <a:latin typeface="Arial"/>
                <a:ea typeface="Arial"/>
                <a:cs typeface="Arial"/>
                <a:sym typeface="Arial"/>
              </a:rPr>
              <a:t>Is there a relationship between the selling price of a vehicle and the age of the purchaser? </a:t>
            </a:r>
            <a:endParaRPr/>
          </a:p>
          <a:p>
            <a:pPr indent="-342900" lvl="0" marL="342900" rtl="0" algn="l">
              <a:lnSpc>
                <a:spcPct val="100000"/>
              </a:lnSpc>
              <a:spcBef>
                <a:spcPts val="320"/>
              </a:spcBef>
              <a:spcAft>
                <a:spcPts val="0"/>
              </a:spcAft>
              <a:buSzPts val="1200"/>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SzPts val="1200"/>
              <a:buNone/>
            </a:pPr>
            <a:r>
              <a:rPr b="0" i="0" lang="en-US" sz="1600" u="none">
                <a:solidFill>
                  <a:schemeClr val="dk1"/>
                </a:solidFill>
                <a:latin typeface="Arial"/>
                <a:ea typeface="Arial"/>
                <a:cs typeface="Arial"/>
                <a:sym typeface="Arial"/>
              </a:rPr>
              <a:t>Would it be reasonable to conclude that the more expensive vehicles are purchased by older buyers?</a:t>
            </a:r>
            <a:endParaRPr/>
          </a:p>
          <a:p>
            <a:pPr indent="-266700" lvl="0" marL="342900" rtl="0" algn="l">
              <a:spcBef>
                <a:spcPts val="320"/>
              </a:spcBef>
              <a:spcAft>
                <a:spcPts val="0"/>
              </a:spcAft>
              <a:buSzPts val="1200"/>
              <a:buNone/>
            </a:pPr>
            <a:r>
              <a:t/>
            </a:r>
            <a:endParaRPr b="0" i="0" sz="1600" u="none">
              <a:solidFill>
                <a:schemeClr val="dk1"/>
              </a:solidFill>
              <a:latin typeface="Arial"/>
              <a:ea typeface="Arial"/>
              <a:cs typeface="Arial"/>
              <a:sym typeface="Arial"/>
            </a:endParaRPr>
          </a:p>
        </p:txBody>
      </p:sp>
      <p:sp>
        <p:nvSpPr>
          <p:cNvPr id="195" name="Google Shape;195;p2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2800"/>
              <a:buFont typeface="Arial"/>
              <a:buNone/>
            </a:pPr>
            <a:r>
              <a:rPr b="1" i="0" lang="en-US" sz="2800" u="none">
                <a:solidFill>
                  <a:srgbClr val="993300"/>
                </a:solidFill>
                <a:latin typeface="Arial"/>
                <a:ea typeface="Arial"/>
                <a:cs typeface="Arial"/>
                <a:sym typeface="Arial"/>
              </a:rPr>
              <a:t>Describing Relationship between Two Variables – Scatter Diagram Excel Example</a:t>
            </a:r>
            <a:endParaRPr/>
          </a:p>
        </p:txBody>
      </p:sp>
      <p:pic>
        <p:nvPicPr>
          <p:cNvPr id="196" name="Google Shape;196;p25"/>
          <p:cNvPicPr preferRelativeResize="0"/>
          <p:nvPr/>
        </p:nvPicPr>
        <p:blipFill rotWithShape="1">
          <a:blip r:embed="rId3">
            <a:alphaModFix/>
          </a:blip>
          <a:srcRect b="0" l="0" r="0" t="0"/>
          <a:stretch/>
        </p:blipFill>
        <p:spPr>
          <a:xfrm>
            <a:off x="4895850" y="2462212"/>
            <a:ext cx="3714750" cy="3406775"/>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2800"/>
              <a:buFont typeface="Arial"/>
              <a:buNone/>
            </a:pPr>
            <a:r>
              <a:rPr b="1" i="0" lang="en-US" sz="2800" u="none">
                <a:solidFill>
                  <a:srgbClr val="993300"/>
                </a:solidFill>
                <a:latin typeface="Arial"/>
                <a:ea typeface="Arial"/>
                <a:cs typeface="Arial"/>
                <a:sym typeface="Arial"/>
              </a:rPr>
              <a:t>Describing Relationship between Two Variables – Scatter Diagram Excel Example</a:t>
            </a:r>
            <a:endParaRPr/>
          </a:p>
        </p:txBody>
      </p:sp>
      <p:pic>
        <p:nvPicPr>
          <p:cNvPr descr="0430" id="203" name="Google Shape;203;p26"/>
          <p:cNvPicPr preferRelativeResize="0"/>
          <p:nvPr/>
        </p:nvPicPr>
        <p:blipFill rotWithShape="1">
          <a:blip r:embed="rId3">
            <a:alphaModFix/>
          </a:blip>
          <a:srcRect b="0" l="0" r="0" t="0"/>
          <a:stretch/>
        </p:blipFill>
        <p:spPr>
          <a:xfrm>
            <a:off x="1485900" y="1981200"/>
            <a:ext cx="6143625" cy="461962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Contingency Tables</a:t>
            </a:r>
            <a:endParaRPr/>
          </a:p>
        </p:txBody>
      </p:sp>
      <p:sp>
        <p:nvSpPr>
          <p:cNvPr id="210" name="Google Shape;210;p27"/>
          <p:cNvSpPr txBox="1"/>
          <p:nvPr>
            <p:ph idx="1" type="body"/>
          </p:nvPr>
        </p:nvSpPr>
        <p:spPr>
          <a:xfrm>
            <a:off x="838200" y="1905000"/>
            <a:ext cx="7693025" cy="6667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 scatter diagram requires that both of the variables be at least </a:t>
            </a:r>
            <a:r>
              <a:rPr b="0" i="0" lang="en-US" sz="1200" u="none">
                <a:solidFill>
                  <a:schemeClr val="accent1"/>
                </a:solidFill>
                <a:latin typeface="Arial"/>
                <a:ea typeface="Arial"/>
                <a:cs typeface="Arial"/>
                <a:sym typeface="Arial"/>
              </a:rPr>
              <a:t>interval scale</a:t>
            </a:r>
            <a:r>
              <a:rPr b="0" i="0" lang="en-US" sz="1200" u="none">
                <a:solidFill>
                  <a:schemeClr val="dk1"/>
                </a:solidFill>
                <a:latin typeface="Arial"/>
                <a:ea typeface="Arial"/>
                <a:cs typeface="Arial"/>
                <a:sym typeface="Arial"/>
              </a:rPr>
              <a:t>.</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What if we wish to study the relationship between two variables when one or both are </a:t>
            </a:r>
            <a:r>
              <a:rPr b="0" i="0" lang="en-US" sz="1200" u="none">
                <a:solidFill>
                  <a:schemeClr val="accent1"/>
                </a:solidFill>
                <a:latin typeface="Arial"/>
                <a:ea typeface="Arial"/>
                <a:cs typeface="Arial"/>
                <a:sym typeface="Arial"/>
              </a:rPr>
              <a:t>nominal</a:t>
            </a:r>
            <a:r>
              <a:rPr b="0" i="0" lang="en-US" sz="1200" u="none">
                <a:solidFill>
                  <a:schemeClr val="dk1"/>
                </a:solidFill>
                <a:latin typeface="Arial"/>
                <a:ea typeface="Arial"/>
                <a:cs typeface="Arial"/>
                <a:sym typeface="Arial"/>
              </a:rPr>
              <a:t> or </a:t>
            </a:r>
            <a:r>
              <a:rPr b="0" i="0" lang="en-US" sz="1200" u="none">
                <a:solidFill>
                  <a:schemeClr val="accent1"/>
                </a:solidFill>
                <a:latin typeface="Arial"/>
                <a:ea typeface="Arial"/>
                <a:cs typeface="Arial"/>
                <a:sym typeface="Arial"/>
              </a:rPr>
              <a:t>ordinal scale</a:t>
            </a:r>
            <a:r>
              <a:rPr b="0" i="0" lang="en-US" sz="1200" u="none">
                <a:solidFill>
                  <a:schemeClr val="dk1"/>
                </a:solidFill>
                <a:latin typeface="Arial"/>
                <a:ea typeface="Arial"/>
                <a:cs typeface="Arial"/>
                <a:sym typeface="Arial"/>
              </a:rPr>
              <a:t>? In this case we tally the results in a </a:t>
            </a:r>
            <a:r>
              <a:rPr b="1" i="0" lang="en-US" sz="1200" u="none">
                <a:solidFill>
                  <a:schemeClr val="dk1"/>
                </a:solidFill>
                <a:latin typeface="Arial"/>
                <a:ea typeface="Arial"/>
                <a:cs typeface="Arial"/>
                <a:sym typeface="Arial"/>
              </a:rPr>
              <a:t>contingency table.</a:t>
            </a:r>
            <a:endParaRPr/>
          </a:p>
          <a:p>
            <a:pPr indent="-285750" lvl="0" marL="342900" rtl="0" algn="l">
              <a:lnSpc>
                <a:spcPct val="100000"/>
              </a:lnSpc>
              <a:spcBef>
                <a:spcPts val="240"/>
              </a:spcBef>
              <a:spcAft>
                <a:spcPts val="0"/>
              </a:spcAft>
              <a:buClr>
                <a:schemeClr val="dk1"/>
              </a:buClr>
              <a:buSzPts val="900"/>
              <a:buFont typeface="Noto Sans Symbols"/>
              <a:buNone/>
            </a:pPr>
            <a:r>
              <a:t/>
            </a:r>
            <a:endParaRPr b="1"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1"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1"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1"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1"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rPr b="1" i="0" lang="en-US" sz="1200" u="none">
                <a:solidFill>
                  <a:schemeClr val="dk1"/>
                </a:solidFill>
                <a:latin typeface="Arial"/>
                <a:ea typeface="Arial"/>
                <a:cs typeface="Arial"/>
                <a:sym typeface="Arial"/>
              </a:rPr>
              <a:t>Examples:</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Students at a university are classified by gender and class rank.</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A product is classified as acceptable or unacceptable and by the shift (day, afternoon, or night) on which it is manufactured.</a:t>
            </a:r>
            <a:endParaRPr/>
          </a:p>
          <a:p>
            <a:pPr indent="-342900" lvl="0" marL="342900" rtl="0" algn="l">
              <a:lnSpc>
                <a:spcPct val="100000"/>
              </a:lnSpc>
              <a:spcBef>
                <a:spcPts val="240"/>
              </a:spcBef>
              <a:spcAft>
                <a:spcPts val="0"/>
              </a:spcAft>
              <a:buClr>
                <a:schemeClr val="dk1"/>
              </a:buClr>
              <a:buSzPts val="900"/>
              <a:buFont typeface="Arial"/>
              <a:buAutoNum type="arabicPeriod"/>
            </a:pPr>
            <a:r>
              <a:rPr b="0" i="0" lang="en-US" sz="1200" u="none">
                <a:solidFill>
                  <a:schemeClr val="dk1"/>
                </a:solidFill>
                <a:latin typeface="Arial"/>
                <a:ea typeface="Arial"/>
                <a:cs typeface="Arial"/>
                <a:sym typeface="Arial"/>
              </a:rPr>
              <a:t>A voter in a school bond referendum is classified as to party affiliation (Democrat, Republican, other) and the number of children that voter has attending school in the district (0, 1, 2, etc.).</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pic>
        <p:nvPicPr>
          <p:cNvPr id="211" name="Google Shape;211;p27"/>
          <p:cNvPicPr preferRelativeResize="0"/>
          <p:nvPr/>
        </p:nvPicPr>
        <p:blipFill rotWithShape="1">
          <a:blip r:embed="rId3">
            <a:alphaModFix/>
          </a:blip>
          <a:srcRect b="0" l="0" r="0" t="0"/>
          <a:stretch/>
        </p:blipFill>
        <p:spPr>
          <a:xfrm>
            <a:off x="495300" y="2805112"/>
            <a:ext cx="8347075" cy="80645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Contingency Tables – An Example</a:t>
            </a:r>
            <a:endParaRPr/>
          </a:p>
        </p:txBody>
      </p:sp>
      <p:sp>
        <p:nvSpPr>
          <p:cNvPr id="218" name="Google Shape;218;p28"/>
          <p:cNvSpPr txBox="1"/>
          <p:nvPr>
            <p:ph idx="1" type="body"/>
          </p:nvPr>
        </p:nvSpPr>
        <p:spPr>
          <a:xfrm>
            <a:off x="504825" y="1905000"/>
            <a:ext cx="8401050" cy="146685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200"/>
              <a:buNone/>
            </a:pPr>
            <a:r>
              <a:rPr b="0" i="0" lang="en-US" sz="1600" u="none">
                <a:solidFill>
                  <a:schemeClr val="dk1"/>
                </a:solidFill>
                <a:latin typeface="Arial"/>
                <a:ea typeface="Arial"/>
                <a:cs typeface="Arial"/>
                <a:sym typeface="Arial"/>
              </a:rPr>
              <a:t>A manufacturer of preassembled windows produced 50 windows yesterday. This morning the quality assurance inspector reviewed each window for all quality aspects. Each was classified as acceptable or unacceptable and by the shift on which it was produced. Thus we reported two variables on a single item. The two variables are shift and quality. The results are reported in the following table.</a:t>
            </a:r>
            <a:endParaRPr/>
          </a:p>
        </p:txBody>
      </p:sp>
      <p:pic>
        <p:nvPicPr>
          <p:cNvPr descr="0432" id="219" name="Google Shape;219;p28"/>
          <p:cNvPicPr preferRelativeResize="0"/>
          <p:nvPr/>
        </p:nvPicPr>
        <p:blipFill rotWithShape="1">
          <a:blip r:embed="rId3">
            <a:alphaModFix/>
          </a:blip>
          <a:srcRect b="0" l="0" r="0" t="0"/>
          <a:stretch/>
        </p:blipFill>
        <p:spPr>
          <a:xfrm>
            <a:off x="1654175" y="3009900"/>
            <a:ext cx="5729287" cy="1555750"/>
          </a:xfrm>
          <a:prstGeom prst="rect">
            <a:avLst/>
          </a:prstGeom>
          <a:noFill/>
          <a:ln>
            <a:noFill/>
          </a:ln>
        </p:spPr>
      </p:pic>
      <p:sp>
        <p:nvSpPr>
          <p:cNvPr id="220" name="Google Shape;220;p28"/>
          <p:cNvSpPr txBox="1"/>
          <p:nvPr/>
        </p:nvSpPr>
        <p:spPr>
          <a:xfrm>
            <a:off x="685800" y="5014912"/>
            <a:ext cx="8047037"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Using the contingency table able, the quality of the three shifts can be compared. For example:</a:t>
            </a:r>
            <a:endParaRPr/>
          </a:p>
          <a:p>
            <a:pPr indent="-101600" lvl="0" marL="0" marR="0" rtl="0" algn="l">
              <a:lnSpc>
                <a:spcPct val="100000"/>
              </a:lnSpc>
              <a:spcBef>
                <a:spcPts val="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On the day shift, 3 out of 20 windows or 15 percent are defective. </a:t>
            </a:r>
            <a:endParaRPr/>
          </a:p>
          <a:p>
            <a:pPr indent="-101600" lvl="0" marL="0" marR="0" rtl="0" algn="l">
              <a:lnSpc>
                <a:spcPct val="100000"/>
              </a:lnSpc>
              <a:spcBef>
                <a:spcPts val="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On the afternoon shift, 2 of 15 or 13 percent are defective and </a:t>
            </a:r>
            <a:endParaRPr/>
          </a:p>
          <a:p>
            <a:pPr indent="-101600" lvl="0" marL="0" marR="0" rtl="0" algn="l">
              <a:lnSpc>
                <a:spcPct val="100000"/>
              </a:lnSpc>
              <a:spcBef>
                <a:spcPts val="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On the night shift 1 out of 15 or 7 percent are defective. </a:t>
            </a:r>
            <a:endParaRPr/>
          </a:p>
          <a:p>
            <a:pPr indent="-101600" lvl="0" marL="0" marR="0" rtl="0" algn="l">
              <a:lnSpc>
                <a:spcPct val="100000"/>
              </a:lnSpc>
              <a:spcBef>
                <a:spcPts val="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Overall 12 percent of the windows are defective</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604837" y="660400"/>
            <a:ext cx="619601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GOALS</a:t>
            </a:r>
            <a:endParaRPr/>
          </a:p>
        </p:txBody>
      </p:sp>
      <p:sp>
        <p:nvSpPr>
          <p:cNvPr id="101" name="Google Shape;101;p15"/>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Develop and interpret a </a:t>
            </a:r>
            <a:r>
              <a:rPr b="0" i="1" lang="en-US" sz="2400" u="none">
                <a:solidFill>
                  <a:schemeClr val="dk1"/>
                </a:solidFill>
                <a:latin typeface="Arial"/>
                <a:ea typeface="Arial"/>
                <a:cs typeface="Arial"/>
                <a:sym typeface="Arial"/>
              </a:rPr>
              <a:t>dot plot</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Develop and interpret a </a:t>
            </a:r>
            <a:r>
              <a:rPr b="0" i="1" lang="en-US" sz="2400" u="none">
                <a:solidFill>
                  <a:schemeClr val="dk1"/>
                </a:solidFill>
                <a:latin typeface="Arial"/>
                <a:ea typeface="Arial"/>
                <a:cs typeface="Arial"/>
                <a:sym typeface="Arial"/>
              </a:rPr>
              <a:t>stem-and-leaf display</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Compute and understand </a:t>
            </a:r>
            <a:r>
              <a:rPr b="0" i="1" lang="en-US" sz="2400" u="none">
                <a:solidFill>
                  <a:schemeClr val="dk1"/>
                </a:solidFill>
                <a:latin typeface="Arial"/>
                <a:ea typeface="Arial"/>
                <a:cs typeface="Arial"/>
                <a:sym typeface="Arial"/>
              </a:rPr>
              <a:t>quartiles, deciles</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percentiles</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Construct and interpret </a:t>
            </a:r>
            <a:r>
              <a:rPr b="0" i="1" lang="en-US" sz="2400" u="none">
                <a:solidFill>
                  <a:schemeClr val="dk1"/>
                </a:solidFill>
                <a:latin typeface="Arial"/>
                <a:ea typeface="Arial"/>
                <a:cs typeface="Arial"/>
                <a:sym typeface="Arial"/>
              </a:rPr>
              <a:t>box plots</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Compute and understand the </a:t>
            </a:r>
            <a:r>
              <a:rPr b="0" i="1" lang="en-US" sz="2400" u="none">
                <a:solidFill>
                  <a:schemeClr val="dk1"/>
                </a:solidFill>
                <a:latin typeface="Arial"/>
                <a:ea typeface="Arial"/>
                <a:cs typeface="Arial"/>
                <a:sym typeface="Arial"/>
              </a:rPr>
              <a:t>coefficient of skewness</a:t>
            </a:r>
            <a:r>
              <a:rPr b="0" i="0" lang="en-US" sz="2400" u="none">
                <a:solidFill>
                  <a:schemeClr val="dk1"/>
                </a:solidFill>
                <a:latin typeface="Arial"/>
                <a:ea typeface="Arial"/>
                <a:cs typeface="Arial"/>
                <a:sym typeface="Arial"/>
              </a:rPr>
              <a:t>.</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Draw and interpret a scatter diagram.</a:t>
            </a:r>
            <a:endParaRPr/>
          </a:p>
          <a:p>
            <a:pPr indent="-457200" lvl="0" marL="457200" rtl="0" algn="l">
              <a:lnSpc>
                <a:spcPct val="80000"/>
              </a:lnSpc>
              <a:spcBef>
                <a:spcPts val="480"/>
              </a:spcBef>
              <a:spcAft>
                <a:spcPts val="0"/>
              </a:spcAft>
              <a:buClr>
                <a:schemeClr val="dk1"/>
              </a:buClr>
              <a:buSzPts val="1800"/>
              <a:buFont typeface="Arial"/>
              <a:buAutoNum type="arabicPeriod"/>
            </a:pPr>
            <a:r>
              <a:rPr b="0" i="0" lang="en-US" sz="2400" u="none">
                <a:solidFill>
                  <a:schemeClr val="dk1"/>
                </a:solidFill>
                <a:latin typeface="Arial"/>
                <a:ea typeface="Arial"/>
                <a:cs typeface="Arial"/>
                <a:sym typeface="Arial"/>
              </a:rPr>
              <a:t>Construct and interpret a </a:t>
            </a:r>
            <a:r>
              <a:rPr b="0" i="1" lang="en-US" sz="2400" u="none">
                <a:solidFill>
                  <a:schemeClr val="dk1"/>
                </a:solidFill>
                <a:latin typeface="Arial"/>
                <a:ea typeface="Arial"/>
                <a:cs typeface="Arial"/>
                <a:sym typeface="Arial"/>
              </a:rPr>
              <a:t>contingency table</a:t>
            </a:r>
            <a:r>
              <a:rPr b="0" i="0" lang="en-US" sz="2400" u="none">
                <a:solidFill>
                  <a:schemeClr val="dk1"/>
                </a:solidFill>
                <a:latin typeface="Arial"/>
                <a:ea typeface="Arial"/>
                <a:cs typeface="Arial"/>
                <a:sym typeface="Arial"/>
              </a:rPr>
              <a:t>.</a:t>
            </a:r>
            <a:endParaRPr/>
          </a:p>
          <a:p>
            <a:pPr indent="-228600" lvl="0" marL="342900" rtl="0" algn="l">
              <a:spcBef>
                <a:spcPts val="48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500"/>
                                        <p:tgtEl>
                                          <p:spTgt spid="10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a:off x="523875" y="1787525"/>
            <a:ext cx="8374062" cy="121285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 name="Google Shape;108;p1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Dot Plots</a:t>
            </a:r>
            <a:endParaRPr/>
          </a:p>
        </p:txBody>
      </p:sp>
      <p:sp>
        <p:nvSpPr>
          <p:cNvPr id="109" name="Google Shape;109;p16"/>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 </a:t>
            </a:r>
            <a:r>
              <a:rPr b="1" i="0" lang="en-US" sz="1200" u="none">
                <a:solidFill>
                  <a:schemeClr val="dk1"/>
                </a:solidFill>
                <a:latin typeface="Arial"/>
                <a:ea typeface="Arial"/>
                <a:cs typeface="Arial"/>
                <a:sym typeface="Arial"/>
              </a:rPr>
              <a:t>dot plot </a:t>
            </a:r>
            <a:r>
              <a:rPr b="0" i="0" lang="en-US" sz="1200" u="none">
                <a:solidFill>
                  <a:schemeClr val="dk1"/>
                </a:solidFill>
                <a:latin typeface="Arial"/>
                <a:ea typeface="Arial"/>
                <a:cs typeface="Arial"/>
                <a:sym typeface="Arial"/>
              </a:rPr>
              <a:t>groups the data as little as possible and the identity of an individual observation is not lost. </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To develop a dot plot, each observation is simply displayed as a dot along a horizontal number line indicating the possible values of the data. </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there are identical observations or the observations are too close to be shown individually, the dots are “piled” on top of each other.</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sp>
        <p:nvSpPr>
          <p:cNvPr id="110" name="Google Shape;110;p16"/>
          <p:cNvSpPr txBox="1"/>
          <p:nvPr/>
        </p:nvSpPr>
        <p:spPr>
          <a:xfrm>
            <a:off x="885825" y="3057525"/>
            <a:ext cx="7693025" cy="26860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Reported below are the number of vehicles sold in the last 24 months at Smith Ford Mercury Jeep, Inc., in Kane, Pennsylvania, and Brophy Honda Volkswagen in Greenville, Ohio. Construct dot plots and report summary statistics for the two small-town Auto USA lots. </a:t>
            </a:r>
            <a:endParaRPr/>
          </a:p>
        </p:txBody>
      </p:sp>
      <p:pic>
        <p:nvPicPr>
          <p:cNvPr descr="0404" id="111" name="Google Shape;111;p16"/>
          <p:cNvPicPr preferRelativeResize="0"/>
          <p:nvPr/>
        </p:nvPicPr>
        <p:blipFill rotWithShape="1">
          <a:blip r:embed="rId3">
            <a:alphaModFix/>
          </a:blip>
          <a:srcRect b="0" l="0" r="0" t="0"/>
          <a:stretch/>
        </p:blipFill>
        <p:spPr>
          <a:xfrm>
            <a:off x="952500" y="4019550"/>
            <a:ext cx="3409950" cy="1508125"/>
          </a:xfrm>
          <a:prstGeom prst="rect">
            <a:avLst/>
          </a:prstGeom>
          <a:noFill/>
          <a:ln>
            <a:noFill/>
          </a:ln>
        </p:spPr>
      </p:pic>
      <p:pic>
        <p:nvPicPr>
          <p:cNvPr id="112" name="Google Shape;112;p16"/>
          <p:cNvPicPr preferRelativeResize="0"/>
          <p:nvPr/>
        </p:nvPicPr>
        <p:blipFill rotWithShape="1">
          <a:blip r:embed="rId4">
            <a:alphaModFix/>
          </a:blip>
          <a:srcRect b="0" l="0" r="0" t="0"/>
          <a:stretch/>
        </p:blipFill>
        <p:spPr>
          <a:xfrm>
            <a:off x="4484687" y="3968750"/>
            <a:ext cx="4243387" cy="285115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514350" y="1736725"/>
            <a:ext cx="8269287" cy="130492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Stem-and-Leaf</a:t>
            </a:r>
            <a:endParaRPr/>
          </a:p>
        </p:txBody>
      </p:sp>
      <p:sp>
        <p:nvSpPr>
          <p:cNvPr id="120" name="Google Shape;120;p17"/>
          <p:cNvSpPr txBox="1"/>
          <p:nvPr>
            <p:ph idx="1" type="body"/>
          </p:nvPr>
        </p:nvSpPr>
        <p:spPr>
          <a:xfrm>
            <a:off x="809625" y="1828800"/>
            <a:ext cx="7693025" cy="1285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900"/>
              <a:buFont typeface="Noto Sans Symbols"/>
              <a:buChar char="●"/>
            </a:pPr>
            <a:r>
              <a:rPr b="1" i="0" lang="en-US" sz="1200" u="none">
                <a:solidFill>
                  <a:schemeClr val="dk1"/>
                </a:solidFill>
                <a:latin typeface="Arial"/>
                <a:ea typeface="Arial"/>
                <a:cs typeface="Arial"/>
                <a:sym typeface="Arial"/>
              </a:rPr>
              <a:t>Stem-and-leaf display</a:t>
            </a:r>
            <a:r>
              <a:rPr b="0" i="0" lang="en-US" sz="1200" u="none">
                <a:solidFill>
                  <a:schemeClr val="dk1"/>
                </a:solidFill>
                <a:latin typeface="Arial"/>
                <a:ea typeface="Arial"/>
                <a:cs typeface="Arial"/>
                <a:sym typeface="Arial"/>
              </a:rPr>
              <a:t> is a statistical technique to present a set of data. Each numerical value is divided into two parts. The leading digit(s) becomes the stem and the trailing digit the leaf. The stems are located along the vertical axis, and the leaf values are stacked against each other along the horizontal axis.</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Two disadvantages to organizing the data into a frequency distribution: </a:t>
            </a:r>
            <a:endParaRPr b="0" i="0" sz="1200" u="none">
              <a:solidFill>
                <a:schemeClr val="dk1"/>
              </a:solidFill>
              <a:latin typeface="Arial"/>
              <a:ea typeface="Arial"/>
              <a:cs typeface="Arial"/>
              <a:sym typeface="Arial"/>
            </a:endParaRPr>
          </a:p>
          <a:p>
            <a:pPr indent="-342900" lvl="1" marL="800100" rtl="0" algn="l">
              <a:lnSpc>
                <a:spcPct val="100000"/>
              </a:lnSpc>
              <a:spcBef>
                <a:spcPts val="240"/>
              </a:spcBef>
              <a:spcAft>
                <a:spcPts val="0"/>
              </a:spcAft>
              <a:buClr>
                <a:schemeClr val="dk1"/>
              </a:buClr>
              <a:buSzPts val="900"/>
              <a:buFont typeface="Arial"/>
              <a:buAutoNum type="arabicParenBoth"/>
            </a:pPr>
            <a:r>
              <a:rPr b="0" i="0" lang="en-US" sz="1200" u="none">
                <a:solidFill>
                  <a:schemeClr val="dk1"/>
                </a:solidFill>
                <a:latin typeface="Arial"/>
                <a:ea typeface="Arial"/>
                <a:cs typeface="Arial"/>
                <a:sym typeface="Arial"/>
              </a:rPr>
              <a:t>The exact identity of each value is lost </a:t>
            </a:r>
            <a:endParaRPr/>
          </a:p>
          <a:p>
            <a:pPr indent="-342900" lvl="1" marL="800100" rtl="0" algn="l">
              <a:lnSpc>
                <a:spcPct val="100000"/>
              </a:lnSpc>
              <a:spcBef>
                <a:spcPts val="240"/>
              </a:spcBef>
              <a:spcAft>
                <a:spcPts val="0"/>
              </a:spcAft>
              <a:buClr>
                <a:schemeClr val="dk1"/>
              </a:buClr>
              <a:buSzPts val="900"/>
              <a:buFont typeface="Arial"/>
              <a:buAutoNum type="arabicParenBoth"/>
            </a:pPr>
            <a:r>
              <a:rPr b="0" i="0" lang="en-US" sz="1200" u="none">
                <a:solidFill>
                  <a:schemeClr val="dk1"/>
                </a:solidFill>
                <a:latin typeface="Arial"/>
                <a:ea typeface="Arial"/>
                <a:cs typeface="Arial"/>
                <a:sym typeface="Arial"/>
              </a:rPr>
              <a:t> Difficult to tell how the values within each class are distributed.</a:t>
            </a:r>
            <a:endParaRPr/>
          </a:p>
        </p:txBody>
      </p:sp>
      <p:sp>
        <p:nvSpPr>
          <p:cNvPr id="121" name="Google Shape;121;p17"/>
          <p:cNvSpPr txBox="1"/>
          <p:nvPr/>
        </p:nvSpPr>
        <p:spPr>
          <a:xfrm>
            <a:off x="714375" y="3076575"/>
            <a:ext cx="7781925" cy="704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9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Listed in Table 4–1 is the number of 30-second radio advertising spots purchased by each of the 45 members of the Greater Buffalo Automobile Dealers Association last year.  Organize the data into a stem-and-leaf display. Around what values do the number of advertising spots tend to cluster? What is the fewest number of spots purchased by a dealer? The largest number purchased?</a:t>
            </a:r>
            <a:endParaRPr/>
          </a:p>
        </p:txBody>
      </p:sp>
      <p:pic>
        <p:nvPicPr>
          <p:cNvPr descr="0408" id="122" name="Google Shape;122;p17"/>
          <p:cNvPicPr preferRelativeResize="0"/>
          <p:nvPr/>
        </p:nvPicPr>
        <p:blipFill rotWithShape="1">
          <a:blip r:embed="rId3">
            <a:alphaModFix/>
          </a:blip>
          <a:srcRect b="0" l="0" r="0" t="0"/>
          <a:stretch/>
        </p:blipFill>
        <p:spPr>
          <a:xfrm>
            <a:off x="1111250" y="4210050"/>
            <a:ext cx="3571875" cy="974725"/>
          </a:xfrm>
          <a:prstGeom prst="rect">
            <a:avLst/>
          </a:prstGeom>
          <a:noFill/>
          <a:ln>
            <a:noFill/>
          </a:ln>
        </p:spPr>
      </p:pic>
      <p:pic>
        <p:nvPicPr>
          <p:cNvPr descr="0409" id="123" name="Google Shape;123;p17"/>
          <p:cNvPicPr preferRelativeResize="0"/>
          <p:nvPr/>
        </p:nvPicPr>
        <p:blipFill rotWithShape="1">
          <a:blip r:embed="rId4">
            <a:alphaModFix/>
          </a:blip>
          <a:srcRect b="0" l="0" r="0" t="0"/>
          <a:stretch/>
        </p:blipFill>
        <p:spPr>
          <a:xfrm>
            <a:off x="5453062" y="4143375"/>
            <a:ext cx="2700337" cy="236220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1" type="body"/>
          </p:nvPr>
        </p:nvSpPr>
        <p:spPr>
          <a:xfrm>
            <a:off x="749300" y="1790700"/>
            <a:ext cx="7959725" cy="45878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standard deviation is the most widely used measure of dispersion. </a:t>
            </a:r>
            <a:endParaRPr/>
          </a:p>
          <a:p>
            <a:pPr indent="-285750" lvl="0" marL="342900" rtl="0" algn="l">
              <a:lnSpc>
                <a:spcPct val="9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Alternative ways of describing spread of data include determining the </a:t>
            </a:r>
            <a:r>
              <a:rPr b="0" i="1" lang="en-US" sz="1200" u="none">
                <a:solidFill>
                  <a:schemeClr val="dk1"/>
                </a:solidFill>
                <a:latin typeface="Arial"/>
                <a:ea typeface="Arial"/>
                <a:cs typeface="Arial"/>
                <a:sym typeface="Arial"/>
              </a:rPr>
              <a:t>location </a:t>
            </a:r>
            <a:r>
              <a:rPr b="0" i="0" lang="en-US" sz="1200" u="none">
                <a:solidFill>
                  <a:schemeClr val="dk1"/>
                </a:solidFill>
                <a:latin typeface="Arial"/>
                <a:ea typeface="Arial"/>
                <a:cs typeface="Arial"/>
                <a:sym typeface="Arial"/>
              </a:rPr>
              <a:t>of values that divide a set of observations into equal parts. </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These measures include </a:t>
            </a:r>
            <a:r>
              <a:rPr b="1" i="0" lang="en-US" sz="1200" u="none">
                <a:solidFill>
                  <a:schemeClr val="dk1"/>
                </a:solidFill>
                <a:latin typeface="Arial"/>
                <a:ea typeface="Arial"/>
                <a:cs typeface="Arial"/>
                <a:sym typeface="Arial"/>
              </a:rPr>
              <a:t>quartiles, deciles, </a:t>
            </a:r>
            <a:r>
              <a:rPr b="0" i="0" lang="en-US" sz="1200" u="none">
                <a:solidFill>
                  <a:schemeClr val="dk1"/>
                </a:solidFill>
                <a:latin typeface="Arial"/>
                <a:ea typeface="Arial"/>
                <a:cs typeface="Arial"/>
                <a:sym typeface="Arial"/>
              </a:rPr>
              <a:t>and </a:t>
            </a:r>
            <a:r>
              <a:rPr b="1" i="0" lang="en-US" sz="1200" u="none">
                <a:solidFill>
                  <a:schemeClr val="dk1"/>
                </a:solidFill>
                <a:latin typeface="Arial"/>
                <a:ea typeface="Arial"/>
                <a:cs typeface="Arial"/>
                <a:sym typeface="Arial"/>
              </a:rPr>
              <a:t>percentiles.</a:t>
            </a:r>
            <a:endParaRPr/>
          </a:p>
          <a:p>
            <a:pPr indent="-342900" lvl="0" marL="342900" rtl="0" algn="l">
              <a:lnSpc>
                <a:spcPct val="9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To formalize the computational procedure, let </a:t>
            </a:r>
            <a:r>
              <a:rPr b="0" i="1" lang="en-US" sz="1200" u="none">
                <a:solidFill>
                  <a:schemeClr val="dk1"/>
                </a:solidFill>
                <a:latin typeface="Arial"/>
                <a:ea typeface="Arial"/>
                <a:cs typeface="Arial"/>
                <a:sym typeface="Arial"/>
              </a:rPr>
              <a:t>L</a:t>
            </a:r>
            <a:r>
              <a:rPr b="0" baseline="-25000" i="1" lang="en-US" sz="1200" u="none">
                <a:solidFill>
                  <a:schemeClr val="dk1"/>
                </a:solidFill>
                <a:latin typeface="Arial"/>
                <a:ea typeface="Arial"/>
                <a:cs typeface="Arial"/>
                <a:sym typeface="Arial"/>
              </a:rPr>
              <a:t>p</a:t>
            </a:r>
            <a:r>
              <a:rPr b="0" i="1" lang="en-US" sz="12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refer to the location of a desired percentile. So if we wanted to find the 33rd percentile we would use </a:t>
            </a:r>
            <a:r>
              <a:rPr b="0" i="1" lang="en-US" sz="1200" u="none">
                <a:solidFill>
                  <a:schemeClr val="dk1"/>
                </a:solidFill>
                <a:latin typeface="Arial"/>
                <a:ea typeface="Arial"/>
                <a:cs typeface="Arial"/>
                <a:sym typeface="Arial"/>
              </a:rPr>
              <a:t>L</a:t>
            </a:r>
            <a:r>
              <a:rPr b="0" baseline="-25000" i="0" lang="en-US" sz="1200" u="none">
                <a:solidFill>
                  <a:schemeClr val="dk1"/>
                </a:solidFill>
                <a:latin typeface="Arial"/>
                <a:ea typeface="Arial"/>
                <a:cs typeface="Arial"/>
                <a:sym typeface="Arial"/>
              </a:rPr>
              <a:t>33</a:t>
            </a:r>
            <a:r>
              <a:rPr b="0" i="0" lang="en-US" sz="1200" u="none">
                <a:solidFill>
                  <a:schemeClr val="dk1"/>
                </a:solidFill>
                <a:latin typeface="Arial"/>
                <a:ea typeface="Arial"/>
                <a:cs typeface="Arial"/>
                <a:sym typeface="Arial"/>
              </a:rPr>
              <a:t> and if we wanted the median, the 50th percentile, then </a:t>
            </a:r>
            <a:r>
              <a:rPr b="0" i="1" lang="en-US" sz="1200" u="none">
                <a:solidFill>
                  <a:schemeClr val="dk1"/>
                </a:solidFill>
                <a:latin typeface="Arial"/>
                <a:ea typeface="Arial"/>
                <a:cs typeface="Arial"/>
                <a:sym typeface="Arial"/>
              </a:rPr>
              <a:t>L</a:t>
            </a:r>
            <a:r>
              <a:rPr b="0" baseline="-25000" i="0" lang="en-US" sz="1200" u="none">
                <a:solidFill>
                  <a:schemeClr val="dk1"/>
                </a:solidFill>
                <a:latin typeface="Arial"/>
                <a:ea typeface="Arial"/>
                <a:cs typeface="Arial"/>
                <a:sym typeface="Arial"/>
              </a:rPr>
              <a:t>50</a:t>
            </a:r>
            <a:r>
              <a:rPr b="0" i="0" lang="en-US" sz="1200" u="none">
                <a:solidFill>
                  <a:schemeClr val="dk1"/>
                </a:solidFill>
                <a:latin typeface="Arial"/>
                <a:ea typeface="Arial"/>
                <a:cs typeface="Arial"/>
                <a:sym typeface="Arial"/>
              </a:rPr>
              <a:t>.</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number of observations is </a:t>
            </a:r>
            <a:r>
              <a:rPr b="0" i="1" lang="en-US" sz="1200" u="none">
                <a:solidFill>
                  <a:schemeClr val="dk1"/>
                </a:solidFill>
                <a:latin typeface="Arial"/>
                <a:ea typeface="Arial"/>
                <a:cs typeface="Arial"/>
                <a:sym typeface="Arial"/>
              </a:rPr>
              <a:t>n, </a:t>
            </a:r>
            <a:r>
              <a:rPr b="0" i="0" lang="en-US" sz="1200" u="none">
                <a:solidFill>
                  <a:schemeClr val="dk1"/>
                </a:solidFill>
                <a:latin typeface="Arial"/>
                <a:ea typeface="Arial"/>
                <a:cs typeface="Arial"/>
                <a:sym typeface="Arial"/>
              </a:rPr>
              <a:t>so if we want to locate the median, its position is at (</a:t>
            </a:r>
            <a:r>
              <a:rPr b="0" i="1" lang="en-US" sz="1200" u="none">
                <a:solidFill>
                  <a:schemeClr val="dk1"/>
                </a:solidFill>
                <a:latin typeface="Arial"/>
                <a:ea typeface="Arial"/>
                <a:cs typeface="Arial"/>
                <a:sym typeface="Arial"/>
              </a:rPr>
              <a:t>n +</a:t>
            </a:r>
            <a:r>
              <a:rPr b="0" i="0" lang="en-US" sz="1200" u="none">
                <a:solidFill>
                  <a:schemeClr val="dk1"/>
                </a:solidFill>
                <a:latin typeface="Arial"/>
                <a:ea typeface="Arial"/>
                <a:cs typeface="Arial"/>
                <a:sym typeface="Arial"/>
              </a:rPr>
              <a:t> 1)/2, or we could write this as  (</a:t>
            </a:r>
            <a:r>
              <a:rPr b="0" i="1" lang="en-US" sz="1200" u="none">
                <a:solidFill>
                  <a:schemeClr val="dk1"/>
                </a:solidFill>
                <a:latin typeface="Arial"/>
                <a:ea typeface="Arial"/>
                <a:cs typeface="Arial"/>
                <a:sym typeface="Arial"/>
              </a:rPr>
              <a:t>n +</a:t>
            </a:r>
            <a:r>
              <a:rPr b="0" i="0" lang="en-US" sz="1200" u="none">
                <a:solidFill>
                  <a:schemeClr val="dk1"/>
                </a:solidFill>
                <a:latin typeface="Arial"/>
                <a:ea typeface="Arial"/>
                <a:cs typeface="Arial"/>
                <a:sym typeface="Arial"/>
              </a:rPr>
              <a:t> 1)(</a:t>
            </a:r>
            <a:r>
              <a:rPr b="0" i="1" lang="en-US" sz="1200" u="none">
                <a:solidFill>
                  <a:schemeClr val="dk1"/>
                </a:solidFill>
                <a:latin typeface="Arial"/>
                <a:ea typeface="Arial"/>
                <a:cs typeface="Arial"/>
                <a:sym typeface="Arial"/>
              </a:rPr>
              <a:t>P</a:t>
            </a:r>
            <a:r>
              <a:rPr b="0" i="0" lang="en-US" sz="1200" u="none">
                <a:solidFill>
                  <a:schemeClr val="dk1"/>
                </a:solidFill>
                <a:latin typeface="Arial"/>
                <a:ea typeface="Arial"/>
                <a:cs typeface="Arial"/>
                <a:sym typeface="Arial"/>
              </a:rPr>
              <a:t>/100), where </a:t>
            </a:r>
            <a:r>
              <a:rPr b="0" i="1" lang="en-US" sz="1200" u="none">
                <a:solidFill>
                  <a:schemeClr val="dk1"/>
                </a:solidFill>
                <a:latin typeface="Arial"/>
                <a:ea typeface="Arial"/>
                <a:cs typeface="Arial"/>
                <a:sym typeface="Arial"/>
              </a:rPr>
              <a:t>P </a:t>
            </a:r>
            <a:r>
              <a:rPr b="0" i="0" lang="en-US" sz="1200" u="none">
                <a:solidFill>
                  <a:schemeClr val="dk1"/>
                </a:solidFill>
                <a:latin typeface="Arial"/>
                <a:ea typeface="Arial"/>
                <a:cs typeface="Arial"/>
                <a:sym typeface="Arial"/>
              </a:rPr>
              <a:t>is the desired percentile</a:t>
            </a:r>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sp>
        <p:nvSpPr>
          <p:cNvPr id="130" name="Google Shape;130;p1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Quartiles, Deciles and Percentiles</a:t>
            </a:r>
            <a:endParaRPr/>
          </a:p>
        </p:txBody>
      </p:sp>
      <p:pic>
        <p:nvPicPr>
          <p:cNvPr id="131" name="Google Shape;131;p18"/>
          <p:cNvPicPr preferRelativeResize="0"/>
          <p:nvPr/>
        </p:nvPicPr>
        <p:blipFill rotWithShape="1">
          <a:blip r:embed="rId3">
            <a:alphaModFix/>
          </a:blip>
          <a:srcRect b="0" l="0" r="0" t="0"/>
          <a:stretch/>
        </p:blipFill>
        <p:spPr>
          <a:xfrm>
            <a:off x="2206625" y="3778250"/>
            <a:ext cx="4432300" cy="433387"/>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Percentiles - Example</a:t>
            </a:r>
            <a:endParaRPr/>
          </a:p>
        </p:txBody>
      </p:sp>
      <p:sp>
        <p:nvSpPr>
          <p:cNvPr id="138" name="Google Shape;138;p19"/>
          <p:cNvSpPr txBox="1"/>
          <p:nvPr>
            <p:ph idx="1" type="body"/>
          </p:nvPr>
        </p:nvSpPr>
        <p:spPr>
          <a:xfrm>
            <a:off x="1743075" y="1771650"/>
            <a:ext cx="7143750" cy="17240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80000"/>
              </a:lnSpc>
              <a:spcBef>
                <a:spcPts val="240"/>
              </a:spcBef>
              <a:spcAft>
                <a:spcPts val="0"/>
              </a:spcAft>
              <a:buSzPts val="900"/>
              <a:buNone/>
            </a:pPr>
            <a:r>
              <a:rPr b="1" i="0" lang="en-US" sz="1200" u="none">
                <a:solidFill>
                  <a:schemeClr val="dk1"/>
                </a:solidFill>
                <a:latin typeface="Arial"/>
                <a:ea typeface="Arial"/>
                <a:cs typeface="Arial"/>
                <a:sym typeface="Arial"/>
              </a:rPr>
              <a:t>Listed below are the commissions earned last month by a sample of 15 brokers at Salomon Smith Barney’s Oakland, California, office. </a:t>
            </a:r>
            <a:endParaRPr/>
          </a:p>
          <a:p>
            <a:pPr indent="-342900" lvl="0" marL="342900" rtl="0" algn="l">
              <a:lnSpc>
                <a:spcPct val="8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1" i="0" lang="en-US" sz="1200" u="none">
                <a:solidFill>
                  <a:srgbClr val="FF3101"/>
                </a:solidFill>
                <a:latin typeface="Arial"/>
                <a:ea typeface="Arial"/>
                <a:cs typeface="Arial"/>
                <a:sym typeface="Arial"/>
              </a:rPr>
              <a:t>	$2,038 	$1,758 	$1,721 	$1,637  	$2,097 	$2,047 	$2,205	$1,787 $2,287 	$1,940 	$2,311 	$2,054 	$2,406 	$1,471 	$1,460</a:t>
            </a:r>
            <a:endParaRPr/>
          </a:p>
          <a:p>
            <a:pPr indent="-342900" lvl="0" marL="342900" rtl="0" algn="l">
              <a:lnSpc>
                <a:spcPct val="80000"/>
              </a:lnSpc>
              <a:spcBef>
                <a:spcPts val="240"/>
              </a:spcBef>
              <a:spcAft>
                <a:spcPts val="0"/>
              </a:spcAft>
              <a:buSzPts val="900"/>
              <a:buNone/>
            </a:pPr>
            <a:r>
              <a:t/>
            </a:r>
            <a:endParaRPr b="1" i="0" sz="1200" u="none">
              <a:solidFill>
                <a:srgbClr val="FF310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1" i="0" lang="en-US" sz="1200" u="none">
                <a:solidFill>
                  <a:schemeClr val="dk1"/>
                </a:solidFill>
                <a:latin typeface="Arial"/>
                <a:ea typeface="Arial"/>
                <a:cs typeface="Arial"/>
                <a:sym typeface="Arial"/>
              </a:rPr>
              <a:t>Locate the median, the first quartile, and the third quartile for the commissions earned.</a:t>
            </a:r>
            <a:endParaRPr/>
          </a:p>
          <a:p>
            <a:pPr indent="-342900" lvl="0" marL="342900" rtl="0" algn="l">
              <a:lnSpc>
                <a:spcPct val="8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Step 1: Organize the data from lowest to largest value</a:t>
            </a:r>
            <a:endParaRPr/>
          </a:p>
          <a:p>
            <a:pPr indent="-342900" lvl="0" marL="342900" rtl="0" algn="l">
              <a:lnSpc>
                <a:spcPct val="8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0" lang="en-US" sz="1200" u="none">
                <a:solidFill>
                  <a:srgbClr val="FF3101"/>
                </a:solidFill>
                <a:latin typeface="Arial"/>
                <a:ea typeface="Arial"/>
                <a:cs typeface="Arial"/>
                <a:sym typeface="Arial"/>
              </a:rPr>
              <a:t>		$1,460 	$1,471 	$1,637	$1,721	$1,758	$1,787	$1,940 	$2,038	$2,047 	$2,054 	$2,097	$2,205	$2,287  	$2,311 	$2,406</a:t>
            </a:r>
            <a:endParaRPr/>
          </a:p>
          <a:p>
            <a:pPr indent="-342900" lvl="0" marL="342900" rtl="0" algn="l">
              <a:lnSpc>
                <a:spcPct val="80000"/>
              </a:lnSpc>
              <a:spcBef>
                <a:spcPts val="240"/>
              </a:spcBef>
              <a:spcAft>
                <a:spcPts val="0"/>
              </a:spcAft>
              <a:buSzPts val="900"/>
              <a:buNone/>
            </a:pPr>
            <a:r>
              <a:t/>
            </a:r>
            <a:endParaRPr b="0" i="0" sz="1200" u="none">
              <a:solidFill>
                <a:srgbClr val="FF310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0" i="0" lang="en-US" sz="1200" u="none">
                <a:solidFill>
                  <a:schemeClr val="dk1"/>
                </a:solidFill>
                <a:latin typeface="Arial"/>
                <a:ea typeface="Arial"/>
                <a:cs typeface="Arial"/>
                <a:sym typeface="Arial"/>
              </a:rPr>
              <a:t>Step 2: Compute the first and third quartiles. Locate L</a:t>
            </a:r>
            <a:r>
              <a:rPr b="0" baseline="-25000" i="0" lang="en-US" sz="1200" u="none">
                <a:solidFill>
                  <a:schemeClr val="dk1"/>
                </a:solidFill>
                <a:latin typeface="Arial"/>
                <a:ea typeface="Arial"/>
                <a:cs typeface="Arial"/>
                <a:sym typeface="Arial"/>
              </a:rPr>
              <a:t>25 </a:t>
            </a:r>
            <a:r>
              <a:rPr b="0" i="0" lang="en-US" sz="1200" u="none">
                <a:solidFill>
                  <a:schemeClr val="dk1"/>
                </a:solidFill>
                <a:latin typeface="Arial"/>
                <a:ea typeface="Arial"/>
                <a:cs typeface="Arial"/>
                <a:sym typeface="Arial"/>
              </a:rPr>
              <a:t> and L</a:t>
            </a:r>
            <a:r>
              <a:rPr b="0" baseline="-25000" i="0" lang="en-US" sz="1200" u="none">
                <a:solidFill>
                  <a:schemeClr val="dk1"/>
                </a:solidFill>
                <a:latin typeface="Arial"/>
                <a:ea typeface="Arial"/>
                <a:cs typeface="Arial"/>
                <a:sym typeface="Arial"/>
              </a:rPr>
              <a:t>75</a:t>
            </a:r>
            <a:r>
              <a:rPr b="0" i="0" lang="en-US" sz="1200" u="none">
                <a:solidFill>
                  <a:schemeClr val="dk1"/>
                </a:solidFill>
                <a:latin typeface="Arial"/>
                <a:ea typeface="Arial"/>
                <a:cs typeface="Arial"/>
                <a:sym typeface="Arial"/>
              </a:rPr>
              <a:t> using:</a:t>
            </a:r>
            <a:endParaRPr/>
          </a:p>
          <a:p>
            <a:pPr indent="-342900" lvl="0" marL="342900" rtl="0" algn="l">
              <a:lnSpc>
                <a:spcPct val="80000"/>
              </a:lnSpc>
              <a:spcBef>
                <a:spcPts val="240"/>
              </a:spcBef>
              <a:spcAft>
                <a:spcPts val="0"/>
              </a:spcAft>
              <a:buSzPts val="900"/>
              <a:buNone/>
            </a:pPr>
            <a:r>
              <a:t/>
            </a:r>
            <a:endParaRPr b="0" i="0" sz="1200" u="none">
              <a:solidFill>
                <a:srgbClr val="FF3101"/>
              </a:solidFill>
              <a:latin typeface="Arial"/>
              <a:ea typeface="Arial"/>
              <a:cs typeface="Arial"/>
              <a:sym typeface="Arial"/>
            </a:endParaRPr>
          </a:p>
          <a:p>
            <a:pPr indent="-342900" lvl="0" marL="342900" rtl="0" algn="l">
              <a:lnSpc>
                <a:spcPct val="8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grpSp>
        <p:nvGrpSpPr>
          <p:cNvPr id="139" name="Google Shape;139;p19"/>
          <p:cNvGrpSpPr/>
          <p:nvPr/>
        </p:nvGrpSpPr>
        <p:grpSpPr>
          <a:xfrm>
            <a:off x="2170112" y="5235575"/>
            <a:ext cx="4784725" cy="1447800"/>
            <a:chOff x="1714500" y="4914901"/>
            <a:chExt cx="5676900" cy="1447800"/>
          </a:xfrm>
        </p:grpSpPr>
        <p:sp>
          <p:nvSpPr>
            <p:cNvPr id="140" name="Google Shape;140;p19"/>
            <p:cNvSpPr/>
            <p:nvPr/>
          </p:nvSpPr>
          <p:spPr>
            <a:xfrm>
              <a:off x="1714500" y="4914901"/>
              <a:ext cx="5676900" cy="144780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41" name="Google Shape;141;p19"/>
            <p:cNvPicPr preferRelativeResize="0"/>
            <p:nvPr/>
          </p:nvPicPr>
          <p:blipFill rotWithShape="1">
            <a:blip r:embed="rId3">
              <a:alphaModFix/>
            </a:blip>
            <a:srcRect b="0" l="0" r="0" t="0"/>
            <a:stretch/>
          </p:blipFill>
          <p:spPr>
            <a:xfrm>
              <a:off x="1973263" y="5032375"/>
              <a:ext cx="5189537" cy="1254125"/>
            </a:xfrm>
            <a:prstGeom prst="rect">
              <a:avLst/>
            </a:prstGeom>
            <a:noFill/>
            <a:ln>
              <a:noFill/>
            </a:ln>
          </p:spPr>
        </p:pic>
      </p:grpSp>
      <p:pic>
        <p:nvPicPr>
          <p:cNvPr id="142" name="Google Shape;142;p19"/>
          <p:cNvPicPr preferRelativeResize="0"/>
          <p:nvPr/>
        </p:nvPicPr>
        <p:blipFill rotWithShape="1">
          <a:blip r:embed="rId4">
            <a:alphaModFix/>
          </a:blip>
          <a:srcRect b="0" l="0" r="0" t="0"/>
          <a:stretch/>
        </p:blipFill>
        <p:spPr>
          <a:xfrm>
            <a:off x="2600325" y="4708525"/>
            <a:ext cx="3600450" cy="354012"/>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Boxplot - Example</a:t>
            </a:r>
            <a:endParaRPr/>
          </a:p>
        </p:txBody>
      </p:sp>
      <p:pic>
        <p:nvPicPr>
          <p:cNvPr descr="0418" id="149" name="Google Shape;149;p20"/>
          <p:cNvPicPr preferRelativeResize="0"/>
          <p:nvPr/>
        </p:nvPicPr>
        <p:blipFill rotWithShape="1">
          <a:blip r:embed="rId3">
            <a:alphaModFix/>
          </a:blip>
          <a:srcRect b="0" l="0" r="0" t="0"/>
          <a:stretch/>
        </p:blipFill>
        <p:spPr>
          <a:xfrm>
            <a:off x="666750" y="1701800"/>
            <a:ext cx="4610100" cy="2039937"/>
          </a:xfrm>
          <a:prstGeom prst="rect">
            <a:avLst/>
          </a:prstGeom>
          <a:noFill/>
          <a:ln>
            <a:noFill/>
          </a:ln>
        </p:spPr>
      </p:pic>
      <p:pic>
        <p:nvPicPr>
          <p:cNvPr descr="0419" id="150" name="Google Shape;150;p20"/>
          <p:cNvPicPr preferRelativeResize="0"/>
          <p:nvPr/>
        </p:nvPicPr>
        <p:blipFill rotWithShape="1">
          <a:blip r:embed="rId4">
            <a:alphaModFix/>
          </a:blip>
          <a:srcRect b="0" l="0" r="0" t="0"/>
          <a:stretch/>
        </p:blipFill>
        <p:spPr>
          <a:xfrm>
            <a:off x="4143375" y="5064125"/>
            <a:ext cx="4533900" cy="1450975"/>
          </a:xfrm>
          <a:prstGeom prst="rect">
            <a:avLst/>
          </a:prstGeom>
          <a:noFill/>
          <a:ln>
            <a:noFill/>
          </a:ln>
        </p:spPr>
      </p:pic>
      <p:sp>
        <p:nvSpPr>
          <p:cNvPr id="151" name="Google Shape;151;p20"/>
          <p:cNvSpPr txBox="1"/>
          <p:nvPr/>
        </p:nvSpPr>
        <p:spPr>
          <a:xfrm>
            <a:off x="666750" y="3667125"/>
            <a:ext cx="6524625"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Step1: Create an appropriate scale along the horizontal axis. </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Step 2: Draw a box that starts at </a:t>
            </a:r>
            <a:r>
              <a:rPr b="0" i="1" lang="en-US" sz="1200" u="none">
                <a:solidFill>
                  <a:schemeClr val="dk1"/>
                </a:solidFill>
                <a:latin typeface="Arial"/>
                <a:ea typeface="Arial"/>
                <a:cs typeface="Arial"/>
                <a:sym typeface="Arial"/>
              </a:rPr>
              <a:t>Q1 (15 minutes) and ends at Q3 (22</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minutes). Inside the box we place a vertical line to represent the median (18 minutes).</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Step 3: Extend horizontal lines from the box out to the minimum value (13</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minutes) and the maximum value (30 minutes).</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Skewness</a:t>
            </a:r>
            <a:endParaRPr/>
          </a:p>
        </p:txBody>
      </p:sp>
      <p:sp>
        <p:nvSpPr>
          <p:cNvPr id="158" name="Google Shape;158;p21"/>
          <p:cNvSpPr txBox="1"/>
          <p:nvPr>
            <p:ph idx="1" type="body"/>
          </p:nvPr>
        </p:nvSpPr>
        <p:spPr>
          <a:xfrm>
            <a:off x="685800" y="1790700"/>
            <a:ext cx="8220075" cy="194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Another characteristic of a set of data is the </a:t>
            </a:r>
            <a:r>
              <a:rPr b="0" i="0" lang="en-US" sz="1200" u="sng">
                <a:solidFill>
                  <a:schemeClr val="dk1"/>
                </a:solidFill>
                <a:latin typeface="Arial"/>
                <a:ea typeface="Arial"/>
                <a:cs typeface="Arial"/>
                <a:sym typeface="Arial"/>
              </a:rPr>
              <a:t>shape</a:t>
            </a:r>
            <a:r>
              <a:rPr b="0" i="0" lang="en-US" sz="1200" u="none">
                <a:solidFill>
                  <a:schemeClr val="dk1"/>
                </a:solidFill>
                <a:latin typeface="Arial"/>
                <a:ea typeface="Arial"/>
                <a:cs typeface="Arial"/>
                <a:sym typeface="Arial"/>
              </a:rPr>
              <a:t>. </a:t>
            </a:r>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There are four shapes commonly observed:  </a:t>
            </a:r>
            <a:r>
              <a:rPr b="1" i="0" lang="en-US" sz="1200" u="none">
                <a:solidFill>
                  <a:schemeClr val="dk1"/>
                </a:solidFill>
                <a:latin typeface="Arial"/>
                <a:ea typeface="Arial"/>
                <a:cs typeface="Arial"/>
                <a:sym typeface="Arial"/>
              </a:rPr>
              <a:t>symmetric,  positively skewed, negatively skewed,  bimodal</a:t>
            </a:r>
            <a:r>
              <a:rPr b="0" i="0" lang="en-US" sz="1200" u="none">
                <a:solidFill>
                  <a:schemeClr val="dk1"/>
                </a:solidFill>
                <a:latin typeface="Arial"/>
                <a:ea typeface="Arial"/>
                <a:cs typeface="Arial"/>
                <a:sym typeface="Arial"/>
              </a:rPr>
              <a:t>.</a:t>
            </a:r>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285750" lvl="0" marL="342900" rtl="0" algn="l">
              <a:lnSpc>
                <a:spcPct val="100000"/>
              </a:lnSpc>
              <a:spcBef>
                <a:spcPts val="240"/>
              </a:spcBef>
              <a:spcAft>
                <a:spcPts val="0"/>
              </a:spcAft>
              <a:buClr>
                <a:schemeClr val="dk1"/>
              </a:buClr>
              <a:buSzPts val="900"/>
              <a:buFont typeface="Noto Sans Symbols"/>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coefficient of skewness can range from -3 up to 3. </a:t>
            </a:r>
            <a:endParaRPr/>
          </a:p>
          <a:p>
            <a:pPr indent="-285750" lvl="1" marL="742950" rtl="0" algn="l">
              <a:lnSpc>
                <a:spcPct val="100000"/>
              </a:lnSpc>
              <a:spcBef>
                <a:spcPts val="240"/>
              </a:spcBef>
              <a:spcAft>
                <a:spcPts val="0"/>
              </a:spcAft>
              <a:buClr>
                <a:schemeClr val="dk1"/>
              </a:buClr>
              <a:buSzPts val="900"/>
              <a:buFont typeface="Arial"/>
              <a:buChar char="–"/>
            </a:pPr>
            <a:r>
              <a:rPr b="0" i="0" lang="en-US" sz="1200" u="none">
                <a:solidFill>
                  <a:schemeClr val="dk1"/>
                </a:solidFill>
                <a:latin typeface="Arial"/>
                <a:ea typeface="Arial"/>
                <a:cs typeface="Arial"/>
                <a:sym typeface="Arial"/>
              </a:rPr>
              <a:t>A value near -3, indicates considerable negative skewness. </a:t>
            </a:r>
            <a:endParaRPr/>
          </a:p>
          <a:p>
            <a:pPr indent="-285750" lvl="1" marL="742950" rtl="0" algn="l">
              <a:lnSpc>
                <a:spcPct val="100000"/>
              </a:lnSpc>
              <a:spcBef>
                <a:spcPts val="240"/>
              </a:spcBef>
              <a:spcAft>
                <a:spcPts val="0"/>
              </a:spcAft>
              <a:buClr>
                <a:schemeClr val="dk1"/>
              </a:buClr>
              <a:buSzPts val="900"/>
              <a:buFont typeface="Arial"/>
              <a:buChar char="–"/>
            </a:pPr>
            <a:r>
              <a:rPr b="0" i="0" lang="en-US" sz="1200" u="none">
                <a:solidFill>
                  <a:schemeClr val="dk1"/>
                </a:solidFill>
                <a:latin typeface="Arial"/>
                <a:ea typeface="Arial"/>
                <a:cs typeface="Arial"/>
                <a:sym typeface="Arial"/>
              </a:rPr>
              <a:t>A value such as 1.63 indicates moderate positive skewness. </a:t>
            </a:r>
            <a:endParaRPr/>
          </a:p>
          <a:p>
            <a:pPr indent="-285750" lvl="1" marL="742950" rtl="0" algn="l">
              <a:lnSpc>
                <a:spcPct val="100000"/>
              </a:lnSpc>
              <a:spcBef>
                <a:spcPts val="240"/>
              </a:spcBef>
              <a:spcAft>
                <a:spcPts val="0"/>
              </a:spcAft>
              <a:buClr>
                <a:schemeClr val="dk1"/>
              </a:buClr>
              <a:buSzPts val="900"/>
              <a:buFont typeface="Arial"/>
              <a:buChar char="–"/>
            </a:pPr>
            <a:r>
              <a:rPr b="0" i="0" lang="en-US" sz="1200" u="none">
                <a:solidFill>
                  <a:schemeClr val="dk1"/>
                </a:solidFill>
                <a:latin typeface="Arial"/>
                <a:ea typeface="Arial"/>
                <a:cs typeface="Arial"/>
                <a:sym typeface="Arial"/>
              </a:rPr>
              <a:t>A value of 0, which will occur when the mean and median are equal, indicates the  distribution is symmetrical and that there is no skewness present.</a:t>
            </a:r>
            <a:endParaRPr/>
          </a:p>
          <a:p>
            <a:pPr indent="-228600" lvl="1" marL="742950" rtl="0" algn="l">
              <a:lnSpc>
                <a:spcPct val="100000"/>
              </a:lnSpc>
              <a:spcBef>
                <a:spcPts val="240"/>
              </a:spcBef>
              <a:spcAft>
                <a:spcPts val="0"/>
              </a:spcAft>
              <a:buClr>
                <a:schemeClr val="dk1"/>
              </a:buClr>
              <a:buSzPts val="900"/>
              <a:buFont typeface="Arial"/>
              <a:buNone/>
            </a:pPr>
            <a:r>
              <a:t/>
            </a:r>
            <a:endParaRPr b="0" i="0" sz="1200" u="none">
              <a:solidFill>
                <a:schemeClr val="dk1"/>
              </a:solidFill>
              <a:latin typeface="Arial"/>
              <a:ea typeface="Arial"/>
              <a:cs typeface="Arial"/>
              <a:sym typeface="Arial"/>
            </a:endParaRPr>
          </a:p>
          <a:p>
            <a:pPr indent="-285750" lvl="0" marL="342900" rtl="0" algn="l">
              <a:spcBef>
                <a:spcPts val="240"/>
              </a:spcBef>
              <a:spcAft>
                <a:spcPts val="0"/>
              </a:spcAft>
              <a:buSzPts val="900"/>
              <a:buNone/>
            </a:pPr>
            <a:r>
              <a:t/>
            </a:r>
            <a:endParaRPr b="0" i="0" sz="1200" u="none">
              <a:solidFill>
                <a:schemeClr val="dk1"/>
              </a:solidFill>
              <a:latin typeface="Arial"/>
              <a:ea typeface="Arial"/>
              <a:cs typeface="Arial"/>
              <a:sym typeface="Arial"/>
            </a:endParaRPr>
          </a:p>
        </p:txBody>
      </p:sp>
      <p:pic>
        <p:nvPicPr>
          <p:cNvPr id="159" name="Google Shape;159;p21"/>
          <p:cNvPicPr preferRelativeResize="0"/>
          <p:nvPr/>
        </p:nvPicPr>
        <p:blipFill rotWithShape="1">
          <a:blip r:embed="rId3">
            <a:alphaModFix/>
          </a:blip>
          <a:srcRect b="0" l="0" r="0" t="0"/>
          <a:stretch/>
        </p:blipFill>
        <p:spPr>
          <a:xfrm>
            <a:off x="1998662" y="5133975"/>
            <a:ext cx="4795837" cy="479425"/>
          </a:xfrm>
          <a:prstGeom prst="rect">
            <a:avLst/>
          </a:prstGeom>
          <a:noFill/>
          <a:ln>
            <a:noFill/>
          </a:ln>
        </p:spPr>
      </p:pic>
      <p:pic>
        <p:nvPicPr>
          <p:cNvPr id="160" name="Google Shape;160;p21"/>
          <p:cNvPicPr preferRelativeResize="0"/>
          <p:nvPr/>
        </p:nvPicPr>
        <p:blipFill rotWithShape="1">
          <a:blip r:embed="rId4">
            <a:alphaModFix/>
          </a:blip>
          <a:srcRect b="0" l="0" r="0" t="0"/>
          <a:stretch/>
        </p:blipFill>
        <p:spPr>
          <a:xfrm>
            <a:off x="1930400" y="5761037"/>
            <a:ext cx="4859337" cy="458787"/>
          </a:xfrm>
          <a:prstGeom prst="rect">
            <a:avLst/>
          </a:prstGeom>
          <a:noFill/>
          <a:ln>
            <a:noFill/>
          </a:ln>
        </p:spPr>
      </p:pic>
      <p:sp>
        <p:nvSpPr>
          <p:cNvPr id="161" name="Google Shape;161;p21"/>
          <p:cNvSpPr txBox="1"/>
          <p:nvPr/>
        </p:nvSpPr>
        <p:spPr>
          <a:xfrm>
            <a:off x="1450975" y="-909637"/>
            <a:ext cx="7693025" cy="181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0423" id="162" name="Google Shape;162;p21"/>
          <p:cNvPicPr preferRelativeResize="0"/>
          <p:nvPr/>
        </p:nvPicPr>
        <p:blipFill rotWithShape="1">
          <a:blip r:embed="rId5">
            <a:alphaModFix/>
          </a:blip>
          <a:srcRect b="0" l="0" r="0" t="0"/>
          <a:stretch/>
        </p:blipFill>
        <p:spPr>
          <a:xfrm>
            <a:off x="2333625" y="2357437"/>
            <a:ext cx="3914775" cy="155257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Skewness – An Example</a:t>
            </a:r>
            <a:endParaRPr/>
          </a:p>
        </p:txBody>
      </p:sp>
      <p:sp>
        <p:nvSpPr>
          <p:cNvPr id="169" name="Google Shape;169;p22"/>
          <p:cNvSpPr txBox="1"/>
          <p:nvPr>
            <p:ph idx="1" type="body"/>
          </p:nvPr>
        </p:nvSpPr>
        <p:spPr>
          <a:xfrm>
            <a:off x="838200" y="1905000"/>
            <a:ext cx="7845425" cy="1285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80000"/>
              </a:lnSpc>
              <a:spcBef>
                <a:spcPts val="240"/>
              </a:spcBef>
              <a:spcAft>
                <a:spcPts val="0"/>
              </a:spcAft>
              <a:buSzPts val="900"/>
              <a:buNone/>
            </a:pPr>
            <a:r>
              <a:rPr b="1" i="0" lang="en-US" sz="1200" u="none">
                <a:solidFill>
                  <a:schemeClr val="dk1"/>
                </a:solidFill>
                <a:latin typeface="Arial"/>
                <a:ea typeface="Arial"/>
                <a:cs typeface="Arial"/>
                <a:sym typeface="Arial"/>
              </a:rPr>
              <a:t>Following are the earnings per share for a sample of 15 software companies for the year 2007. The earnings per share are arranged from smallest to largest. </a:t>
            </a:r>
            <a:endParaRPr/>
          </a:p>
          <a:p>
            <a:pPr indent="-342900" lvl="0" marL="342900" rtl="0" algn="l">
              <a:lnSpc>
                <a:spcPct val="8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285750" lvl="0" marL="342900" rtl="0" algn="l">
              <a:lnSpc>
                <a:spcPct val="80000"/>
              </a:lnSpc>
              <a:spcBef>
                <a:spcPts val="240"/>
              </a:spcBef>
              <a:spcAft>
                <a:spcPts val="0"/>
              </a:spcAft>
              <a:buClr>
                <a:schemeClr val="dk1"/>
              </a:buClr>
              <a:buSzPts val="900"/>
              <a:buFont typeface="Noto Sans Symbols"/>
              <a:buNone/>
            </a:pPr>
            <a:r>
              <a:t/>
            </a:r>
            <a:endParaRPr b="1"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t/>
            </a:r>
            <a:endParaRPr b="1" i="0" sz="1200" u="none">
              <a:solidFill>
                <a:schemeClr val="dk1"/>
              </a:solidFill>
              <a:latin typeface="Arial"/>
              <a:ea typeface="Arial"/>
              <a:cs typeface="Arial"/>
              <a:sym typeface="Arial"/>
            </a:endParaRPr>
          </a:p>
          <a:p>
            <a:pPr indent="-342900" lvl="0" marL="342900" rtl="0" algn="l">
              <a:lnSpc>
                <a:spcPct val="80000"/>
              </a:lnSpc>
              <a:spcBef>
                <a:spcPts val="240"/>
              </a:spcBef>
              <a:spcAft>
                <a:spcPts val="0"/>
              </a:spcAft>
              <a:buSzPts val="900"/>
              <a:buNone/>
            </a:pPr>
            <a:r>
              <a:rPr b="1" i="0" lang="en-US" sz="1200" u="none">
                <a:solidFill>
                  <a:schemeClr val="dk1"/>
                </a:solidFill>
                <a:latin typeface="Arial"/>
                <a:ea typeface="Arial"/>
                <a:cs typeface="Arial"/>
                <a:sym typeface="Arial"/>
              </a:rPr>
              <a:t>Compute the mean, median, and standard deviation. Find the coefficient of skewness using Pearson’s estimate. What is your conclusion regarding the shape of the distribution?</a:t>
            </a:r>
            <a:endParaRPr/>
          </a:p>
          <a:p>
            <a:pPr indent="-285750" lvl="0" marL="342900" rtl="0" algn="l">
              <a:spcBef>
                <a:spcPts val="240"/>
              </a:spcBef>
              <a:spcAft>
                <a:spcPts val="0"/>
              </a:spcAft>
              <a:buSzPts val="900"/>
              <a:buNone/>
            </a:pPr>
            <a:r>
              <a:t/>
            </a:r>
            <a:endParaRPr b="1" i="0" sz="1200" u="none">
              <a:solidFill>
                <a:schemeClr val="dk1"/>
              </a:solidFill>
              <a:latin typeface="Arial"/>
              <a:ea typeface="Arial"/>
              <a:cs typeface="Arial"/>
              <a:sym typeface="Arial"/>
            </a:endParaRPr>
          </a:p>
        </p:txBody>
      </p:sp>
      <p:pic>
        <p:nvPicPr>
          <p:cNvPr id="170" name="Google Shape;170;p22"/>
          <p:cNvPicPr preferRelativeResize="0"/>
          <p:nvPr/>
        </p:nvPicPr>
        <p:blipFill rotWithShape="1">
          <a:blip r:embed="rId3">
            <a:alphaModFix/>
          </a:blip>
          <a:srcRect b="0" l="0" r="0" t="0"/>
          <a:stretch/>
        </p:blipFill>
        <p:spPr>
          <a:xfrm>
            <a:off x="2268537" y="2538412"/>
            <a:ext cx="3132137" cy="360362"/>
          </a:xfrm>
          <a:prstGeom prst="rect">
            <a:avLst/>
          </a:prstGeom>
          <a:noFill/>
          <a:ln>
            <a:noFill/>
          </a:ln>
        </p:spPr>
      </p:pic>
      <p:pic>
        <p:nvPicPr>
          <p:cNvPr id="171" name="Google Shape;171;p22"/>
          <p:cNvPicPr preferRelativeResize="0"/>
          <p:nvPr/>
        </p:nvPicPr>
        <p:blipFill rotWithShape="1">
          <a:blip r:embed="rId4">
            <a:alphaModFix/>
          </a:blip>
          <a:srcRect b="0" l="0" r="0" t="0"/>
          <a:stretch/>
        </p:blipFill>
        <p:spPr>
          <a:xfrm>
            <a:off x="1768475" y="3505200"/>
            <a:ext cx="5365750" cy="2781300"/>
          </a:xfrm>
          <a:prstGeom prst="rect">
            <a:avLst/>
          </a:prstGeom>
          <a:noFill/>
          <a:ln>
            <a:noFill/>
          </a:ln>
        </p:spPr>
      </p:pic>
      <p:sp>
        <p:nvSpPr>
          <p:cNvPr id="172" name="Google Shape;172;p22"/>
          <p:cNvSpPr/>
          <p:nvPr/>
        </p:nvSpPr>
        <p:spPr>
          <a:xfrm>
            <a:off x="4800600" y="5924550"/>
            <a:ext cx="504825" cy="304800"/>
          </a:xfrm>
          <a:prstGeom prst="ellipse">
            <a:avLst/>
          </a:prstGeom>
          <a:solidFill>
            <a:schemeClr val="accent1">
              <a:alpha val="40784"/>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