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0" name="Google Shape;9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0" name="Google Shape;19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2" name="Google Shape;20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4" name="Google Shape;21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3" name="Google Shape;22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7" name="Google Shape;9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4" name="Google Shape;10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4" name="Google Shape;11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6" name="Google Shape;12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9" name="Google Shape;13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8" name="Google Shape;14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5" name="Google Shape;15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5" name="Google Shape;16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lvl1pPr lvl="0" algn="l">
              <a:spcBef>
                <a:spcPts val="560"/>
              </a:spcBef>
              <a:spcAft>
                <a:spcPts val="0"/>
              </a:spcAft>
              <a:buSzPts val="2100"/>
              <a:buFont typeface="Noto Sans Symbols"/>
              <a:buNone/>
              <a:defRPr>
                <a:solidFill>
                  <a:srgbClr val="660033"/>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sp>
        <p:nvSpPr>
          <p:cNvPr id="21" name="Google Shape;21;p2"/>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 name="Google Shape;22;p2"/>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12"/>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9" name="Google Shape;79;p12"/>
          <p:cNvSpPr txBox="1"/>
          <p:nvPr>
            <p:ph idx="1" type="body"/>
          </p:nvPr>
        </p:nvSpPr>
        <p:spPr>
          <a:xfrm>
            <a:off x="838200" y="1905000"/>
            <a:ext cx="3770313" cy="41814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80" name="Google Shape;80;p12"/>
          <p:cNvSpPr txBox="1"/>
          <p:nvPr>
            <p:ph idx="2" type="body"/>
          </p:nvPr>
        </p:nvSpPr>
        <p:spPr>
          <a:xfrm>
            <a:off x="4760913" y="1905000"/>
            <a:ext cx="3770312" cy="41814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81" name="Google Shape;81;p12"/>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3" name="Shape 83"/>
        <p:cNvGrpSpPr/>
        <p:nvPr/>
      </p:nvGrpSpPr>
      <p:grpSpPr>
        <a:xfrm>
          <a:off x="0" y="0"/>
          <a:ext cx="0" cy="0"/>
          <a:chOff x="0" y="0"/>
          <a:chExt cx="0" cy="0"/>
        </a:xfrm>
      </p:grpSpPr>
      <p:sp>
        <p:nvSpPr>
          <p:cNvPr id="84" name="Google Shape;84;p13"/>
          <p:cNvSpPr/>
          <p:nvPr>
            <p:ph type="title"/>
          </p:nvPr>
        </p:nvSpPr>
        <p:spPr>
          <a:xfrm>
            <a:off x="722313" y="4406900"/>
            <a:ext cx="7772400" cy="1362075"/>
          </a:xfrm>
          <a:prstGeom prst="roundRect">
            <a:avLst>
              <a:gd fmla="val 4680" name="adj"/>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b="1" sz="4000"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5" name="Google Shape;85;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350"/>
              <a:buFont typeface="Arial"/>
              <a:buNone/>
              <a:defRPr sz="1800"/>
            </a:lvl2pPr>
            <a:lvl3pPr indent="-228600" lvl="2" marL="1371600" algn="l">
              <a:spcBef>
                <a:spcPts val="320"/>
              </a:spcBef>
              <a:spcAft>
                <a:spcPts val="0"/>
              </a:spcAft>
              <a:buSzPts val="1200"/>
              <a:buNone/>
              <a:defRPr sz="1600"/>
            </a:lvl3pPr>
            <a:lvl4pPr indent="-228600" lvl="3" marL="1828800" algn="l">
              <a:spcBef>
                <a:spcPts val="280"/>
              </a:spcBef>
              <a:spcAft>
                <a:spcPts val="0"/>
              </a:spcAft>
              <a:buSzPts val="1120"/>
              <a:buFont typeface="Arial"/>
              <a:buNone/>
              <a:defRPr sz="1400"/>
            </a:lvl4pPr>
            <a:lvl5pPr indent="-228600" lvl="4" marL="2286000" algn="l">
              <a:spcBef>
                <a:spcPts val="280"/>
              </a:spcBef>
              <a:spcAft>
                <a:spcPts val="0"/>
              </a:spcAft>
              <a:buSzPts val="910"/>
              <a:buNone/>
              <a:defRPr sz="1400"/>
            </a:lvl5pPr>
            <a:lvl6pPr indent="-228600" lvl="5" marL="2743200" algn="l">
              <a:spcBef>
                <a:spcPts val="280"/>
              </a:spcBef>
              <a:spcAft>
                <a:spcPts val="0"/>
              </a:spcAft>
              <a:buSzPts val="910"/>
              <a:buNone/>
              <a:defRPr sz="1400"/>
            </a:lvl6pPr>
            <a:lvl7pPr indent="-228600" lvl="6" marL="3200400" algn="l">
              <a:spcBef>
                <a:spcPts val="280"/>
              </a:spcBef>
              <a:spcAft>
                <a:spcPts val="0"/>
              </a:spcAft>
              <a:buSzPts val="910"/>
              <a:buNone/>
              <a:defRPr sz="1400"/>
            </a:lvl7pPr>
            <a:lvl8pPr indent="-228600" lvl="7" marL="3657600" algn="l">
              <a:spcBef>
                <a:spcPts val="280"/>
              </a:spcBef>
              <a:spcAft>
                <a:spcPts val="0"/>
              </a:spcAft>
              <a:buSzPts val="910"/>
              <a:buNone/>
              <a:defRPr sz="1400"/>
            </a:lvl8pPr>
            <a:lvl9pPr indent="-228600" lvl="8" marL="4114800" algn="l">
              <a:spcBef>
                <a:spcPts val="280"/>
              </a:spcBef>
              <a:spcAft>
                <a:spcPts val="0"/>
              </a:spcAft>
              <a:buSzPts val="910"/>
              <a:buNone/>
              <a:defRPr sz="1400"/>
            </a:lvl9pPr>
          </a:lstStyle>
          <a:p/>
        </p:txBody>
      </p:sp>
      <p:sp>
        <p:nvSpPr>
          <p:cNvPr id="86" name="Google Shape;86;p13"/>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4"/>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6" name="Google Shape;36;p4"/>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7" name="Google Shape;37;p4"/>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9" name="Shape 39"/>
        <p:cNvGrpSpPr/>
        <p:nvPr/>
      </p:nvGrpSpPr>
      <p:grpSpPr>
        <a:xfrm>
          <a:off x="0" y="0"/>
          <a:ext cx="0" cy="0"/>
          <a:chOff x="0" y="0"/>
          <a:chExt cx="0" cy="0"/>
        </a:xfrm>
      </p:grpSpPr>
      <p:sp>
        <p:nvSpPr>
          <p:cNvPr id="40" name="Google Shape;40;p5"/>
          <p:cNvSpPr/>
          <p:nvPr>
            <p:ph type="title"/>
          </p:nvPr>
        </p:nvSpPr>
        <p:spPr>
          <a:xfrm>
            <a:off x="6532563" y="457200"/>
            <a:ext cx="1998662" cy="5629275"/>
          </a:xfrm>
          <a:prstGeom prst="roundRect">
            <a:avLst>
              <a:gd fmla="val 4680" name="adj"/>
            </a:avLst>
          </a:prstGeom>
          <a:noFill/>
          <a:ln>
            <a:noFill/>
          </a:ln>
        </p:spPr>
        <p:txBody>
          <a:bodyPr anchorCtr="0" anchor="b" bIns="45700" lIns="91425" spcFirstLastPara="1" rIns="91425" wrap="square" tIns="45700">
            <a:noAutofit/>
          </a:bodyPr>
          <a:lstStyle>
            <a:lvl1pPr lvl="0">
              <a:spcBef>
                <a:spcPts val="0"/>
              </a:spcBef>
              <a:spcAft>
                <a:spcPts val="0"/>
              </a:spcAft>
              <a:buNone/>
              <a:defRPr/>
            </a:lvl1pPr>
          </a:lstStyle>
          <a:p/>
        </p:txBody>
      </p:sp>
      <p:sp>
        <p:nvSpPr>
          <p:cNvPr id="41" name="Google Shape;41;p5"/>
          <p:cNvSpPr txBox="1"/>
          <p:nvPr/>
        </p:nvSpPr>
        <p:spPr>
          <a:xfrm rot="5400000">
            <a:off x="4744640" y="2299903"/>
            <a:ext cx="5574483" cy="194387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600" u="none" cap="none" strike="noStrike">
                <a:solidFill>
                  <a:srgbClr val="660033"/>
                </a:solidFill>
                <a:latin typeface="Arial"/>
                <a:ea typeface="Arial"/>
                <a:cs typeface="Arial"/>
                <a:sym typeface="Arial"/>
              </a:rPr>
              <a:t>Click to edit Master title style</a:t>
            </a:r>
            <a:endParaRPr b="1" i="0" sz="3600" u="none" cap="none" strike="noStrike">
              <a:solidFill>
                <a:srgbClr val="660033"/>
              </a:solidFill>
              <a:latin typeface="Arial"/>
              <a:ea typeface="Arial"/>
              <a:cs typeface="Arial"/>
              <a:sym typeface="Arial"/>
            </a:endParaRPr>
          </a:p>
        </p:txBody>
      </p:sp>
      <p:sp>
        <p:nvSpPr>
          <p:cNvPr id="42" name="Google Shape;42;p5"/>
          <p:cNvSpPr txBox="1"/>
          <p:nvPr>
            <p:ph idx="1" type="body"/>
          </p:nvPr>
        </p:nvSpPr>
        <p:spPr>
          <a:xfrm rot="5400000">
            <a:off x="642144" y="348456"/>
            <a:ext cx="5629275" cy="5846763"/>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43" name="Google Shape;43;p5"/>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5" name="Shape 45"/>
        <p:cNvGrpSpPr/>
        <p:nvPr/>
      </p:nvGrpSpPr>
      <p:grpSpPr>
        <a:xfrm>
          <a:off x="0" y="0"/>
          <a:ext cx="0" cy="0"/>
          <a:chOff x="0" y="0"/>
          <a:chExt cx="0" cy="0"/>
        </a:xfrm>
      </p:grpSpPr>
      <p:sp>
        <p:nvSpPr>
          <p:cNvPr id="46" name="Google Shape;46;p6"/>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7" name="Google Shape;47;p6"/>
          <p:cNvSpPr txBox="1"/>
          <p:nvPr>
            <p:ph idx="1" type="body"/>
          </p:nvPr>
        </p:nvSpPr>
        <p:spPr>
          <a:xfrm rot="5400000">
            <a:off x="2593975" y="149225"/>
            <a:ext cx="4181475" cy="76930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48" name="Google Shape;48;p6"/>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 name="Shape 50"/>
        <p:cNvGrpSpPr/>
        <p:nvPr/>
      </p:nvGrpSpPr>
      <p:grpSpPr>
        <a:xfrm>
          <a:off x="0" y="0"/>
          <a:ext cx="0" cy="0"/>
          <a:chOff x="0" y="0"/>
          <a:chExt cx="0" cy="0"/>
        </a:xfrm>
      </p:grpSpPr>
      <p:sp>
        <p:nvSpPr>
          <p:cNvPr id="51" name="Google Shape;51;p7"/>
          <p:cNvSpPr/>
          <p:nvPr>
            <p:ph type="title"/>
          </p:nvPr>
        </p:nvSpPr>
        <p:spPr>
          <a:xfrm>
            <a:off x="1792288" y="4800600"/>
            <a:ext cx="5486400" cy="566738"/>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2" name="Google Shape;52;p7"/>
          <p:cNvSpPr/>
          <p:nvPr>
            <p:ph idx="2" type="pic"/>
          </p:nvPr>
        </p:nvSpPr>
        <p:spPr>
          <a:xfrm>
            <a:off x="1792288" y="612775"/>
            <a:ext cx="5486400" cy="4114800"/>
          </a:xfrm>
          <a:prstGeom prst="rect">
            <a:avLst/>
          </a:prstGeom>
          <a:noFill/>
          <a:ln>
            <a:noFill/>
          </a:ln>
        </p:spPr>
      </p:sp>
      <p:sp>
        <p:nvSpPr>
          <p:cNvPr id="53" name="Google Shape;53;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54" name="Google Shape;54;p7"/>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8"/>
          <p:cNvSpPr/>
          <p:nvPr>
            <p:ph type="title"/>
          </p:nvPr>
        </p:nvSpPr>
        <p:spPr>
          <a:xfrm>
            <a:off x="457200" y="273050"/>
            <a:ext cx="3008313" cy="116205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8" name="Google Shape;58;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61950" lvl="1" marL="914400" algn="l">
              <a:spcBef>
                <a:spcPts val="560"/>
              </a:spcBef>
              <a:spcAft>
                <a:spcPts val="0"/>
              </a:spcAft>
              <a:buSzPts val="2100"/>
              <a:buFont typeface="Arial"/>
              <a:buChar char="–"/>
              <a:defRPr sz="2800"/>
            </a:lvl2pPr>
            <a:lvl3pPr indent="-342900" lvl="2" marL="1371600" algn="l">
              <a:spcBef>
                <a:spcPts val="480"/>
              </a:spcBef>
              <a:spcAft>
                <a:spcPts val="0"/>
              </a:spcAft>
              <a:buSzPts val="1800"/>
              <a:buChar char="●"/>
              <a:defRPr sz="2400"/>
            </a:lvl3pPr>
            <a:lvl4pPr indent="-330200" lvl="3" marL="1828800" algn="l">
              <a:spcBef>
                <a:spcPts val="400"/>
              </a:spcBef>
              <a:spcAft>
                <a:spcPts val="0"/>
              </a:spcAft>
              <a:buSzPts val="1600"/>
              <a:buFont typeface="Arial"/>
              <a:buChar char="–"/>
              <a:defRPr sz="2000"/>
            </a:lvl4pPr>
            <a:lvl5pPr indent="-311150" lvl="4" marL="2286000" algn="l">
              <a:spcBef>
                <a:spcPts val="400"/>
              </a:spcBef>
              <a:spcAft>
                <a:spcPts val="0"/>
              </a:spcAft>
              <a:buSzPts val="1300"/>
              <a:buChar char="●"/>
              <a:defRPr sz="2000"/>
            </a:lvl5pPr>
            <a:lvl6pPr indent="-311150" lvl="5" marL="2743200" algn="l">
              <a:spcBef>
                <a:spcPts val="400"/>
              </a:spcBef>
              <a:spcAft>
                <a:spcPts val="0"/>
              </a:spcAft>
              <a:buSzPts val="1300"/>
              <a:buChar char="●"/>
              <a:defRPr sz="2000"/>
            </a:lvl6pPr>
            <a:lvl7pPr indent="-311150" lvl="6" marL="3200400" algn="l">
              <a:spcBef>
                <a:spcPts val="400"/>
              </a:spcBef>
              <a:spcAft>
                <a:spcPts val="0"/>
              </a:spcAft>
              <a:buSzPts val="1300"/>
              <a:buChar char="●"/>
              <a:defRPr sz="2000"/>
            </a:lvl7pPr>
            <a:lvl8pPr indent="-311150" lvl="7" marL="3657600" algn="l">
              <a:spcBef>
                <a:spcPts val="400"/>
              </a:spcBef>
              <a:spcAft>
                <a:spcPts val="0"/>
              </a:spcAft>
              <a:buSzPts val="1300"/>
              <a:buChar char="●"/>
              <a:defRPr sz="2000"/>
            </a:lvl8pPr>
            <a:lvl9pPr indent="-311150" lvl="8" marL="4114800" algn="l">
              <a:spcBef>
                <a:spcPts val="400"/>
              </a:spcBef>
              <a:spcAft>
                <a:spcPts val="0"/>
              </a:spcAft>
              <a:buSzPts val="1300"/>
              <a:buChar char="●"/>
              <a:defRPr sz="2000"/>
            </a:lvl9pPr>
          </a:lstStyle>
          <a:p/>
        </p:txBody>
      </p:sp>
      <p:sp>
        <p:nvSpPr>
          <p:cNvPr id="59" name="Google Shape;59;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60" name="Google Shape;60;p8"/>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9"/>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10"/>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10"/>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11"/>
          <p:cNvSpPr/>
          <p:nvPr>
            <p:ph type="title"/>
          </p:nvPr>
        </p:nvSpPr>
        <p:spPr>
          <a:xfrm>
            <a:off x="457200" y="274638"/>
            <a:ext cx="8229600" cy="11430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1" name="Google Shape;71;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72" name="Google Shape;72;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73" name="Google Shape;73;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74" name="Google Shape;74;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75" name="Google Shape;75;p11"/>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2.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5867400" cy="6858000"/>
            <a:chOff x="0" y="0"/>
            <a:chExt cx="3696" cy="4320"/>
          </a:xfrm>
        </p:grpSpPr>
        <p:sp>
          <p:nvSpPr>
            <p:cNvPr id="11" name="Google Shape;11;p1"/>
            <p:cNvSpPr txBox="1"/>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12" name="Google Shape;12;p1"/>
            <p:cNvSpPr/>
            <p:nvPr/>
          </p:nvSpPr>
          <p:spPr>
            <a:xfrm>
              <a:off x="432" y="624"/>
              <a:ext cx="3264" cy="1200"/>
            </a:xfrm>
            <a:prstGeom prst="roundRect">
              <a:avLst>
                <a:gd fmla="val 10800"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pSp>
      <p:grpSp>
        <p:nvGrpSpPr>
          <p:cNvPr id="13" name="Google Shape;13;p1"/>
          <p:cNvGrpSpPr/>
          <p:nvPr/>
        </p:nvGrpSpPr>
        <p:grpSpPr>
          <a:xfrm>
            <a:off x="3632200" y="4889500"/>
            <a:ext cx="4876800" cy="319087"/>
            <a:chOff x="2288" y="3080"/>
            <a:chExt cx="3072" cy="201"/>
          </a:xfrm>
        </p:grpSpPr>
        <p:sp>
          <p:nvSpPr>
            <p:cNvPr id="14" name="Google Shape;14;p1"/>
            <p:cNvSpPr/>
            <p:nvPr/>
          </p:nvSpPr>
          <p:spPr>
            <a:xfrm flipH="1">
              <a:off x="2288" y="3080"/>
              <a:ext cx="2914"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15" name="Google Shape;15;p1"/>
            <p:cNvSpPr/>
            <p:nvPr/>
          </p:nvSpPr>
          <p:spPr>
            <a:xfrm>
              <a:off x="5196" y="3080"/>
              <a:ext cx="164"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pSp>
      <p:sp>
        <p:nvSpPr>
          <p:cNvPr id="16" name="Google Shape;16;p1"/>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7" name="Google Shape;17;p1"/>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20039" lvl="3" marL="1828800" marR="0" rtl="0" algn="l">
              <a:spcBef>
                <a:spcPts val="36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4pPr>
            <a:lvl5pPr indent="-302895" lvl="4" marL="22860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18" name="Google Shape;18;p1"/>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8" r:id="rId1"/>
  </p:sldLayoutIdLst>
  <p:transition spd="slow">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3"/>
          <p:cNvSpPr txBox="1"/>
          <p:nvPr/>
        </p:nvSpPr>
        <p:spPr>
          <a:xfrm>
            <a:off x="0" y="0"/>
            <a:ext cx="4572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5" name="Google Shape;25;p3"/>
          <p:cNvSpPr/>
          <p:nvPr/>
        </p:nvSpPr>
        <p:spPr>
          <a:xfrm>
            <a:off x="0" y="0"/>
            <a:ext cx="38862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pSp>
        <p:nvGrpSpPr>
          <p:cNvPr id="26" name="Google Shape;26;p3"/>
          <p:cNvGrpSpPr/>
          <p:nvPr/>
        </p:nvGrpSpPr>
        <p:grpSpPr>
          <a:xfrm>
            <a:off x="228600" y="1371600"/>
            <a:ext cx="7391400" cy="319087"/>
            <a:chOff x="144" y="1104"/>
            <a:chExt cx="4656" cy="201"/>
          </a:xfrm>
        </p:grpSpPr>
        <p:sp>
          <p:nvSpPr>
            <p:cNvPr id="27" name="Google Shape;27;p3"/>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8" name="Google Shape;28;p3"/>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pSp>
      <p:sp>
        <p:nvSpPr>
          <p:cNvPr id="29" name="Google Shape;29;p3"/>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30" name="Google Shape;30;p3"/>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20039" lvl="3" marL="1828800" marR="0" rtl="0" algn="l">
              <a:spcBef>
                <a:spcPts val="36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4pPr>
            <a:lvl5pPr indent="-302895" lvl="4" marL="22860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31" name="Google Shape;31;p3"/>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9pPr>
          </a:lstStyle>
          <a:p/>
        </p:txBody>
      </p:sp>
      <p:sp>
        <p:nvSpPr>
          <p:cNvPr id="32" name="Google Shape;32;p3"/>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
        <p:nvSpPr>
          <p:cNvPr id="33" name="Google Shape;33;p3"/>
          <p:cNvSpPr txBox="1"/>
          <p:nvPr/>
        </p:nvSpPr>
        <p:spPr>
          <a:xfrm>
            <a:off x="0" y="6578600"/>
            <a:ext cx="477837" cy="260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a:solidFill>
                  <a:schemeClr val="dk1"/>
                </a:solidFill>
                <a:latin typeface="Arial"/>
                <a:ea typeface="Arial"/>
                <a:cs typeface="Arial"/>
                <a:sym typeface="Arial"/>
              </a:rPr>
              <a:t>5-</a:t>
            </a:r>
            <a:fld id="{00000000-1234-1234-1234-123412341234}" type="slidenum">
              <a:rPr b="0" i="0" lang="en-US" sz="1100" u="non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5.png"/><Relationship Id="rId5" Type="http://schemas.openxmlformats.org/officeDocument/2006/relationships/image" Target="../media/image23.png"/><Relationship Id="rId6" Type="http://schemas.openxmlformats.org/officeDocument/2006/relationships/image" Target="../media/image21.png"/><Relationship Id="rId7"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3.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p:nvPr>
            <p:ph type="ctrTitle"/>
          </p:nvPr>
        </p:nvSpPr>
        <p:spPr>
          <a:xfrm>
            <a:off x="685800" y="990600"/>
            <a:ext cx="8229600" cy="1905000"/>
          </a:xfrm>
          <a:prstGeom prst="roundRect">
            <a:avLst>
              <a:gd fmla="val 10800" name="adj"/>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i="0" lang="en-US" sz="3600" u="none">
                <a:solidFill>
                  <a:schemeClr val="dk1"/>
                </a:solidFill>
                <a:latin typeface="Arial"/>
                <a:ea typeface="Arial"/>
                <a:cs typeface="Arial"/>
                <a:sym typeface="Arial"/>
              </a:rPr>
              <a:t>A Survey of Probability Concepts</a:t>
            </a:r>
            <a:endParaRPr/>
          </a:p>
        </p:txBody>
      </p:sp>
      <p:sp>
        <p:nvSpPr>
          <p:cNvPr id="94" name="Google Shape;94;p14"/>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2100"/>
              <a:buNone/>
            </a:pPr>
            <a:r>
              <a:rPr b="0" i="0" lang="en-US" sz="2800" u="none">
                <a:solidFill>
                  <a:srgbClr val="660033"/>
                </a:solidFill>
                <a:latin typeface="Arial"/>
                <a:ea typeface="Arial"/>
                <a:cs typeface="Arial"/>
                <a:sym typeface="Arial"/>
              </a:rPr>
              <a:t>5</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2400"/>
              <a:buFont typeface="Arial"/>
              <a:buNone/>
            </a:pPr>
            <a:r>
              <a:rPr b="1" i="0" lang="en-US" sz="2400" u="none">
                <a:solidFill>
                  <a:srgbClr val="660033"/>
                </a:solidFill>
                <a:latin typeface="Arial"/>
                <a:ea typeface="Arial"/>
                <a:cs typeface="Arial"/>
                <a:sym typeface="Arial"/>
              </a:rPr>
              <a:t>The General Rule of Addition and Joint Probability</a:t>
            </a:r>
            <a:endParaRPr/>
          </a:p>
        </p:txBody>
      </p:sp>
      <p:pic>
        <p:nvPicPr>
          <p:cNvPr id="182" name="Google Shape;182;p23"/>
          <p:cNvPicPr preferRelativeResize="0"/>
          <p:nvPr/>
        </p:nvPicPr>
        <p:blipFill rotWithShape="1">
          <a:blip r:embed="rId3">
            <a:alphaModFix/>
          </a:blip>
          <a:srcRect b="0" l="0" r="0" t="0"/>
          <a:stretch/>
        </p:blipFill>
        <p:spPr>
          <a:xfrm>
            <a:off x="457200" y="1733550"/>
            <a:ext cx="5919787" cy="347662"/>
          </a:xfrm>
          <a:prstGeom prst="rect">
            <a:avLst/>
          </a:prstGeom>
          <a:noFill/>
          <a:ln>
            <a:noFill/>
          </a:ln>
        </p:spPr>
      </p:pic>
      <p:pic>
        <p:nvPicPr>
          <p:cNvPr id="183" name="Google Shape;183;p23"/>
          <p:cNvPicPr preferRelativeResize="0"/>
          <p:nvPr/>
        </p:nvPicPr>
        <p:blipFill rotWithShape="1">
          <a:blip r:embed="rId4">
            <a:alphaModFix/>
          </a:blip>
          <a:srcRect b="0" l="0" r="0" t="0"/>
          <a:stretch/>
        </p:blipFill>
        <p:spPr>
          <a:xfrm>
            <a:off x="1249362" y="3735387"/>
            <a:ext cx="2628900" cy="1919287"/>
          </a:xfrm>
          <a:prstGeom prst="rect">
            <a:avLst/>
          </a:prstGeom>
          <a:noFill/>
          <a:ln>
            <a:noFill/>
          </a:ln>
        </p:spPr>
      </p:pic>
      <p:sp>
        <p:nvSpPr>
          <p:cNvPr id="184" name="Google Shape;184;p23"/>
          <p:cNvSpPr txBox="1"/>
          <p:nvPr/>
        </p:nvSpPr>
        <p:spPr>
          <a:xfrm>
            <a:off x="503237" y="2170112"/>
            <a:ext cx="3270250" cy="1754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The Venn Diagram shows the result of a survey of 200 tourists who visited Florida during the year. The survey revealed that 120 went to Disney World, 100 went to Busch Gardens and 60 visited both.</a:t>
            </a:r>
            <a:endParaRPr/>
          </a:p>
          <a:p>
            <a:pPr indent="0" lvl="0" marL="0" marR="0" rtl="0" algn="l">
              <a:lnSpc>
                <a:spcPct val="100000"/>
              </a:lnSpc>
              <a:spcBef>
                <a:spcPts val="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What is the probability a selected person visited either Disney World or Busch Gardens?</a:t>
            </a:r>
            <a:endParaRPr/>
          </a:p>
        </p:txBody>
      </p:sp>
      <p:sp>
        <p:nvSpPr>
          <p:cNvPr id="185" name="Google Shape;185;p23"/>
          <p:cNvSpPr txBox="1"/>
          <p:nvPr/>
        </p:nvSpPr>
        <p:spPr>
          <a:xfrm>
            <a:off x="490537" y="5834062"/>
            <a:ext cx="5149850" cy="649287"/>
          </a:xfrm>
          <a:prstGeom prst="rect">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n-US" sz="1200" u="none">
                <a:solidFill>
                  <a:srgbClr val="000000"/>
                </a:solidFill>
                <a:latin typeface="Arial"/>
                <a:ea typeface="Arial"/>
                <a:cs typeface="Arial"/>
                <a:sym typeface="Arial"/>
              </a:rPr>
              <a:t>P(Disney or Busch) =  P(Disney) +  P(Busch) - P(both Disney and Busch)</a:t>
            </a:r>
            <a:endParaRPr/>
          </a:p>
          <a:p>
            <a:pPr indent="0" lvl="0" marL="0" marR="0" rtl="0" algn="l">
              <a:lnSpc>
                <a:spcPct val="100000"/>
              </a:lnSpc>
              <a:spcBef>
                <a:spcPts val="0"/>
              </a:spcBef>
              <a:spcAft>
                <a:spcPts val="0"/>
              </a:spcAft>
              <a:buClr>
                <a:srgbClr val="000000"/>
              </a:buClr>
              <a:buSzPts val="1200"/>
              <a:buFont typeface="Arial"/>
              <a:buNone/>
            </a:pPr>
            <a:r>
              <a:rPr b="0" i="1" lang="en-US" sz="1200" u="none">
                <a:solidFill>
                  <a:srgbClr val="000000"/>
                </a:solidFill>
                <a:latin typeface="Arial"/>
                <a:ea typeface="Arial"/>
                <a:cs typeface="Arial"/>
                <a:sym typeface="Arial"/>
              </a:rPr>
              <a:t>                                = 120/200 + 100/200 – 60/200</a:t>
            </a:r>
            <a:endParaRPr/>
          </a:p>
          <a:p>
            <a:pPr indent="0" lvl="0" marL="0" marR="0" rtl="0" algn="l">
              <a:lnSpc>
                <a:spcPct val="100000"/>
              </a:lnSpc>
              <a:spcBef>
                <a:spcPts val="0"/>
              </a:spcBef>
              <a:spcAft>
                <a:spcPts val="0"/>
              </a:spcAft>
              <a:buClr>
                <a:srgbClr val="000000"/>
              </a:buClr>
              <a:buSzPts val="1200"/>
              <a:buFont typeface="Arial"/>
              <a:buNone/>
            </a:pPr>
            <a:r>
              <a:rPr b="0" i="1" lang="en-US" sz="1200" u="none">
                <a:solidFill>
                  <a:srgbClr val="000000"/>
                </a:solidFill>
                <a:latin typeface="Arial"/>
                <a:ea typeface="Arial"/>
                <a:cs typeface="Arial"/>
                <a:sym typeface="Arial"/>
              </a:rPr>
              <a:t>                                = .60 + .50 – .80</a:t>
            </a:r>
            <a:endParaRPr/>
          </a:p>
        </p:txBody>
      </p:sp>
      <p:sp>
        <p:nvSpPr>
          <p:cNvPr id="186" name="Google Shape;186;p23"/>
          <p:cNvSpPr txBox="1"/>
          <p:nvPr/>
        </p:nvSpPr>
        <p:spPr>
          <a:xfrm>
            <a:off x="4918075" y="2314575"/>
            <a:ext cx="3781425" cy="5651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JOINT PROBABILITY </a:t>
            </a:r>
            <a:r>
              <a:rPr b="0" i="0" lang="en-US" sz="1200" u="none">
                <a:solidFill>
                  <a:schemeClr val="dk1"/>
                </a:solidFill>
                <a:latin typeface="Arial"/>
                <a:ea typeface="Arial"/>
                <a:cs typeface="Arial"/>
                <a:sym typeface="Arial"/>
              </a:rPr>
              <a:t>A probability that measures the likelihood two or more events will happen concurrently.</a:t>
            </a:r>
            <a:endParaRPr/>
          </a:p>
          <a:p>
            <a:pPr indent="0" lvl="0" marL="0" marR="0" rtl="0" algn="l">
              <a:lnSpc>
                <a:spcPct val="100000"/>
              </a:lnSpc>
              <a:spcBef>
                <a:spcPts val="0"/>
              </a:spcBef>
              <a:spcAft>
                <a:spcPts val="0"/>
              </a:spcAft>
              <a:buNone/>
            </a:pPr>
            <a:r>
              <a:t/>
            </a:r>
            <a:endParaRPr b="0" i="0" sz="1200" u="none">
              <a:solidFill>
                <a:schemeClr val="dk1"/>
              </a:solidFill>
              <a:latin typeface="Arial"/>
              <a:ea typeface="Arial"/>
              <a:cs typeface="Arial"/>
              <a:sym typeface="Arial"/>
            </a:endParaRPr>
          </a:p>
        </p:txBody>
      </p:sp>
      <p:pic>
        <p:nvPicPr>
          <p:cNvPr descr="0519" id="187" name="Google Shape;187;p23"/>
          <p:cNvPicPr preferRelativeResize="0"/>
          <p:nvPr/>
        </p:nvPicPr>
        <p:blipFill rotWithShape="1">
          <a:blip r:embed="rId5">
            <a:alphaModFix/>
          </a:blip>
          <a:srcRect b="0" l="0" r="0" t="0"/>
          <a:stretch/>
        </p:blipFill>
        <p:spPr>
          <a:xfrm>
            <a:off x="5043487" y="2954337"/>
            <a:ext cx="3368675" cy="2233612"/>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p:nvPr>
            <p:ph type="title"/>
          </p:nvPr>
        </p:nvSpPr>
        <p:spPr>
          <a:xfrm>
            <a:off x="533400" y="457200"/>
            <a:ext cx="8389937" cy="914400"/>
          </a:xfrm>
          <a:prstGeom prst="roundRect">
            <a:avLst>
              <a:gd fmla="val 16667" name="adj"/>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660033"/>
              </a:buClr>
              <a:buSzPts val="2800"/>
              <a:buFont typeface="Arial"/>
              <a:buNone/>
            </a:pPr>
            <a:r>
              <a:rPr b="1" i="0" lang="en-US" sz="2800" u="none">
                <a:solidFill>
                  <a:srgbClr val="660033"/>
                </a:solidFill>
                <a:latin typeface="Arial"/>
                <a:ea typeface="Arial"/>
                <a:cs typeface="Arial"/>
                <a:sym typeface="Arial"/>
              </a:rPr>
              <a:t>Special and General Rules of Multiplication</a:t>
            </a:r>
            <a:endParaRPr/>
          </a:p>
        </p:txBody>
      </p:sp>
      <p:sp>
        <p:nvSpPr>
          <p:cNvPr id="194" name="Google Shape;194;p24"/>
          <p:cNvSpPr txBox="1"/>
          <p:nvPr>
            <p:ph idx="1" type="body"/>
          </p:nvPr>
        </p:nvSpPr>
        <p:spPr>
          <a:xfrm>
            <a:off x="461962" y="1765300"/>
            <a:ext cx="3825875" cy="1620837"/>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The </a:t>
            </a:r>
            <a:r>
              <a:rPr b="0" i="0" lang="en-US" sz="1200" u="none">
                <a:solidFill>
                  <a:schemeClr val="accent1"/>
                </a:solidFill>
                <a:latin typeface="Arial"/>
                <a:ea typeface="Arial"/>
                <a:cs typeface="Arial"/>
                <a:sym typeface="Arial"/>
              </a:rPr>
              <a:t>special rule of multiplication</a:t>
            </a:r>
            <a:r>
              <a:rPr b="0" i="0" lang="en-US" sz="1200" u="none">
                <a:solidFill>
                  <a:schemeClr val="dk1"/>
                </a:solidFill>
                <a:latin typeface="Arial"/>
                <a:ea typeface="Arial"/>
                <a:cs typeface="Arial"/>
                <a:sym typeface="Arial"/>
              </a:rPr>
              <a:t> requires that two events </a:t>
            </a:r>
            <a:r>
              <a:rPr b="0" i="1" lang="en-US" sz="1200" u="none">
                <a:solidFill>
                  <a:schemeClr val="dk1"/>
                </a:solidFill>
                <a:latin typeface="Arial"/>
                <a:ea typeface="Arial"/>
                <a:cs typeface="Arial"/>
                <a:sym typeface="Arial"/>
              </a:rPr>
              <a:t>A </a:t>
            </a:r>
            <a:r>
              <a:rPr b="0" i="0" lang="en-US" sz="1200" u="none">
                <a:solidFill>
                  <a:schemeClr val="dk1"/>
                </a:solidFill>
                <a:latin typeface="Arial"/>
                <a:ea typeface="Arial"/>
                <a:cs typeface="Arial"/>
                <a:sym typeface="Arial"/>
              </a:rPr>
              <a:t>and </a:t>
            </a:r>
            <a:r>
              <a:rPr b="0" i="1" lang="en-US" sz="1200" u="none">
                <a:solidFill>
                  <a:schemeClr val="dk1"/>
                </a:solidFill>
                <a:latin typeface="Arial"/>
                <a:ea typeface="Arial"/>
                <a:cs typeface="Arial"/>
                <a:sym typeface="Arial"/>
              </a:rPr>
              <a:t>B</a:t>
            </a:r>
            <a:r>
              <a:rPr b="0" i="0" lang="en-US" sz="1200" u="none">
                <a:solidFill>
                  <a:schemeClr val="dk1"/>
                </a:solidFill>
                <a:latin typeface="Arial"/>
                <a:ea typeface="Arial"/>
                <a:cs typeface="Arial"/>
                <a:sym typeface="Arial"/>
              </a:rPr>
              <a:t> are </a:t>
            </a:r>
            <a:r>
              <a:rPr b="0" i="1" lang="en-US" sz="1200" u="none">
                <a:solidFill>
                  <a:schemeClr val="accent1"/>
                </a:solidFill>
                <a:latin typeface="Arial"/>
                <a:ea typeface="Arial"/>
                <a:cs typeface="Arial"/>
                <a:sym typeface="Arial"/>
              </a:rPr>
              <a:t>independent</a:t>
            </a:r>
            <a:r>
              <a:rPr b="0" i="1" lang="en-US" sz="1200" u="none">
                <a:solidFill>
                  <a:schemeClr val="dk1"/>
                </a:solidFill>
                <a:latin typeface="Arial"/>
                <a:ea typeface="Arial"/>
                <a:cs typeface="Arial"/>
                <a:sym typeface="Arial"/>
              </a:rPr>
              <a:t>. </a:t>
            </a:r>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Two events </a:t>
            </a:r>
            <a:r>
              <a:rPr b="0" i="1" lang="en-US" sz="1200" u="none">
                <a:solidFill>
                  <a:schemeClr val="dk1"/>
                </a:solidFill>
                <a:latin typeface="Arial"/>
                <a:ea typeface="Arial"/>
                <a:cs typeface="Arial"/>
                <a:sym typeface="Arial"/>
              </a:rPr>
              <a:t>A</a:t>
            </a:r>
            <a:r>
              <a:rPr b="0" i="0" lang="en-US" sz="1200" u="none">
                <a:solidFill>
                  <a:schemeClr val="dk1"/>
                </a:solidFill>
                <a:latin typeface="Arial"/>
                <a:ea typeface="Arial"/>
                <a:cs typeface="Arial"/>
                <a:sym typeface="Arial"/>
              </a:rPr>
              <a:t> and </a:t>
            </a:r>
            <a:r>
              <a:rPr b="0" i="1" lang="en-US" sz="1200" u="none">
                <a:solidFill>
                  <a:schemeClr val="dk1"/>
                </a:solidFill>
                <a:latin typeface="Arial"/>
                <a:ea typeface="Arial"/>
                <a:cs typeface="Arial"/>
                <a:sym typeface="Arial"/>
              </a:rPr>
              <a:t>B</a:t>
            </a:r>
            <a:r>
              <a:rPr b="0" i="0" lang="en-US" sz="1200" u="none">
                <a:solidFill>
                  <a:schemeClr val="dk1"/>
                </a:solidFill>
                <a:latin typeface="Arial"/>
                <a:ea typeface="Arial"/>
                <a:cs typeface="Arial"/>
                <a:sym typeface="Arial"/>
              </a:rPr>
              <a:t> are independent</a:t>
            </a:r>
            <a:r>
              <a:rPr b="0" i="1" lang="en-US" sz="1200" u="none">
                <a:solidFill>
                  <a:schemeClr val="dk1"/>
                </a:solidFill>
                <a:latin typeface="Arial"/>
                <a:ea typeface="Arial"/>
                <a:cs typeface="Arial"/>
                <a:sym typeface="Arial"/>
              </a:rPr>
              <a:t> </a:t>
            </a:r>
            <a:r>
              <a:rPr b="0" i="0" lang="en-US" sz="1200" u="none">
                <a:solidFill>
                  <a:schemeClr val="dk1"/>
                </a:solidFill>
                <a:latin typeface="Arial"/>
                <a:ea typeface="Arial"/>
                <a:cs typeface="Arial"/>
                <a:sym typeface="Arial"/>
              </a:rPr>
              <a:t>if the occurrence of one has no effect on the probability of the occurrence of the other.</a:t>
            </a:r>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This rule is written:    </a:t>
            </a:r>
            <a:r>
              <a:rPr b="0" i="1" lang="en-US" sz="1200" u="none">
                <a:solidFill>
                  <a:srgbClr val="269926"/>
                </a:solidFill>
                <a:latin typeface="Arial"/>
                <a:ea typeface="Arial"/>
                <a:cs typeface="Arial"/>
                <a:sym typeface="Arial"/>
              </a:rPr>
              <a:t>P</a:t>
            </a:r>
            <a:r>
              <a:rPr b="0" i="0" lang="en-US" sz="1200" u="none">
                <a:solidFill>
                  <a:srgbClr val="269926"/>
                </a:solidFill>
                <a:latin typeface="Arial"/>
                <a:ea typeface="Arial"/>
                <a:cs typeface="Arial"/>
                <a:sym typeface="Arial"/>
              </a:rPr>
              <a:t>(</a:t>
            </a:r>
            <a:r>
              <a:rPr b="0" i="1" lang="en-US" sz="1200" u="none">
                <a:solidFill>
                  <a:srgbClr val="269926"/>
                </a:solidFill>
                <a:latin typeface="Arial"/>
                <a:ea typeface="Arial"/>
                <a:cs typeface="Arial"/>
                <a:sym typeface="Arial"/>
              </a:rPr>
              <a:t>A</a:t>
            </a:r>
            <a:r>
              <a:rPr b="0" i="0" lang="en-US" sz="1200" u="none">
                <a:solidFill>
                  <a:srgbClr val="269926"/>
                </a:solidFill>
                <a:latin typeface="Arial"/>
                <a:ea typeface="Arial"/>
                <a:cs typeface="Arial"/>
                <a:sym typeface="Arial"/>
              </a:rPr>
              <a:t> and </a:t>
            </a:r>
            <a:r>
              <a:rPr b="0" i="1" lang="en-US" sz="1200" u="none">
                <a:solidFill>
                  <a:srgbClr val="269926"/>
                </a:solidFill>
                <a:latin typeface="Arial"/>
                <a:ea typeface="Arial"/>
                <a:cs typeface="Arial"/>
                <a:sym typeface="Arial"/>
              </a:rPr>
              <a:t>B</a:t>
            </a:r>
            <a:r>
              <a:rPr b="0" i="0" lang="en-US" sz="1200" u="none">
                <a:solidFill>
                  <a:srgbClr val="269926"/>
                </a:solidFill>
                <a:latin typeface="Arial"/>
                <a:ea typeface="Arial"/>
                <a:cs typeface="Arial"/>
                <a:sym typeface="Arial"/>
              </a:rPr>
              <a:t>) = </a:t>
            </a:r>
            <a:r>
              <a:rPr b="0" i="1" lang="en-US" sz="1200" u="none">
                <a:solidFill>
                  <a:srgbClr val="269926"/>
                </a:solidFill>
                <a:latin typeface="Arial"/>
                <a:ea typeface="Arial"/>
                <a:cs typeface="Arial"/>
                <a:sym typeface="Arial"/>
              </a:rPr>
              <a:t>P</a:t>
            </a:r>
            <a:r>
              <a:rPr b="0" i="0" lang="en-US" sz="1200" u="none">
                <a:solidFill>
                  <a:srgbClr val="269926"/>
                </a:solidFill>
                <a:latin typeface="Arial"/>
                <a:ea typeface="Arial"/>
                <a:cs typeface="Arial"/>
                <a:sym typeface="Arial"/>
              </a:rPr>
              <a:t>(</a:t>
            </a:r>
            <a:r>
              <a:rPr b="0" i="1" lang="en-US" sz="1200" u="none">
                <a:solidFill>
                  <a:srgbClr val="269926"/>
                </a:solidFill>
                <a:latin typeface="Arial"/>
                <a:ea typeface="Arial"/>
                <a:cs typeface="Arial"/>
                <a:sym typeface="Arial"/>
              </a:rPr>
              <a:t>A</a:t>
            </a:r>
            <a:r>
              <a:rPr b="0" i="0" lang="en-US" sz="1200" u="none">
                <a:solidFill>
                  <a:srgbClr val="269926"/>
                </a:solidFill>
                <a:latin typeface="Arial"/>
                <a:ea typeface="Arial"/>
                <a:cs typeface="Arial"/>
                <a:sym typeface="Arial"/>
              </a:rPr>
              <a:t>)</a:t>
            </a:r>
            <a:r>
              <a:rPr b="0" i="1" lang="en-US" sz="1200" u="none">
                <a:solidFill>
                  <a:srgbClr val="269926"/>
                </a:solidFill>
                <a:latin typeface="Arial"/>
                <a:ea typeface="Arial"/>
                <a:cs typeface="Arial"/>
                <a:sym typeface="Arial"/>
              </a:rPr>
              <a:t>P</a:t>
            </a:r>
            <a:r>
              <a:rPr b="0" i="0" lang="en-US" sz="1200" u="none">
                <a:solidFill>
                  <a:srgbClr val="269926"/>
                </a:solidFill>
                <a:latin typeface="Arial"/>
                <a:ea typeface="Arial"/>
                <a:cs typeface="Arial"/>
                <a:sym typeface="Arial"/>
              </a:rPr>
              <a:t>(</a:t>
            </a:r>
            <a:r>
              <a:rPr b="0" i="1" lang="en-US" sz="1200" u="none">
                <a:solidFill>
                  <a:srgbClr val="269926"/>
                </a:solidFill>
                <a:latin typeface="Arial"/>
                <a:ea typeface="Arial"/>
                <a:cs typeface="Arial"/>
                <a:sym typeface="Arial"/>
              </a:rPr>
              <a:t>B</a:t>
            </a:r>
            <a:r>
              <a:rPr b="0" i="0" lang="en-US" sz="1200" u="none">
                <a:solidFill>
                  <a:srgbClr val="269926"/>
                </a:solidFill>
                <a:latin typeface="Arial"/>
                <a:ea typeface="Arial"/>
                <a:cs typeface="Arial"/>
                <a:sym typeface="Arial"/>
              </a:rPr>
              <a:t>)</a:t>
            </a:r>
            <a:endParaRPr/>
          </a:p>
          <a:p>
            <a:pPr indent="-342900" lvl="0" marL="342900" rtl="0" algn="l">
              <a:lnSpc>
                <a:spcPct val="100000"/>
              </a:lnSpc>
              <a:spcBef>
                <a:spcPts val="240"/>
              </a:spcBef>
              <a:spcAft>
                <a:spcPts val="0"/>
              </a:spcAft>
              <a:buSzPts val="900"/>
              <a:buNone/>
            </a:pPr>
            <a:r>
              <a:rPr b="1" i="0" lang="en-US" sz="1200" u="none">
                <a:solidFill>
                  <a:schemeClr val="dk1"/>
                </a:solidFill>
                <a:latin typeface="Arial"/>
                <a:ea typeface="Arial"/>
                <a:cs typeface="Arial"/>
                <a:sym typeface="Arial"/>
              </a:rPr>
              <a:t>EXAMPLE</a:t>
            </a:r>
            <a:endParaRPr/>
          </a:p>
          <a:p>
            <a:pPr indent="-342900" lvl="0" marL="342900" rtl="0" algn="l">
              <a:lnSpc>
                <a:spcPct val="100000"/>
              </a:lnSpc>
              <a:spcBef>
                <a:spcPts val="240"/>
              </a:spcBef>
              <a:spcAft>
                <a:spcPts val="0"/>
              </a:spcAft>
              <a:buSzPts val="900"/>
              <a:buNone/>
            </a:pPr>
            <a:r>
              <a:rPr b="1" i="0" lang="en-US" sz="1200" u="none">
                <a:solidFill>
                  <a:schemeClr val="dk1"/>
                </a:solidFill>
                <a:latin typeface="Arial"/>
                <a:ea typeface="Arial"/>
                <a:cs typeface="Arial"/>
                <a:sym typeface="Arial"/>
              </a:rPr>
              <a:t>A survey by the American Automobile  association (AAA) revealed 60 percent of its members made airline reservations last year. Two members are selected at random. Since the number of AAA members is very large, we can assume that </a:t>
            </a:r>
            <a:r>
              <a:rPr b="1" i="1" lang="en-US" sz="1200" u="none">
                <a:solidFill>
                  <a:schemeClr val="dk1"/>
                </a:solidFill>
                <a:latin typeface="Arial"/>
                <a:ea typeface="Arial"/>
                <a:cs typeface="Arial"/>
                <a:sym typeface="Arial"/>
              </a:rPr>
              <a:t>R1 and R2 are independent. </a:t>
            </a:r>
            <a:r>
              <a:rPr b="1" i="0" lang="en-US" sz="1200" u="none">
                <a:solidFill>
                  <a:schemeClr val="dk1"/>
                </a:solidFill>
                <a:latin typeface="Arial"/>
                <a:ea typeface="Arial"/>
                <a:cs typeface="Arial"/>
                <a:sym typeface="Arial"/>
              </a:rPr>
              <a:t>What is the probability </a:t>
            </a:r>
            <a:r>
              <a:rPr b="1" i="1" lang="en-US" sz="1200" u="none">
                <a:solidFill>
                  <a:schemeClr val="dk1"/>
                </a:solidFill>
                <a:latin typeface="Arial"/>
                <a:ea typeface="Arial"/>
                <a:cs typeface="Arial"/>
                <a:sym typeface="Arial"/>
              </a:rPr>
              <a:t>both</a:t>
            </a:r>
            <a:r>
              <a:rPr b="1" i="0" lang="en-US" sz="1200" u="none">
                <a:solidFill>
                  <a:schemeClr val="dk1"/>
                </a:solidFill>
                <a:latin typeface="Arial"/>
                <a:ea typeface="Arial"/>
                <a:cs typeface="Arial"/>
                <a:sym typeface="Arial"/>
              </a:rPr>
              <a:t> made airline reservations last year?</a:t>
            </a:r>
            <a:endParaRPr/>
          </a:p>
          <a:p>
            <a:pPr indent="-342900" lvl="0" marL="342900" rtl="0" algn="l">
              <a:lnSpc>
                <a:spcPct val="100000"/>
              </a:lnSpc>
              <a:spcBef>
                <a:spcPts val="240"/>
              </a:spcBef>
              <a:spcAft>
                <a:spcPts val="0"/>
              </a:spcAft>
              <a:buSzPts val="900"/>
              <a:buNone/>
            </a:pPr>
            <a:r>
              <a:t/>
            </a:r>
            <a:endParaRPr b="1" i="0" sz="1200" u="none">
              <a:solidFill>
                <a:schemeClr val="dk1"/>
              </a:solidFill>
              <a:latin typeface="Arial"/>
              <a:ea typeface="Arial"/>
              <a:cs typeface="Arial"/>
              <a:sym typeface="Arial"/>
            </a:endParaRPr>
          </a:p>
          <a:p>
            <a:pPr indent="-342900" lvl="0" marL="342900" rtl="0" algn="l">
              <a:lnSpc>
                <a:spcPct val="80000"/>
              </a:lnSpc>
              <a:spcBef>
                <a:spcPts val="240"/>
              </a:spcBef>
              <a:spcAft>
                <a:spcPts val="0"/>
              </a:spcAft>
              <a:buSzPts val="900"/>
              <a:buNone/>
            </a:pPr>
            <a:r>
              <a:rPr b="0" i="1" lang="en-US" sz="1200" u="none">
                <a:solidFill>
                  <a:schemeClr val="dk1"/>
                </a:solidFill>
                <a:latin typeface="Arial"/>
                <a:ea typeface="Arial"/>
                <a:cs typeface="Arial"/>
                <a:sym typeface="Arial"/>
              </a:rPr>
              <a:t>Solution:</a:t>
            </a:r>
            <a:endParaRPr/>
          </a:p>
          <a:p>
            <a:pPr indent="-342900" lvl="0" marL="342900" rtl="0" algn="l">
              <a:lnSpc>
                <a:spcPct val="80000"/>
              </a:lnSpc>
              <a:spcBef>
                <a:spcPts val="240"/>
              </a:spcBef>
              <a:spcAft>
                <a:spcPts val="0"/>
              </a:spcAft>
              <a:buSzPts val="900"/>
              <a:buNone/>
            </a:pPr>
            <a:r>
              <a:rPr b="0" i="0" lang="en-US" sz="1200" u="none">
                <a:solidFill>
                  <a:schemeClr val="dk1"/>
                </a:solidFill>
                <a:latin typeface="Arial"/>
                <a:ea typeface="Arial"/>
                <a:cs typeface="Arial"/>
                <a:sym typeface="Arial"/>
              </a:rPr>
              <a:t>The probability the first member made an airline reservation last year is .60, written as </a:t>
            </a:r>
            <a:r>
              <a:rPr b="0" i="1" lang="en-US" sz="1200" u="none">
                <a:solidFill>
                  <a:schemeClr val="dk1"/>
                </a:solidFill>
                <a:latin typeface="Arial"/>
                <a:ea typeface="Arial"/>
                <a:cs typeface="Arial"/>
                <a:sym typeface="Arial"/>
              </a:rPr>
              <a:t>P</a:t>
            </a:r>
            <a:r>
              <a:rPr b="0" i="0" lang="en-US" sz="1200" u="none">
                <a:solidFill>
                  <a:schemeClr val="dk1"/>
                </a:solidFill>
                <a:latin typeface="Arial"/>
                <a:ea typeface="Arial"/>
                <a:cs typeface="Arial"/>
                <a:sym typeface="Arial"/>
              </a:rPr>
              <a:t>(</a:t>
            </a:r>
            <a:r>
              <a:rPr b="0" i="1" lang="en-US" sz="1200" u="none">
                <a:solidFill>
                  <a:schemeClr val="dk1"/>
                </a:solidFill>
                <a:latin typeface="Arial"/>
                <a:ea typeface="Arial"/>
                <a:cs typeface="Arial"/>
                <a:sym typeface="Arial"/>
              </a:rPr>
              <a:t>R</a:t>
            </a:r>
            <a:r>
              <a:rPr b="0" baseline="-25000" i="0" lang="en-US" sz="1200" u="none">
                <a:solidFill>
                  <a:schemeClr val="dk1"/>
                </a:solidFill>
                <a:latin typeface="Arial"/>
                <a:ea typeface="Arial"/>
                <a:cs typeface="Arial"/>
                <a:sym typeface="Arial"/>
              </a:rPr>
              <a:t>1</a:t>
            </a:r>
            <a:r>
              <a:rPr b="0" i="0" lang="en-US" sz="1200" u="none">
                <a:solidFill>
                  <a:schemeClr val="dk1"/>
                </a:solidFill>
                <a:latin typeface="Arial"/>
                <a:ea typeface="Arial"/>
                <a:cs typeface="Arial"/>
                <a:sym typeface="Arial"/>
              </a:rPr>
              <a:t>)  = .60</a:t>
            </a:r>
            <a:endParaRPr/>
          </a:p>
          <a:p>
            <a:pPr indent="-342900" lvl="0" marL="342900" rtl="0" algn="l">
              <a:lnSpc>
                <a:spcPct val="80000"/>
              </a:lnSpc>
              <a:spcBef>
                <a:spcPts val="240"/>
              </a:spcBef>
              <a:spcAft>
                <a:spcPts val="0"/>
              </a:spcAft>
              <a:buSzPts val="900"/>
              <a:buNone/>
            </a:pPr>
            <a:r>
              <a:rPr b="0" i="0" lang="en-US" sz="1200" u="none">
                <a:solidFill>
                  <a:schemeClr val="dk1"/>
                </a:solidFill>
                <a:latin typeface="Arial"/>
                <a:ea typeface="Arial"/>
                <a:cs typeface="Arial"/>
                <a:sym typeface="Arial"/>
              </a:rPr>
              <a:t>The probability that the second member selected made a reservation is also .60, so  </a:t>
            </a:r>
            <a:r>
              <a:rPr b="0" i="1" lang="en-US" sz="1200" u="none">
                <a:solidFill>
                  <a:schemeClr val="dk1"/>
                </a:solidFill>
                <a:latin typeface="Arial"/>
                <a:ea typeface="Arial"/>
                <a:cs typeface="Arial"/>
                <a:sym typeface="Arial"/>
              </a:rPr>
              <a:t>P</a:t>
            </a:r>
            <a:r>
              <a:rPr b="0" i="0" lang="en-US" sz="1200" u="none">
                <a:solidFill>
                  <a:schemeClr val="dk1"/>
                </a:solidFill>
                <a:latin typeface="Arial"/>
                <a:ea typeface="Arial"/>
                <a:cs typeface="Arial"/>
                <a:sym typeface="Arial"/>
              </a:rPr>
              <a:t>(</a:t>
            </a:r>
            <a:r>
              <a:rPr b="0" i="1" lang="en-US" sz="1200" u="none">
                <a:solidFill>
                  <a:schemeClr val="dk1"/>
                </a:solidFill>
                <a:latin typeface="Arial"/>
                <a:ea typeface="Arial"/>
                <a:cs typeface="Arial"/>
                <a:sym typeface="Arial"/>
              </a:rPr>
              <a:t>R</a:t>
            </a:r>
            <a:r>
              <a:rPr b="0" baseline="-25000" i="0" lang="en-US" sz="1200" u="none">
                <a:solidFill>
                  <a:schemeClr val="dk1"/>
                </a:solidFill>
                <a:latin typeface="Arial"/>
                <a:ea typeface="Arial"/>
                <a:cs typeface="Arial"/>
                <a:sym typeface="Arial"/>
              </a:rPr>
              <a:t>2</a:t>
            </a:r>
            <a:r>
              <a:rPr b="0" i="0" lang="en-US" sz="1200" u="none">
                <a:solidFill>
                  <a:schemeClr val="dk1"/>
                </a:solidFill>
                <a:latin typeface="Arial"/>
                <a:ea typeface="Arial"/>
                <a:cs typeface="Arial"/>
                <a:sym typeface="Arial"/>
              </a:rPr>
              <a:t>) = .60.</a:t>
            </a:r>
            <a:endParaRPr/>
          </a:p>
          <a:p>
            <a:pPr indent="-342900" lvl="0" marL="342900" rtl="0" algn="l">
              <a:lnSpc>
                <a:spcPct val="80000"/>
              </a:lnSpc>
              <a:spcBef>
                <a:spcPts val="240"/>
              </a:spcBef>
              <a:spcAft>
                <a:spcPts val="0"/>
              </a:spcAft>
              <a:buSzPts val="900"/>
              <a:buNone/>
            </a:pPr>
            <a:r>
              <a:rPr b="0" i="0" lang="en-US" sz="1200" u="none">
                <a:solidFill>
                  <a:schemeClr val="dk1"/>
                </a:solidFill>
                <a:latin typeface="Arial"/>
                <a:ea typeface="Arial"/>
                <a:cs typeface="Arial"/>
                <a:sym typeface="Arial"/>
              </a:rPr>
              <a:t>Since the number of AAA members is very large, you may assume that </a:t>
            </a:r>
            <a:r>
              <a:rPr b="0" i="1" lang="en-US" sz="1200" u="none">
                <a:solidFill>
                  <a:schemeClr val="dk1"/>
                </a:solidFill>
                <a:latin typeface="Arial"/>
                <a:ea typeface="Arial"/>
                <a:cs typeface="Arial"/>
                <a:sym typeface="Arial"/>
              </a:rPr>
              <a:t>R</a:t>
            </a:r>
            <a:r>
              <a:rPr b="0" baseline="-25000" i="0" lang="en-US" sz="1200" u="none">
                <a:solidFill>
                  <a:schemeClr val="dk1"/>
                </a:solidFill>
                <a:latin typeface="Arial"/>
                <a:ea typeface="Arial"/>
                <a:cs typeface="Arial"/>
                <a:sym typeface="Arial"/>
              </a:rPr>
              <a:t>1</a:t>
            </a:r>
            <a:r>
              <a:rPr b="0" i="0" lang="en-US" sz="1200" u="none">
                <a:solidFill>
                  <a:schemeClr val="dk1"/>
                </a:solidFill>
                <a:latin typeface="Arial"/>
                <a:ea typeface="Arial"/>
                <a:cs typeface="Arial"/>
                <a:sym typeface="Arial"/>
              </a:rPr>
              <a:t> and </a:t>
            </a:r>
            <a:r>
              <a:rPr b="0" i="1" lang="en-US" sz="1200" u="none">
                <a:solidFill>
                  <a:schemeClr val="dk1"/>
                </a:solidFill>
                <a:latin typeface="Arial"/>
                <a:ea typeface="Arial"/>
                <a:cs typeface="Arial"/>
                <a:sym typeface="Arial"/>
              </a:rPr>
              <a:t>R</a:t>
            </a:r>
            <a:r>
              <a:rPr b="0" baseline="-25000" i="0" lang="en-US" sz="1200" u="none">
                <a:solidFill>
                  <a:schemeClr val="dk1"/>
                </a:solidFill>
                <a:latin typeface="Arial"/>
                <a:ea typeface="Arial"/>
                <a:cs typeface="Arial"/>
                <a:sym typeface="Arial"/>
              </a:rPr>
              <a:t>2</a:t>
            </a:r>
            <a:r>
              <a:rPr b="0" i="0" lang="en-US" sz="1200" u="none">
                <a:solidFill>
                  <a:schemeClr val="dk1"/>
                </a:solidFill>
                <a:latin typeface="Arial"/>
                <a:ea typeface="Arial"/>
                <a:cs typeface="Arial"/>
                <a:sym typeface="Arial"/>
              </a:rPr>
              <a:t> are independent.</a:t>
            </a:r>
            <a:endParaRPr/>
          </a:p>
          <a:p>
            <a:pPr indent="-342900" lvl="0" marL="342900" rtl="0" algn="l">
              <a:lnSpc>
                <a:spcPct val="80000"/>
              </a:lnSpc>
              <a:spcBef>
                <a:spcPts val="240"/>
              </a:spcBef>
              <a:spcAft>
                <a:spcPts val="0"/>
              </a:spcAft>
              <a:buSzPts val="900"/>
              <a:buNone/>
            </a:pPr>
            <a:r>
              <a:t/>
            </a:r>
            <a:endParaRPr b="0" i="1" sz="1200" u="none">
              <a:solidFill>
                <a:schemeClr val="dk1"/>
              </a:solidFill>
              <a:latin typeface="Arial"/>
              <a:ea typeface="Arial"/>
              <a:cs typeface="Arial"/>
              <a:sym typeface="Arial"/>
            </a:endParaRPr>
          </a:p>
          <a:p>
            <a:pPr indent="-342900" lvl="0" marL="342900" rtl="0" algn="l">
              <a:lnSpc>
                <a:spcPct val="80000"/>
              </a:lnSpc>
              <a:spcBef>
                <a:spcPts val="240"/>
              </a:spcBef>
              <a:spcAft>
                <a:spcPts val="0"/>
              </a:spcAft>
              <a:buSzPts val="900"/>
              <a:buNone/>
            </a:pPr>
            <a:r>
              <a:rPr b="1" i="1" lang="en-US" sz="1200" u="none">
                <a:solidFill>
                  <a:srgbClr val="FF0000"/>
                </a:solidFill>
                <a:latin typeface="Arial"/>
                <a:ea typeface="Arial"/>
                <a:cs typeface="Arial"/>
                <a:sym typeface="Arial"/>
              </a:rPr>
              <a:t>P</a:t>
            </a:r>
            <a:r>
              <a:rPr b="1" i="0" lang="en-US" sz="1200" u="none">
                <a:solidFill>
                  <a:srgbClr val="FF0000"/>
                </a:solidFill>
                <a:latin typeface="Arial"/>
                <a:ea typeface="Arial"/>
                <a:cs typeface="Arial"/>
                <a:sym typeface="Arial"/>
              </a:rPr>
              <a:t>(</a:t>
            </a:r>
            <a:r>
              <a:rPr b="1" i="1" lang="en-US" sz="1200" u="none">
                <a:solidFill>
                  <a:srgbClr val="FF0000"/>
                </a:solidFill>
                <a:latin typeface="Arial"/>
                <a:ea typeface="Arial"/>
                <a:cs typeface="Arial"/>
                <a:sym typeface="Arial"/>
              </a:rPr>
              <a:t>R</a:t>
            </a:r>
            <a:r>
              <a:rPr b="1" baseline="-25000" i="0" lang="en-US" sz="1200" u="none">
                <a:solidFill>
                  <a:srgbClr val="FF0000"/>
                </a:solidFill>
                <a:latin typeface="Arial"/>
                <a:ea typeface="Arial"/>
                <a:cs typeface="Arial"/>
                <a:sym typeface="Arial"/>
              </a:rPr>
              <a:t>1</a:t>
            </a:r>
            <a:r>
              <a:rPr b="1" i="0" lang="en-US" sz="1200" u="none">
                <a:solidFill>
                  <a:srgbClr val="FF0000"/>
                </a:solidFill>
                <a:latin typeface="Arial"/>
                <a:ea typeface="Arial"/>
                <a:cs typeface="Arial"/>
                <a:sym typeface="Arial"/>
              </a:rPr>
              <a:t> and </a:t>
            </a:r>
            <a:r>
              <a:rPr b="1" i="1" lang="en-US" sz="1200" u="none">
                <a:solidFill>
                  <a:srgbClr val="FF0000"/>
                </a:solidFill>
                <a:latin typeface="Arial"/>
                <a:ea typeface="Arial"/>
                <a:cs typeface="Arial"/>
                <a:sym typeface="Arial"/>
              </a:rPr>
              <a:t>R</a:t>
            </a:r>
            <a:r>
              <a:rPr b="1" baseline="-25000" i="0" lang="en-US" sz="1200" u="none">
                <a:solidFill>
                  <a:srgbClr val="FF0000"/>
                </a:solidFill>
                <a:latin typeface="Arial"/>
                <a:ea typeface="Arial"/>
                <a:cs typeface="Arial"/>
                <a:sym typeface="Arial"/>
              </a:rPr>
              <a:t>2</a:t>
            </a:r>
            <a:r>
              <a:rPr b="1" i="0" lang="en-US" sz="1200" u="none">
                <a:solidFill>
                  <a:srgbClr val="FF0000"/>
                </a:solidFill>
                <a:latin typeface="Arial"/>
                <a:ea typeface="Arial"/>
                <a:cs typeface="Arial"/>
                <a:sym typeface="Arial"/>
              </a:rPr>
              <a:t>) =  </a:t>
            </a:r>
            <a:r>
              <a:rPr b="1" i="1" lang="en-US" sz="1200" u="none">
                <a:solidFill>
                  <a:srgbClr val="FF0000"/>
                </a:solidFill>
                <a:latin typeface="Arial"/>
                <a:ea typeface="Arial"/>
                <a:cs typeface="Arial"/>
                <a:sym typeface="Arial"/>
              </a:rPr>
              <a:t>P</a:t>
            </a:r>
            <a:r>
              <a:rPr b="1" i="0" lang="en-US" sz="1200" u="none">
                <a:solidFill>
                  <a:srgbClr val="FF0000"/>
                </a:solidFill>
                <a:latin typeface="Arial"/>
                <a:ea typeface="Arial"/>
                <a:cs typeface="Arial"/>
                <a:sym typeface="Arial"/>
              </a:rPr>
              <a:t>(</a:t>
            </a:r>
            <a:r>
              <a:rPr b="1" i="1" lang="en-US" sz="1200" u="none">
                <a:solidFill>
                  <a:srgbClr val="FF0000"/>
                </a:solidFill>
                <a:latin typeface="Arial"/>
                <a:ea typeface="Arial"/>
                <a:cs typeface="Arial"/>
                <a:sym typeface="Arial"/>
              </a:rPr>
              <a:t>R</a:t>
            </a:r>
            <a:r>
              <a:rPr b="1" baseline="-25000" i="0" lang="en-US" sz="1200" u="none">
                <a:solidFill>
                  <a:srgbClr val="FF0000"/>
                </a:solidFill>
                <a:latin typeface="Arial"/>
                <a:ea typeface="Arial"/>
                <a:cs typeface="Arial"/>
                <a:sym typeface="Arial"/>
              </a:rPr>
              <a:t>1</a:t>
            </a:r>
            <a:r>
              <a:rPr b="1" i="0" lang="en-US" sz="1200" u="none">
                <a:solidFill>
                  <a:srgbClr val="FF0000"/>
                </a:solidFill>
                <a:latin typeface="Arial"/>
                <a:ea typeface="Arial"/>
                <a:cs typeface="Arial"/>
                <a:sym typeface="Arial"/>
              </a:rPr>
              <a:t>)</a:t>
            </a:r>
            <a:r>
              <a:rPr b="1" i="1" lang="en-US" sz="1200" u="none">
                <a:solidFill>
                  <a:srgbClr val="FF0000"/>
                </a:solidFill>
                <a:latin typeface="Arial"/>
                <a:ea typeface="Arial"/>
                <a:cs typeface="Arial"/>
                <a:sym typeface="Arial"/>
              </a:rPr>
              <a:t>P</a:t>
            </a:r>
            <a:r>
              <a:rPr b="1" i="0" lang="en-US" sz="1200" u="none">
                <a:solidFill>
                  <a:srgbClr val="FF0000"/>
                </a:solidFill>
                <a:latin typeface="Arial"/>
                <a:ea typeface="Arial"/>
                <a:cs typeface="Arial"/>
                <a:sym typeface="Arial"/>
              </a:rPr>
              <a:t>(</a:t>
            </a:r>
            <a:r>
              <a:rPr b="1" i="1" lang="en-US" sz="1200" u="none">
                <a:solidFill>
                  <a:srgbClr val="FF0000"/>
                </a:solidFill>
                <a:latin typeface="Arial"/>
                <a:ea typeface="Arial"/>
                <a:cs typeface="Arial"/>
                <a:sym typeface="Arial"/>
              </a:rPr>
              <a:t>R</a:t>
            </a:r>
            <a:r>
              <a:rPr b="1" baseline="-25000" i="0" lang="en-US" sz="1200" u="none">
                <a:solidFill>
                  <a:srgbClr val="FF0000"/>
                </a:solidFill>
                <a:latin typeface="Arial"/>
                <a:ea typeface="Arial"/>
                <a:cs typeface="Arial"/>
                <a:sym typeface="Arial"/>
              </a:rPr>
              <a:t>2</a:t>
            </a:r>
            <a:r>
              <a:rPr b="1" i="0" lang="en-US" sz="1200" u="none">
                <a:solidFill>
                  <a:srgbClr val="FF0000"/>
                </a:solidFill>
                <a:latin typeface="Arial"/>
                <a:ea typeface="Arial"/>
                <a:cs typeface="Arial"/>
                <a:sym typeface="Arial"/>
              </a:rPr>
              <a:t>) = (.60)(.60) = .36</a:t>
            </a:r>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rgbClr val="269926"/>
              </a:solidFill>
              <a:latin typeface="Arial"/>
              <a:ea typeface="Arial"/>
              <a:cs typeface="Arial"/>
              <a:sym typeface="Arial"/>
            </a:endParaRPr>
          </a:p>
          <a:p>
            <a:pPr indent="-209550" lvl="0" marL="342900" rtl="0" algn="l">
              <a:lnSpc>
                <a:spcPct val="100000"/>
              </a:lnSpc>
              <a:spcBef>
                <a:spcPts val="560"/>
              </a:spcBef>
              <a:spcAft>
                <a:spcPts val="0"/>
              </a:spcAft>
              <a:buClr>
                <a:schemeClr val="dk1"/>
              </a:buClr>
              <a:buSzPts val="2100"/>
              <a:buFont typeface="Noto Sans Symbols"/>
              <a:buNone/>
            </a:pPr>
            <a:r>
              <a:t/>
            </a:r>
            <a:endParaRPr b="0" i="0" sz="2800" u="none">
              <a:solidFill>
                <a:schemeClr val="dk1"/>
              </a:solidFill>
              <a:latin typeface="Arial"/>
              <a:ea typeface="Arial"/>
              <a:cs typeface="Arial"/>
              <a:sym typeface="Arial"/>
            </a:endParaRPr>
          </a:p>
          <a:p>
            <a:pPr indent="-342900" lvl="0" marL="342900" rtl="0" algn="l">
              <a:lnSpc>
                <a:spcPct val="100000"/>
              </a:lnSpc>
              <a:spcBef>
                <a:spcPts val="1600"/>
              </a:spcBef>
              <a:spcAft>
                <a:spcPts val="0"/>
              </a:spcAft>
              <a:buSzPts val="2400"/>
              <a:buNone/>
            </a:pPr>
            <a:r>
              <a:t/>
            </a:r>
            <a:endParaRPr b="0" i="0" sz="3200" u="none">
              <a:solidFill>
                <a:schemeClr val="dk1"/>
              </a:solidFill>
              <a:latin typeface="Arial"/>
              <a:ea typeface="Arial"/>
              <a:cs typeface="Arial"/>
              <a:sym typeface="Arial"/>
            </a:endParaRPr>
          </a:p>
          <a:p>
            <a:pPr indent="-190500" lvl="0" marL="342900" rtl="0" algn="l">
              <a:spcBef>
                <a:spcPts val="640"/>
              </a:spcBef>
              <a:spcAft>
                <a:spcPts val="0"/>
              </a:spcAft>
              <a:buSzPts val="2400"/>
              <a:buNone/>
            </a:pPr>
            <a:r>
              <a:t/>
            </a:r>
            <a:endParaRPr b="0" i="0" sz="3200" u="none">
              <a:solidFill>
                <a:schemeClr val="dk1"/>
              </a:solidFill>
              <a:latin typeface="Arial"/>
              <a:ea typeface="Arial"/>
              <a:cs typeface="Arial"/>
              <a:sym typeface="Arial"/>
            </a:endParaRPr>
          </a:p>
        </p:txBody>
      </p:sp>
      <p:sp>
        <p:nvSpPr>
          <p:cNvPr id="195" name="Google Shape;195;p24"/>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196" name="Google Shape;196;p24"/>
          <p:cNvSpPr txBox="1"/>
          <p:nvPr/>
        </p:nvSpPr>
        <p:spPr>
          <a:xfrm>
            <a:off x="4391025" y="1770062"/>
            <a:ext cx="4616450" cy="1582737"/>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The </a:t>
            </a:r>
            <a:r>
              <a:rPr b="0" i="0" lang="en-US" sz="1200" u="none">
                <a:solidFill>
                  <a:schemeClr val="accent1"/>
                </a:solidFill>
                <a:latin typeface="Arial"/>
                <a:ea typeface="Arial"/>
                <a:cs typeface="Arial"/>
                <a:sym typeface="Arial"/>
              </a:rPr>
              <a:t>general rule of multiplication</a:t>
            </a:r>
            <a:r>
              <a:rPr b="0" i="0" lang="en-US" sz="1200" u="none">
                <a:solidFill>
                  <a:schemeClr val="dk1"/>
                </a:solidFill>
                <a:latin typeface="Arial"/>
                <a:ea typeface="Arial"/>
                <a:cs typeface="Arial"/>
                <a:sym typeface="Arial"/>
              </a:rPr>
              <a:t> is used to find the joint probability that two </a:t>
            </a:r>
            <a:r>
              <a:rPr b="0" i="1" lang="en-US" sz="1200" u="none">
                <a:solidFill>
                  <a:schemeClr val="dk1"/>
                </a:solidFill>
                <a:latin typeface="Arial"/>
                <a:ea typeface="Arial"/>
                <a:cs typeface="Arial"/>
                <a:sym typeface="Arial"/>
              </a:rPr>
              <a:t>independent</a:t>
            </a:r>
            <a:r>
              <a:rPr b="0" i="0" lang="en-US" sz="1200" u="none">
                <a:solidFill>
                  <a:schemeClr val="dk1"/>
                </a:solidFill>
                <a:latin typeface="Arial"/>
                <a:ea typeface="Arial"/>
                <a:cs typeface="Arial"/>
                <a:sym typeface="Arial"/>
              </a:rPr>
              <a:t> events will occur. </a:t>
            </a:r>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EXAMPLE</a:t>
            </a:r>
            <a:endParaRPr/>
          </a:p>
          <a:p>
            <a:pPr indent="-342900" lvl="0" marL="342900" marR="0" rtl="0" algn="l">
              <a:lnSpc>
                <a:spcPct val="100000"/>
              </a:lnSpc>
              <a:spcBef>
                <a:spcPts val="24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A golfer has 12 golf shirts in his closet. Suppose 9 of these shirts are white and the others blue. He gets dressed in the dark, so he just grabs a shirt and puts it on. He plays golf two days in a row and does not do laundry. </a:t>
            </a:r>
            <a:endParaRPr/>
          </a:p>
          <a:p>
            <a:pPr indent="-342900" lvl="0" marL="342900" marR="0" rtl="0" algn="l">
              <a:lnSpc>
                <a:spcPct val="100000"/>
              </a:lnSpc>
              <a:spcBef>
                <a:spcPts val="24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What is the likelihood both shirts selected are white?</a:t>
            </a:r>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The event that the first shirt selected is white is </a:t>
            </a:r>
            <a:r>
              <a:rPr b="0" i="1" lang="en-US" sz="1200" u="none">
                <a:solidFill>
                  <a:schemeClr val="dk1"/>
                </a:solidFill>
                <a:latin typeface="Arial"/>
                <a:ea typeface="Arial"/>
                <a:cs typeface="Arial"/>
                <a:sym typeface="Arial"/>
              </a:rPr>
              <a:t>W</a:t>
            </a:r>
            <a:r>
              <a:rPr b="0" baseline="-25000" i="0" lang="en-US" sz="1200" u="none">
                <a:solidFill>
                  <a:schemeClr val="dk1"/>
                </a:solidFill>
                <a:latin typeface="Arial"/>
                <a:ea typeface="Arial"/>
                <a:cs typeface="Arial"/>
                <a:sym typeface="Arial"/>
              </a:rPr>
              <a:t>1</a:t>
            </a:r>
            <a:r>
              <a:rPr b="0" i="0" lang="en-US" sz="1200" u="none">
                <a:solidFill>
                  <a:schemeClr val="dk1"/>
                </a:solidFill>
                <a:latin typeface="Arial"/>
                <a:ea typeface="Arial"/>
                <a:cs typeface="Arial"/>
                <a:sym typeface="Arial"/>
              </a:rPr>
              <a:t>. The probability is </a:t>
            </a:r>
            <a:r>
              <a:rPr b="0" i="1" lang="en-US" sz="1200" u="none">
                <a:solidFill>
                  <a:srgbClr val="FF3101"/>
                </a:solidFill>
                <a:latin typeface="Arial"/>
                <a:ea typeface="Arial"/>
                <a:cs typeface="Arial"/>
                <a:sym typeface="Arial"/>
              </a:rPr>
              <a:t>P</a:t>
            </a:r>
            <a:r>
              <a:rPr b="0" i="0" lang="en-US" sz="1200" u="none">
                <a:solidFill>
                  <a:srgbClr val="FF3101"/>
                </a:solidFill>
                <a:latin typeface="Arial"/>
                <a:ea typeface="Arial"/>
                <a:cs typeface="Arial"/>
                <a:sym typeface="Arial"/>
              </a:rPr>
              <a:t>(</a:t>
            </a:r>
            <a:r>
              <a:rPr b="0" i="1" lang="en-US" sz="1200" u="none">
                <a:solidFill>
                  <a:srgbClr val="FF3101"/>
                </a:solidFill>
                <a:latin typeface="Arial"/>
                <a:ea typeface="Arial"/>
                <a:cs typeface="Arial"/>
                <a:sym typeface="Arial"/>
              </a:rPr>
              <a:t>W</a:t>
            </a:r>
            <a:r>
              <a:rPr b="0" baseline="-25000" i="0" lang="en-US" sz="1200" u="none">
                <a:solidFill>
                  <a:srgbClr val="FF3101"/>
                </a:solidFill>
                <a:latin typeface="Arial"/>
                <a:ea typeface="Arial"/>
                <a:cs typeface="Arial"/>
                <a:sym typeface="Arial"/>
              </a:rPr>
              <a:t>1</a:t>
            </a:r>
            <a:r>
              <a:rPr b="0" i="0" lang="en-US" sz="1200" u="none">
                <a:solidFill>
                  <a:srgbClr val="FF3101"/>
                </a:solidFill>
                <a:latin typeface="Arial"/>
                <a:ea typeface="Arial"/>
                <a:cs typeface="Arial"/>
                <a:sym typeface="Arial"/>
              </a:rPr>
              <a:t>) =  9/12</a:t>
            </a:r>
            <a:r>
              <a:rPr b="0" i="0" lang="en-US" sz="1200" u="none">
                <a:solidFill>
                  <a:schemeClr val="dk1"/>
                </a:solidFill>
                <a:latin typeface="Arial"/>
                <a:ea typeface="Arial"/>
                <a:cs typeface="Arial"/>
                <a:sym typeface="Arial"/>
              </a:rPr>
              <a:t> </a:t>
            </a:r>
            <a:endParaRPr/>
          </a:p>
          <a:p>
            <a:pPr indent="-342900" lvl="0" marL="3429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The event that the second shirt (</a:t>
            </a:r>
            <a:r>
              <a:rPr b="0" i="1" lang="en-US" sz="1200" u="none">
                <a:solidFill>
                  <a:schemeClr val="dk1"/>
                </a:solidFill>
                <a:latin typeface="Arial"/>
                <a:ea typeface="Arial"/>
                <a:cs typeface="Arial"/>
                <a:sym typeface="Arial"/>
              </a:rPr>
              <a:t>W</a:t>
            </a:r>
            <a:r>
              <a:rPr b="0" baseline="-25000" i="0" lang="en-US" sz="1200" u="none">
                <a:solidFill>
                  <a:schemeClr val="dk1"/>
                </a:solidFill>
                <a:latin typeface="Arial"/>
                <a:ea typeface="Arial"/>
                <a:cs typeface="Arial"/>
                <a:sym typeface="Arial"/>
              </a:rPr>
              <a:t>2</a:t>
            </a:r>
            <a:r>
              <a:rPr b="0" i="0" lang="en-US" sz="1200" u="none">
                <a:solidFill>
                  <a:schemeClr val="dk1"/>
                </a:solidFill>
                <a:latin typeface="Arial"/>
                <a:ea typeface="Arial"/>
                <a:cs typeface="Arial"/>
                <a:sym typeface="Arial"/>
              </a:rPr>
              <a:t> )selected is also white.  The conditional probability that the second shirt selected is white, given that the first shirt selected is also white, is </a:t>
            </a:r>
            <a:endParaRPr/>
          </a:p>
          <a:p>
            <a:pPr indent="-342900" lvl="0" marL="342900" marR="0" rtl="0" algn="l">
              <a:lnSpc>
                <a:spcPct val="100000"/>
              </a:lnSpc>
              <a:spcBef>
                <a:spcPts val="0"/>
              </a:spcBef>
              <a:spcAft>
                <a:spcPts val="0"/>
              </a:spcAft>
              <a:buClr>
                <a:srgbClr val="FF3101"/>
              </a:buClr>
              <a:buSzPts val="1200"/>
              <a:buFont typeface="Arial"/>
              <a:buNone/>
            </a:pPr>
            <a:r>
              <a:rPr b="0" i="1" lang="en-US" sz="1200" u="none">
                <a:solidFill>
                  <a:srgbClr val="FF3101"/>
                </a:solidFill>
                <a:latin typeface="Arial"/>
                <a:ea typeface="Arial"/>
                <a:cs typeface="Arial"/>
                <a:sym typeface="Arial"/>
              </a:rPr>
              <a:t>P</a:t>
            </a:r>
            <a:r>
              <a:rPr b="0" i="0" lang="en-US" sz="1200" u="none">
                <a:solidFill>
                  <a:srgbClr val="FF3101"/>
                </a:solidFill>
                <a:latin typeface="Arial"/>
                <a:ea typeface="Arial"/>
                <a:cs typeface="Arial"/>
                <a:sym typeface="Arial"/>
              </a:rPr>
              <a:t>(</a:t>
            </a:r>
            <a:r>
              <a:rPr b="0" i="1" lang="en-US" sz="1200" u="none">
                <a:solidFill>
                  <a:srgbClr val="FF3101"/>
                </a:solidFill>
                <a:latin typeface="Arial"/>
                <a:ea typeface="Arial"/>
                <a:cs typeface="Arial"/>
                <a:sym typeface="Arial"/>
              </a:rPr>
              <a:t>W</a:t>
            </a:r>
            <a:r>
              <a:rPr b="0" baseline="-25000" i="0" lang="en-US" sz="1200" u="none">
                <a:solidFill>
                  <a:srgbClr val="FF3101"/>
                </a:solidFill>
                <a:latin typeface="Arial"/>
                <a:ea typeface="Arial"/>
                <a:cs typeface="Arial"/>
                <a:sym typeface="Arial"/>
              </a:rPr>
              <a:t>2</a:t>
            </a:r>
            <a:r>
              <a:rPr b="0" i="0" lang="en-US" sz="1200" u="none">
                <a:solidFill>
                  <a:srgbClr val="FF3101"/>
                </a:solidFill>
                <a:latin typeface="Arial"/>
                <a:ea typeface="Arial"/>
                <a:cs typeface="Arial"/>
                <a:sym typeface="Arial"/>
              </a:rPr>
              <a:t> | </a:t>
            </a:r>
            <a:r>
              <a:rPr b="0" i="1" lang="en-US" sz="1200" u="none">
                <a:solidFill>
                  <a:srgbClr val="FF3101"/>
                </a:solidFill>
                <a:latin typeface="Arial"/>
                <a:ea typeface="Arial"/>
                <a:cs typeface="Arial"/>
                <a:sym typeface="Arial"/>
              </a:rPr>
              <a:t>W</a:t>
            </a:r>
            <a:r>
              <a:rPr b="0" baseline="-25000" i="0" lang="en-US" sz="1200" u="none">
                <a:solidFill>
                  <a:srgbClr val="FF3101"/>
                </a:solidFill>
                <a:latin typeface="Arial"/>
                <a:ea typeface="Arial"/>
                <a:cs typeface="Arial"/>
                <a:sym typeface="Arial"/>
              </a:rPr>
              <a:t>1</a:t>
            </a:r>
            <a:r>
              <a:rPr b="0" i="0" lang="en-US" sz="1200" u="none">
                <a:solidFill>
                  <a:srgbClr val="FF3101"/>
                </a:solidFill>
                <a:latin typeface="Arial"/>
                <a:ea typeface="Arial"/>
                <a:cs typeface="Arial"/>
                <a:sym typeface="Arial"/>
              </a:rPr>
              <a:t>) = 8/11</a:t>
            </a:r>
            <a:r>
              <a:rPr b="0" i="0" lang="en-US" sz="1200" u="none">
                <a:solidFill>
                  <a:schemeClr val="dk1"/>
                </a:solidFill>
                <a:latin typeface="Arial"/>
                <a:ea typeface="Arial"/>
                <a:cs typeface="Arial"/>
                <a:sym typeface="Arial"/>
              </a:rPr>
              <a:t>.</a:t>
            </a:r>
            <a:endParaRPr/>
          </a:p>
          <a:p>
            <a:pPr indent="-342900" lvl="0" marL="3429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To determine the probability of 2 white shirts being selected we use formula: </a:t>
            </a:r>
            <a:r>
              <a:rPr b="0" i="1" lang="en-US" sz="1200" u="none">
                <a:solidFill>
                  <a:schemeClr val="dk1"/>
                </a:solidFill>
                <a:latin typeface="Arial"/>
                <a:ea typeface="Arial"/>
                <a:cs typeface="Arial"/>
                <a:sym typeface="Arial"/>
              </a:rPr>
              <a:t>P(AB) = P(A) P(B|A)</a:t>
            </a:r>
            <a:endParaRPr/>
          </a:p>
          <a:p>
            <a:pPr indent="-342900" lvl="0" marL="342900" marR="0" rtl="0" algn="l">
              <a:lnSpc>
                <a:spcPct val="100000"/>
              </a:lnSpc>
              <a:spcBef>
                <a:spcPts val="0"/>
              </a:spcBef>
              <a:spcAft>
                <a:spcPts val="0"/>
              </a:spcAft>
              <a:buClr>
                <a:srgbClr val="FF3101"/>
              </a:buClr>
              <a:buSzPts val="1200"/>
              <a:buFont typeface="Arial"/>
              <a:buNone/>
            </a:pPr>
            <a:r>
              <a:rPr b="1" i="1" lang="en-US" sz="1200" u="none">
                <a:solidFill>
                  <a:srgbClr val="FF3101"/>
                </a:solidFill>
                <a:latin typeface="Arial"/>
                <a:ea typeface="Arial"/>
                <a:cs typeface="Arial"/>
                <a:sym typeface="Arial"/>
              </a:rPr>
              <a:t>P</a:t>
            </a:r>
            <a:r>
              <a:rPr b="1" i="0" lang="en-US" sz="1200" u="none">
                <a:solidFill>
                  <a:srgbClr val="FF3101"/>
                </a:solidFill>
                <a:latin typeface="Arial"/>
                <a:ea typeface="Arial"/>
                <a:cs typeface="Arial"/>
                <a:sym typeface="Arial"/>
              </a:rPr>
              <a:t>(</a:t>
            </a:r>
            <a:r>
              <a:rPr b="1" i="1" lang="en-US" sz="1200" u="none">
                <a:solidFill>
                  <a:srgbClr val="FF3101"/>
                </a:solidFill>
                <a:latin typeface="Arial"/>
                <a:ea typeface="Arial"/>
                <a:cs typeface="Arial"/>
                <a:sym typeface="Arial"/>
              </a:rPr>
              <a:t>W</a:t>
            </a:r>
            <a:r>
              <a:rPr b="1" baseline="-25000" i="0" lang="en-US" sz="1200" u="none">
                <a:solidFill>
                  <a:srgbClr val="FF3101"/>
                </a:solidFill>
                <a:latin typeface="Arial"/>
                <a:ea typeface="Arial"/>
                <a:cs typeface="Arial"/>
                <a:sym typeface="Arial"/>
              </a:rPr>
              <a:t>1</a:t>
            </a:r>
            <a:r>
              <a:rPr b="1" i="0" lang="en-US" sz="1200" u="none">
                <a:solidFill>
                  <a:srgbClr val="FF3101"/>
                </a:solidFill>
                <a:latin typeface="Arial"/>
                <a:ea typeface="Arial"/>
                <a:cs typeface="Arial"/>
                <a:sym typeface="Arial"/>
              </a:rPr>
              <a:t> and </a:t>
            </a:r>
            <a:r>
              <a:rPr b="1" i="1" lang="en-US" sz="1200" u="none">
                <a:solidFill>
                  <a:srgbClr val="FF3101"/>
                </a:solidFill>
                <a:latin typeface="Arial"/>
                <a:ea typeface="Arial"/>
                <a:cs typeface="Arial"/>
                <a:sym typeface="Arial"/>
              </a:rPr>
              <a:t>W</a:t>
            </a:r>
            <a:r>
              <a:rPr b="1" baseline="-25000" i="0" lang="en-US" sz="1200" u="none">
                <a:solidFill>
                  <a:srgbClr val="FF3101"/>
                </a:solidFill>
                <a:latin typeface="Arial"/>
                <a:ea typeface="Arial"/>
                <a:cs typeface="Arial"/>
                <a:sym typeface="Arial"/>
              </a:rPr>
              <a:t>2</a:t>
            </a:r>
            <a:r>
              <a:rPr b="1" i="0" lang="en-US" sz="1200" u="none">
                <a:solidFill>
                  <a:srgbClr val="FF3101"/>
                </a:solidFill>
                <a:latin typeface="Arial"/>
                <a:ea typeface="Arial"/>
                <a:cs typeface="Arial"/>
                <a:sym typeface="Arial"/>
              </a:rPr>
              <a:t>) =  </a:t>
            </a:r>
            <a:r>
              <a:rPr b="1" i="1" lang="en-US" sz="1200" u="none">
                <a:solidFill>
                  <a:srgbClr val="FF3101"/>
                </a:solidFill>
                <a:latin typeface="Arial"/>
                <a:ea typeface="Arial"/>
                <a:cs typeface="Arial"/>
                <a:sym typeface="Arial"/>
              </a:rPr>
              <a:t>P</a:t>
            </a:r>
            <a:r>
              <a:rPr b="1" i="0" lang="en-US" sz="1200" u="none">
                <a:solidFill>
                  <a:srgbClr val="FF3101"/>
                </a:solidFill>
                <a:latin typeface="Arial"/>
                <a:ea typeface="Arial"/>
                <a:cs typeface="Arial"/>
                <a:sym typeface="Arial"/>
              </a:rPr>
              <a:t>(</a:t>
            </a:r>
            <a:r>
              <a:rPr b="1" i="1" lang="en-US" sz="1200" u="none">
                <a:solidFill>
                  <a:srgbClr val="FF3101"/>
                </a:solidFill>
                <a:latin typeface="Arial"/>
                <a:ea typeface="Arial"/>
                <a:cs typeface="Arial"/>
                <a:sym typeface="Arial"/>
              </a:rPr>
              <a:t>W</a:t>
            </a:r>
            <a:r>
              <a:rPr b="1" baseline="-25000" i="0" lang="en-US" sz="1200" u="none">
                <a:solidFill>
                  <a:srgbClr val="FF3101"/>
                </a:solidFill>
                <a:latin typeface="Arial"/>
                <a:ea typeface="Arial"/>
                <a:cs typeface="Arial"/>
                <a:sym typeface="Arial"/>
              </a:rPr>
              <a:t>1</a:t>
            </a:r>
            <a:r>
              <a:rPr b="1" i="0" lang="en-US" sz="1200" u="none">
                <a:solidFill>
                  <a:srgbClr val="FF3101"/>
                </a:solidFill>
                <a:latin typeface="Arial"/>
                <a:ea typeface="Arial"/>
                <a:cs typeface="Arial"/>
                <a:sym typeface="Arial"/>
              </a:rPr>
              <a:t>)</a:t>
            </a:r>
            <a:r>
              <a:rPr b="1" i="1" lang="en-US" sz="1200" u="none">
                <a:solidFill>
                  <a:srgbClr val="FF3101"/>
                </a:solidFill>
                <a:latin typeface="Arial"/>
                <a:ea typeface="Arial"/>
                <a:cs typeface="Arial"/>
                <a:sym typeface="Arial"/>
              </a:rPr>
              <a:t>P</a:t>
            </a:r>
            <a:r>
              <a:rPr b="1" i="0" lang="en-US" sz="1200" u="none">
                <a:solidFill>
                  <a:srgbClr val="FF3101"/>
                </a:solidFill>
                <a:latin typeface="Arial"/>
                <a:ea typeface="Arial"/>
                <a:cs typeface="Arial"/>
                <a:sym typeface="Arial"/>
              </a:rPr>
              <a:t>(</a:t>
            </a:r>
            <a:r>
              <a:rPr b="1" i="1" lang="en-US" sz="1200" u="none">
                <a:solidFill>
                  <a:srgbClr val="FF3101"/>
                </a:solidFill>
                <a:latin typeface="Arial"/>
                <a:ea typeface="Arial"/>
                <a:cs typeface="Arial"/>
                <a:sym typeface="Arial"/>
              </a:rPr>
              <a:t>W</a:t>
            </a:r>
            <a:r>
              <a:rPr b="1" baseline="-25000" i="0" lang="en-US" sz="1200" u="none">
                <a:solidFill>
                  <a:srgbClr val="FF3101"/>
                </a:solidFill>
                <a:latin typeface="Arial"/>
                <a:ea typeface="Arial"/>
                <a:cs typeface="Arial"/>
                <a:sym typeface="Arial"/>
              </a:rPr>
              <a:t>2 </a:t>
            </a:r>
            <a:r>
              <a:rPr b="1" i="0" lang="en-US" sz="1200" u="none">
                <a:solidFill>
                  <a:srgbClr val="FF3101"/>
                </a:solidFill>
                <a:latin typeface="Arial"/>
                <a:ea typeface="Arial"/>
                <a:cs typeface="Arial"/>
                <a:sym typeface="Arial"/>
              </a:rPr>
              <a:t>|</a:t>
            </a:r>
            <a:r>
              <a:rPr b="1" i="1" lang="en-US" sz="1200" u="none">
                <a:solidFill>
                  <a:srgbClr val="FF3101"/>
                </a:solidFill>
                <a:latin typeface="Arial"/>
                <a:ea typeface="Arial"/>
                <a:cs typeface="Arial"/>
                <a:sym typeface="Arial"/>
              </a:rPr>
              <a:t>W</a:t>
            </a:r>
            <a:r>
              <a:rPr b="1" baseline="-25000" i="0" lang="en-US" sz="1200" u="none">
                <a:solidFill>
                  <a:srgbClr val="FF3101"/>
                </a:solidFill>
                <a:latin typeface="Arial"/>
                <a:ea typeface="Arial"/>
                <a:cs typeface="Arial"/>
                <a:sym typeface="Arial"/>
              </a:rPr>
              <a:t>1</a:t>
            </a:r>
            <a:r>
              <a:rPr b="1" i="0" lang="en-US" sz="1200" u="none">
                <a:solidFill>
                  <a:srgbClr val="FF3101"/>
                </a:solidFill>
                <a:latin typeface="Arial"/>
                <a:ea typeface="Arial"/>
                <a:cs typeface="Arial"/>
                <a:sym typeface="Arial"/>
              </a:rPr>
              <a:t>)  = (9/12)(8/11) = 0.55</a:t>
            </a:r>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id="197" name="Google Shape;197;p24"/>
          <p:cNvPicPr preferRelativeResize="0"/>
          <p:nvPr/>
        </p:nvPicPr>
        <p:blipFill rotWithShape="1">
          <a:blip r:embed="rId3">
            <a:alphaModFix/>
          </a:blip>
          <a:srcRect b="0" l="1232" r="19752" t="0"/>
          <a:stretch/>
        </p:blipFill>
        <p:spPr>
          <a:xfrm>
            <a:off x="4362450" y="2297112"/>
            <a:ext cx="4351337" cy="333375"/>
          </a:xfrm>
          <a:prstGeom prst="rect">
            <a:avLst/>
          </a:prstGeom>
          <a:noFill/>
          <a:ln>
            <a:noFill/>
          </a:ln>
        </p:spPr>
      </p:pic>
      <p:sp>
        <p:nvSpPr>
          <p:cNvPr id="198" name="Google Shape;198;p24"/>
          <p:cNvSpPr txBox="1"/>
          <p:nvPr/>
        </p:nvSpPr>
        <p:spPr>
          <a:xfrm>
            <a:off x="762000" y="1798637"/>
            <a:ext cx="7781925" cy="1458912"/>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000"/>
              <a:buFont typeface="Times New Roman"/>
              <a:buNone/>
            </a:pPr>
            <a:r>
              <a:t/>
            </a:r>
            <a:endParaRPr b="0" i="0" sz="20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id="199" name="Google Shape;199;p24"/>
          <p:cNvPicPr preferRelativeResize="0"/>
          <p:nvPr/>
        </p:nvPicPr>
        <p:blipFill rotWithShape="1">
          <a:blip r:embed="rId4">
            <a:alphaModFix/>
          </a:blip>
          <a:srcRect b="0" l="0" r="0" t="0"/>
          <a:stretch/>
        </p:blipFill>
        <p:spPr>
          <a:xfrm>
            <a:off x="5432425" y="4035425"/>
            <a:ext cx="2249487" cy="703262"/>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p:nvPr/>
        </p:nvSpPr>
        <p:spPr>
          <a:xfrm>
            <a:off x="725487" y="1817687"/>
            <a:ext cx="7797800" cy="495300"/>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06" name="Google Shape;206;p25"/>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Contingency Tables</a:t>
            </a:r>
            <a:endParaRPr/>
          </a:p>
        </p:txBody>
      </p:sp>
      <p:sp>
        <p:nvSpPr>
          <p:cNvPr id="207" name="Google Shape;207;p25"/>
          <p:cNvSpPr txBox="1"/>
          <p:nvPr>
            <p:ph idx="1" type="body"/>
          </p:nvPr>
        </p:nvSpPr>
        <p:spPr>
          <a:xfrm>
            <a:off x="838200" y="1905000"/>
            <a:ext cx="7693025" cy="3968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900"/>
              <a:buNone/>
            </a:pPr>
            <a:r>
              <a:rPr b="1" i="0" lang="en-US" sz="1200" u="none">
                <a:solidFill>
                  <a:schemeClr val="dk1"/>
                </a:solidFill>
                <a:latin typeface="Arial"/>
                <a:ea typeface="Arial"/>
                <a:cs typeface="Arial"/>
                <a:sym typeface="Arial"/>
              </a:rPr>
              <a:t>A CONTINGENCY TABLE </a:t>
            </a:r>
            <a:r>
              <a:rPr b="0" i="0" lang="en-US" sz="1200" u="none">
                <a:solidFill>
                  <a:schemeClr val="dk1"/>
                </a:solidFill>
                <a:latin typeface="Arial"/>
                <a:ea typeface="Arial"/>
                <a:cs typeface="Arial"/>
                <a:sym typeface="Arial"/>
              </a:rPr>
              <a:t>is a table used to classify sample observations according to two or more identifiable characteristic</a:t>
            </a:r>
            <a:endParaRPr/>
          </a:p>
        </p:txBody>
      </p:sp>
      <p:sp>
        <p:nvSpPr>
          <p:cNvPr id="208" name="Google Shape;208;p25"/>
          <p:cNvSpPr txBox="1"/>
          <p:nvPr/>
        </p:nvSpPr>
        <p:spPr>
          <a:xfrm>
            <a:off x="838200" y="2479675"/>
            <a:ext cx="3417887" cy="437832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EXAMPLE:</a:t>
            </a:r>
            <a:endParaRPr/>
          </a:p>
          <a:p>
            <a:pPr indent="-342900" lvl="0" marL="342900" marR="0" rtl="0" algn="just">
              <a:lnSpc>
                <a:spcPct val="80000"/>
              </a:lnSpc>
              <a:spcBef>
                <a:spcPts val="24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A sample of executives were surveyed about their loyalty to their company. One of the questions was, “If you were given an offer by another company equal to or slightly better than your present position, would you remain with the company or take the other position?” The responses of the 200 executives in the survey were cross-classified with their length of service with the company. What is the probability of randomly selecting an executive who is loyal to the company (would remain) and who has more than 10 years of service?</a:t>
            </a:r>
            <a:endParaRPr/>
          </a:p>
          <a:p>
            <a:pPr indent="-342900" lvl="0" marL="342900" marR="0" rtl="0" algn="just">
              <a:lnSpc>
                <a:spcPct val="8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Arial"/>
              <a:ea typeface="Arial"/>
              <a:cs typeface="Arial"/>
              <a:sym typeface="Arial"/>
            </a:endParaRPr>
          </a:p>
          <a:p>
            <a:pPr indent="-342900" lvl="0" marL="342900" marR="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Arial"/>
              <a:ea typeface="Arial"/>
              <a:cs typeface="Arial"/>
              <a:sym typeface="Arial"/>
            </a:endParaRPr>
          </a:p>
          <a:p>
            <a:pPr indent="-342900" lvl="0" marL="342900" marR="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Arial"/>
              <a:ea typeface="Arial"/>
              <a:cs typeface="Arial"/>
              <a:sym typeface="Arial"/>
            </a:endParaRPr>
          </a:p>
          <a:p>
            <a:pPr indent="-342900" lvl="0" marL="342900" marR="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Arial"/>
              <a:ea typeface="Arial"/>
              <a:cs typeface="Arial"/>
              <a:sym typeface="Arial"/>
            </a:endParaRPr>
          </a:p>
          <a:p>
            <a:pPr indent="-342900" lvl="0" marL="342900" marR="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Arial"/>
              <a:ea typeface="Arial"/>
              <a:cs typeface="Arial"/>
              <a:sym typeface="Arial"/>
            </a:endParaRPr>
          </a:p>
          <a:p>
            <a:pPr indent="-342900" lvl="0" marL="342900" marR="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Arial"/>
              <a:ea typeface="Arial"/>
              <a:cs typeface="Arial"/>
              <a:sym typeface="Arial"/>
            </a:endParaRPr>
          </a:p>
          <a:p>
            <a:pPr indent="-342900" lvl="0" marL="342900" marR="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Arial"/>
              <a:ea typeface="Arial"/>
              <a:cs typeface="Arial"/>
              <a:sym typeface="Arial"/>
            </a:endParaRPr>
          </a:p>
          <a:p>
            <a:pPr indent="-342900" lvl="0" marL="342900" marR="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0527" id="209" name="Google Shape;209;p25"/>
          <p:cNvPicPr preferRelativeResize="0"/>
          <p:nvPr/>
        </p:nvPicPr>
        <p:blipFill rotWithShape="1">
          <a:blip r:embed="rId3">
            <a:alphaModFix/>
          </a:blip>
          <a:srcRect b="0" l="0" r="0" t="0"/>
          <a:stretch/>
        </p:blipFill>
        <p:spPr>
          <a:xfrm>
            <a:off x="495300" y="4994275"/>
            <a:ext cx="3698875" cy="944562"/>
          </a:xfrm>
          <a:prstGeom prst="rect">
            <a:avLst/>
          </a:prstGeom>
          <a:noFill/>
          <a:ln>
            <a:noFill/>
          </a:ln>
        </p:spPr>
      </p:pic>
      <p:sp>
        <p:nvSpPr>
          <p:cNvPr id="210" name="Google Shape;210;p25"/>
          <p:cNvSpPr txBox="1"/>
          <p:nvPr/>
        </p:nvSpPr>
        <p:spPr>
          <a:xfrm>
            <a:off x="4676775" y="2763837"/>
            <a:ext cx="3854450" cy="21605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Event </a:t>
            </a:r>
            <a:r>
              <a:rPr b="0" i="1" lang="en-US" sz="1200" u="none">
                <a:solidFill>
                  <a:schemeClr val="dk1"/>
                </a:solidFill>
                <a:latin typeface="Arial"/>
                <a:ea typeface="Arial"/>
                <a:cs typeface="Arial"/>
                <a:sym typeface="Arial"/>
              </a:rPr>
              <a:t>A</a:t>
            </a:r>
            <a:r>
              <a:rPr b="0" baseline="-25000" i="0" lang="en-US" sz="1200" u="none">
                <a:solidFill>
                  <a:schemeClr val="dk1"/>
                </a:solidFill>
                <a:latin typeface="Arial"/>
                <a:ea typeface="Arial"/>
                <a:cs typeface="Arial"/>
                <a:sym typeface="Arial"/>
              </a:rPr>
              <a:t>1</a:t>
            </a:r>
            <a:r>
              <a:rPr b="0" i="0" lang="en-US" sz="1200" u="none">
                <a:solidFill>
                  <a:schemeClr val="dk1"/>
                </a:solidFill>
                <a:latin typeface="Arial"/>
                <a:ea typeface="Arial"/>
                <a:cs typeface="Arial"/>
                <a:sym typeface="Arial"/>
              </a:rPr>
              <a:t> happens if a randomly selected executive will remain with the company despite an equal or slightly better offer from another company. Since there are 120 executives out of the 200 in the survey who would remain with the company</a:t>
            </a:r>
            <a:endParaRPr/>
          </a:p>
          <a:p>
            <a:pPr indent="-342900" lvl="0" marL="342900" marR="0" rtl="0" algn="l">
              <a:lnSpc>
                <a:spcPct val="8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a:t>
            </a:r>
            <a:r>
              <a:rPr b="0" i="1" lang="en-US" sz="1200" u="none">
                <a:solidFill>
                  <a:srgbClr val="FF3101"/>
                </a:solidFill>
                <a:latin typeface="Arial"/>
                <a:ea typeface="Arial"/>
                <a:cs typeface="Arial"/>
                <a:sym typeface="Arial"/>
              </a:rPr>
              <a:t>P</a:t>
            </a:r>
            <a:r>
              <a:rPr b="0" i="0" lang="en-US" sz="1200" u="none">
                <a:solidFill>
                  <a:srgbClr val="FF3101"/>
                </a:solidFill>
                <a:latin typeface="Arial"/>
                <a:ea typeface="Arial"/>
                <a:cs typeface="Arial"/>
                <a:sym typeface="Arial"/>
              </a:rPr>
              <a:t>(</a:t>
            </a:r>
            <a:r>
              <a:rPr b="0" i="1" lang="en-US" sz="1200" u="none">
                <a:solidFill>
                  <a:srgbClr val="FF3101"/>
                </a:solidFill>
                <a:latin typeface="Arial"/>
                <a:ea typeface="Arial"/>
                <a:cs typeface="Arial"/>
                <a:sym typeface="Arial"/>
              </a:rPr>
              <a:t>A</a:t>
            </a:r>
            <a:r>
              <a:rPr b="0" baseline="-25000" i="0" lang="en-US" sz="1200" u="none">
                <a:solidFill>
                  <a:srgbClr val="FF3101"/>
                </a:solidFill>
                <a:latin typeface="Arial"/>
                <a:ea typeface="Arial"/>
                <a:cs typeface="Arial"/>
                <a:sym typeface="Arial"/>
              </a:rPr>
              <a:t>1</a:t>
            </a:r>
            <a:r>
              <a:rPr b="0" i="0" lang="en-US" sz="1200" u="none">
                <a:solidFill>
                  <a:srgbClr val="FF3101"/>
                </a:solidFill>
                <a:latin typeface="Arial"/>
                <a:ea typeface="Arial"/>
                <a:cs typeface="Arial"/>
                <a:sym typeface="Arial"/>
              </a:rPr>
              <a:t>) = 120/200, or .60.</a:t>
            </a:r>
            <a:endParaRPr/>
          </a:p>
          <a:p>
            <a:pPr indent="-342900" lvl="0" marL="342900" marR="0" rtl="0" algn="l">
              <a:lnSpc>
                <a:spcPct val="8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Event </a:t>
            </a:r>
            <a:r>
              <a:rPr b="0" i="1" lang="en-US" sz="1200" u="none">
                <a:solidFill>
                  <a:schemeClr val="dk1"/>
                </a:solidFill>
                <a:latin typeface="Arial"/>
                <a:ea typeface="Arial"/>
                <a:cs typeface="Arial"/>
                <a:sym typeface="Arial"/>
              </a:rPr>
              <a:t>B</a:t>
            </a:r>
            <a:r>
              <a:rPr b="0" baseline="-25000" i="0" lang="en-US" sz="1200" u="none">
                <a:solidFill>
                  <a:schemeClr val="dk1"/>
                </a:solidFill>
                <a:latin typeface="Arial"/>
                <a:ea typeface="Arial"/>
                <a:cs typeface="Arial"/>
                <a:sym typeface="Arial"/>
              </a:rPr>
              <a:t>4</a:t>
            </a:r>
            <a:r>
              <a:rPr b="0" i="0" lang="en-US" sz="1200" u="none">
                <a:solidFill>
                  <a:schemeClr val="dk1"/>
                </a:solidFill>
                <a:latin typeface="Arial"/>
                <a:ea typeface="Arial"/>
                <a:cs typeface="Arial"/>
                <a:sym typeface="Arial"/>
              </a:rPr>
              <a:t> happens if a randomly selected executive has more than 10 years of service with the company. Thus, P(B</a:t>
            </a:r>
            <a:r>
              <a:rPr b="0" baseline="-25000" i="0" lang="en-US" sz="1200" u="none">
                <a:solidFill>
                  <a:schemeClr val="dk1"/>
                </a:solidFill>
                <a:latin typeface="Arial"/>
                <a:ea typeface="Arial"/>
                <a:cs typeface="Arial"/>
                <a:sym typeface="Arial"/>
              </a:rPr>
              <a:t>4</a:t>
            </a:r>
            <a:r>
              <a:rPr b="0" i="0" lang="en-US" sz="1200" u="none">
                <a:solidFill>
                  <a:schemeClr val="dk1"/>
                </a:solidFill>
                <a:latin typeface="Arial"/>
                <a:ea typeface="Arial"/>
                <a:cs typeface="Arial"/>
                <a:sym typeface="Arial"/>
              </a:rPr>
              <a:t>| A</a:t>
            </a:r>
            <a:r>
              <a:rPr b="0" baseline="-25000" i="0" lang="en-US" sz="1200" u="none">
                <a:solidFill>
                  <a:schemeClr val="dk1"/>
                </a:solidFill>
                <a:latin typeface="Arial"/>
                <a:ea typeface="Arial"/>
                <a:cs typeface="Arial"/>
                <a:sym typeface="Arial"/>
              </a:rPr>
              <a:t>1</a:t>
            </a:r>
            <a:r>
              <a:rPr b="0" i="0" lang="en-US" sz="1200" u="none">
                <a:solidFill>
                  <a:schemeClr val="dk1"/>
                </a:solidFill>
                <a:latin typeface="Arial"/>
                <a:ea typeface="Arial"/>
                <a:cs typeface="Arial"/>
                <a:sym typeface="Arial"/>
              </a:rPr>
              <a:t>) is the conditional probability that an executive with more than 10 years of service would remain with the company. Of the 120 executives who would remain 75 have more than 10 years of service, so </a:t>
            </a:r>
            <a:endParaRPr/>
          </a:p>
          <a:p>
            <a:pPr indent="-342900" lvl="0" marL="342900" marR="0" rtl="0" algn="l">
              <a:lnSpc>
                <a:spcPct val="8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a:t>
            </a:r>
            <a:r>
              <a:rPr b="0" i="0" lang="en-US" sz="1200" u="none">
                <a:solidFill>
                  <a:srgbClr val="FF3101"/>
                </a:solidFill>
                <a:latin typeface="Arial"/>
                <a:ea typeface="Arial"/>
                <a:cs typeface="Arial"/>
                <a:sym typeface="Arial"/>
              </a:rPr>
              <a:t>P(B</a:t>
            </a:r>
            <a:r>
              <a:rPr b="0" baseline="-25000" i="0" lang="en-US" sz="1200" u="none">
                <a:solidFill>
                  <a:srgbClr val="FF3101"/>
                </a:solidFill>
                <a:latin typeface="Arial"/>
                <a:ea typeface="Arial"/>
                <a:cs typeface="Arial"/>
                <a:sym typeface="Arial"/>
              </a:rPr>
              <a:t>4</a:t>
            </a:r>
            <a:r>
              <a:rPr b="0" i="0" lang="en-US" sz="1200" u="none">
                <a:solidFill>
                  <a:srgbClr val="FF3101"/>
                </a:solidFill>
                <a:latin typeface="Arial"/>
                <a:ea typeface="Arial"/>
                <a:cs typeface="Arial"/>
                <a:sym typeface="Arial"/>
              </a:rPr>
              <a:t>| A</a:t>
            </a:r>
            <a:r>
              <a:rPr b="0" baseline="-25000" i="0" lang="en-US" sz="1200" u="none">
                <a:solidFill>
                  <a:srgbClr val="FF3101"/>
                </a:solidFill>
                <a:latin typeface="Arial"/>
                <a:ea typeface="Arial"/>
                <a:cs typeface="Arial"/>
                <a:sym typeface="Arial"/>
              </a:rPr>
              <a:t>1</a:t>
            </a:r>
            <a:r>
              <a:rPr b="0" i="0" lang="en-US" sz="1200" u="none">
                <a:solidFill>
                  <a:srgbClr val="FF3101"/>
                </a:solidFill>
                <a:latin typeface="Arial"/>
                <a:ea typeface="Arial"/>
                <a:cs typeface="Arial"/>
                <a:sym typeface="Arial"/>
              </a:rPr>
              <a:t>)  = 75/120</a:t>
            </a:r>
            <a:r>
              <a:rPr b="0" i="0" lang="en-US" sz="1200" u="non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200" u="none">
              <a:solidFill>
                <a:schemeClr val="dk1"/>
              </a:solidFill>
              <a:latin typeface="Arial"/>
              <a:ea typeface="Arial"/>
              <a:cs typeface="Arial"/>
              <a:sym typeface="Arial"/>
            </a:endParaRPr>
          </a:p>
        </p:txBody>
      </p:sp>
      <p:pic>
        <p:nvPicPr>
          <p:cNvPr id="211" name="Google Shape;211;p25"/>
          <p:cNvPicPr preferRelativeResize="0"/>
          <p:nvPr/>
        </p:nvPicPr>
        <p:blipFill rotWithShape="1">
          <a:blip r:embed="rId4">
            <a:alphaModFix/>
          </a:blip>
          <a:srcRect b="0" l="0" r="0" t="0"/>
          <a:stretch/>
        </p:blipFill>
        <p:spPr>
          <a:xfrm>
            <a:off x="4551362" y="5268912"/>
            <a:ext cx="4203700" cy="442912"/>
          </a:xfrm>
          <a:prstGeom prst="rect">
            <a:avLst/>
          </a:prstGeom>
          <a:noFill/>
          <a:ln>
            <a:noFill/>
          </a:ln>
        </p:spPr>
      </p:pic>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p:nvPr>
            <p:ph type="title"/>
          </p:nvPr>
        </p:nvSpPr>
        <p:spPr>
          <a:xfrm>
            <a:off x="533400" y="457200"/>
            <a:ext cx="7924800" cy="914400"/>
          </a:xfrm>
          <a:prstGeom prst="roundRect">
            <a:avLst>
              <a:gd fmla="val 16667" name="adj"/>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Tree Diagrams</a:t>
            </a:r>
            <a:endParaRPr/>
          </a:p>
        </p:txBody>
      </p:sp>
      <p:sp>
        <p:nvSpPr>
          <p:cNvPr id="218" name="Google Shape;218;p26"/>
          <p:cNvSpPr txBox="1"/>
          <p:nvPr>
            <p:ph idx="1" type="body"/>
          </p:nvPr>
        </p:nvSpPr>
        <p:spPr>
          <a:xfrm>
            <a:off x="533400" y="1914525"/>
            <a:ext cx="3376612" cy="4370387"/>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900"/>
              <a:buNone/>
            </a:pPr>
            <a:r>
              <a:rPr b="0" i="0" lang="en-US" sz="1200" u="none">
                <a:solidFill>
                  <a:schemeClr val="dk1"/>
                </a:solidFill>
                <a:latin typeface="Arial"/>
                <a:ea typeface="Arial"/>
                <a:cs typeface="Arial"/>
                <a:sym typeface="Arial"/>
              </a:rPr>
              <a:t>A </a:t>
            </a:r>
            <a:r>
              <a:rPr b="0" i="0" lang="en-US" sz="1200" u="none">
                <a:solidFill>
                  <a:schemeClr val="accent1"/>
                </a:solidFill>
                <a:latin typeface="Arial"/>
                <a:ea typeface="Arial"/>
                <a:cs typeface="Arial"/>
                <a:sym typeface="Arial"/>
              </a:rPr>
              <a:t>tree diagram</a:t>
            </a:r>
            <a:r>
              <a:rPr b="0" i="0" lang="en-US" sz="1200" u="none">
                <a:solidFill>
                  <a:schemeClr val="dk1"/>
                </a:solidFill>
                <a:latin typeface="Arial"/>
                <a:ea typeface="Arial"/>
                <a:cs typeface="Arial"/>
                <a:sym typeface="Arial"/>
              </a:rPr>
              <a:t> is useful for portraying conditional and joint probabilities.  It is particularly useful for analyzing business decisions involving several stages. </a:t>
            </a:r>
            <a:endParaRPr/>
          </a:p>
          <a:p>
            <a:pPr indent="-342900" lvl="0" marL="342900" rtl="0" algn="l">
              <a:lnSpc>
                <a:spcPct val="100000"/>
              </a:lnSpc>
              <a:spcBef>
                <a:spcPts val="240"/>
              </a:spcBef>
              <a:spcAft>
                <a:spcPts val="0"/>
              </a:spcAft>
              <a:buSzPts val="900"/>
              <a:buNone/>
            </a:pPr>
            <a:r>
              <a:rPr b="0" i="0" lang="en-US" sz="1200" u="none">
                <a:solidFill>
                  <a:schemeClr val="dk1"/>
                </a:solidFill>
                <a:latin typeface="Arial"/>
                <a:ea typeface="Arial"/>
                <a:cs typeface="Arial"/>
                <a:sym typeface="Arial"/>
              </a:rPr>
              <a:t>A </a:t>
            </a:r>
            <a:r>
              <a:rPr b="0" i="0" lang="en-US" sz="1200" u="none">
                <a:solidFill>
                  <a:schemeClr val="accent1"/>
                </a:solidFill>
                <a:latin typeface="Arial"/>
                <a:ea typeface="Arial"/>
                <a:cs typeface="Arial"/>
                <a:sym typeface="Arial"/>
              </a:rPr>
              <a:t>tree diagram</a:t>
            </a:r>
            <a:r>
              <a:rPr b="1" i="0" lang="en-US" sz="1200" u="none">
                <a:solidFill>
                  <a:schemeClr val="dk1"/>
                </a:solidFill>
                <a:latin typeface="Arial"/>
                <a:ea typeface="Arial"/>
                <a:cs typeface="Arial"/>
                <a:sym typeface="Arial"/>
              </a:rPr>
              <a:t> </a:t>
            </a:r>
            <a:r>
              <a:rPr b="0" i="0" lang="en-US" sz="1200" u="none">
                <a:solidFill>
                  <a:schemeClr val="dk1"/>
                </a:solidFill>
                <a:latin typeface="Arial"/>
                <a:ea typeface="Arial"/>
                <a:cs typeface="Arial"/>
                <a:sym typeface="Arial"/>
              </a:rPr>
              <a:t>is a graph that is helpful in organizing calculations that involve several stages. Each segment in the tree is one stage of the problem. The branches of a tree diagram are weighted by probabilities.</a:t>
            </a:r>
            <a:endParaRPr/>
          </a:p>
        </p:txBody>
      </p:sp>
      <p:sp>
        <p:nvSpPr>
          <p:cNvPr id="219" name="Google Shape;219;p26"/>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pic>
        <p:nvPicPr>
          <p:cNvPr descr="0530" id="220" name="Google Shape;220;p26"/>
          <p:cNvPicPr preferRelativeResize="0"/>
          <p:nvPr/>
        </p:nvPicPr>
        <p:blipFill rotWithShape="1">
          <a:blip r:embed="rId3">
            <a:alphaModFix/>
          </a:blip>
          <a:srcRect b="0" l="0" r="0" t="0"/>
          <a:stretch/>
        </p:blipFill>
        <p:spPr>
          <a:xfrm>
            <a:off x="4016375" y="1935162"/>
            <a:ext cx="4643437" cy="4697412"/>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animEffect filter="fade" transition="in">
                                      <p:cBhvr>
                                        <p:cTn dur="500"/>
                                        <p:tgtEl>
                                          <p:spTgt spid="2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animEffect filter="fade" transition="in">
                                      <p:cBhvr>
                                        <p:cTn dur="500"/>
                                        <p:tgtEl>
                                          <p:spTgt spid="2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p:nvPr>
            <p:ph type="title"/>
          </p:nvPr>
        </p:nvSpPr>
        <p:spPr>
          <a:xfrm>
            <a:off x="533400" y="457200"/>
            <a:ext cx="7924800" cy="914400"/>
          </a:xfrm>
          <a:prstGeom prst="roundRect">
            <a:avLst>
              <a:gd fmla="val 16667" name="adj"/>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Permutation and Combination</a:t>
            </a:r>
            <a:endParaRPr/>
          </a:p>
        </p:txBody>
      </p:sp>
      <p:sp>
        <p:nvSpPr>
          <p:cNvPr id="227" name="Google Shape;227;p27"/>
          <p:cNvSpPr txBox="1"/>
          <p:nvPr>
            <p:ph idx="1" type="body"/>
          </p:nvPr>
        </p:nvSpPr>
        <p:spPr>
          <a:xfrm>
            <a:off x="693737" y="1914525"/>
            <a:ext cx="3500437" cy="2011362"/>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2100"/>
              <a:buNone/>
            </a:pPr>
            <a:r>
              <a:t/>
            </a:r>
            <a:endParaRPr b="0" i="0" sz="2800" u="none">
              <a:solidFill>
                <a:srgbClr val="FF0000"/>
              </a:solidFill>
              <a:latin typeface="Arial"/>
              <a:ea typeface="Arial"/>
              <a:cs typeface="Arial"/>
              <a:sym typeface="Arial"/>
            </a:endParaRPr>
          </a:p>
          <a:p>
            <a:pPr indent="-342900" lvl="0" marL="342900" rtl="0" algn="l">
              <a:lnSpc>
                <a:spcPct val="100000"/>
              </a:lnSpc>
              <a:spcBef>
                <a:spcPts val="640"/>
              </a:spcBef>
              <a:spcAft>
                <a:spcPts val="0"/>
              </a:spcAft>
              <a:buSzPts val="2400"/>
              <a:buNone/>
            </a:pPr>
            <a:r>
              <a:t/>
            </a:r>
            <a:endParaRPr b="0" i="0" sz="3200" u="none">
              <a:solidFill>
                <a:srgbClr val="FF0000"/>
              </a:solidFill>
              <a:latin typeface="Arial"/>
              <a:ea typeface="Arial"/>
              <a:cs typeface="Arial"/>
              <a:sym typeface="Arial"/>
            </a:endParaRPr>
          </a:p>
          <a:p>
            <a:pPr indent="-342900" lvl="0" marL="342900" rtl="0" algn="l">
              <a:lnSpc>
                <a:spcPct val="100000"/>
              </a:lnSpc>
              <a:spcBef>
                <a:spcPts val="640"/>
              </a:spcBef>
              <a:spcAft>
                <a:spcPts val="0"/>
              </a:spcAft>
              <a:buSzPts val="2400"/>
              <a:buNone/>
            </a:pPr>
            <a:r>
              <a:t/>
            </a:r>
            <a:endParaRPr b="0" i="0" sz="3200" u="none">
              <a:solidFill>
                <a:schemeClr val="dk1"/>
              </a:solidFill>
              <a:latin typeface="Arial"/>
              <a:ea typeface="Arial"/>
              <a:cs typeface="Arial"/>
              <a:sym typeface="Arial"/>
            </a:endParaRPr>
          </a:p>
          <a:p>
            <a:pPr indent="-342900" lvl="0" marL="342900" rtl="0" algn="l">
              <a:lnSpc>
                <a:spcPct val="100000"/>
              </a:lnSpc>
              <a:spcBef>
                <a:spcPts val="640"/>
              </a:spcBef>
              <a:spcAft>
                <a:spcPts val="0"/>
              </a:spcAft>
              <a:buSzPts val="2400"/>
              <a:buNone/>
            </a:pPr>
            <a:r>
              <a:rPr b="0" i="0" lang="en-US" sz="3200" u="none">
                <a:solidFill>
                  <a:srgbClr val="FF3101"/>
                </a:solidFill>
                <a:latin typeface="Arial"/>
                <a:ea typeface="Arial"/>
                <a:cs typeface="Arial"/>
                <a:sym typeface="Arial"/>
              </a:rPr>
              <a:t>	</a:t>
            </a:r>
            <a:endParaRPr/>
          </a:p>
        </p:txBody>
      </p:sp>
      <p:sp>
        <p:nvSpPr>
          <p:cNvPr id="228" name="Google Shape;228;p27"/>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29" name="Google Shape;229;p27"/>
          <p:cNvSpPr txBox="1"/>
          <p:nvPr/>
        </p:nvSpPr>
        <p:spPr>
          <a:xfrm>
            <a:off x="774700" y="1828800"/>
            <a:ext cx="3114675" cy="1966912"/>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 </a:t>
            </a:r>
            <a:r>
              <a:rPr b="0" i="0" lang="en-US" sz="1200" u="none">
                <a:solidFill>
                  <a:schemeClr val="accent1"/>
                </a:solidFill>
                <a:latin typeface="Arial"/>
                <a:ea typeface="Arial"/>
                <a:cs typeface="Arial"/>
                <a:sym typeface="Arial"/>
              </a:rPr>
              <a:t>permutation</a:t>
            </a:r>
            <a:r>
              <a:rPr b="0" i="0" lang="en-US" sz="1200" u="none">
                <a:solidFill>
                  <a:srgbClr val="4DB14B"/>
                </a:solidFill>
                <a:latin typeface="Arial"/>
                <a:ea typeface="Arial"/>
                <a:cs typeface="Arial"/>
                <a:sym typeface="Arial"/>
              </a:rPr>
              <a:t> </a:t>
            </a:r>
            <a:r>
              <a:rPr b="0" i="0" lang="en-US" sz="1200" u="none">
                <a:solidFill>
                  <a:schemeClr val="dk1"/>
                </a:solidFill>
                <a:latin typeface="Arial"/>
                <a:ea typeface="Arial"/>
                <a:cs typeface="Arial"/>
                <a:sym typeface="Arial"/>
              </a:rPr>
              <a:t>is any arrangement of </a:t>
            </a:r>
            <a:r>
              <a:rPr b="0" i="1" lang="en-US" sz="1200" u="none">
                <a:solidFill>
                  <a:schemeClr val="dk1"/>
                </a:solidFill>
                <a:latin typeface="Arial"/>
                <a:ea typeface="Arial"/>
                <a:cs typeface="Arial"/>
                <a:sym typeface="Arial"/>
              </a:rPr>
              <a:t>r</a:t>
            </a:r>
            <a:r>
              <a:rPr b="0" i="0" lang="en-US" sz="1200" u="none">
                <a:solidFill>
                  <a:schemeClr val="dk1"/>
                </a:solidFill>
                <a:latin typeface="Arial"/>
                <a:ea typeface="Arial"/>
                <a:cs typeface="Arial"/>
                <a:sym typeface="Arial"/>
              </a:rPr>
              <a:t> objects selected from </a:t>
            </a:r>
            <a:r>
              <a:rPr b="0" i="1" lang="en-US" sz="1200" u="none">
                <a:solidFill>
                  <a:schemeClr val="dk1"/>
                </a:solidFill>
                <a:latin typeface="Arial"/>
                <a:ea typeface="Arial"/>
                <a:cs typeface="Arial"/>
                <a:sym typeface="Arial"/>
              </a:rPr>
              <a:t>n</a:t>
            </a:r>
            <a:r>
              <a:rPr b="0" i="0" lang="en-US" sz="1200" u="none">
                <a:solidFill>
                  <a:schemeClr val="dk1"/>
                </a:solidFill>
                <a:latin typeface="Arial"/>
                <a:ea typeface="Arial"/>
                <a:cs typeface="Arial"/>
                <a:sym typeface="Arial"/>
              </a:rPr>
              <a:t> possible objects. The order of arrangement is important in permutations.</a:t>
            </a:r>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Times New Roman"/>
              <a:buNone/>
            </a:pPr>
            <a:r>
              <a:t/>
            </a:r>
            <a:endParaRPr b="1"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Times New Roman"/>
              <a:buNone/>
            </a:pPr>
            <a:r>
              <a:t/>
            </a:r>
            <a:endParaRPr b="1" i="0" sz="1200" u="non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EXAMPLE</a:t>
            </a:r>
            <a:endParaRPr/>
          </a:p>
          <a:p>
            <a:pPr indent="-342900" lvl="0" marL="3429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Suppose that in addition to selecting the group, he must also rank each of the players in that starting lineup according to their ability.    </a:t>
            </a:r>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230" name="Google Shape;230;p27"/>
          <p:cNvPicPr preferRelativeResize="0"/>
          <p:nvPr/>
        </p:nvPicPr>
        <p:blipFill rotWithShape="1">
          <a:blip r:embed="rId3">
            <a:alphaModFix/>
          </a:blip>
          <a:srcRect b="0" l="390" r="39256" t="0"/>
          <a:stretch/>
        </p:blipFill>
        <p:spPr>
          <a:xfrm>
            <a:off x="850900" y="2882900"/>
            <a:ext cx="2911475" cy="1047750"/>
          </a:xfrm>
          <a:prstGeom prst="rect">
            <a:avLst/>
          </a:prstGeom>
          <a:noFill/>
          <a:ln>
            <a:noFill/>
          </a:ln>
        </p:spPr>
      </p:pic>
      <p:sp>
        <p:nvSpPr>
          <p:cNvPr id="231" name="Google Shape;231;p27"/>
          <p:cNvSpPr txBox="1"/>
          <p:nvPr/>
        </p:nvSpPr>
        <p:spPr>
          <a:xfrm>
            <a:off x="5024437" y="1905000"/>
            <a:ext cx="3506787" cy="41814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A </a:t>
            </a:r>
            <a:r>
              <a:rPr b="0" i="0" lang="en-US" sz="1200" u="none">
                <a:solidFill>
                  <a:schemeClr val="accent1"/>
                </a:solidFill>
                <a:latin typeface="Arial"/>
                <a:ea typeface="Arial"/>
                <a:cs typeface="Arial"/>
                <a:sym typeface="Arial"/>
              </a:rPr>
              <a:t>combination</a:t>
            </a:r>
            <a:r>
              <a:rPr b="0" i="0" lang="en-US" sz="1200" u="none">
                <a:solidFill>
                  <a:srgbClr val="4DB14B"/>
                </a:solidFill>
                <a:latin typeface="Arial"/>
                <a:ea typeface="Arial"/>
                <a:cs typeface="Arial"/>
                <a:sym typeface="Arial"/>
              </a:rPr>
              <a:t> </a:t>
            </a:r>
            <a:r>
              <a:rPr b="0" i="0" lang="en-US" sz="1200" u="none">
                <a:solidFill>
                  <a:schemeClr val="dk1"/>
                </a:solidFill>
                <a:latin typeface="Arial"/>
                <a:ea typeface="Arial"/>
                <a:cs typeface="Arial"/>
                <a:sym typeface="Arial"/>
              </a:rPr>
              <a:t>is the number of ways to choose </a:t>
            </a:r>
            <a:r>
              <a:rPr b="0" i="1" lang="en-US" sz="1200" u="none">
                <a:solidFill>
                  <a:schemeClr val="dk1"/>
                </a:solidFill>
                <a:latin typeface="Arial"/>
                <a:ea typeface="Arial"/>
                <a:cs typeface="Arial"/>
                <a:sym typeface="Arial"/>
              </a:rPr>
              <a:t>r </a:t>
            </a:r>
            <a:r>
              <a:rPr b="0" i="0" lang="en-US" sz="1200" u="none">
                <a:solidFill>
                  <a:schemeClr val="dk1"/>
                </a:solidFill>
                <a:latin typeface="Arial"/>
                <a:ea typeface="Arial"/>
                <a:cs typeface="Arial"/>
                <a:sym typeface="Arial"/>
              </a:rPr>
              <a:t>objects from a group of </a:t>
            </a:r>
            <a:r>
              <a:rPr b="0" i="1" lang="en-US" sz="1200" u="none">
                <a:solidFill>
                  <a:schemeClr val="dk1"/>
                </a:solidFill>
                <a:latin typeface="Arial"/>
                <a:ea typeface="Arial"/>
                <a:cs typeface="Arial"/>
                <a:sym typeface="Arial"/>
              </a:rPr>
              <a:t>n</a:t>
            </a:r>
            <a:r>
              <a:rPr b="0" i="0" lang="en-US" sz="1200" u="none">
                <a:solidFill>
                  <a:schemeClr val="dk1"/>
                </a:solidFill>
                <a:latin typeface="Arial"/>
                <a:ea typeface="Arial"/>
                <a:cs typeface="Arial"/>
                <a:sym typeface="Arial"/>
              </a:rPr>
              <a:t> objects without regard to order.</a:t>
            </a:r>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EXAMPLE</a:t>
            </a:r>
            <a:endParaRPr/>
          </a:p>
          <a:p>
            <a:pPr indent="-342900" lvl="0" marL="342900" marR="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There are 12 players on the Carolina Forest High School basketball team.  Coach Thompson must pick five players among the twelve on the team to comprise the starting lineup.  How many different groups are possible?</a:t>
            </a:r>
            <a:endParaRPr/>
          </a:p>
          <a:p>
            <a:pPr indent="0" lvl="0" marL="0" marR="0" rtl="0" algn="l">
              <a:lnSpc>
                <a:spcPct val="100000"/>
              </a:lnSpc>
              <a:spcBef>
                <a:spcPts val="0"/>
              </a:spcBef>
              <a:spcAft>
                <a:spcPts val="0"/>
              </a:spcAft>
              <a:buNone/>
            </a:pPr>
            <a:r>
              <a:t/>
            </a:r>
            <a:endParaRPr b="0" i="0" sz="1200" u="none">
              <a:solidFill>
                <a:schemeClr val="dk1"/>
              </a:solidFill>
              <a:latin typeface="Arial"/>
              <a:ea typeface="Arial"/>
              <a:cs typeface="Arial"/>
              <a:sym typeface="Arial"/>
            </a:endParaRPr>
          </a:p>
        </p:txBody>
      </p:sp>
      <p:grpSp>
        <p:nvGrpSpPr>
          <p:cNvPr id="232" name="Google Shape;232;p27"/>
          <p:cNvGrpSpPr/>
          <p:nvPr/>
        </p:nvGrpSpPr>
        <p:grpSpPr>
          <a:xfrm>
            <a:off x="5402262" y="2813050"/>
            <a:ext cx="2941637" cy="1054100"/>
            <a:chOff x="426" y="2805"/>
            <a:chExt cx="3100" cy="1071"/>
          </a:xfrm>
        </p:grpSpPr>
        <p:pic>
          <p:nvPicPr>
            <p:cNvPr id="233" name="Google Shape;233;p27"/>
            <p:cNvPicPr preferRelativeResize="0"/>
            <p:nvPr/>
          </p:nvPicPr>
          <p:blipFill rotWithShape="1">
            <a:blip r:embed="rId4">
              <a:alphaModFix/>
            </a:blip>
            <a:srcRect b="0" l="0" r="39843" t="0"/>
            <a:stretch/>
          </p:blipFill>
          <p:spPr>
            <a:xfrm>
              <a:off x="426" y="2805"/>
              <a:ext cx="3100" cy="474"/>
            </a:xfrm>
            <a:prstGeom prst="rect">
              <a:avLst/>
            </a:prstGeom>
            <a:noFill/>
            <a:ln>
              <a:noFill/>
            </a:ln>
          </p:spPr>
        </p:pic>
        <p:pic>
          <p:nvPicPr>
            <p:cNvPr id="234" name="Google Shape;234;p27"/>
            <p:cNvPicPr preferRelativeResize="0"/>
            <p:nvPr/>
          </p:nvPicPr>
          <p:blipFill rotWithShape="1">
            <a:blip r:embed="rId5">
              <a:alphaModFix/>
            </a:blip>
            <a:srcRect b="0" l="0" r="0" t="0"/>
            <a:stretch/>
          </p:blipFill>
          <p:spPr>
            <a:xfrm>
              <a:off x="483" y="3324"/>
              <a:ext cx="3018" cy="552"/>
            </a:xfrm>
            <a:prstGeom prst="rect">
              <a:avLst/>
            </a:prstGeom>
            <a:noFill/>
            <a:ln>
              <a:noFill/>
            </a:ln>
          </p:spPr>
        </p:pic>
      </p:grpSp>
      <p:sp>
        <p:nvSpPr>
          <p:cNvPr id="235" name="Google Shape;235;p27"/>
          <p:cNvSpPr txBox="1"/>
          <p:nvPr/>
        </p:nvSpPr>
        <p:spPr>
          <a:xfrm>
            <a:off x="666750" y="1754187"/>
            <a:ext cx="4040187" cy="3017837"/>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a:t>
            </a:r>
            <a:endParaRPr/>
          </a:p>
        </p:txBody>
      </p:sp>
      <p:grpSp>
        <p:nvGrpSpPr>
          <p:cNvPr id="236" name="Google Shape;236;p27"/>
          <p:cNvGrpSpPr/>
          <p:nvPr/>
        </p:nvGrpSpPr>
        <p:grpSpPr>
          <a:xfrm>
            <a:off x="5707062" y="5575300"/>
            <a:ext cx="2206625" cy="657225"/>
            <a:chOff x="735724" y="5118538"/>
            <a:chExt cx="3962400" cy="1061545"/>
          </a:xfrm>
        </p:grpSpPr>
        <p:sp>
          <p:nvSpPr>
            <p:cNvPr id="237" name="Google Shape;237;p27"/>
            <p:cNvSpPr/>
            <p:nvPr/>
          </p:nvSpPr>
          <p:spPr>
            <a:xfrm>
              <a:off x="735724" y="5118538"/>
              <a:ext cx="3962400" cy="1061545"/>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pic>
          <p:nvPicPr>
            <p:cNvPr id="238" name="Google Shape;238;p27"/>
            <p:cNvPicPr preferRelativeResize="0"/>
            <p:nvPr/>
          </p:nvPicPr>
          <p:blipFill rotWithShape="1">
            <a:blip r:embed="rId6">
              <a:alphaModFix/>
            </a:blip>
            <a:srcRect b="0" l="0" r="0" t="0"/>
            <a:stretch/>
          </p:blipFill>
          <p:spPr>
            <a:xfrm>
              <a:off x="884128" y="5154668"/>
              <a:ext cx="3572258" cy="962353"/>
            </a:xfrm>
            <a:prstGeom prst="rect">
              <a:avLst/>
            </a:prstGeom>
            <a:noFill/>
            <a:ln>
              <a:noFill/>
            </a:ln>
          </p:spPr>
        </p:pic>
      </p:grpSp>
      <p:grpSp>
        <p:nvGrpSpPr>
          <p:cNvPr id="239" name="Google Shape;239;p27"/>
          <p:cNvGrpSpPr/>
          <p:nvPr/>
        </p:nvGrpSpPr>
        <p:grpSpPr>
          <a:xfrm>
            <a:off x="909637" y="5554662"/>
            <a:ext cx="2117725" cy="636587"/>
            <a:chOff x="4924096" y="5092262"/>
            <a:chExt cx="3962400" cy="1061545"/>
          </a:xfrm>
        </p:grpSpPr>
        <p:sp>
          <p:nvSpPr>
            <p:cNvPr id="240" name="Google Shape;240;p27"/>
            <p:cNvSpPr/>
            <p:nvPr/>
          </p:nvSpPr>
          <p:spPr>
            <a:xfrm>
              <a:off x="4924096" y="5092262"/>
              <a:ext cx="3962400" cy="1061545"/>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pic>
          <p:nvPicPr>
            <p:cNvPr id="241" name="Google Shape;241;p27"/>
            <p:cNvPicPr preferRelativeResize="0"/>
            <p:nvPr/>
          </p:nvPicPr>
          <p:blipFill rotWithShape="1">
            <a:blip r:embed="rId7">
              <a:alphaModFix/>
            </a:blip>
            <a:srcRect b="0" l="0" r="0" t="0"/>
            <a:stretch/>
          </p:blipFill>
          <p:spPr>
            <a:xfrm>
              <a:off x="5108028" y="5139559"/>
              <a:ext cx="3600450" cy="955237"/>
            </a:xfrm>
            <a:prstGeom prst="rect">
              <a:avLst/>
            </a:prstGeom>
            <a:noFill/>
            <a:ln cap="flat" cmpd="sng" w="9525">
              <a:solidFill>
                <a:srgbClr val="FFFFCC"/>
              </a:solidFill>
              <a:prstDash val="solid"/>
              <a:miter lim="800000"/>
              <a:headEnd len="sm" w="sm" type="none"/>
              <a:tailEnd len="sm" w="sm" type="none"/>
            </a:ln>
          </p:spPr>
        </p:pic>
      </p:gr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GOALS</a:t>
            </a:r>
            <a:endParaRPr/>
          </a:p>
        </p:txBody>
      </p:sp>
      <p:sp>
        <p:nvSpPr>
          <p:cNvPr id="101" name="Google Shape;101;p15"/>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p>
            <a:pPr indent="-457200" lvl="0" marL="457200" rtl="0" algn="l">
              <a:lnSpc>
                <a:spcPct val="80000"/>
              </a:lnSpc>
              <a:spcBef>
                <a:spcPts val="0"/>
              </a:spcBef>
              <a:spcAft>
                <a:spcPts val="0"/>
              </a:spcAft>
              <a:buClr>
                <a:schemeClr val="dk1"/>
              </a:buClr>
              <a:buSzPts val="1800"/>
              <a:buFont typeface="Arial"/>
              <a:buAutoNum type="arabicPeriod"/>
            </a:pPr>
            <a:r>
              <a:rPr b="0" i="0" lang="en-US" sz="2400" u="none">
                <a:solidFill>
                  <a:schemeClr val="dk1"/>
                </a:solidFill>
                <a:latin typeface="Arial"/>
                <a:ea typeface="Arial"/>
                <a:cs typeface="Arial"/>
                <a:sym typeface="Arial"/>
              </a:rPr>
              <a:t>Define </a:t>
            </a:r>
            <a:r>
              <a:rPr b="0" i="1" lang="en-US" sz="2400" u="none">
                <a:solidFill>
                  <a:schemeClr val="dk1"/>
                </a:solidFill>
                <a:latin typeface="Arial"/>
                <a:ea typeface="Arial"/>
                <a:cs typeface="Arial"/>
                <a:sym typeface="Arial"/>
              </a:rPr>
              <a:t>probability</a:t>
            </a:r>
            <a:r>
              <a:rPr b="0" i="0" lang="en-US" sz="2400" u="none">
                <a:solidFill>
                  <a:schemeClr val="dk1"/>
                </a:solidFill>
                <a:latin typeface="Arial"/>
                <a:ea typeface="Arial"/>
                <a:cs typeface="Arial"/>
                <a:sym typeface="Arial"/>
              </a:rPr>
              <a:t>.</a:t>
            </a:r>
            <a:endParaRPr/>
          </a:p>
          <a:p>
            <a:pPr indent="-457200" lvl="0" marL="457200" rtl="0" algn="l">
              <a:lnSpc>
                <a:spcPct val="80000"/>
              </a:lnSpc>
              <a:spcBef>
                <a:spcPts val="480"/>
              </a:spcBef>
              <a:spcAft>
                <a:spcPts val="0"/>
              </a:spcAft>
              <a:buClr>
                <a:schemeClr val="dk1"/>
              </a:buClr>
              <a:buSzPts val="1800"/>
              <a:buFont typeface="Arial"/>
              <a:buAutoNum type="arabicPeriod"/>
            </a:pPr>
            <a:r>
              <a:rPr b="0" i="0" lang="en-US" sz="2400" u="none">
                <a:solidFill>
                  <a:schemeClr val="dk1"/>
                </a:solidFill>
                <a:latin typeface="Arial"/>
                <a:ea typeface="Arial"/>
                <a:cs typeface="Arial"/>
                <a:sym typeface="Arial"/>
              </a:rPr>
              <a:t>Describe the </a:t>
            </a:r>
            <a:r>
              <a:rPr b="0" i="1" lang="en-US" sz="2400" u="none">
                <a:solidFill>
                  <a:schemeClr val="dk1"/>
                </a:solidFill>
                <a:latin typeface="Arial"/>
                <a:ea typeface="Arial"/>
                <a:cs typeface="Arial"/>
                <a:sym typeface="Arial"/>
              </a:rPr>
              <a:t>classical, empirical</a:t>
            </a:r>
            <a:r>
              <a:rPr b="0" i="0" lang="en-US" sz="2400" u="none">
                <a:solidFill>
                  <a:schemeClr val="dk1"/>
                </a:solidFill>
                <a:latin typeface="Arial"/>
                <a:ea typeface="Arial"/>
                <a:cs typeface="Arial"/>
                <a:sym typeface="Arial"/>
              </a:rPr>
              <a:t>, and </a:t>
            </a:r>
            <a:r>
              <a:rPr b="0" i="1" lang="en-US" sz="2400" u="none">
                <a:solidFill>
                  <a:schemeClr val="dk1"/>
                </a:solidFill>
                <a:latin typeface="Arial"/>
                <a:ea typeface="Arial"/>
                <a:cs typeface="Arial"/>
                <a:sym typeface="Arial"/>
              </a:rPr>
              <a:t>subjective</a:t>
            </a:r>
            <a:r>
              <a:rPr b="0" i="0" lang="en-US" sz="2400" u="none">
                <a:solidFill>
                  <a:schemeClr val="dk1"/>
                </a:solidFill>
                <a:latin typeface="Arial"/>
                <a:ea typeface="Arial"/>
                <a:cs typeface="Arial"/>
                <a:sym typeface="Arial"/>
              </a:rPr>
              <a:t> approaches to probability.</a:t>
            </a:r>
            <a:endParaRPr/>
          </a:p>
          <a:p>
            <a:pPr indent="-457200" lvl="0" marL="457200" rtl="0" algn="l">
              <a:lnSpc>
                <a:spcPct val="80000"/>
              </a:lnSpc>
              <a:spcBef>
                <a:spcPts val="480"/>
              </a:spcBef>
              <a:spcAft>
                <a:spcPts val="0"/>
              </a:spcAft>
              <a:buClr>
                <a:schemeClr val="dk1"/>
              </a:buClr>
              <a:buSzPts val="1800"/>
              <a:buFont typeface="Arial"/>
              <a:buAutoNum type="arabicPeriod"/>
            </a:pPr>
            <a:r>
              <a:rPr b="0" i="0" lang="en-US" sz="2400" u="none">
                <a:solidFill>
                  <a:schemeClr val="dk1"/>
                </a:solidFill>
                <a:latin typeface="Arial"/>
                <a:ea typeface="Arial"/>
                <a:cs typeface="Arial"/>
                <a:sym typeface="Arial"/>
              </a:rPr>
              <a:t>Explain the terms </a:t>
            </a:r>
            <a:r>
              <a:rPr b="0" i="1" lang="en-US" sz="2400" u="none">
                <a:solidFill>
                  <a:schemeClr val="dk1"/>
                </a:solidFill>
                <a:latin typeface="Arial"/>
                <a:ea typeface="Arial"/>
                <a:cs typeface="Arial"/>
                <a:sym typeface="Arial"/>
              </a:rPr>
              <a:t>experiment, event, outcome, permutations</a:t>
            </a:r>
            <a:r>
              <a:rPr b="0" i="0" lang="en-US" sz="2400" u="none">
                <a:solidFill>
                  <a:schemeClr val="dk1"/>
                </a:solidFill>
                <a:latin typeface="Arial"/>
                <a:ea typeface="Arial"/>
                <a:cs typeface="Arial"/>
                <a:sym typeface="Arial"/>
              </a:rPr>
              <a:t>, and </a:t>
            </a:r>
            <a:r>
              <a:rPr b="0" i="1" lang="en-US" sz="2400" u="none">
                <a:solidFill>
                  <a:schemeClr val="dk1"/>
                </a:solidFill>
                <a:latin typeface="Arial"/>
                <a:ea typeface="Arial"/>
                <a:cs typeface="Arial"/>
                <a:sym typeface="Arial"/>
              </a:rPr>
              <a:t>combinations</a:t>
            </a:r>
            <a:r>
              <a:rPr b="0" i="0" lang="en-US" sz="2400" u="none">
                <a:solidFill>
                  <a:schemeClr val="dk1"/>
                </a:solidFill>
                <a:latin typeface="Arial"/>
                <a:ea typeface="Arial"/>
                <a:cs typeface="Arial"/>
                <a:sym typeface="Arial"/>
              </a:rPr>
              <a:t>.</a:t>
            </a:r>
            <a:endParaRPr/>
          </a:p>
          <a:p>
            <a:pPr indent="-457200" lvl="0" marL="457200" rtl="0" algn="l">
              <a:lnSpc>
                <a:spcPct val="80000"/>
              </a:lnSpc>
              <a:spcBef>
                <a:spcPts val="480"/>
              </a:spcBef>
              <a:spcAft>
                <a:spcPts val="0"/>
              </a:spcAft>
              <a:buClr>
                <a:schemeClr val="dk1"/>
              </a:buClr>
              <a:buSzPts val="1800"/>
              <a:buFont typeface="Arial"/>
              <a:buAutoNum type="arabicPeriod"/>
            </a:pPr>
            <a:r>
              <a:rPr b="0" i="0" lang="en-US" sz="2400" u="none">
                <a:solidFill>
                  <a:schemeClr val="dk1"/>
                </a:solidFill>
                <a:latin typeface="Arial"/>
                <a:ea typeface="Arial"/>
                <a:cs typeface="Arial"/>
                <a:sym typeface="Arial"/>
              </a:rPr>
              <a:t>Define the terms </a:t>
            </a:r>
            <a:r>
              <a:rPr b="0" i="1" lang="en-US" sz="2400" u="none">
                <a:solidFill>
                  <a:schemeClr val="dk1"/>
                </a:solidFill>
                <a:latin typeface="Arial"/>
                <a:ea typeface="Arial"/>
                <a:cs typeface="Arial"/>
                <a:sym typeface="Arial"/>
              </a:rPr>
              <a:t>conditional probability </a:t>
            </a:r>
            <a:r>
              <a:rPr b="0" i="0" lang="en-US" sz="2400" u="none">
                <a:solidFill>
                  <a:schemeClr val="dk1"/>
                </a:solidFill>
                <a:latin typeface="Arial"/>
                <a:ea typeface="Arial"/>
                <a:cs typeface="Arial"/>
                <a:sym typeface="Arial"/>
              </a:rPr>
              <a:t>and </a:t>
            </a:r>
            <a:r>
              <a:rPr b="0" i="1" lang="en-US" sz="2400" u="none">
                <a:solidFill>
                  <a:schemeClr val="dk1"/>
                </a:solidFill>
                <a:latin typeface="Arial"/>
                <a:ea typeface="Arial"/>
                <a:cs typeface="Arial"/>
                <a:sym typeface="Arial"/>
              </a:rPr>
              <a:t>joint probability</a:t>
            </a:r>
            <a:r>
              <a:rPr b="0" i="0" lang="en-US" sz="2400" u="none">
                <a:solidFill>
                  <a:schemeClr val="dk1"/>
                </a:solidFill>
                <a:latin typeface="Arial"/>
                <a:ea typeface="Arial"/>
                <a:cs typeface="Arial"/>
                <a:sym typeface="Arial"/>
              </a:rPr>
              <a:t>.</a:t>
            </a:r>
            <a:endParaRPr/>
          </a:p>
          <a:p>
            <a:pPr indent="-457200" lvl="0" marL="457200" rtl="0" algn="l">
              <a:lnSpc>
                <a:spcPct val="80000"/>
              </a:lnSpc>
              <a:spcBef>
                <a:spcPts val="480"/>
              </a:spcBef>
              <a:spcAft>
                <a:spcPts val="0"/>
              </a:spcAft>
              <a:buClr>
                <a:schemeClr val="dk1"/>
              </a:buClr>
              <a:buSzPts val="1800"/>
              <a:buFont typeface="Arial"/>
              <a:buAutoNum type="arabicPeriod"/>
            </a:pPr>
            <a:r>
              <a:rPr b="0" i="0" lang="en-US" sz="2400" u="none">
                <a:solidFill>
                  <a:schemeClr val="dk1"/>
                </a:solidFill>
                <a:latin typeface="Arial"/>
                <a:ea typeface="Arial"/>
                <a:cs typeface="Arial"/>
                <a:sym typeface="Arial"/>
              </a:rPr>
              <a:t>Calculate probabilities using the </a:t>
            </a:r>
            <a:r>
              <a:rPr b="0" i="1" lang="en-US" sz="2400" u="none">
                <a:solidFill>
                  <a:schemeClr val="dk1"/>
                </a:solidFill>
                <a:latin typeface="Arial"/>
                <a:ea typeface="Arial"/>
                <a:cs typeface="Arial"/>
                <a:sym typeface="Arial"/>
              </a:rPr>
              <a:t>rules of addition </a:t>
            </a:r>
            <a:r>
              <a:rPr b="0" i="0" lang="en-US" sz="2400" u="none">
                <a:solidFill>
                  <a:schemeClr val="dk1"/>
                </a:solidFill>
                <a:latin typeface="Arial"/>
                <a:ea typeface="Arial"/>
                <a:cs typeface="Arial"/>
                <a:sym typeface="Arial"/>
              </a:rPr>
              <a:t>and </a:t>
            </a:r>
            <a:r>
              <a:rPr b="0" i="1" lang="en-US" sz="2400" u="none">
                <a:solidFill>
                  <a:schemeClr val="dk1"/>
                </a:solidFill>
                <a:latin typeface="Arial"/>
                <a:ea typeface="Arial"/>
                <a:cs typeface="Arial"/>
                <a:sym typeface="Arial"/>
              </a:rPr>
              <a:t>rules of multiplication</a:t>
            </a:r>
            <a:r>
              <a:rPr b="0" i="0" lang="en-US" sz="2400" u="none">
                <a:solidFill>
                  <a:schemeClr val="dk1"/>
                </a:solidFill>
                <a:latin typeface="Arial"/>
                <a:ea typeface="Arial"/>
                <a:cs typeface="Arial"/>
                <a:sym typeface="Arial"/>
              </a:rPr>
              <a:t>.</a:t>
            </a:r>
            <a:endParaRPr/>
          </a:p>
          <a:p>
            <a:pPr indent="-457200" lvl="0" marL="457200" rtl="0" algn="l">
              <a:lnSpc>
                <a:spcPct val="80000"/>
              </a:lnSpc>
              <a:spcBef>
                <a:spcPts val="480"/>
              </a:spcBef>
              <a:spcAft>
                <a:spcPts val="0"/>
              </a:spcAft>
              <a:buClr>
                <a:schemeClr val="dk1"/>
              </a:buClr>
              <a:buSzPts val="1800"/>
              <a:buFont typeface="Arial"/>
              <a:buAutoNum type="arabicPeriod"/>
            </a:pPr>
            <a:r>
              <a:rPr b="0" i="0" lang="en-US" sz="2400" u="none">
                <a:solidFill>
                  <a:schemeClr val="dk1"/>
                </a:solidFill>
                <a:latin typeface="Arial"/>
                <a:ea typeface="Arial"/>
                <a:cs typeface="Arial"/>
                <a:sym typeface="Arial"/>
              </a:rPr>
              <a:t>Apply a </a:t>
            </a:r>
            <a:r>
              <a:rPr b="0" i="1" lang="en-US" sz="2400" u="none">
                <a:solidFill>
                  <a:schemeClr val="dk1"/>
                </a:solidFill>
                <a:latin typeface="Arial"/>
                <a:ea typeface="Arial"/>
                <a:cs typeface="Arial"/>
                <a:sym typeface="Arial"/>
              </a:rPr>
              <a:t>tree diagram </a:t>
            </a:r>
            <a:r>
              <a:rPr b="0" i="0" lang="en-US" sz="2400" u="none">
                <a:solidFill>
                  <a:schemeClr val="dk1"/>
                </a:solidFill>
                <a:latin typeface="Arial"/>
                <a:ea typeface="Arial"/>
                <a:cs typeface="Arial"/>
                <a:sym typeface="Arial"/>
              </a:rPr>
              <a:t>to organize and compute probabilities.</a:t>
            </a:r>
            <a:endParaRPr/>
          </a:p>
          <a:p>
            <a:pPr indent="-457200" lvl="0" marL="457200" rtl="0" algn="l">
              <a:lnSpc>
                <a:spcPct val="80000"/>
              </a:lnSpc>
              <a:spcBef>
                <a:spcPts val="480"/>
              </a:spcBef>
              <a:spcAft>
                <a:spcPts val="0"/>
              </a:spcAft>
              <a:buClr>
                <a:schemeClr val="dk1"/>
              </a:buClr>
              <a:buSzPts val="1800"/>
              <a:buFont typeface="Arial"/>
              <a:buAutoNum type="arabicPeriod"/>
            </a:pPr>
            <a:r>
              <a:rPr b="0" i="0" lang="en-US" sz="2400" u="none">
                <a:solidFill>
                  <a:schemeClr val="dk1"/>
                </a:solidFill>
                <a:latin typeface="Arial"/>
                <a:ea typeface="Arial"/>
                <a:cs typeface="Arial"/>
                <a:sym typeface="Arial"/>
              </a:rPr>
              <a:t>Calculate a probability using </a:t>
            </a:r>
            <a:r>
              <a:rPr b="0" i="1" lang="en-US" sz="2400" u="none">
                <a:solidFill>
                  <a:schemeClr val="dk1"/>
                </a:solidFill>
                <a:latin typeface="Arial"/>
                <a:ea typeface="Arial"/>
                <a:cs typeface="Arial"/>
                <a:sym typeface="Arial"/>
              </a:rPr>
              <a:t>Bayes’ theorem</a:t>
            </a:r>
            <a:r>
              <a:rPr b="0" i="0" lang="en-US" sz="2400" u="none">
                <a:solidFill>
                  <a:schemeClr val="dk1"/>
                </a:solidFill>
                <a:latin typeface="Arial"/>
                <a:ea typeface="Arial"/>
                <a:cs typeface="Arial"/>
                <a:sym typeface="Arial"/>
              </a:rPr>
              <a:t>.</a:t>
            </a:r>
            <a:endParaRPr/>
          </a:p>
          <a:p>
            <a:pPr indent="-228600" lvl="0" marL="342900" rtl="0" algn="l">
              <a:spcBef>
                <a:spcPts val="480"/>
              </a:spcBef>
              <a:spcAft>
                <a:spcPts val="0"/>
              </a:spcAft>
              <a:buSzPts val="1800"/>
              <a:buNone/>
            </a:pPr>
            <a:r>
              <a:t/>
            </a:r>
            <a:endParaRPr b="0" i="0" sz="2400" u="none">
              <a:solidFill>
                <a:schemeClr val="dk1"/>
              </a:solidFill>
              <a:latin typeface="Arial"/>
              <a:ea typeface="Arial"/>
              <a:cs typeface="Arial"/>
              <a:sym typeface="Arial"/>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5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5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5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500"/>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500"/>
                                        <p:tgtEl>
                                          <p:spTgt spid="1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500"/>
                                        <p:tgtEl>
                                          <p:spTgt spid="1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6" st="6"/>
                                            </p:txEl>
                                          </p:spTgt>
                                        </p:tgtEl>
                                        <p:attrNameLst>
                                          <p:attrName>style.visibility</p:attrName>
                                        </p:attrNameLst>
                                      </p:cBhvr>
                                      <p:to>
                                        <p:strVal val="visible"/>
                                      </p:to>
                                    </p:set>
                                    <p:animEffect filter="fade" transition="in">
                                      <p:cBhvr>
                                        <p:cTn dur="500"/>
                                        <p:tgtEl>
                                          <p:spTgt spid="10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7" st="7"/>
                                            </p:txEl>
                                          </p:spTgt>
                                        </p:tgtEl>
                                        <p:attrNameLst>
                                          <p:attrName>style.visibility</p:attrName>
                                        </p:attrNameLst>
                                      </p:cBhvr>
                                      <p:to>
                                        <p:strVal val="visible"/>
                                      </p:to>
                                    </p:set>
                                    <p:animEffect filter="fade" transition="in">
                                      <p:cBhvr>
                                        <p:cTn dur="500"/>
                                        <p:tgtEl>
                                          <p:spTgt spid="10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2800"/>
              <a:buFont typeface="Arial"/>
              <a:buNone/>
            </a:pPr>
            <a:r>
              <a:rPr b="1" i="0" lang="en-US" sz="2800" u="none">
                <a:solidFill>
                  <a:srgbClr val="660033"/>
                </a:solidFill>
                <a:latin typeface="Arial"/>
                <a:ea typeface="Arial"/>
                <a:cs typeface="Arial"/>
                <a:sym typeface="Arial"/>
              </a:rPr>
              <a:t>Probability, Experiment, Outcome, Event: Defined</a:t>
            </a:r>
            <a:endParaRPr/>
          </a:p>
        </p:txBody>
      </p:sp>
      <p:pic>
        <p:nvPicPr>
          <p:cNvPr descr="0504" id="108" name="Google Shape;108;p16"/>
          <p:cNvPicPr preferRelativeResize="0"/>
          <p:nvPr/>
        </p:nvPicPr>
        <p:blipFill rotWithShape="1">
          <a:blip r:embed="rId3">
            <a:alphaModFix/>
          </a:blip>
          <a:srcRect b="0" l="0" r="0" t="0"/>
          <a:stretch/>
        </p:blipFill>
        <p:spPr>
          <a:xfrm>
            <a:off x="4813300" y="1817687"/>
            <a:ext cx="3910012" cy="1595437"/>
          </a:xfrm>
          <a:prstGeom prst="rect">
            <a:avLst/>
          </a:prstGeom>
          <a:noFill/>
          <a:ln>
            <a:noFill/>
          </a:ln>
        </p:spPr>
      </p:pic>
      <p:sp>
        <p:nvSpPr>
          <p:cNvPr id="109" name="Google Shape;109;p16"/>
          <p:cNvSpPr/>
          <p:nvPr/>
        </p:nvSpPr>
        <p:spPr>
          <a:xfrm>
            <a:off x="725487" y="1866900"/>
            <a:ext cx="3910012" cy="1454150"/>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PROBABILITY  A value between zero and one, inclusive, describing the relative possibility (chance or likelihood) an event will occur.</a:t>
            </a:r>
            <a:endParaRPr/>
          </a:p>
        </p:txBody>
      </p:sp>
      <p:sp>
        <p:nvSpPr>
          <p:cNvPr id="110" name="Google Shape;110;p16"/>
          <p:cNvSpPr txBox="1"/>
          <p:nvPr/>
        </p:nvSpPr>
        <p:spPr>
          <a:xfrm>
            <a:off x="869950" y="3722687"/>
            <a:ext cx="3249612" cy="2605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200"/>
              <a:buFont typeface="Noto Sans Symbols"/>
              <a:buChar char="●"/>
            </a:pPr>
            <a:r>
              <a:rPr b="0" i="0" lang="en-US" sz="1600" u="none">
                <a:solidFill>
                  <a:schemeClr val="dk1"/>
                </a:solidFill>
                <a:latin typeface="Arial"/>
                <a:ea typeface="Arial"/>
                <a:cs typeface="Arial"/>
                <a:sym typeface="Arial"/>
              </a:rPr>
              <a:t>An </a:t>
            </a:r>
            <a:r>
              <a:rPr b="0" i="0" lang="en-US" sz="1600" u="none">
                <a:solidFill>
                  <a:schemeClr val="accent1"/>
                </a:solidFill>
                <a:latin typeface="Arial"/>
                <a:ea typeface="Arial"/>
                <a:cs typeface="Arial"/>
                <a:sym typeface="Arial"/>
              </a:rPr>
              <a:t>experiment</a:t>
            </a:r>
            <a:r>
              <a:rPr b="0" i="0" lang="en-US" sz="1600" u="none">
                <a:solidFill>
                  <a:srgbClr val="4DB14B"/>
                </a:solidFill>
                <a:latin typeface="Arial"/>
                <a:ea typeface="Arial"/>
                <a:cs typeface="Arial"/>
                <a:sym typeface="Arial"/>
              </a:rPr>
              <a:t>  </a:t>
            </a:r>
            <a:r>
              <a:rPr b="0" i="0" lang="en-US" sz="1600" u="none">
                <a:solidFill>
                  <a:schemeClr val="dk1"/>
                </a:solidFill>
                <a:latin typeface="Arial"/>
                <a:ea typeface="Arial"/>
                <a:cs typeface="Arial"/>
                <a:sym typeface="Arial"/>
              </a:rPr>
              <a:t>is a process that leads to the occurrence of one and only one of several possible observations.</a:t>
            </a:r>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dk1"/>
                </a:solidFill>
                <a:latin typeface="Arial"/>
                <a:ea typeface="Arial"/>
                <a:cs typeface="Arial"/>
                <a:sym typeface="Arial"/>
              </a:rPr>
              <a:t>An </a:t>
            </a:r>
            <a:r>
              <a:rPr b="0" i="0" lang="en-US" sz="1600" u="none">
                <a:solidFill>
                  <a:schemeClr val="accent1"/>
                </a:solidFill>
                <a:latin typeface="Arial"/>
                <a:ea typeface="Arial"/>
                <a:cs typeface="Arial"/>
                <a:sym typeface="Arial"/>
              </a:rPr>
              <a:t>outcome</a:t>
            </a:r>
            <a:r>
              <a:rPr b="0" i="0" lang="en-US" sz="1600" u="none">
                <a:solidFill>
                  <a:schemeClr val="dk1"/>
                </a:solidFill>
                <a:latin typeface="Arial"/>
                <a:ea typeface="Arial"/>
                <a:cs typeface="Arial"/>
                <a:sym typeface="Arial"/>
              </a:rPr>
              <a:t> is the particular result of an experiment.</a:t>
            </a:r>
            <a:endParaRPr/>
          </a:p>
          <a:p>
            <a:pPr indent="-342900" lvl="0" marL="342900" marR="0" rtl="0" algn="l">
              <a:lnSpc>
                <a:spcPct val="100000"/>
              </a:lnSpc>
              <a:spcBef>
                <a:spcPts val="320"/>
              </a:spcBef>
              <a:spcAft>
                <a:spcPts val="0"/>
              </a:spcAft>
              <a:buClr>
                <a:schemeClr val="dk1"/>
              </a:buClr>
              <a:buSzPts val="1200"/>
              <a:buFont typeface="Noto Sans Symbols"/>
              <a:buChar char="●"/>
            </a:pPr>
            <a:r>
              <a:rPr b="0" i="0" lang="en-US" sz="1600" u="none">
                <a:solidFill>
                  <a:schemeClr val="dk1"/>
                </a:solidFill>
                <a:latin typeface="Arial"/>
                <a:ea typeface="Arial"/>
                <a:cs typeface="Arial"/>
                <a:sym typeface="Arial"/>
              </a:rPr>
              <a:t>An </a:t>
            </a:r>
            <a:r>
              <a:rPr b="0" i="0" lang="en-US" sz="1600" u="none">
                <a:solidFill>
                  <a:schemeClr val="accent1"/>
                </a:solidFill>
                <a:latin typeface="Arial"/>
                <a:ea typeface="Arial"/>
                <a:cs typeface="Arial"/>
                <a:sym typeface="Arial"/>
              </a:rPr>
              <a:t>event</a:t>
            </a:r>
            <a:r>
              <a:rPr b="0" i="0" lang="en-US" sz="1600" u="none">
                <a:solidFill>
                  <a:schemeClr val="dk1"/>
                </a:solidFill>
                <a:latin typeface="Arial"/>
                <a:ea typeface="Arial"/>
                <a:cs typeface="Arial"/>
                <a:sym typeface="Arial"/>
              </a:rPr>
              <a:t> is the collection of one or more outcomes of an experiment.</a:t>
            </a:r>
            <a:endParaRPr/>
          </a:p>
        </p:txBody>
      </p:sp>
      <p:pic>
        <p:nvPicPr>
          <p:cNvPr descr="0506" id="111" name="Google Shape;111;p16"/>
          <p:cNvPicPr preferRelativeResize="0"/>
          <p:nvPr/>
        </p:nvPicPr>
        <p:blipFill rotWithShape="1">
          <a:blip r:embed="rId4">
            <a:alphaModFix/>
          </a:blip>
          <a:srcRect b="0" l="0" r="0" t="0"/>
          <a:stretch/>
        </p:blipFill>
        <p:spPr>
          <a:xfrm>
            <a:off x="4256087" y="3605212"/>
            <a:ext cx="4733925" cy="3006725"/>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p:nvPr>
            <p:ph type="title"/>
          </p:nvPr>
        </p:nvSpPr>
        <p:spPr>
          <a:xfrm>
            <a:off x="533400" y="457200"/>
            <a:ext cx="7924800" cy="914400"/>
          </a:xfrm>
          <a:prstGeom prst="roundRect">
            <a:avLst>
              <a:gd fmla="val 16667" name="adj"/>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660033"/>
              </a:buClr>
              <a:buSzPts val="2800"/>
              <a:buFont typeface="Arial"/>
              <a:buNone/>
            </a:pPr>
            <a:r>
              <a:rPr b="1" i="0" lang="en-US" sz="2800" u="none">
                <a:solidFill>
                  <a:srgbClr val="660033"/>
                </a:solidFill>
                <a:latin typeface="Arial"/>
                <a:ea typeface="Arial"/>
                <a:cs typeface="Arial"/>
                <a:sym typeface="Arial"/>
              </a:rPr>
              <a:t>Mutually Exclusive Events and </a:t>
            </a:r>
            <a:br>
              <a:rPr b="1" i="0" lang="en-US" sz="2800" u="none">
                <a:solidFill>
                  <a:srgbClr val="660033"/>
                </a:solidFill>
                <a:latin typeface="Arial"/>
                <a:ea typeface="Arial"/>
                <a:cs typeface="Arial"/>
                <a:sym typeface="Arial"/>
              </a:rPr>
            </a:br>
            <a:r>
              <a:rPr b="1" i="0" lang="en-US" sz="2800" u="none">
                <a:solidFill>
                  <a:srgbClr val="660033"/>
                </a:solidFill>
                <a:latin typeface="Arial"/>
                <a:ea typeface="Arial"/>
                <a:cs typeface="Arial"/>
                <a:sym typeface="Arial"/>
              </a:rPr>
              <a:t>Collectively Exhaustive Events</a:t>
            </a:r>
            <a:endParaRPr/>
          </a:p>
        </p:txBody>
      </p:sp>
      <p:sp>
        <p:nvSpPr>
          <p:cNvPr id="118" name="Google Shape;118;p17"/>
          <p:cNvSpPr txBox="1"/>
          <p:nvPr>
            <p:ph idx="1" type="body"/>
          </p:nvPr>
        </p:nvSpPr>
        <p:spPr>
          <a:xfrm>
            <a:off x="838200" y="1905000"/>
            <a:ext cx="7546975" cy="151765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1200"/>
              <a:buFont typeface="Noto Sans Symbols"/>
              <a:buChar char="●"/>
            </a:pPr>
            <a:r>
              <a:rPr b="0" i="0" lang="en-US" sz="1600" u="none">
                <a:solidFill>
                  <a:schemeClr val="dk1"/>
                </a:solidFill>
                <a:latin typeface="Arial"/>
                <a:ea typeface="Arial"/>
                <a:cs typeface="Arial"/>
                <a:sym typeface="Arial"/>
              </a:rPr>
              <a:t>Events are </a:t>
            </a:r>
            <a:r>
              <a:rPr b="0" i="0" lang="en-US" sz="1600" u="none">
                <a:solidFill>
                  <a:schemeClr val="accent1"/>
                </a:solidFill>
                <a:latin typeface="Arial"/>
                <a:ea typeface="Arial"/>
                <a:cs typeface="Arial"/>
                <a:sym typeface="Arial"/>
              </a:rPr>
              <a:t>mutually exclusive</a:t>
            </a:r>
            <a:r>
              <a:rPr b="0" i="0" lang="en-US" sz="1600" u="none">
                <a:solidFill>
                  <a:schemeClr val="dk1"/>
                </a:solidFill>
                <a:latin typeface="Arial"/>
                <a:ea typeface="Arial"/>
                <a:cs typeface="Arial"/>
                <a:sym typeface="Arial"/>
              </a:rPr>
              <a:t> if the  occurrence of any one event means that none of the others can occur at the same time. </a:t>
            </a:r>
            <a:endParaRPr/>
          </a:p>
          <a:p>
            <a:pPr indent="-342900" lvl="0" marL="342900" rtl="0" algn="l">
              <a:lnSpc>
                <a:spcPct val="100000"/>
              </a:lnSpc>
              <a:spcBef>
                <a:spcPts val="320"/>
              </a:spcBef>
              <a:spcAft>
                <a:spcPts val="0"/>
              </a:spcAft>
              <a:buClr>
                <a:schemeClr val="dk1"/>
              </a:buClr>
              <a:buSzPts val="1200"/>
              <a:buFont typeface="Noto Sans Symbols"/>
              <a:buChar char="●"/>
            </a:pPr>
            <a:r>
              <a:rPr b="0" i="0" lang="en-US" sz="1600" u="none">
                <a:solidFill>
                  <a:schemeClr val="dk1"/>
                </a:solidFill>
                <a:latin typeface="Arial"/>
                <a:ea typeface="Arial"/>
                <a:cs typeface="Arial"/>
                <a:sym typeface="Arial"/>
              </a:rPr>
              <a:t>Events are </a:t>
            </a:r>
            <a:r>
              <a:rPr b="0" i="0" lang="en-US" sz="1600" u="none">
                <a:solidFill>
                  <a:schemeClr val="accent1"/>
                </a:solidFill>
                <a:latin typeface="Arial"/>
                <a:ea typeface="Arial"/>
                <a:cs typeface="Arial"/>
                <a:sym typeface="Arial"/>
              </a:rPr>
              <a:t>collectively exhaustive</a:t>
            </a:r>
            <a:r>
              <a:rPr b="0" i="0" lang="en-US" sz="1600" u="none">
                <a:solidFill>
                  <a:schemeClr val="dk1"/>
                </a:solidFill>
                <a:latin typeface="Arial"/>
                <a:ea typeface="Arial"/>
                <a:cs typeface="Arial"/>
                <a:sym typeface="Arial"/>
              </a:rPr>
              <a:t> if at least one of the events must occur when an experiment is conducted.</a:t>
            </a:r>
            <a:endParaRPr/>
          </a:p>
          <a:p>
            <a:pPr indent="-342900" lvl="0" marL="342900" rtl="0" algn="l">
              <a:lnSpc>
                <a:spcPct val="100000"/>
              </a:lnSpc>
              <a:spcBef>
                <a:spcPts val="320"/>
              </a:spcBef>
              <a:spcAft>
                <a:spcPts val="0"/>
              </a:spcAft>
              <a:buClr>
                <a:schemeClr val="dk1"/>
              </a:buClr>
              <a:buSzPts val="1200"/>
              <a:buFont typeface="Noto Sans Symbols"/>
              <a:buChar char="●"/>
            </a:pPr>
            <a:r>
              <a:rPr b="0" i="0" lang="en-US" sz="1600" u="none">
                <a:solidFill>
                  <a:schemeClr val="dk1"/>
                </a:solidFill>
                <a:latin typeface="Arial"/>
                <a:ea typeface="Arial"/>
                <a:cs typeface="Arial"/>
                <a:sym typeface="Arial"/>
              </a:rPr>
              <a:t>The sum of all collectively exhaustive and mutually exclusive events is 1.0 (or 100%)</a:t>
            </a:r>
            <a:endParaRPr/>
          </a:p>
          <a:p>
            <a:pPr indent="-266700" lvl="0" marL="342900" rtl="0" algn="l">
              <a:lnSpc>
                <a:spcPct val="100000"/>
              </a:lnSpc>
              <a:spcBef>
                <a:spcPts val="320"/>
              </a:spcBef>
              <a:spcAft>
                <a:spcPts val="0"/>
              </a:spcAft>
              <a:buClr>
                <a:schemeClr val="dk1"/>
              </a:buClr>
              <a:buSzPts val="1200"/>
              <a:buFont typeface="Noto Sans Symbols"/>
              <a:buNone/>
            </a:pPr>
            <a:r>
              <a:t/>
            </a:r>
            <a:endParaRPr b="0" i="0" sz="1600" u="none">
              <a:solidFill>
                <a:schemeClr val="dk1"/>
              </a:solidFill>
              <a:latin typeface="Arial"/>
              <a:ea typeface="Arial"/>
              <a:cs typeface="Arial"/>
              <a:sym typeface="Arial"/>
            </a:endParaRPr>
          </a:p>
          <a:p>
            <a:pPr indent="-266700" lvl="0" marL="342900" rtl="0" algn="l">
              <a:lnSpc>
                <a:spcPct val="100000"/>
              </a:lnSpc>
              <a:spcBef>
                <a:spcPts val="320"/>
              </a:spcBef>
              <a:spcAft>
                <a:spcPts val="0"/>
              </a:spcAft>
              <a:buClr>
                <a:schemeClr val="dk1"/>
              </a:buClr>
              <a:buSzPts val="1200"/>
              <a:buFont typeface="Noto Sans Symbols"/>
              <a:buNone/>
            </a:pPr>
            <a:r>
              <a:t/>
            </a:r>
            <a:endParaRPr b="0" i="0" sz="1600" u="none">
              <a:solidFill>
                <a:schemeClr val="dk1"/>
              </a:solidFill>
              <a:latin typeface="Arial"/>
              <a:ea typeface="Arial"/>
              <a:cs typeface="Arial"/>
              <a:sym typeface="Arial"/>
            </a:endParaRPr>
          </a:p>
          <a:p>
            <a:pPr indent="-342900" lvl="0" marL="342900" rtl="0" algn="l">
              <a:lnSpc>
                <a:spcPct val="100000"/>
              </a:lnSpc>
              <a:spcBef>
                <a:spcPts val="320"/>
              </a:spcBef>
              <a:spcAft>
                <a:spcPts val="0"/>
              </a:spcAft>
              <a:buSzPts val="1200"/>
              <a:buNone/>
            </a:pPr>
            <a:r>
              <a:t/>
            </a:r>
            <a:endParaRPr b="0" i="0" sz="1600" u="none">
              <a:solidFill>
                <a:schemeClr val="dk1"/>
              </a:solidFill>
              <a:latin typeface="Arial"/>
              <a:ea typeface="Arial"/>
              <a:cs typeface="Arial"/>
              <a:sym typeface="Arial"/>
            </a:endParaRPr>
          </a:p>
          <a:p>
            <a:pPr indent="-266700" lvl="0" marL="342900" rtl="0" algn="l">
              <a:lnSpc>
                <a:spcPct val="100000"/>
              </a:lnSpc>
              <a:spcBef>
                <a:spcPts val="320"/>
              </a:spcBef>
              <a:spcAft>
                <a:spcPts val="0"/>
              </a:spcAft>
              <a:buClr>
                <a:schemeClr val="dk1"/>
              </a:buClr>
              <a:buSzPts val="1200"/>
              <a:buFont typeface="Noto Sans Symbols"/>
              <a:buNone/>
            </a:pPr>
            <a:r>
              <a:t/>
            </a:r>
            <a:endParaRPr b="0" i="0" sz="1600" u="none">
              <a:solidFill>
                <a:schemeClr val="dk1"/>
              </a:solidFill>
              <a:latin typeface="Arial"/>
              <a:ea typeface="Arial"/>
              <a:cs typeface="Arial"/>
              <a:sym typeface="Arial"/>
            </a:endParaRPr>
          </a:p>
          <a:p>
            <a:pPr indent="-266700" lvl="0" marL="342900" rtl="0" algn="l">
              <a:lnSpc>
                <a:spcPct val="100000"/>
              </a:lnSpc>
              <a:spcBef>
                <a:spcPts val="320"/>
              </a:spcBef>
              <a:spcAft>
                <a:spcPts val="0"/>
              </a:spcAft>
              <a:buClr>
                <a:schemeClr val="dk1"/>
              </a:buClr>
              <a:buSzPts val="1200"/>
              <a:buFont typeface="Noto Sans Symbols"/>
              <a:buNone/>
            </a:pPr>
            <a:r>
              <a:t/>
            </a:r>
            <a:endParaRPr b="0" i="0" sz="1600" u="none">
              <a:solidFill>
                <a:schemeClr val="dk1"/>
              </a:solidFill>
              <a:latin typeface="Arial"/>
              <a:ea typeface="Arial"/>
              <a:cs typeface="Arial"/>
              <a:sym typeface="Arial"/>
            </a:endParaRPr>
          </a:p>
          <a:p>
            <a:pPr indent="-266700" lvl="0" marL="342900" rtl="0" algn="l">
              <a:lnSpc>
                <a:spcPct val="100000"/>
              </a:lnSpc>
              <a:spcBef>
                <a:spcPts val="320"/>
              </a:spcBef>
              <a:spcAft>
                <a:spcPts val="0"/>
              </a:spcAft>
              <a:buClr>
                <a:schemeClr val="dk1"/>
              </a:buClr>
              <a:buSzPts val="1200"/>
              <a:buFont typeface="Noto Sans Symbols"/>
              <a:buNone/>
            </a:pPr>
            <a:r>
              <a:t/>
            </a:r>
            <a:endParaRPr b="0" i="0" sz="1600" u="none">
              <a:solidFill>
                <a:schemeClr val="dk1"/>
              </a:solidFill>
              <a:latin typeface="Arial"/>
              <a:ea typeface="Arial"/>
              <a:cs typeface="Arial"/>
              <a:sym typeface="Arial"/>
            </a:endParaRPr>
          </a:p>
          <a:p>
            <a:pPr indent="-266700" lvl="0" marL="342900" rtl="0" algn="l">
              <a:lnSpc>
                <a:spcPct val="100000"/>
              </a:lnSpc>
              <a:spcBef>
                <a:spcPts val="320"/>
              </a:spcBef>
              <a:spcAft>
                <a:spcPts val="0"/>
              </a:spcAft>
              <a:buClr>
                <a:schemeClr val="dk1"/>
              </a:buClr>
              <a:buSzPts val="1200"/>
              <a:buFont typeface="Noto Sans Symbols"/>
              <a:buNone/>
            </a:pPr>
            <a:r>
              <a:t/>
            </a:r>
            <a:endParaRPr b="0" i="0" sz="1600" u="none">
              <a:solidFill>
                <a:schemeClr val="dk1"/>
              </a:solidFill>
              <a:latin typeface="Arial"/>
              <a:ea typeface="Arial"/>
              <a:cs typeface="Arial"/>
              <a:sym typeface="Arial"/>
            </a:endParaRPr>
          </a:p>
          <a:p>
            <a:pPr indent="-342900" lvl="0" marL="342900" rtl="0" algn="l">
              <a:lnSpc>
                <a:spcPct val="100000"/>
              </a:lnSpc>
              <a:spcBef>
                <a:spcPts val="320"/>
              </a:spcBef>
              <a:spcAft>
                <a:spcPts val="0"/>
              </a:spcAft>
              <a:buClr>
                <a:schemeClr val="dk1"/>
              </a:buClr>
              <a:buSzPts val="1200"/>
              <a:buFont typeface="Noto Sans Symbols"/>
              <a:buChar char="●"/>
            </a:pPr>
            <a:r>
              <a:rPr b="0" i="0" lang="en-US" sz="1600" u="none">
                <a:solidFill>
                  <a:schemeClr val="dk1"/>
                </a:solidFill>
                <a:latin typeface="Arial"/>
                <a:ea typeface="Arial"/>
                <a:cs typeface="Arial"/>
                <a:sym typeface="Arial"/>
              </a:rPr>
              <a:t>Events are </a:t>
            </a:r>
            <a:r>
              <a:rPr b="0" i="0" lang="en-US" sz="1600" u="none">
                <a:solidFill>
                  <a:schemeClr val="accent1"/>
                </a:solidFill>
                <a:latin typeface="Arial"/>
                <a:ea typeface="Arial"/>
                <a:cs typeface="Arial"/>
                <a:sym typeface="Arial"/>
              </a:rPr>
              <a:t>independent</a:t>
            </a:r>
            <a:r>
              <a:rPr b="0" i="0" lang="en-US" sz="1600" u="none">
                <a:solidFill>
                  <a:schemeClr val="dk1"/>
                </a:solidFill>
                <a:latin typeface="Arial"/>
                <a:ea typeface="Arial"/>
                <a:cs typeface="Arial"/>
                <a:sym typeface="Arial"/>
              </a:rPr>
              <a:t> if the occurrence of one event does not affect the occurrence of another. </a:t>
            </a:r>
            <a:endParaRPr b="0" i="0" sz="3200" u="none">
              <a:solidFill>
                <a:schemeClr val="dk1"/>
              </a:solidFill>
              <a:latin typeface="Arial"/>
              <a:ea typeface="Arial"/>
              <a:cs typeface="Arial"/>
              <a:sym typeface="Arial"/>
            </a:endParaRPr>
          </a:p>
          <a:p>
            <a:pPr indent="-190500" lvl="0" marL="342900" rtl="0" algn="l">
              <a:spcBef>
                <a:spcPts val="640"/>
              </a:spcBef>
              <a:spcAft>
                <a:spcPts val="0"/>
              </a:spcAft>
              <a:buSzPts val="2400"/>
              <a:buNone/>
            </a:pPr>
            <a:r>
              <a:t/>
            </a:r>
            <a:endParaRPr b="0" i="0" sz="3200" u="none">
              <a:solidFill>
                <a:schemeClr val="dk1"/>
              </a:solidFill>
              <a:latin typeface="Arial"/>
              <a:ea typeface="Arial"/>
              <a:cs typeface="Arial"/>
              <a:sym typeface="Arial"/>
            </a:endParaRPr>
          </a:p>
        </p:txBody>
      </p:sp>
      <p:sp>
        <p:nvSpPr>
          <p:cNvPr id="119" name="Google Shape;119;p17"/>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pic>
        <p:nvPicPr>
          <p:cNvPr descr="0506" id="120" name="Google Shape;120;p17"/>
          <p:cNvPicPr preferRelativeResize="0"/>
          <p:nvPr/>
        </p:nvPicPr>
        <p:blipFill rotWithShape="1">
          <a:blip r:embed="rId3">
            <a:alphaModFix/>
          </a:blip>
          <a:srcRect b="15049" l="0" r="38052" t="0"/>
          <a:stretch/>
        </p:blipFill>
        <p:spPr>
          <a:xfrm>
            <a:off x="3205162" y="3509962"/>
            <a:ext cx="2136775" cy="1860550"/>
          </a:xfrm>
          <a:prstGeom prst="rect">
            <a:avLst/>
          </a:prstGeom>
          <a:noFill/>
          <a:ln>
            <a:noFill/>
          </a:ln>
        </p:spPr>
      </p:pic>
      <p:sp>
        <p:nvSpPr>
          <p:cNvPr id="121" name="Google Shape;121;p17"/>
          <p:cNvSpPr/>
          <p:nvPr/>
        </p:nvSpPr>
        <p:spPr>
          <a:xfrm>
            <a:off x="4308475" y="4225925"/>
            <a:ext cx="736600" cy="987425"/>
          </a:xfrm>
          <a:prstGeom prst="ellipse">
            <a:avLst/>
          </a:prstGeom>
          <a:solidFill>
            <a:schemeClr val="accent1">
              <a:alpha val="26666"/>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122" name="Google Shape;122;p17"/>
          <p:cNvSpPr txBox="1"/>
          <p:nvPr/>
        </p:nvSpPr>
        <p:spPr>
          <a:xfrm>
            <a:off x="5649912" y="4064000"/>
            <a:ext cx="1801812" cy="8318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collectively exhaustive and mutually exclusive events </a:t>
            </a:r>
            <a:endParaRPr/>
          </a:p>
        </p:txBody>
      </p:sp>
      <p:cxnSp>
        <p:nvCxnSpPr>
          <p:cNvPr id="123" name="Google Shape;123;p17"/>
          <p:cNvCxnSpPr/>
          <p:nvPr/>
        </p:nvCxnSpPr>
        <p:spPr>
          <a:xfrm flipH="1">
            <a:off x="5076825" y="4479925"/>
            <a:ext cx="573087" cy="187325"/>
          </a:xfrm>
          <a:prstGeom prst="straightConnector1">
            <a:avLst/>
          </a:prstGeom>
          <a:noFill/>
          <a:ln cap="flat" cmpd="sng" w="9525">
            <a:solidFill>
              <a:schemeClr val="dk1"/>
            </a:solidFill>
            <a:prstDash val="solid"/>
            <a:miter lim="800000"/>
            <a:headEnd len="med" w="med" type="none"/>
            <a:tailEnd len="med" w="med" type="stealth"/>
          </a:ln>
        </p:spPr>
      </p:cxn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Classical  and Empirical Probability</a:t>
            </a:r>
            <a:endParaRPr/>
          </a:p>
        </p:txBody>
      </p:sp>
      <p:sp>
        <p:nvSpPr>
          <p:cNvPr id="130" name="Google Shape;130;p18"/>
          <p:cNvSpPr txBox="1"/>
          <p:nvPr>
            <p:ph idx="1" type="body"/>
          </p:nvPr>
        </p:nvSpPr>
        <p:spPr>
          <a:xfrm>
            <a:off x="685800" y="2370137"/>
            <a:ext cx="3317875" cy="34956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900"/>
              <a:buNone/>
            </a:pPr>
            <a:r>
              <a:rPr b="0" i="0" lang="en-US" sz="1200" u="none">
                <a:solidFill>
                  <a:schemeClr val="dk1"/>
                </a:solidFill>
                <a:latin typeface="Arial"/>
                <a:ea typeface="Arial"/>
                <a:cs typeface="Arial"/>
                <a:sym typeface="Arial"/>
              </a:rPr>
              <a:t>Consider an experiment of rolling a six-sided die. What is the probability of the event “an </a:t>
            </a:r>
            <a:r>
              <a:rPr b="0" i="0" lang="en-US" sz="1200" u="none">
                <a:solidFill>
                  <a:srgbClr val="FF0000"/>
                </a:solidFill>
                <a:latin typeface="Arial"/>
                <a:ea typeface="Arial"/>
                <a:cs typeface="Arial"/>
                <a:sym typeface="Arial"/>
              </a:rPr>
              <a:t>even number</a:t>
            </a:r>
            <a:r>
              <a:rPr b="0" i="0" lang="en-US" sz="1200" u="none">
                <a:solidFill>
                  <a:schemeClr val="dk1"/>
                </a:solidFill>
                <a:latin typeface="Arial"/>
                <a:ea typeface="Arial"/>
                <a:cs typeface="Arial"/>
                <a:sym typeface="Arial"/>
              </a:rPr>
              <a:t> of spots appear face up”?</a:t>
            </a:r>
            <a:endParaRPr/>
          </a:p>
          <a:p>
            <a:pPr indent="-342900" lvl="0" marL="342900" rtl="0" algn="l">
              <a:lnSpc>
                <a:spcPct val="9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SzPts val="900"/>
              <a:buNone/>
            </a:pPr>
            <a:r>
              <a:rPr b="0" i="0" lang="en-US" sz="1200" u="none">
                <a:solidFill>
                  <a:schemeClr val="dk1"/>
                </a:solidFill>
                <a:latin typeface="Arial"/>
                <a:ea typeface="Arial"/>
                <a:cs typeface="Arial"/>
                <a:sym typeface="Arial"/>
              </a:rPr>
              <a:t>The possible outcomes are:</a:t>
            </a:r>
            <a:endParaRPr/>
          </a:p>
          <a:p>
            <a:pPr indent="-342900" lvl="0" marL="342900" rtl="0" algn="l">
              <a:lnSpc>
                <a:spcPct val="9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SzPts val="900"/>
              <a:buNone/>
            </a:pPr>
            <a:r>
              <a:rPr b="0" i="0" lang="en-US" sz="1200" u="none">
                <a:solidFill>
                  <a:schemeClr val="dk1"/>
                </a:solidFill>
                <a:latin typeface="Arial"/>
                <a:ea typeface="Arial"/>
                <a:cs typeface="Arial"/>
                <a:sym typeface="Arial"/>
              </a:rPr>
              <a:t>There are three “favorable” outcomes (a two, a four, and a six) in the collection of six equally likely possible outcomes. </a:t>
            </a:r>
            <a:endParaRPr/>
          </a:p>
          <a:p>
            <a:pPr indent="-285750" lvl="0" marL="342900" rtl="0" algn="l">
              <a:spcBef>
                <a:spcPts val="240"/>
              </a:spcBef>
              <a:spcAft>
                <a:spcPts val="0"/>
              </a:spcAft>
              <a:buSzPts val="900"/>
              <a:buNone/>
            </a:pPr>
            <a:r>
              <a:t/>
            </a:r>
            <a:endParaRPr b="0" i="0" sz="1200" u="none">
              <a:solidFill>
                <a:schemeClr val="dk1"/>
              </a:solidFill>
              <a:latin typeface="Arial"/>
              <a:ea typeface="Arial"/>
              <a:cs typeface="Arial"/>
              <a:sym typeface="Arial"/>
            </a:endParaRPr>
          </a:p>
        </p:txBody>
      </p:sp>
      <p:pic>
        <p:nvPicPr>
          <p:cNvPr id="131" name="Google Shape;131;p18"/>
          <p:cNvPicPr preferRelativeResize="0"/>
          <p:nvPr/>
        </p:nvPicPr>
        <p:blipFill rotWithShape="1">
          <a:blip r:embed="rId3">
            <a:alphaModFix/>
          </a:blip>
          <a:srcRect b="0" l="0" r="0" t="0"/>
          <a:stretch/>
        </p:blipFill>
        <p:spPr>
          <a:xfrm>
            <a:off x="541337" y="1882775"/>
            <a:ext cx="3778250" cy="354012"/>
          </a:xfrm>
          <a:prstGeom prst="rect">
            <a:avLst/>
          </a:prstGeom>
          <a:noFill/>
          <a:ln>
            <a:noFill/>
          </a:ln>
        </p:spPr>
      </p:pic>
      <p:pic>
        <p:nvPicPr>
          <p:cNvPr id="132" name="Google Shape;132;p18"/>
          <p:cNvPicPr preferRelativeResize="0"/>
          <p:nvPr/>
        </p:nvPicPr>
        <p:blipFill rotWithShape="1">
          <a:blip r:embed="rId4">
            <a:alphaModFix/>
          </a:blip>
          <a:srcRect b="0" l="0" r="0" t="0"/>
          <a:stretch/>
        </p:blipFill>
        <p:spPr>
          <a:xfrm>
            <a:off x="776287" y="3662362"/>
            <a:ext cx="2408237" cy="877887"/>
          </a:xfrm>
          <a:prstGeom prst="rect">
            <a:avLst/>
          </a:prstGeom>
          <a:noFill/>
          <a:ln>
            <a:noFill/>
          </a:ln>
        </p:spPr>
      </p:pic>
      <p:sp>
        <p:nvSpPr>
          <p:cNvPr id="133" name="Google Shape;133;p18"/>
          <p:cNvSpPr txBox="1"/>
          <p:nvPr/>
        </p:nvSpPr>
        <p:spPr>
          <a:xfrm>
            <a:off x="4470400" y="2546350"/>
            <a:ext cx="4273550" cy="965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The empirical approach to probability is based on what is called the law of large numbers. The key to establishing probabilities empirically is that more observations will provide a more accurate estimate of the probability.</a:t>
            </a:r>
            <a:endParaRPr/>
          </a:p>
          <a:p>
            <a:pPr indent="0" lvl="0" marL="0" marR="0" rtl="0" algn="l">
              <a:lnSpc>
                <a:spcPct val="100000"/>
              </a:lnSpc>
              <a:spcBef>
                <a:spcPts val="0"/>
              </a:spcBef>
              <a:spcAft>
                <a:spcPts val="0"/>
              </a:spcAft>
              <a:buNone/>
            </a:pPr>
            <a:r>
              <a:t/>
            </a:r>
            <a:endParaRPr b="0" i="0" sz="1200" u="none">
              <a:solidFill>
                <a:schemeClr val="dk1"/>
              </a:solidFill>
              <a:latin typeface="Arial"/>
              <a:ea typeface="Arial"/>
              <a:cs typeface="Arial"/>
              <a:sym typeface="Arial"/>
            </a:endParaRPr>
          </a:p>
        </p:txBody>
      </p:sp>
      <p:pic>
        <p:nvPicPr>
          <p:cNvPr id="134" name="Google Shape;134;p18"/>
          <p:cNvPicPr preferRelativeResize="0"/>
          <p:nvPr/>
        </p:nvPicPr>
        <p:blipFill rotWithShape="1">
          <a:blip r:embed="rId5">
            <a:alphaModFix/>
          </a:blip>
          <a:srcRect b="0" l="0" r="0" t="0"/>
          <a:stretch/>
        </p:blipFill>
        <p:spPr>
          <a:xfrm>
            <a:off x="4446587" y="1881187"/>
            <a:ext cx="4503737" cy="412750"/>
          </a:xfrm>
          <a:prstGeom prst="rect">
            <a:avLst/>
          </a:prstGeom>
          <a:noFill/>
          <a:ln>
            <a:noFill/>
          </a:ln>
        </p:spPr>
      </p:pic>
      <p:sp>
        <p:nvSpPr>
          <p:cNvPr id="135" name="Google Shape;135;p18"/>
          <p:cNvSpPr txBox="1"/>
          <p:nvPr/>
        </p:nvSpPr>
        <p:spPr>
          <a:xfrm>
            <a:off x="4476750" y="3689350"/>
            <a:ext cx="4225925" cy="1441450"/>
          </a:xfrm>
          <a:prstGeom prst="rect">
            <a:avLst/>
          </a:prstGeom>
          <a:noFill/>
          <a:ln>
            <a:noFill/>
          </a:ln>
        </p:spPr>
        <p:txBody>
          <a:bodyPr anchorCtr="0" anchor="t" bIns="46025" lIns="92075" spcFirstLastPara="1" rIns="92075" wrap="square" tIns="46025">
            <a:noAutofit/>
          </a:bodyPr>
          <a:lstStyle/>
          <a:p>
            <a:pPr indent="-342900" lvl="0" marL="342900" marR="0" rtl="0" algn="l">
              <a:lnSpc>
                <a:spcPct val="9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EXAMPLE:</a:t>
            </a:r>
            <a:endParaRPr/>
          </a:p>
          <a:p>
            <a:pPr indent="-342900" lvl="0" marL="342900" marR="0" rtl="0" algn="l">
              <a:lnSpc>
                <a:spcPct val="90000"/>
              </a:lnSpc>
              <a:spcBef>
                <a:spcPts val="24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On February 1, 2003, the Space Shuttle Columbia exploded. This was the second disaster in 113 space missions for NASA. On the basis of this information, what is the probability that a future mission is successfully completed?</a:t>
            </a:r>
            <a:endParaRPr/>
          </a:p>
          <a:p>
            <a:pPr indent="0" lvl="0" marL="0" marR="0" rtl="0" algn="l">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pic>
        <p:nvPicPr>
          <p:cNvPr id="136" name="Google Shape;136;p18"/>
          <p:cNvPicPr preferRelativeResize="0"/>
          <p:nvPr/>
        </p:nvPicPr>
        <p:blipFill rotWithShape="1">
          <a:blip r:embed="rId6">
            <a:alphaModFix/>
          </a:blip>
          <a:srcRect b="0" l="0" r="0" t="0"/>
          <a:stretch/>
        </p:blipFill>
        <p:spPr>
          <a:xfrm>
            <a:off x="4840287" y="5070475"/>
            <a:ext cx="3662362" cy="700087"/>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p:nvPr>
            <p:ph type="title"/>
          </p:nvPr>
        </p:nvSpPr>
        <p:spPr>
          <a:xfrm>
            <a:off x="533400" y="457200"/>
            <a:ext cx="7924800" cy="914400"/>
          </a:xfrm>
          <a:prstGeom prst="roundRect">
            <a:avLst>
              <a:gd fmla="val 16667" name="adj"/>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Subjective Probability - Example</a:t>
            </a:r>
            <a:endParaRPr/>
          </a:p>
        </p:txBody>
      </p:sp>
      <p:sp>
        <p:nvSpPr>
          <p:cNvPr id="143" name="Google Shape;143;p19"/>
          <p:cNvSpPr txBox="1"/>
          <p:nvPr>
            <p:ph idx="1" type="body"/>
          </p:nvPr>
        </p:nvSpPr>
        <p:spPr>
          <a:xfrm>
            <a:off x="628650" y="3498850"/>
            <a:ext cx="7772400" cy="1911350"/>
          </a:xfrm>
          <a:prstGeom prst="rect">
            <a:avLst/>
          </a:prstGeom>
          <a:noFill/>
          <a:ln>
            <a:noFill/>
          </a:ln>
        </p:spPr>
        <p:txBody>
          <a:bodyPr anchorCtr="0" anchor="t" bIns="46025" lIns="92075" spcFirstLastPara="1" rIns="92075" wrap="square" tIns="46025">
            <a:noAutofit/>
          </a:bodyPr>
          <a:lstStyle/>
          <a:p>
            <a:pPr indent="-342900" lvl="0" marL="342900" rtl="0" algn="l">
              <a:lnSpc>
                <a:spcPct val="80000"/>
              </a:lnSpc>
              <a:spcBef>
                <a:spcPts val="0"/>
              </a:spcBef>
              <a:spcAft>
                <a:spcPts val="0"/>
              </a:spcAft>
              <a:buClr>
                <a:schemeClr val="dk1"/>
              </a:buClr>
              <a:buSzPts val="1500"/>
              <a:buFont typeface="Noto Sans Symbols"/>
              <a:buChar char="●"/>
            </a:pPr>
            <a:r>
              <a:rPr b="0" i="0" lang="en-US" sz="2000" u="none">
                <a:solidFill>
                  <a:schemeClr val="dk1"/>
                </a:solidFill>
                <a:latin typeface="Arial"/>
                <a:ea typeface="Arial"/>
                <a:cs typeface="Arial"/>
                <a:sym typeface="Arial"/>
              </a:rPr>
              <a:t>If there is little or no past experience or information on which to base a probability, it may be arrived at subjectively.</a:t>
            </a:r>
            <a:endParaRPr/>
          </a:p>
          <a:p>
            <a:pPr indent="-342900" lvl="0" marL="342900" rtl="0" algn="l">
              <a:lnSpc>
                <a:spcPct val="80000"/>
              </a:lnSpc>
              <a:spcBef>
                <a:spcPts val="400"/>
              </a:spcBef>
              <a:spcAft>
                <a:spcPts val="0"/>
              </a:spcAft>
              <a:buSzPts val="1500"/>
              <a:buNone/>
            </a:pPr>
            <a:r>
              <a:t/>
            </a:r>
            <a:endParaRPr b="0" i="0" sz="2000" u="none">
              <a:solidFill>
                <a:schemeClr val="dk1"/>
              </a:solidFill>
              <a:latin typeface="Arial"/>
              <a:ea typeface="Arial"/>
              <a:cs typeface="Arial"/>
              <a:sym typeface="Arial"/>
            </a:endParaRPr>
          </a:p>
          <a:p>
            <a:pPr indent="-342900" lvl="0" marL="342900" rtl="0" algn="l">
              <a:lnSpc>
                <a:spcPct val="80000"/>
              </a:lnSpc>
              <a:spcBef>
                <a:spcPts val="400"/>
              </a:spcBef>
              <a:spcAft>
                <a:spcPts val="0"/>
              </a:spcAft>
              <a:buClr>
                <a:schemeClr val="dk1"/>
              </a:buClr>
              <a:buSzPts val="1500"/>
              <a:buFont typeface="Noto Sans Symbols"/>
              <a:buChar char="●"/>
            </a:pPr>
            <a:r>
              <a:rPr b="0" i="0" lang="en-US" sz="2000" u="none">
                <a:solidFill>
                  <a:schemeClr val="dk1"/>
                </a:solidFill>
                <a:latin typeface="Arial"/>
                <a:ea typeface="Arial"/>
                <a:cs typeface="Arial"/>
                <a:sym typeface="Arial"/>
              </a:rPr>
              <a:t>Illustrations of subjective probability are:</a:t>
            </a:r>
            <a:endParaRPr/>
          </a:p>
          <a:p>
            <a:pPr indent="-285750" lvl="1" marL="742950" rtl="0" algn="l">
              <a:lnSpc>
                <a:spcPct val="80000"/>
              </a:lnSpc>
              <a:spcBef>
                <a:spcPts val="360"/>
              </a:spcBef>
              <a:spcAft>
                <a:spcPts val="0"/>
              </a:spcAft>
              <a:buSzPts val="1350"/>
              <a:buFont typeface="Arial"/>
              <a:buNone/>
            </a:pPr>
            <a:r>
              <a:rPr b="0" i="0" lang="en-US" sz="1800" u="none">
                <a:solidFill>
                  <a:schemeClr val="dk1"/>
                </a:solidFill>
                <a:latin typeface="Arial"/>
                <a:ea typeface="Arial"/>
                <a:cs typeface="Arial"/>
                <a:sym typeface="Arial"/>
              </a:rPr>
              <a:t>1. Estimating the likelihood the New England Patriots will play in the Super Bowl next year.</a:t>
            </a:r>
            <a:endParaRPr/>
          </a:p>
          <a:p>
            <a:pPr indent="-285750" lvl="1" marL="742950" rtl="0" algn="l">
              <a:lnSpc>
                <a:spcPct val="80000"/>
              </a:lnSpc>
              <a:spcBef>
                <a:spcPts val="360"/>
              </a:spcBef>
              <a:spcAft>
                <a:spcPts val="0"/>
              </a:spcAft>
              <a:buSzPts val="1350"/>
              <a:buFont typeface="Arial"/>
              <a:buNone/>
            </a:pPr>
            <a:r>
              <a:rPr b="0" i="0" lang="en-US" sz="1800" u="none">
                <a:solidFill>
                  <a:schemeClr val="dk1"/>
                </a:solidFill>
                <a:latin typeface="Arial"/>
                <a:ea typeface="Arial"/>
                <a:cs typeface="Arial"/>
                <a:sym typeface="Arial"/>
              </a:rPr>
              <a:t>2. Estimating the likelihood you will be married before the age of 30.</a:t>
            </a:r>
            <a:endParaRPr/>
          </a:p>
          <a:p>
            <a:pPr indent="-285750" lvl="1" marL="742950" rtl="0" algn="l">
              <a:lnSpc>
                <a:spcPct val="80000"/>
              </a:lnSpc>
              <a:spcBef>
                <a:spcPts val="360"/>
              </a:spcBef>
              <a:spcAft>
                <a:spcPts val="0"/>
              </a:spcAft>
              <a:buSzPts val="1350"/>
              <a:buFont typeface="Arial"/>
              <a:buNone/>
            </a:pPr>
            <a:r>
              <a:rPr b="0" i="0" lang="en-US" sz="1800" u="none">
                <a:solidFill>
                  <a:schemeClr val="dk1"/>
                </a:solidFill>
                <a:latin typeface="Arial"/>
                <a:ea typeface="Arial"/>
                <a:cs typeface="Arial"/>
                <a:sym typeface="Arial"/>
              </a:rPr>
              <a:t>3. Estimating the likelihood the U.S. budget deficit will be reduced by half in the next 10 years.</a:t>
            </a:r>
            <a:endParaRPr/>
          </a:p>
          <a:p>
            <a:pPr indent="-257175" lvl="0" marL="342900" rtl="0" algn="l">
              <a:spcBef>
                <a:spcPts val="360"/>
              </a:spcBef>
              <a:spcAft>
                <a:spcPts val="0"/>
              </a:spcAft>
              <a:buSzPts val="1350"/>
              <a:buNone/>
            </a:pPr>
            <a:r>
              <a:t/>
            </a:r>
            <a:endParaRPr b="0" i="0" sz="1800" u="none">
              <a:solidFill>
                <a:schemeClr val="dk1"/>
              </a:solidFill>
              <a:latin typeface="Arial"/>
              <a:ea typeface="Arial"/>
              <a:cs typeface="Arial"/>
              <a:sym typeface="Arial"/>
            </a:endParaRPr>
          </a:p>
        </p:txBody>
      </p:sp>
      <p:sp>
        <p:nvSpPr>
          <p:cNvPr id="144" name="Google Shape;144;p19"/>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pic>
        <p:nvPicPr>
          <p:cNvPr id="145" name="Google Shape;145;p19"/>
          <p:cNvPicPr preferRelativeResize="0"/>
          <p:nvPr/>
        </p:nvPicPr>
        <p:blipFill rotWithShape="1">
          <a:blip r:embed="rId3">
            <a:alphaModFix/>
          </a:blip>
          <a:srcRect b="0" l="0" r="0" t="0"/>
          <a:stretch/>
        </p:blipFill>
        <p:spPr>
          <a:xfrm>
            <a:off x="571500" y="2071687"/>
            <a:ext cx="8343900" cy="1012825"/>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5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5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500"/>
                                        <p:tgtEl>
                                          <p:spTgt spid="1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500"/>
                                        <p:tgtEl>
                                          <p:spTgt spid="1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Effect filter="fade" transition="in">
                                      <p:cBhvr>
                                        <p:cTn dur="500"/>
                                        <p:tgtEl>
                                          <p:spTgt spid="1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animEffect filter="fade" transition="in">
                                      <p:cBhvr>
                                        <p:cTn dur="500"/>
                                        <p:tgtEl>
                                          <p:spTgt spid="1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animEffect filter="fade" transition="in">
                                      <p:cBhvr>
                                        <p:cTn dur="500"/>
                                        <p:tgtEl>
                                          <p:spTgt spid="14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Summary of Types of Probability</a:t>
            </a:r>
            <a:endParaRPr/>
          </a:p>
        </p:txBody>
      </p:sp>
      <p:pic>
        <p:nvPicPr>
          <p:cNvPr descr="0515" id="152" name="Google Shape;152;p20"/>
          <p:cNvPicPr preferRelativeResize="0"/>
          <p:nvPr/>
        </p:nvPicPr>
        <p:blipFill rotWithShape="1">
          <a:blip r:embed="rId3">
            <a:alphaModFix/>
          </a:blip>
          <a:srcRect b="0" l="0" r="0" t="0"/>
          <a:stretch/>
        </p:blipFill>
        <p:spPr>
          <a:xfrm>
            <a:off x="1504950" y="2457450"/>
            <a:ext cx="6638925" cy="3419475"/>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Rules of Addition</a:t>
            </a:r>
            <a:endParaRPr/>
          </a:p>
        </p:txBody>
      </p:sp>
      <p:sp>
        <p:nvSpPr>
          <p:cNvPr id="159" name="Google Shape;159;p21"/>
          <p:cNvSpPr txBox="1"/>
          <p:nvPr>
            <p:ph idx="1" type="body"/>
          </p:nvPr>
        </p:nvSpPr>
        <p:spPr>
          <a:xfrm>
            <a:off x="552450" y="1787525"/>
            <a:ext cx="3136900" cy="43561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900"/>
              <a:buNone/>
            </a:pPr>
            <a:r>
              <a:rPr b="1" i="0" lang="en-US" sz="1200" u="none">
                <a:solidFill>
                  <a:schemeClr val="dk1"/>
                </a:solidFill>
                <a:latin typeface="Arial"/>
                <a:ea typeface="Arial"/>
                <a:cs typeface="Arial"/>
                <a:sym typeface="Arial"/>
              </a:rPr>
              <a:t>Rules of Addition</a:t>
            </a:r>
            <a:endParaRPr/>
          </a:p>
          <a:p>
            <a:pPr indent="-342900" lvl="0" marL="342900" rtl="0" algn="l">
              <a:lnSpc>
                <a:spcPct val="9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Special Rule of Addition - If two events </a:t>
            </a:r>
            <a:r>
              <a:rPr b="0" i="1" lang="en-US" sz="1200" u="none">
                <a:solidFill>
                  <a:schemeClr val="dk1"/>
                </a:solidFill>
                <a:latin typeface="Arial"/>
                <a:ea typeface="Arial"/>
                <a:cs typeface="Arial"/>
                <a:sym typeface="Arial"/>
              </a:rPr>
              <a:t>A </a:t>
            </a:r>
            <a:r>
              <a:rPr b="0" i="0" lang="en-US" sz="1200" u="none">
                <a:solidFill>
                  <a:schemeClr val="dk1"/>
                </a:solidFill>
                <a:latin typeface="Arial"/>
                <a:ea typeface="Arial"/>
                <a:cs typeface="Arial"/>
                <a:sym typeface="Arial"/>
              </a:rPr>
              <a:t>and </a:t>
            </a:r>
            <a:r>
              <a:rPr b="0" i="1" lang="en-US" sz="1200" u="none">
                <a:solidFill>
                  <a:schemeClr val="dk1"/>
                </a:solidFill>
                <a:latin typeface="Arial"/>
                <a:ea typeface="Arial"/>
                <a:cs typeface="Arial"/>
                <a:sym typeface="Arial"/>
              </a:rPr>
              <a:t>B </a:t>
            </a:r>
            <a:r>
              <a:rPr b="0" i="0" lang="en-US" sz="1200" u="none">
                <a:solidFill>
                  <a:schemeClr val="dk1"/>
                </a:solidFill>
                <a:latin typeface="Arial"/>
                <a:ea typeface="Arial"/>
                <a:cs typeface="Arial"/>
                <a:sym typeface="Arial"/>
              </a:rPr>
              <a:t>are mutually exclusive, the probability of one </a:t>
            </a:r>
            <a:r>
              <a:rPr b="0" i="1" lang="en-US" sz="1200" u="none">
                <a:solidFill>
                  <a:schemeClr val="dk1"/>
                </a:solidFill>
                <a:latin typeface="Arial"/>
                <a:ea typeface="Arial"/>
                <a:cs typeface="Arial"/>
                <a:sym typeface="Arial"/>
              </a:rPr>
              <a:t>or </a:t>
            </a:r>
            <a:r>
              <a:rPr b="0" i="0" lang="en-US" sz="1200" u="none">
                <a:solidFill>
                  <a:schemeClr val="dk1"/>
                </a:solidFill>
                <a:latin typeface="Arial"/>
                <a:ea typeface="Arial"/>
                <a:cs typeface="Arial"/>
                <a:sym typeface="Arial"/>
              </a:rPr>
              <a:t>the other event’s occurring equals the sum of their  probabilities. </a:t>
            </a:r>
            <a:endParaRPr/>
          </a:p>
          <a:p>
            <a:pPr indent="-342900" lvl="0" marL="342900" rtl="0" algn="l">
              <a:lnSpc>
                <a:spcPct val="90000"/>
              </a:lnSpc>
              <a:spcBef>
                <a:spcPts val="240"/>
              </a:spcBef>
              <a:spcAft>
                <a:spcPts val="0"/>
              </a:spcAft>
              <a:buSzPts val="900"/>
              <a:buNone/>
            </a:pPr>
            <a:r>
              <a:rPr b="0" i="0" lang="en-US" sz="1200" u="none">
                <a:solidFill>
                  <a:schemeClr val="dk1"/>
                </a:solidFill>
                <a:latin typeface="Arial"/>
                <a:ea typeface="Arial"/>
                <a:cs typeface="Arial"/>
                <a:sym typeface="Arial"/>
              </a:rPr>
              <a:t>	</a:t>
            </a:r>
            <a:r>
              <a:rPr b="1" i="0" lang="en-US" sz="1200" u="none">
                <a:solidFill>
                  <a:schemeClr val="dk1"/>
                </a:solidFill>
                <a:latin typeface="Arial"/>
                <a:ea typeface="Arial"/>
                <a:cs typeface="Arial"/>
                <a:sym typeface="Arial"/>
              </a:rPr>
              <a:t>P(A or B) = P(A) + P(B)</a:t>
            </a:r>
            <a:r>
              <a:rPr b="0" i="0" lang="en-US" sz="1200" u="none">
                <a:solidFill>
                  <a:schemeClr val="dk1"/>
                </a:solidFill>
                <a:latin typeface="Arial"/>
                <a:ea typeface="Arial"/>
                <a:cs typeface="Arial"/>
                <a:sym typeface="Arial"/>
              </a:rPr>
              <a:t> </a:t>
            </a:r>
            <a:endParaRPr/>
          </a:p>
          <a:p>
            <a:pPr indent="-342900" lvl="0" marL="342900" rtl="0" algn="l">
              <a:lnSpc>
                <a:spcPct val="9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The General Rule of Addition - If A and B are two events that are not mutually exclusive, then P(A or B) is given by the following formula:</a:t>
            </a:r>
            <a:endParaRPr/>
          </a:p>
          <a:p>
            <a:pPr indent="-342900" lvl="0" marL="342900" rtl="0" algn="l">
              <a:lnSpc>
                <a:spcPct val="90000"/>
              </a:lnSpc>
              <a:spcBef>
                <a:spcPts val="240"/>
              </a:spcBef>
              <a:spcAft>
                <a:spcPts val="0"/>
              </a:spcAft>
              <a:buSzPts val="900"/>
              <a:buNone/>
            </a:pPr>
            <a:r>
              <a:rPr b="0" i="0" lang="en-US" sz="1200" u="none">
                <a:solidFill>
                  <a:schemeClr val="dk1"/>
                </a:solidFill>
                <a:latin typeface="Arial"/>
                <a:ea typeface="Arial"/>
                <a:cs typeface="Arial"/>
                <a:sym typeface="Arial"/>
              </a:rPr>
              <a:t>	</a:t>
            </a:r>
            <a:r>
              <a:rPr b="1" i="0" lang="en-US" sz="1200" u="none">
                <a:solidFill>
                  <a:schemeClr val="dk1"/>
                </a:solidFill>
                <a:latin typeface="Arial"/>
                <a:ea typeface="Arial"/>
                <a:cs typeface="Arial"/>
                <a:sym typeface="Arial"/>
              </a:rPr>
              <a:t>P(A or B) = P(A) + P(B) - P(A and B)</a:t>
            </a:r>
            <a:endParaRPr/>
          </a:p>
          <a:p>
            <a:pPr indent="-285750" lvl="0" marL="342900" rtl="0" algn="l">
              <a:spcBef>
                <a:spcPts val="240"/>
              </a:spcBef>
              <a:spcAft>
                <a:spcPts val="0"/>
              </a:spcAft>
              <a:buSzPts val="900"/>
              <a:buNone/>
            </a:pPr>
            <a:r>
              <a:t/>
            </a:r>
            <a:endParaRPr b="1" i="0" sz="1200" u="none">
              <a:solidFill>
                <a:schemeClr val="dk1"/>
              </a:solidFill>
              <a:latin typeface="Arial"/>
              <a:ea typeface="Arial"/>
              <a:cs typeface="Arial"/>
              <a:sym typeface="Arial"/>
            </a:endParaRPr>
          </a:p>
        </p:txBody>
      </p:sp>
      <p:pic>
        <p:nvPicPr>
          <p:cNvPr descr="0516" id="160" name="Google Shape;160;p21"/>
          <p:cNvPicPr preferRelativeResize="0"/>
          <p:nvPr/>
        </p:nvPicPr>
        <p:blipFill rotWithShape="1">
          <a:blip r:embed="rId3">
            <a:alphaModFix/>
          </a:blip>
          <a:srcRect b="0" l="0" r="0" t="0"/>
          <a:stretch/>
        </p:blipFill>
        <p:spPr>
          <a:xfrm>
            <a:off x="692150" y="4227512"/>
            <a:ext cx="1752600" cy="2473325"/>
          </a:xfrm>
          <a:prstGeom prst="rect">
            <a:avLst/>
          </a:prstGeom>
          <a:noFill/>
          <a:ln>
            <a:noFill/>
          </a:ln>
        </p:spPr>
      </p:pic>
      <p:sp>
        <p:nvSpPr>
          <p:cNvPr id="161" name="Google Shape;161;p21"/>
          <p:cNvSpPr txBox="1"/>
          <p:nvPr/>
        </p:nvSpPr>
        <p:spPr>
          <a:xfrm>
            <a:off x="4146550" y="1797050"/>
            <a:ext cx="4572000" cy="3786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EXAMPLE:</a:t>
            </a:r>
            <a:endParaRPr/>
          </a:p>
          <a:p>
            <a:pPr indent="0" lvl="0" marL="0" marR="0" rtl="0" algn="l">
              <a:lnSpc>
                <a:spcPct val="100000"/>
              </a:lnSpc>
              <a:spcBef>
                <a:spcPts val="0"/>
              </a:spcBef>
              <a:spcAft>
                <a:spcPts val="0"/>
              </a:spcAft>
              <a:buClr>
                <a:schemeClr val="dk1"/>
              </a:buClr>
              <a:buSzPts val="1200"/>
              <a:buFont typeface="Times New Roman"/>
              <a:buNone/>
            </a:pPr>
            <a:r>
              <a:t/>
            </a:r>
            <a:endParaRPr b="1"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An automatic Shaw machine fills plastic bags with a mixture of beans, broccoli, and other vegetables. Most of the bags contain the correct weight, but because of the variation in the size of the beans and other vegetables, a package might be underweight or overweight. A check of 4,000 packages filled in the past month revealed:</a:t>
            </a:r>
            <a:endParaRPr/>
          </a:p>
          <a:p>
            <a:pPr indent="0" lvl="0" marL="0" marR="0" rtl="0" algn="l">
              <a:lnSpc>
                <a:spcPct val="100000"/>
              </a:lnSpc>
              <a:spcBef>
                <a:spcPts val="0"/>
              </a:spcBef>
              <a:spcAft>
                <a:spcPts val="0"/>
              </a:spcAft>
              <a:buClr>
                <a:schemeClr val="dk1"/>
              </a:buClr>
              <a:buSzPts val="1200"/>
              <a:buFont typeface="Times New Roman"/>
              <a:buNone/>
            </a:pPr>
            <a:r>
              <a:t/>
            </a:r>
            <a:endParaRPr b="1"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imes New Roman"/>
              <a:buNone/>
            </a:pPr>
            <a:r>
              <a:t/>
            </a:r>
            <a:endParaRPr b="1"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imes New Roman"/>
              <a:buNone/>
            </a:pPr>
            <a:r>
              <a:t/>
            </a:r>
            <a:endParaRPr b="1"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imes New Roman"/>
              <a:buNone/>
            </a:pPr>
            <a:r>
              <a:t/>
            </a:r>
            <a:endParaRPr b="1"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imes New Roman"/>
              <a:buNone/>
            </a:pPr>
            <a:r>
              <a:t/>
            </a:r>
            <a:endParaRPr b="1" i="1"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imes New Roman"/>
              <a:buNone/>
            </a:pPr>
            <a:r>
              <a:t/>
            </a:r>
            <a:endParaRPr b="1"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imes New Roman"/>
              <a:buNone/>
            </a:pPr>
            <a:r>
              <a:t/>
            </a:r>
            <a:endParaRPr b="1"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imes New Roman"/>
              <a:buNone/>
            </a:pPr>
            <a:r>
              <a:t/>
            </a:r>
            <a:endParaRPr b="1"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What is the probability that a particular package will be either underweight or overweight?</a:t>
            </a:r>
            <a:endParaRPr/>
          </a:p>
          <a:p>
            <a:pPr indent="0" lvl="0" marL="0" marR="0" rtl="0" algn="l">
              <a:lnSpc>
                <a:spcPct val="100000"/>
              </a:lnSpc>
              <a:spcBef>
                <a:spcPts val="0"/>
              </a:spcBef>
              <a:spcAft>
                <a:spcPts val="0"/>
              </a:spcAft>
              <a:buClr>
                <a:schemeClr val="dk1"/>
              </a:buClr>
              <a:buSzPts val="1200"/>
              <a:buFont typeface="Times New Roman"/>
              <a:buNone/>
            </a:pPr>
            <a:r>
              <a:t/>
            </a:r>
            <a:endParaRPr b="1"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P(A or C) = P(A) + P(C)  = .025 + .075 = .10</a:t>
            </a:r>
            <a:endParaRPr/>
          </a:p>
        </p:txBody>
      </p:sp>
      <p:pic>
        <p:nvPicPr>
          <p:cNvPr id="162" name="Google Shape;162;p21"/>
          <p:cNvPicPr preferRelativeResize="0"/>
          <p:nvPr/>
        </p:nvPicPr>
        <p:blipFill rotWithShape="1">
          <a:blip r:embed="rId4">
            <a:alphaModFix/>
          </a:blip>
          <a:srcRect b="0" l="0" r="0" t="0"/>
          <a:stretch/>
        </p:blipFill>
        <p:spPr>
          <a:xfrm>
            <a:off x="4640262" y="3511550"/>
            <a:ext cx="3211512" cy="1119187"/>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p:nvPr>
            <p:ph type="title"/>
          </p:nvPr>
        </p:nvSpPr>
        <p:spPr>
          <a:xfrm>
            <a:off x="533400" y="457200"/>
            <a:ext cx="7924800" cy="914400"/>
          </a:xfrm>
          <a:prstGeom prst="roundRect">
            <a:avLst>
              <a:gd fmla="val 16667" name="adj"/>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The Complement Rule</a:t>
            </a:r>
            <a:endParaRPr/>
          </a:p>
        </p:txBody>
      </p:sp>
      <p:sp>
        <p:nvSpPr>
          <p:cNvPr id="169" name="Google Shape;169;p22"/>
          <p:cNvSpPr txBox="1"/>
          <p:nvPr>
            <p:ph idx="1" type="body"/>
          </p:nvPr>
        </p:nvSpPr>
        <p:spPr>
          <a:xfrm>
            <a:off x="647700" y="1712912"/>
            <a:ext cx="3114675" cy="13462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900"/>
              <a:buNone/>
            </a:pPr>
            <a:r>
              <a:rPr b="0" i="0" lang="en-US" sz="1200" u="none">
                <a:solidFill>
                  <a:schemeClr val="dk1"/>
                </a:solidFill>
                <a:latin typeface="Arial"/>
                <a:ea typeface="Arial"/>
                <a:cs typeface="Arial"/>
                <a:sym typeface="Arial"/>
              </a:rPr>
              <a:t>The </a:t>
            </a:r>
            <a:r>
              <a:rPr b="0" i="0" lang="en-US" sz="1200" u="none">
                <a:solidFill>
                  <a:schemeClr val="accent1"/>
                </a:solidFill>
                <a:latin typeface="Arial"/>
                <a:ea typeface="Arial"/>
                <a:cs typeface="Arial"/>
                <a:sym typeface="Arial"/>
              </a:rPr>
              <a:t>complement rule</a:t>
            </a:r>
            <a:r>
              <a:rPr b="0" i="0" lang="en-US" sz="1200" u="none">
                <a:solidFill>
                  <a:schemeClr val="dk1"/>
                </a:solidFill>
                <a:latin typeface="Arial"/>
                <a:ea typeface="Arial"/>
                <a:cs typeface="Arial"/>
                <a:sym typeface="Arial"/>
              </a:rPr>
              <a:t> is used to determine the probability of an event occurring by subtracting the probability of the event</a:t>
            </a:r>
            <a:r>
              <a:rPr b="0" i="1" lang="en-US" sz="1200" u="none">
                <a:solidFill>
                  <a:schemeClr val="dk1"/>
                </a:solidFill>
                <a:latin typeface="Arial"/>
                <a:ea typeface="Arial"/>
                <a:cs typeface="Arial"/>
                <a:sym typeface="Arial"/>
              </a:rPr>
              <a:t> not</a:t>
            </a:r>
            <a:r>
              <a:rPr b="0" i="0" lang="en-US" sz="1200" u="none">
                <a:solidFill>
                  <a:schemeClr val="dk1"/>
                </a:solidFill>
                <a:latin typeface="Arial"/>
                <a:ea typeface="Arial"/>
                <a:cs typeface="Arial"/>
                <a:sym typeface="Arial"/>
              </a:rPr>
              <a:t> occurring from 1.</a:t>
            </a:r>
            <a:endParaRPr/>
          </a:p>
          <a:p>
            <a:pPr indent="-342900" lvl="0" marL="342900" rtl="0" algn="l">
              <a:lnSpc>
                <a:spcPct val="100000"/>
              </a:lnSpc>
              <a:spcBef>
                <a:spcPts val="240"/>
              </a:spcBef>
              <a:spcAft>
                <a:spcPts val="0"/>
              </a:spcAft>
              <a:buSzPts val="900"/>
              <a:buNone/>
            </a:pPr>
            <a:r>
              <a:rPr b="0" i="0" lang="en-US" sz="1200" u="none">
                <a:solidFill>
                  <a:schemeClr val="dk1"/>
                </a:solidFill>
                <a:latin typeface="Arial"/>
                <a:ea typeface="Arial"/>
                <a:cs typeface="Arial"/>
                <a:sym typeface="Arial"/>
              </a:rPr>
              <a:t> </a:t>
            </a:r>
            <a:r>
              <a:rPr b="0" i="0" lang="en-US" sz="1200" u="none">
                <a:solidFill>
                  <a:srgbClr val="000000"/>
                </a:solidFill>
                <a:latin typeface="Arial"/>
                <a:ea typeface="Arial"/>
                <a:cs typeface="Arial"/>
                <a:sym typeface="Arial"/>
              </a:rPr>
              <a:t>	</a:t>
            </a:r>
            <a:r>
              <a:rPr b="0" i="1" lang="en-US" sz="1200" u="none">
                <a:solidFill>
                  <a:srgbClr val="000000"/>
                </a:solidFill>
                <a:latin typeface="Arial"/>
                <a:ea typeface="Arial"/>
                <a:cs typeface="Arial"/>
                <a:sym typeface="Arial"/>
              </a:rPr>
              <a:t>P</a:t>
            </a:r>
            <a:r>
              <a:rPr b="0" i="0" lang="en-US" sz="1200" u="none">
                <a:solidFill>
                  <a:srgbClr val="000000"/>
                </a:solidFill>
                <a:latin typeface="Arial"/>
                <a:ea typeface="Arial"/>
                <a:cs typeface="Arial"/>
                <a:sym typeface="Arial"/>
              </a:rPr>
              <a:t>(</a:t>
            </a:r>
            <a:r>
              <a:rPr b="0" i="1" lang="en-US" sz="1200" u="none">
                <a:solidFill>
                  <a:srgbClr val="000000"/>
                </a:solidFill>
                <a:latin typeface="Arial"/>
                <a:ea typeface="Arial"/>
                <a:cs typeface="Arial"/>
                <a:sym typeface="Arial"/>
              </a:rPr>
              <a:t>A</a:t>
            </a:r>
            <a:r>
              <a:rPr b="0" i="0" lang="en-US" sz="1200" u="none">
                <a:solidFill>
                  <a:srgbClr val="000000"/>
                </a:solidFill>
                <a:latin typeface="Arial"/>
                <a:ea typeface="Arial"/>
                <a:cs typeface="Arial"/>
                <a:sym typeface="Arial"/>
              </a:rPr>
              <a:t>) + </a:t>
            </a:r>
            <a:r>
              <a:rPr b="0" i="1" lang="en-US" sz="1200" u="none">
                <a:solidFill>
                  <a:srgbClr val="000000"/>
                </a:solidFill>
                <a:latin typeface="Arial"/>
                <a:ea typeface="Arial"/>
                <a:cs typeface="Arial"/>
                <a:sym typeface="Arial"/>
              </a:rPr>
              <a:t>P</a:t>
            </a:r>
            <a:r>
              <a:rPr b="0" i="0" lang="en-US" sz="1200" u="none">
                <a:solidFill>
                  <a:srgbClr val="000000"/>
                </a:solidFill>
                <a:latin typeface="Arial"/>
                <a:ea typeface="Arial"/>
                <a:cs typeface="Arial"/>
                <a:sym typeface="Arial"/>
              </a:rPr>
              <a:t>(~</a:t>
            </a:r>
            <a:r>
              <a:rPr b="0" i="1" lang="en-US" sz="1200" u="none">
                <a:solidFill>
                  <a:srgbClr val="000000"/>
                </a:solidFill>
                <a:latin typeface="Arial"/>
                <a:ea typeface="Arial"/>
                <a:cs typeface="Arial"/>
                <a:sym typeface="Arial"/>
              </a:rPr>
              <a:t>A</a:t>
            </a:r>
            <a:r>
              <a:rPr b="0" i="0" lang="en-US" sz="1200" u="none">
                <a:solidFill>
                  <a:srgbClr val="000000"/>
                </a:solidFill>
                <a:latin typeface="Arial"/>
                <a:ea typeface="Arial"/>
                <a:cs typeface="Arial"/>
                <a:sym typeface="Arial"/>
              </a:rPr>
              <a:t>) = 1</a:t>
            </a:r>
            <a:r>
              <a:rPr b="0" i="0" lang="en-US" sz="1200" u="none">
                <a:solidFill>
                  <a:schemeClr val="dk1"/>
                </a:solidFill>
                <a:latin typeface="Arial"/>
                <a:ea typeface="Arial"/>
                <a:cs typeface="Arial"/>
                <a:sym typeface="Arial"/>
              </a:rPr>
              <a:t> </a:t>
            </a:r>
            <a:endParaRPr/>
          </a:p>
          <a:p>
            <a:pPr indent="-342900" lvl="0" marL="342900" rtl="0" algn="l">
              <a:lnSpc>
                <a:spcPct val="100000"/>
              </a:lnSpc>
              <a:spcBef>
                <a:spcPts val="240"/>
              </a:spcBef>
              <a:spcAft>
                <a:spcPts val="0"/>
              </a:spcAft>
              <a:buSzPts val="900"/>
              <a:buNone/>
            </a:pPr>
            <a:r>
              <a:rPr b="0" i="0" lang="en-US" sz="1200" u="none">
                <a:solidFill>
                  <a:schemeClr val="dk1"/>
                </a:solidFill>
                <a:latin typeface="Arial"/>
                <a:ea typeface="Arial"/>
                <a:cs typeface="Arial"/>
                <a:sym typeface="Arial"/>
              </a:rPr>
              <a:t>	 or </a:t>
            </a:r>
            <a:r>
              <a:rPr b="0" i="1" lang="en-US" sz="1200" u="none">
                <a:solidFill>
                  <a:srgbClr val="000000"/>
                </a:solidFill>
                <a:latin typeface="Arial"/>
                <a:ea typeface="Arial"/>
                <a:cs typeface="Arial"/>
                <a:sym typeface="Arial"/>
              </a:rPr>
              <a:t>P</a:t>
            </a:r>
            <a:r>
              <a:rPr b="0" i="0" lang="en-US" sz="1200" u="none">
                <a:solidFill>
                  <a:srgbClr val="000000"/>
                </a:solidFill>
                <a:latin typeface="Arial"/>
                <a:ea typeface="Arial"/>
                <a:cs typeface="Arial"/>
                <a:sym typeface="Arial"/>
              </a:rPr>
              <a:t>(</a:t>
            </a:r>
            <a:r>
              <a:rPr b="0" i="1" lang="en-US" sz="1200" u="none">
                <a:solidFill>
                  <a:srgbClr val="000000"/>
                </a:solidFill>
                <a:latin typeface="Arial"/>
                <a:ea typeface="Arial"/>
                <a:cs typeface="Arial"/>
                <a:sym typeface="Arial"/>
              </a:rPr>
              <a:t>A</a:t>
            </a:r>
            <a:r>
              <a:rPr b="0" i="0" lang="en-US" sz="1200" u="none">
                <a:solidFill>
                  <a:srgbClr val="000000"/>
                </a:solidFill>
                <a:latin typeface="Arial"/>
                <a:ea typeface="Arial"/>
                <a:cs typeface="Arial"/>
                <a:sym typeface="Arial"/>
              </a:rPr>
              <a:t>) = 1 - </a:t>
            </a:r>
            <a:r>
              <a:rPr b="0" i="1" lang="en-US" sz="1200" u="none">
                <a:solidFill>
                  <a:srgbClr val="000000"/>
                </a:solidFill>
                <a:latin typeface="Arial"/>
                <a:ea typeface="Arial"/>
                <a:cs typeface="Arial"/>
                <a:sym typeface="Arial"/>
              </a:rPr>
              <a:t>P</a:t>
            </a:r>
            <a:r>
              <a:rPr b="0" i="0" lang="en-US" sz="1200" u="none">
                <a:solidFill>
                  <a:srgbClr val="000000"/>
                </a:solidFill>
                <a:latin typeface="Arial"/>
                <a:ea typeface="Arial"/>
                <a:cs typeface="Arial"/>
                <a:sym typeface="Arial"/>
              </a:rPr>
              <a:t>(~</a:t>
            </a:r>
            <a:r>
              <a:rPr b="0" i="1" lang="en-US" sz="1200" u="none">
                <a:solidFill>
                  <a:srgbClr val="000000"/>
                </a:solidFill>
                <a:latin typeface="Arial"/>
                <a:ea typeface="Arial"/>
                <a:cs typeface="Arial"/>
                <a:sym typeface="Arial"/>
              </a:rPr>
              <a:t>A</a:t>
            </a:r>
            <a:r>
              <a:rPr b="0" i="0" lang="en-US" sz="1200" u="none">
                <a:solidFill>
                  <a:srgbClr val="000000"/>
                </a:solidFill>
                <a:latin typeface="Arial"/>
                <a:ea typeface="Arial"/>
                <a:cs typeface="Arial"/>
                <a:sym typeface="Arial"/>
              </a:rPr>
              <a:t>).</a:t>
            </a:r>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1200"/>
              </a:spcBef>
              <a:spcAft>
                <a:spcPts val="0"/>
              </a:spcAft>
              <a:buSzPts val="1800"/>
              <a:buNone/>
            </a:pPr>
            <a:r>
              <a:t/>
            </a:r>
            <a:endParaRPr b="0" i="0" sz="2400" u="none">
              <a:solidFill>
                <a:schemeClr val="dk1"/>
              </a:solidFill>
              <a:latin typeface="Arial"/>
              <a:ea typeface="Arial"/>
              <a:cs typeface="Arial"/>
              <a:sym typeface="Arial"/>
            </a:endParaRPr>
          </a:p>
          <a:p>
            <a:pPr indent="-228600" lvl="0" marL="342900" rtl="0" algn="l">
              <a:spcBef>
                <a:spcPts val="480"/>
              </a:spcBef>
              <a:spcAft>
                <a:spcPts val="0"/>
              </a:spcAft>
              <a:buSzPts val="1800"/>
              <a:buNone/>
            </a:pPr>
            <a:r>
              <a:t/>
            </a:r>
            <a:endParaRPr b="0" i="0" sz="2400" u="none">
              <a:solidFill>
                <a:schemeClr val="dk1"/>
              </a:solidFill>
              <a:latin typeface="Arial"/>
              <a:ea typeface="Arial"/>
              <a:cs typeface="Arial"/>
              <a:sym typeface="Arial"/>
            </a:endParaRPr>
          </a:p>
        </p:txBody>
      </p:sp>
      <p:sp>
        <p:nvSpPr>
          <p:cNvPr id="170" name="Google Shape;170;p22"/>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pic>
        <p:nvPicPr>
          <p:cNvPr descr="0518" id="171" name="Google Shape;171;p22"/>
          <p:cNvPicPr preferRelativeResize="0"/>
          <p:nvPr/>
        </p:nvPicPr>
        <p:blipFill rotWithShape="1">
          <a:blip r:embed="rId3">
            <a:alphaModFix/>
          </a:blip>
          <a:srcRect b="0" l="0" r="0" t="0"/>
          <a:stretch/>
        </p:blipFill>
        <p:spPr>
          <a:xfrm>
            <a:off x="779462" y="3027362"/>
            <a:ext cx="2862262" cy="1708150"/>
          </a:xfrm>
          <a:prstGeom prst="rect">
            <a:avLst/>
          </a:prstGeom>
          <a:noFill/>
          <a:ln>
            <a:noFill/>
          </a:ln>
        </p:spPr>
      </p:pic>
      <p:sp>
        <p:nvSpPr>
          <p:cNvPr id="172" name="Google Shape;172;p22"/>
          <p:cNvSpPr txBox="1"/>
          <p:nvPr/>
        </p:nvSpPr>
        <p:spPr>
          <a:xfrm>
            <a:off x="4130675" y="1738312"/>
            <a:ext cx="4519612" cy="15319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EXAMPLE</a:t>
            </a:r>
            <a:endParaRPr/>
          </a:p>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An automatic Shaw machine fills plastic bags with a mixture of beans, broccoli, and other vegetables. Most of the bags contain the correct weight, but because of the variation in the size of the beans and other vegetables, a package might be underweight or overweight. Use the complement rule to show the probability of a satisfactory bag is .900</a:t>
            </a:r>
            <a:endParaRPr/>
          </a:p>
          <a:p>
            <a:pPr indent="0" lvl="0" marL="0" marR="0" rtl="0" algn="l">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pic>
        <p:nvPicPr>
          <p:cNvPr id="173" name="Google Shape;173;p22"/>
          <p:cNvPicPr preferRelativeResize="0"/>
          <p:nvPr/>
        </p:nvPicPr>
        <p:blipFill rotWithShape="1">
          <a:blip r:embed="rId4">
            <a:alphaModFix/>
          </a:blip>
          <a:srcRect b="0" l="1860" r="22084" t="0"/>
          <a:stretch/>
        </p:blipFill>
        <p:spPr>
          <a:xfrm>
            <a:off x="4227512" y="3216275"/>
            <a:ext cx="2603500" cy="1193800"/>
          </a:xfrm>
          <a:prstGeom prst="rect">
            <a:avLst/>
          </a:prstGeom>
          <a:noFill/>
          <a:ln>
            <a:noFill/>
          </a:ln>
        </p:spPr>
      </p:pic>
      <p:pic>
        <p:nvPicPr>
          <p:cNvPr id="174" name="Google Shape;174;p22"/>
          <p:cNvPicPr preferRelativeResize="0"/>
          <p:nvPr/>
        </p:nvPicPr>
        <p:blipFill rotWithShape="1">
          <a:blip r:embed="rId5">
            <a:alphaModFix/>
          </a:blip>
          <a:srcRect b="0" l="0" r="0" t="0"/>
          <a:stretch/>
        </p:blipFill>
        <p:spPr>
          <a:xfrm>
            <a:off x="6303962" y="4803775"/>
            <a:ext cx="2293937" cy="1435100"/>
          </a:xfrm>
          <a:prstGeom prst="rect">
            <a:avLst/>
          </a:prstGeom>
          <a:noFill/>
          <a:ln>
            <a:noFill/>
          </a:ln>
        </p:spPr>
      </p:pic>
      <p:sp>
        <p:nvSpPr>
          <p:cNvPr id="175" name="Google Shape;175;p22"/>
          <p:cNvSpPr txBox="1"/>
          <p:nvPr/>
        </p:nvSpPr>
        <p:spPr>
          <a:xfrm>
            <a:off x="4244975" y="4895850"/>
            <a:ext cx="1998662" cy="12017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Times New Roman"/>
              <a:buNone/>
            </a:pPr>
            <a:r>
              <a:rPr b="1" i="1" lang="en-US" sz="1200" u="none">
                <a:solidFill>
                  <a:srgbClr val="000000"/>
                </a:solidFill>
                <a:latin typeface="Times New Roman"/>
                <a:ea typeface="Times New Roman"/>
                <a:cs typeface="Times New Roman"/>
                <a:sym typeface="Times New Roman"/>
              </a:rPr>
              <a:t>P</a:t>
            </a:r>
            <a:r>
              <a:rPr b="1" i="0" lang="en-US" sz="1200" u="none">
                <a:solidFill>
                  <a:srgbClr val="000000"/>
                </a:solidFill>
                <a:latin typeface="Times New Roman"/>
                <a:ea typeface="Times New Roman"/>
                <a:cs typeface="Times New Roman"/>
                <a:sym typeface="Times New Roman"/>
              </a:rPr>
              <a:t>(B) = 1 - </a:t>
            </a:r>
            <a:r>
              <a:rPr b="1" i="1" lang="en-US" sz="1200" u="none">
                <a:solidFill>
                  <a:srgbClr val="000000"/>
                </a:solidFill>
                <a:latin typeface="Times New Roman"/>
                <a:ea typeface="Times New Roman"/>
                <a:cs typeface="Times New Roman"/>
                <a:sym typeface="Times New Roman"/>
              </a:rPr>
              <a:t>P</a:t>
            </a:r>
            <a:r>
              <a:rPr b="1" i="0" lang="en-US" sz="1200" u="none">
                <a:solidFill>
                  <a:srgbClr val="000000"/>
                </a:solidFill>
                <a:latin typeface="Times New Roman"/>
                <a:ea typeface="Times New Roman"/>
                <a:cs typeface="Times New Roman"/>
                <a:sym typeface="Times New Roman"/>
              </a:rPr>
              <a:t>(~B)</a:t>
            </a:r>
            <a:endParaRPr/>
          </a:p>
          <a:p>
            <a:pPr indent="0" lvl="0" marL="0" marR="0" rtl="0" algn="l">
              <a:lnSpc>
                <a:spcPct val="100000"/>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         = 1 – P(A or C)</a:t>
            </a:r>
            <a:endParaRPr/>
          </a:p>
          <a:p>
            <a:pPr indent="0" lvl="0" marL="0" marR="0" rtl="0" algn="l">
              <a:lnSpc>
                <a:spcPct val="100000"/>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         = 1 – [P(A) + P(C)] </a:t>
            </a:r>
            <a:endParaRPr/>
          </a:p>
          <a:p>
            <a:pPr indent="0" lvl="0" marL="0" marR="0" rtl="0" algn="l">
              <a:lnSpc>
                <a:spcPct val="100000"/>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         = 1 – [.025 + .075]</a:t>
            </a:r>
            <a:endParaRPr/>
          </a:p>
          <a:p>
            <a:pPr indent="0" lvl="0" marL="0" marR="0" rtl="0" algn="l">
              <a:lnSpc>
                <a:spcPct val="100000"/>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         = 1 - .10</a:t>
            </a:r>
            <a:endParaRPr/>
          </a:p>
          <a:p>
            <a:pPr indent="0" lvl="0" marL="0" marR="0" rtl="0" algn="l">
              <a:lnSpc>
                <a:spcPct val="100000"/>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         = .90</a:t>
            </a:r>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psules">
  <a:themeElements>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apsules">
  <a:themeElements>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