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 name="Google Shape;15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 name="Google Shape;2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660033"/>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1" name="Google Shape;21;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2"/>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82" name="Google Shape;8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83" name="Google Shape;83;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4"/>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 name="Google Shape;90;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1" name="Google Shape;91;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2" name="Google Shape;92;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3" name="Google Shape;93;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4" name="Google Shape;94;p1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5"/>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8" name="Google Shape;98;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99" name="Google Shape;99;p1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5" name="Shape 45"/>
        <p:cNvGrpSpPr/>
        <p:nvPr/>
      </p:nvGrpSpPr>
      <p:grpSpPr>
        <a:xfrm>
          <a:off x="0" y="0"/>
          <a:ext cx="0" cy="0"/>
          <a:chOff x="0" y="0"/>
          <a:chExt cx="0" cy="0"/>
        </a:xfrm>
      </p:grpSpPr>
      <p:sp>
        <p:nvSpPr>
          <p:cNvPr id="46" name="Google Shape;46;p6"/>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6"/>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8" name="Google Shape;48;p6"/>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9" name="Google Shape;49;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51" name="Shape 51"/>
        <p:cNvGrpSpPr/>
        <p:nvPr/>
      </p:nvGrpSpPr>
      <p:grpSpPr>
        <a:xfrm>
          <a:off x="0" y="0"/>
          <a:ext cx="0" cy="0"/>
          <a:chOff x="0" y="0"/>
          <a:chExt cx="0" cy="0"/>
        </a:xfrm>
      </p:grpSpPr>
      <p:sp>
        <p:nvSpPr>
          <p:cNvPr id="52" name="Google Shape;52;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7"/>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4" name="Google Shape;54;p7"/>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5" name="Google Shape;55;p7"/>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6" name="Google Shape;56;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9"/>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64" name="Google Shape;64;p9"/>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660033"/>
                </a:solidFill>
                <a:latin typeface="Arial"/>
                <a:ea typeface="Arial"/>
                <a:cs typeface="Arial"/>
                <a:sym typeface="Arial"/>
              </a:rPr>
              <a:t>Click to edit Master title style</a:t>
            </a:r>
            <a:endParaRPr b="1" i="0" sz="3600" u="none" cap="none" strike="noStrike">
              <a:solidFill>
                <a:srgbClr val="660033"/>
              </a:solidFill>
              <a:latin typeface="Arial"/>
              <a:ea typeface="Arial"/>
              <a:cs typeface="Arial"/>
              <a:sym typeface="Arial"/>
            </a:endParaRPr>
          </a:p>
        </p:txBody>
      </p:sp>
      <p:sp>
        <p:nvSpPr>
          <p:cNvPr id="65" name="Google Shape;65;p9"/>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6" name="Google Shape;66;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0"/>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0"/>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71" name="Google Shape;71;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1"/>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11"/>
          <p:cNvSpPr/>
          <p:nvPr>
            <p:ph idx="2" type="pic"/>
          </p:nvPr>
        </p:nvSpPr>
        <p:spPr>
          <a:xfrm>
            <a:off x="1792288" y="612775"/>
            <a:ext cx="5486400" cy="4114800"/>
          </a:xfrm>
          <a:prstGeom prst="rect">
            <a:avLst/>
          </a:prstGeom>
          <a:noFill/>
          <a:ln>
            <a:noFill/>
          </a:ln>
        </p:spPr>
      </p:sp>
      <p:sp>
        <p:nvSpPr>
          <p:cNvPr id="76" name="Google Shape;76;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7" name="Google Shape;77;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 name="Google Shape;26;p3"/>
          <p:cNvGrpSpPr/>
          <p:nvPr/>
        </p:nvGrpSpPr>
        <p:grpSpPr>
          <a:xfrm>
            <a:off x="228600" y="1371600"/>
            <a:ext cx="7391400" cy="319087"/>
            <a:chOff x="144" y="1104"/>
            <a:chExt cx="4656" cy="201"/>
          </a:xfrm>
        </p:grpSpPr>
        <p:sp>
          <p:nvSpPr>
            <p:cNvPr id="27" name="Google Shape;27;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 name="Google Shape;29;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 name="Google Shape;30;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
        <p:nvSpPr>
          <p:cNvPr id="33" name="Google Shape;33;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6-</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Discrete Probability Distributions</a:t>
            </a:r>
            <a:endParaRPr/>
          </a:p>
        </p:txBody>
      </p:sp>
      <p:sp>
        <p:nvSpPr>
          <p:cNvPr id="107" name="Google Shape;107;p16"/>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660033"/>
                </a:solidFill>
                <a:latin typeface="Arial"/>
                <a:ea typeface="Arial"/>
                <a:cs typeface="Arial"/>
                <a:sym typeface="Arial"/>
              </a:rPr>
              <a:t> 6</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Hypergeometric Probability Distribution</a:t>
            </a:r>
            <a:endParaRPr/>
          </a:p>
        </p:txBody>
      </p:sp>
      <p:sp>
        <p:nvSpPr>
          <p:cNvPr id="224" name="Google Shape;224;p25"/>
          <p:cNvSpPr txBox="1"/>
          <p:nvPr/>
        </p:nvSpPr>
        <p:spPr>
          <a:xfrm>
            <a:off x="552450" y="1817687"/>
            <a:ext cx="3933825" cy="26765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An outcome on each trial of an experiment is  classified into one of two mutually exclusive categories—a </a:t>
            </a:r>
            <a:r>
              <a:rPr b="0" i="1" lang="en-US" sz="1200" u="none">
                <a:solidFill>
                  <a:schemeClr val="dk1"/>
                </a:solidFill>
                <a:latin typeface="Arial"/>
                <a:ea typeface="Arial"/>
                <a:cs typeface="Arial"/>
                <a:sym typeface="Arial"/>
              </a:rPr>
              <a:t>success or a failure</a:t>
            </a:r>
            <a:r>
              <a:rPr b="0" i="0" lang="en-US" sz="12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The </a:t>
            </a:r>
            <a:r>
              <a:rPr b="0" i="1" lang="en-US" sz="1200" u="none">
                <a:solidFill>
                  <a:schemeClr val="dk1"/>
                </a:solidFill>
                <a:latin typeface="Arial"/>
                <a:ea typeface="Arial"/>
                <a:cs typeface="Arial"/>
                <a:sym typeface="Arial"/>
              </a:rPr>
              <a:t>probability of success and failure changes</a:t>
            </a:r>
            <a:r>
              <a:rPr b="0" i="0" lang="en-US" sz="1200" u="none">
                <a:solidFill>
                  <a:schemeClr val="dk1"/>
                </a:solidFill>
                <a:latin typeface="Arial"/>
                <a:ea typeface="Arial"/>
                <a:cs typeface="Arial"/>
                <a:sym typeface="Arial"/>
              </a:rPr>
              <a:t> from trial to trial.</a:t>
            </a:r>
            <a:endParaRPr/>
          </a:p>
          <a:p>
            <a:pPr indent="-457200" lvl="0" marL="4572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 The </a:t>
            </a:r>
            <a:r>
              <a:rPr b="0" i="1" lang="en-US" sz="1200" u="none">
                <a:solidFill>
                  <a:schemeClr val="dk1"/>
                </a:solidFill>
                <a:latin typeface="Arial"/>
                <a:ea typeface="Arial"/>
                <a:cs typeface="Arial"/>
                <a:sym typeface="Arial"/>
              </a:rPr>
              <a:t>trials are not independent</a:t>
            </a:r>
            <a:r>
              <a:rPr b="0" i="0" lang="en-US" sz="1200" u="none">
                <a:solidFill>
                  <a:schemeClr val="dk1"/>
                </a:solidFill>
                <a:latin typeface="Arial"/>
                <a:ea typeface="Arial"/>
                <a:cs typeface="Arial"/>
                <a:sym typeface="Arial"/>
              </a:rPr>
              <a:t>, meaning that the outcome of one trial affects the outcome of any other trial.</a:t>
            </a:r>
            <a:endParaRPr/>
          </a:p>
          <a:p>
            <a:pPr indent="-457200" lvl="0" marL="45720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Note: </a:t>
            </a:r>
            <a:r>
              <a:rPr b="0" i="1" lang="en-US" sz="1200" u="none">
                <a:solidFill>
                  <a:schemeClr val="dk1"/>
                </a:solidFill>
                <a:latin typeface="Arial"/>
                <a:ea typeface="Arial"/>
                <a:cs typeface="Arial"/>
                <a:sym typeface="Arial"/>
              </a:rPr>
              <a:t>Use hypergeometric distribution if experiment is binomial, but sampling is without replacement from a finite population where n/N is more than 0.05</a:t>
            </a:r>
            <a:endParaRPr/>
          </a:p>
          <a:p>
            <a:pPr indent="-457200" lvl="0" marL="45720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Formula:</a:t>
            </a:r>
            <a:endParaRPr/>
          </a:p>
        </p:txBody>
      </p:sp>
      <p:pic>
        <p:nvPicPr>
          <p:cNvPr id="225" name="Google Shape;225;p25"/>
          <p:cNvPicPr preferRelativeResize="0"/>
          <p:nvPr/>
        </p:nvPicPr>
        <p:blipFill rotWithShape="1">
          <a:blip r:embed="rId3">
            <a:alphaModFix/>
          </a:blip>
          <a:srcRect b="0" l="49639" r="18470" t="0"/>
          <a:stretch/>
        </p:blipFill>
        <p:spPr>
          <a:xfrm>
            <a:off x="1304925" y="4316412"/>
            <a:ext cx="1963737" cy="665162"/>
          </a:xfrm>
          <a:prstGeom prst="rect">
            <a:avLst/>
          </a:prstGeom>
          <a:noFill/>
          <a:ln>
            <a:noFill/>
          </a:ln>
        </p:spPr>
      </p:pic>
      <p:pic>
        <p:nvPicPr>
          <p:cNvPr id="226" name="Google Shape;226;p25"/>
          <p:cNvPicPr preferRelativeResize="0"/>
          <p:nvPr/>
        </p:nvPicPr>
        <p:blipFill rotWithShape="1">
          <a:blip r:embed="rId4">
            <a:alphaModFix/>
          </a:blip>
          <a:srcRect b="0" l="0" r="8729" t="0"/>
          <a:stretch/>
        </p:blipFill>
        <p:spPr>
          <a:xfrm>
            <a:off x="630237" y="4878387"/>
            <a:ext cx="3732212" cy="912812"/>
          </a:xfrm>
          <a:prstGeom prst="rect">
            <a:avLst/>
          </a:prstGeom>
          <a:noFill/>
          <a:ln>
            <a:noFill/>
          </a:ln>
        </p:spPr>
      </p:pic>
      <p:sp>
        <p:nvSpPr>
          <p:cNvPr id="227" name="Google Shape;227;p25"/>
          <p:cNvSpPr txBox="1"/>
          <p:nvPr/>
        </p:nvSpPr>
        <p:spPr>
          <a:xfrm>
            <a:off x="4943475" y="1839912"/>
            <a:ext cx="390525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PlayTime Toys, Inc., employs </a:t>
            </a:r>
            <a:r>
              <a:rPr b="1" i="0" lang="en-US" sz="1200" u="none">
                <a:solidFill>
                  <a:srgbClr val="269926"/>
                </a:solidFill>
                <a:latin typeface="Arial"/>
                <a:ea typeface="Arial"/>
                <a:cs typeface="Arial"/>
                <a:sym typeface="Arial"/>
              </a:rPr>
              <a:t>50</a:t>
            </a:r>
            <a:r>
              <a:rPr b="1" i="0" lang="en-US" sz="1200" u="none">
                <a:solidFill>
                  <a:schemeClr val="dk1"/>
                </a:solidFill>
                <a:latin typeface="Arial"/>
                <a:ea typeface="Arial"/>
                <a:cs typeface="Arial"/>
                <a:sym typeface="Arial"/>
              </a:rPr>
              <a:t> people in the Assembly Department. </a:t>
            </a:r>
            <a:r>
              <a:rPr b="1" i="0" lang="en-US" sz="1200" u="none">
                <a:solidFill>
                  <a:srgbClr val="269926"/>
                </a:solidFill>
                <a:latin typeface="Arial"/>
                <a:ea typeface="Arial"/>
                <a:cs typeface="Arial"/>
                <a:sym typeface="Arial"/>
              </a:rPr>
              <a:t>Forty </a:t>
            </a:r>
            <a:r>
              <a:rPr b="1" i="0" lang="en-US" sz="1200" u="none">
                <a:solidFill>
                  <a:schemeClr val="dk1"/>
                </a:solidFill>
                <a:latin typeface="Arial"/>
                <a:ea typeface="Arial"/>
                <a:cs typeface="Arial"/>
                <a:sym typeface="Arial"/>
              </a:rPr>
              <a:t>of the employees belong to a union and </a:t>
            </a:r>
            <a:r>
              <a:rPr b="1" i="0" lang="en-US" sz="1200" u="none">
                <a:solidFill>
                  <a:srgbClr val="269926"/>
                </a:solidFill>
                <a:latin typeface="Arial"/>
                <a:ea typeface="Arial"/>
                <a:cs typeface="Arial"/>
                <a:sym typeface="Arial"/>
              </a:rPr>
              <a:t>ten</a:t>
            </a:r>
            <a:r>
              <a:rPr b="1" i="0" lang="en-US" sz="1200" u="none">
                <a:solidFill>
                  <a:schemeClr val="dk1"/>
                </a:solidFill>
                <a:latin typeface="Arial"/>
                <a:ea typeface="Arial"/>
                <a:cs typeface="Arial"/>
                <a:sym typeface="Arial"/>
              </a:rPr>
              <a:t> do not. </a:t>
            </a:r>
            <a:r>
              <a:rPr b="1" i="0" lang="en-US" sz="1200" u="none">
                <a:solidFill>
                  <a:srgbClr val="269926"/>
                </a:solidFill>
                <a:latin typeface="Arial"/>
                <a:ea typeface="Arial"/>
                <a:cs typeface="Arial"/>
                <a:sym typeface="Arial"/>
              </a:rPr>
              <a:t>Five</a:t>
            </a:r>
            <a:r>
              <a:rPr b="1" i="0" lang="en-US" sz="1200" u="none">
                <a:solidFill>
                  <a:schemeClr val="dk1"/>
                </a:solidFill>
                <a:latin typeface="Arial"/>
                <a:ea typeface="Arial"/>
                <a:cs typeface="Arial"/>
                <a:sym typeface="Arial"/>
              </a:rPr>
              <a:t> employees are selected at random to form a committee to meet with management regarding shift starting times. </a:t>
            </a:r>
            <a:endParaRPr/>
          </a:p>
          <a:p>
            <a:pPr indent="0" lvl="0" marL="0" marR="0" rtl="0" algn="l">
              <a:lnSpc>
                <a:spcPct val="100000"/>
              </a:lnSpc>
              <a:spcBef>
                <a:spcPts val="0"/>
              </a:spcBef>
              <a:spcAft>
                <a:spcPts val="0"/>
              </a:spcAft>
              <a:buClr>
                <a:schemeClr val="dk1"/>
              </a:buClr>
              <a:buSzPts val="1200"/>
              <a:buFont typeface="Times New Roman"/>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What is the probability that </a:t>
            </a:r>
            <a:r>
              <a:rPr b="1" i="0" lang="en-US" sz="1200" u="none">
                <a:solidFill>
                  <a:srgbClr val="269926"/>
                </a:solidFill>
                <a:latin typeface="Arial"/>
                <a:ea typeface="Arial"/>
                <a:cs typeface="Arial"/>
                <a:sym typeface="Arial"/>
              </a:rPr>
              <a:t>four</a:t>
            </a:r>
            <a:r>
              <a:rPr b="1" i="0" lang="en-US" sz="1200" u="none">
                <a:solidFill>
                  <a:schemeClr val="dk1"/>
                </a:solidFill>
                <a:latin typeface="Arial"/>
                <a:ea typeface="Arial"/>
                <a:cs typeface="Arial"/>
                <a:sym typeface="Arial"/>
              </a:rPr>
              <a:t> of the five selected for the committee belong to a union?</a:t>
            </a:r>
            <a:endParaRPr/>
          </a:p>
        </p:txBody>
      </p:sp>
      <p:sp>
        <p:nvSpPr>
          <p:cNvPr id="228" name="Google Shape;228;p25"/>
          <p:cNvSpPr txBox="1"/>
          <p:nvPr/>
        </p:nvSpPr>
        <p:spPr>
          <a:xfrm>
            <a:off x="5314950" y="3790950"/>
            <a:ext cx="3549650" cy="857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Here’s what’s given:</a:t>
            </a:r>
            <a:endParaRPr/>
          </a:p>
          <a:p>
            <a:pPr indent="-342900" lvl="0" marL="342900" marR="0" rtl="0" algn="l">
              <a:lnSpc>
                <a:spcPct val="100000"/>
              </a:lnSpc>
              <a:spcBef>
                <a:spcPts val="200"/>
              </a:spcBef>
              <a:spcAft>
                <a:spcPts val="0"/>
              </a:spcAft>
              <a:buClr>
                <a:schemeClr val="dk1"/>
              </a:buClr>
              <a:buSzPts val="1000"/>
              <a:buFont typeface="Arial"/>
              <a:buNone/>
            </a:pPr>
            <a:r>
              <a:rPr b="0" i="1" lang="en-US" sz="1000" u="none">
                <a:solidFill>
                  <a:schemeClr val="dk1"/>
                </a:solidFill>
                <a:latin typeface="Arial"/>
                <a:ea typeface="Arial"/>
                <a:cs typeface="Arial"/>
                <a:sym typeface="Arial"/>
              </a:rPr>
              <a:t>N</a:t>
            </a:r>
            <a:r>
              <a:rPr b="0" i="0" lang="en-US" sz="1000" u="none">
                <a:solidFill>
                  <a:schemeClr val="dk1"/>
                </a:solidFill>
                <a:latin typeface="Arial"/>
                <a:ea typeface="Arial"/>
                <a:cs typeface="Arial"/>
                <a:sym typeface="Arial"/>
              </a:rPr>
              <a:t> = 50 (number of employees)</a:t>
            </a:r>
            <a:endParaRPr/>
          </a:p>
          <a:p>
            <a:pPr indent="-342900" lvl="0" marL="342900" marR="0" rtl="0" algn="l">
              <a:lnSpc>
                <a:spcPct val="100000"/>
              </a:lnSpc>
              <a:spcBef>
                <a:spcPts val="200"/>
              </a:spcBef>
              <a:spcAft>
                <a:spcPts val="0"/>
              </a:spcAft>
              <a:buClr>
                <a:schemeClr val="dk1"/>
              </a:buClr>
              <a:buSzPts val="1000"/>
              <a:buFont typeface="Arial"/>
              <a:buNone/>
            </a:pPr>
            <a:r>
              <a:rPr b="0" i="1" lang="en-US" sz="1000" u="none">
                <a:solidFill>
                  <a:schemeClr val="dk1"/>
                </a:solidFill>
                <a:latin typeface="Arial"/>
                <a:ea typeface="Arial"/>
                <a:cs typeface="Arial"/>
                <a:sym typeface="Arial"/>
              </a:rPr>
              <a:t>S </a:t>
            </a:r>
            <a:r>
              <a:rPr b="0" i="0" lang="en-US" sz="1000" u="none">
                <a:solidFill>
                  <a:schemeClr val="dk1"/>
                </a:solidFill>
                <a:latin typeface="Arial"/>
                <a:ea typeface="Arial"/>
                <a:cs typeface="Arial"/>
                <a:sym typeface="Arial"/>
              </a:rPr>
              <a:t>= 40 (number of union employees)</a:t>
            </a:r>
            <a:endParaRPr/>
          </a:p>
          <a:p>
            <a:pPr indent="-342900" lvl="0" marL="342900" marR="0" rtl="0" algn="l">
              <a:lnSpc>
                <a:spcPct val="100000"/>
              </a:lnSpc>
              <a:spcBef>
                <a:spcPts val="200"/>
              </a:spcBef>
              <a:spcAft>
                <a:spcPts val="0"/>
              </a:spcAft>
              <a:buClr>
                <a:schemeClr val="dk1"/>
              </a:buClr>
              <a:buSzPts val="1000"/>
              <a:buFont typeface="Arial"/>
              <a:buNone/>
            </a:pPr>
            <a:r>
              <a:rPr b="0" i="1" lang="en-US" sz="1000" u="none">
                <a:solidFill>
                  <a:schemeClr val="dk1"/>
                </a:solidFill>
                <a:latin typeface="Arial"/>
                <a:ea typeface="Arial"/>
                <a:cs typeface="Arial"/>
                <a:sym typeface="Arial"/>
              </a:rPr>
              <a:t>x</a:t>
            </a:r>
            <a:r>
              <a:rPr b="0" i="0" lang="en-US" sz="1000" u="none">
                <a:solidFill>
                  <a:schemeClr val="dk1"/>
                </a:solidFill>
                <a:latin typeface="Arial"/>
                <a:ea typeface="Arial"/>
                <a:cs typeface="Arial"/>
                <a:sym typeface="Arial"/>
              </a:rPr>
              <a:t> = 4 (number of union employees selected)</a:t>
            </a:r>
            <a:endParaRPr/>
          </a:p>
          <a:p>
            <a:pPr indent="-342900" lvl="0" marL="342900" marR="0" rtl="0" algn="l">
              <a:lnSpc>
                <a:spcPct val="100000"/>
              </a:lnSpc>
              <a:spcBef>
                <a:spcPts val="200"/>
              </a:spcBef>
              <a:spcAft>
                <a:spcPts val="0"/>
              </a:spcAft>
              <a:buClr>
                <a:schemeClr val="dk1"/>
              </a:buClr>
              <a:buSzPts val="1000"/>
              <a:buFont typeface="Arial"/>
              <a:buNone/>
            </a:pPr>
            <a:r>
              <a:rPr b="0" i="1" lang="en-US" sz="1000" u="none">
                <a:solidFill>
                  <a:schemeClr val="dk1"/>
                </a:solidFill>
                <a:latin typeface="Arial"/>
                <a:ea typeface="Arial"/>
                <a:cs typeface="Arial"/>
                <a:sym typeface="Arial"/>
              </a:rPr>
              <a:t>n</a:t>
            </a:r>
            <a:r>
              <a:rPr b="0" i="0" lang="en-US" sz="1000" u="none">
                <a:solidFill>
                  <a:schemeClr val="dk1"/>
                </a:solidFill>
                <a:latin typeface="Arial"/>
                <a:ea typeface="Arial"/>
                <a:cs typeface="Arial"/>
                <a:sym typeface="Arial"/>
              </a:rPr>
              <a:t> = 5 (number of employees selected)</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pic>
        <p:nvPicPr>
          <p:cNvPr id="229" name="Google Shape;229;p25"/>
          <p:cNvPicPr preferRelativeResize="0"/>
          <p:nvPr/>
        </p:nvPicPr>
        <p:blipFill rotWithShape="1">
          <a:blip r:embed="rId5">
            <a:alphaModFix/>
          </a:blip>
          <a:srcRect b="0" l="0" r="10699" t="0"/>
          <a:stretch/>
        </p:blipFill>
        <p:spPr>
          <a:xfrm>
            <a:off x="5089525" y="5621337"/>
            <a:ext cx="4054475" cy="769937"/>
          </a:xfrm>
          <a:prstGeom prst="rect">
            <a:avLst/>
          </a:prstGeom>
          <a:noFill/>
          <a:ln>
            <a:noFill/>
          </a:ln>
        </p:spPr>
      </p:pic>
      <p:pic>
        <p:nvPicPr>
          <p:cNvPr id="230" name="Google Shape;230;p25"/>
          <p:cNvPicPr preferRelativeResize="0"/>
          <p:nvPr/>
        </p:nvPicPr>
        <p:blipFill rotWithShape="1">
          <a:blip r:embed="rId6">
            <a:alphaModFix/>
          </a:blip>
          <a:srcRect b="0" l="0" r="0" t="0"/>
          <a:stretch/>
        </p:blipFill>
        <p:spPr>
          <a:xfrm>
            <a:off x="5106987" y="5038725"/>
            <a:ext cx="1898650" cy="542925"/>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p:nvPr/>
        </p:nvSpPr>
        <p:spPr>
          <a:xfrm>
            <a:off x="534987" y="1716087"/>
            <a:ext cx="8413750" cy="1468437"/>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2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0" i="0" lang="en-US" sz="3600" u="none">
                <a:solidFill>
                  <a:srgbClr val="660033"/>
                </a:solidFill>
                <a:latin typeface="Arial"/>
                <a:ea typeface="Arial"/>
                <a:cs typeface="Arial"/>
                <a:sym typeface="Arial"/>
              </a:rPr>
              <a:t>Poisson Probability Distribution</a:t>
            </a:r>
            <a:endParaRPr/>
          </a:p>
        </p:txBody>
      </p:sp>
      <p:sp>
        <p:nvSpPr>
          <p:cNvPr id="238" name="Google Shape;238;p26"/>
          <p:cNvSpPr txBox="1"/>
          <p:nvPr>
            <p:ph idx="1" type="body"/>
          </p:nvPr>
        </p:nvSpPr>
        <p:spPr>
          <a:xfrm>
            <a:off x="838200" y="1771650"/>
            <a:ext cx="7693025" cy="268605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The </a:t>
            </a:r>
            <a:r>
              <a:rPr b="1" i="0" lang="en-US" sz="1200" u="none">
                <a:solidFill>
                  <a:schemeClr val="accent1"/>
                </a:solidFill>
                <a:latin typeface="Arial"/>
                <a:ea typeface="Arial"/>
                <a:cs typeface="Arial"/>
                <a:sym typeface="Arial"/>
              </a:rPr>
              <a:t>Poisson probability distribution</a:t>
            </a:r>
            <a:r>
              <a:rPr b="1" i="0"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describes the number of times some </a:t>
            </a:r>
            <a:r>
              <a:rPr b="0" i="0" lang="en-US" sz="1200" u="none">
                <a:solidFill>
                  <a:schemeClr val="accent1"/>
                </a:solidFill>
                <a:latin typeface="Arial"/>
                <a:ea typeface="Arial"/>
                <a:cs typeface="Arial"/>
                <a:sym typeface="Arial"/>
              </a:rPr>
              <a:t>event occurs</a:t>
            </a:r>
            <a:r>
              <a:rPr b="0" i="0" lang="en-US" sz="1200" u="none">
                <a:solidFill>
                  <a:schemeClr val="dk1"/>
                </a:solidFill>
                <a:latin typeface="Arial"/>
                <a:ea typeface="Arial"/>
                <a:cs typeface="Arial"/>
                <a:sym typeface="Arial"/>
              </a:rPr>
              <a:t> during a </a:t>
            </a:r>
            <a:r>
              <a:rPr b="0" i="0" lang="en-US" sz="1200" u="none">
                <a:solidFill>
                  <a:schemeClr val="accent1"/>
                </a:solidFill>
                <a:latin typeface="Arial"/>
                <a:ea typeface="Arial"/>
                <a:cs typeface="Arial"/>
                <a:sym typeface="Arial"/>
              </a:rPr>
              <a:t>specified interval</a:t>
            </a:r>
            <a:r>
              <a:rPr b="0" i="0" lang="en-US" sz="1200" u="none">
                <a:solidFill>
                  <a:schemeClr val="dk1"/>
                </a:solidFill>
                <a:latin typeface="Arial"/>
                <a:ea typeface="Arial"/>
                <a:cs typeface="Arial"/>
                <a:sym typeface="Arial"/>
              </a:rPr>
              <a:t>. The interval may be time, distance, area, or volume.</a:t>
            </a:r>
            <a:endParaRPr/>
          </a:p>
          <a:p>
            <a:pPr indent="-533400" lvl="0" marL="5334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Assumptions of the Poisson Distribution</a:t>
            </a:r>
            <a:endParaRPr/>
          </a:p>
          <a:p>
            <a:pPr indent="-457200" lvl="1" marL="914400" rtl="0" algn="l">
              <a:lnSpc>
                <a:spcPct val="100000"/>
              </a:lnSpc>
              <a:spcBef>
                <a:spcPts val="240"/>
              </a:spcBef>
              <a:spcAft>
                <a:spcPts val="0"/>
              </a:spcAft>
              <a:buClr>
                <a:schemeClr val="dk1"/>
              </a:buClr>
              <a:buSzPts val="900"/>
              <a:buFont typeface="Arial"/>
              <a:buAutoNum type="arabicParenBoth"/>
            </a:pPr>
            <a:r>
              <a:rPr b="0" i="0" lang="en-US" sz="1200" u="none">
                <a:solidFill>
                  <a:schemeClr val="dk1"/>
                </a:solidFill>
                <a:latin typeface="Arial"/>
                <a:ea typeface="Arial"/>
                <a:cs typeface="Arial"/>
                <a:sym typeface="Arial"/>
              </a:rPr>
              <a:t>The probability is proportional to the length of the interval. </a:t>
            </a:r>
            <a:endParaRPr/>
          </a:p>
          <a:p>
            <a:pPr indent="-457200" lvl="1" marL="914400" rtl="0" algn="l">
              <a:lnSpc>
                <a:spcPct val="100000"/>
              </a:lnSpc>
              <a:spcBef>
                <a:spcPts val="240"/>
              </a:spcBef>
              <a:spcAft>
                <a:spcPts val="0"/>
              </a:spcAft>
              <a:buClr>
                <a:schemeClr val="dk1"/>
              </a:buClr>
              <a:buSzPts val="900"/>
              <a:buFont typeface="Arial"/>
              <a:buAutoNum type="arabicParenBoth"/>
            </a:pPr>
            <a:r>
              <a:rPr b="0" i="0" lang="en-US" sz="1200" u="none">
                <a:solidFill>
                  <a:schemeClr val="dk1"/>
                </a:solidFill>
                <a:latin typeface="Arial"/>
                <a:ea typeface="Arial"/>
                <a:cs typeface="Arial"/>
                <a:sym typeface="Arial"/>
              </a:rPr>
              <a:t>The intervals are independent.</a:t>
            </a:r>
            <a:endParaRPr/>
          </a:p>
          <a:p>
            <a:pPr indent="-457200" lvl="1" marL="914400" rtl="0" algn="l">
              <a:lnSpc>
                <a:spcPct val="100000"/>
              </a:lnSpc>
              <a:spcBef>
                <a:spcPts val="240"/>
              </a:spcBef>
              <a:spcAft>
                <a:spcPts val="0"/>
              </a:spcAft>
              <a:buSzPts val="900"/>
              <a:buFont typeface="Arial"/>
              <a:buNone/>
            </a:pPr>
            <a:r>
              <a:t/>
            </a:r>
            <a:endParaRPr b="0" i="0" sz="1200" u="none">
              <a:solidFill>
                <a:schemeClr val="dk1"/>
              </a:solidFill>
              <a:latin typeface="Arial"/>
              <a:ea typeface="Arial"/>
              <a:cs typeface="Arial"/>
              <a:sym typeface="Arial"/>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Examples include:</a:t>
            </a:r>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The number of misspelled words per page in a newspaper.</a:t>
            </a:r>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The number of calls per hour received by Dyson Vacuum Cleaner Company.</a:t>
            </a:r>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The number of vehicles sold per day at Hyatt Buick GMC in Durham, North Carolina.</a:t>
            </a:r>
            <a:endParaRPr/>
          </a:p>
          <a:p>
            <a:pPr indent="-533400" lvl="0" marL="5334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 The number of goals scored in a college soccer game.</a:t>
            </a:r>
            <a:endParaRPr/>
          </a:p>
          <a:p>
            <a:pPr indent="-400050" lvl="1" marL="914400" rtl="0" algn="l">
              <a:lnSpc>
                <a:spcPct val="100000"/>
              </a:lnSpc>
              <a:spcBef>
                <a:spcPts val="240"/>
              </a:spcBef>
              <a:spcAft>
                <a:spcPts val="0"/>
              </a:spcAft>
              <a:buClr>
                <a:schemeClr val="dk1"/>
              </a:buClr>
              <a:buSzPts val="900"/>
              <a:buFont typeface="Arial"/>
              <a:buNone/>
            </a:pPr>
            <a:r>
              <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239" name="Google Shape;239;p26"/>
          <p:cNvSpPr txBox="1"/>
          <p:nvPr/>
        </p:nvSpPr>
        <p:spPr>
          <a:xfrm>
            <a:off x="895350" y="3095625"/>
            <a:ext cx="7842250" cy="1628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0637" id="240" name="Google Shape;240;p26"/>
          <p:cNvPicPr preferRelativeResize="0"/>
          <p:nvPr/>
        </p:nvPicPr>
        <p:blipFill rotWithShape="1">
          <a:blip r:embed="rId3">
            <a:alphaModFix/>
          </a:blip>
          <a:srcRect b="0" l="0" r="0" t="0"/>
          <a:stretch/>
        </p:blipFill>
        <p:spPr>
          <a:xfrm>
            <a:off x="828675" y="4605337"/>
            <a:ext cx="4991100" cy="1423987"/>
          </a:xfrm>
          <a:prstGeom prst="rect">
            <a:avLst/>
          </a:prstGeom>
          <a:noFill/>
          <a:ln>
            <a:noFill/>
          </a:ln>
        </p:spPr>
      </p:pic>
      <p:pic>
        <p:nvPicPr>
          <p:cNvPr id="241" name="Google Shape;241;p26"/>
          <p:cNvPicPr preferRelativeResize="0"/>
          <p:nvPr/>
        </p:nvPicPr>
        <p:blipFill rotWithShape="1">
          <a:blip r:embed="rId4">
            <a:alphaModFix/>
          </a:blip>
          <a:srcRect b="0" l="0" r="0" t="0"/>
          <a:stretch/>
        </p:blipFill>
        <p:spPr>
          <a:xfrm>
            <a:off x="825500" y="6235700"/>
            <a:ext cx="5348287" cy="3556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533400" y="457200"/>
            <a:ext cx="79248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Poisson Probability Distribution - Example</a:t>
            </a:r>
            <a:endParaRPr/>
          </a:p>
        </p:txBody>
      </p:sp>
      <p:pic>
        <p:nvPicPr>
          <p:cNvPr descr="0640" id="248" name="Google Shape;248;p27"/>
          <p:cNvPicPr preferRelativeResize="0"/>
          <p:nvPr/>
        </p:nvPicPr>
        <p:blipFill rotWithShape="1">
          <a:blip r:embed="rId3">
            <a:alphaModFix/>
          </a:blip>
          <a:srcRect b="0" l="0" r="0" t="0"/>
          <a:stretch/>
        </p:blipFill>
        <p:spPr>
          <a:xfrm>
            <a:off x="2273300" y="4335462"/>
            <a:ext cx="5946775" cy="2338387"/>
          </a:xfrm>
          <a:prstGeom prst="rect">
            <a:avLst/>
          </a:prstGeom>
          <a:noFill/>
          <a:ln>
            <a:noFill/>
          </a:ln>
        </p:spPr>
      </p:pic>
      <p:sp>
        <p:nvSpPr>
          <p:cNvPr id="249" name="Google Shape;249;p27"/>
          <p:cNvSpPr txBox="1"/>
          <p:nvPr/>
        </p:nvSpPr>
        <p:spPr>
          <a:xfrm>
            <a:off x="685800" y="1847850"/>
            <a:ext cx="4095750" cy="12382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Assume baggage is rarely lost by Northwest Airlines. Suppose a random sample of 1,000 flights shows a total of 300 bags were lost. Thus, the arithmetic mean number of lost bags per flight is 0.3 (300/1,000). If the number of lost bags per flight follows a Poisson distribution with </a:t>
            </a:r>
            <a:r>
              <a:rPr b="0" i="1" lang="en-US" sz="1200" u="none">
                <a:solidFill>
                  <a:schemeClr val="hlink"/>
                </a:solidFill>
                <a:latin typeface="Arial"/>
                <a:ea typeface="Arial"/>
                <a:cs typeface="Arial"/>
                <a:sym typeface="Arial"/>
              </a:rPr>
              <a:t>u</a:t>
            </a:r>
            <a:r>
              <a:rPr b="0" i="0" lang="en-US" sz="1200" u="none">
                <a:solidFill>
                  <a:schemeClr val="dk1"/>
                </a:solidFill>
                <a:latin typeface="Arial"/>
                <a:ea typeface="Arial"/>
                <a:cs typeface="Arial"/>
                <a:sym typeface="Arial"/>
              </a:rPr>
              <a:t> = 0.3, find the probability of not losing any bags.</a:t>
            </a:r>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t>
            </a:r>
            <a:r>
              <a:rPr b="0" i="0" lang="en-US" sz="1200" u="non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Use Appendix B.5 to find the probability that </a:t>
            </a:r>
            <a:r>
              <a:rPr b="1" i="0" lang="en-US" sz="1200" u="none">
                <a:solidFill>
                  <a:schemeClr val="dk1"/>
                </a:solidFill>
                <a:latin typeface="Arial"/>
                <a:ea typeface="Arial"/>
                <a:cs typeface="Arial"/>
                <a:sym typeface="Arial"/>
              </a:rPr>
              <a:t>no bags </a:t>
            </a:r>
            <a:r>
              <a:rPr b="0" i="0" lang="en-US" sz="1200" u="none">
                <a:solidFill>
                  <a:schemeClr val="dk1"/>
                </a:solidFill>
                <a:latin typeface="Arial"/>
                <a:ea typeface="Arial"/>
                <a:cs typeface="Arial"/>
                <a:sym typeface="Arial"/>
              </a:rPr>
              <a:t>will be lost on a particular flight. </a:t>
            </a:r>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What is the probability </a:t>
            </a:r>
            <a:r>
              <a:rPr b="1" i="0" lang="en-US" sz="1200" u="none">
                <a:solidFill>
                  <a:schemeClr val="dk1"/>
                </a:solidFill>
                <a:latin typeface="Arial"/>
                <a:ea typeface="Arial"/>
                <a:cs typeface="Arial"/>
                <a:sym typeface="Arial"/>
              </a:rPr>
              <a:t>exactly one bag </a:t>
            </a:r>
            <a:r>
              <a:rPr b="0" i="0" lang="en-US" sz="1200" u="none">
                <a:solidFill>
                  <a:schemeClr val="dk1"/>
                </a:solidFill>
                <a:latin typeface="Arial"/>
                <a:ea typeface="Arial"/>
                <a:cs typeface="Arial"/>
                <a:sym typeface="Arial"/>
              </a:rPr>
              <a:t>will be lost on a particular flight? </a:t>
            </a:r>
            <a:endParaRPr/>
          </a:p>
          <a:p>
            <a:pPr indent="-342900" lvl="0" marL="342900" marR="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0639" id="250" name="Google Shape;250;p27"/>
          <p:cNvPicPr preferRelativeResize="0"/>
          <p:nvPr/>
        </p:nvPicPr>
        <p:blipFill rotWithShape="1">
          <a:blip r:embed="rId4">
            <a:alphaModFix/>
          </a:blip>
          <a:srcRect b="0" l="0" r="0" t="0"/>
          <a:stretch/>
        </p:blipFill>
        <p:spPr>
          <a:xfrm>
            <a:off x="4718050" y="2632075"/>
            <a:ext cx="3073400" cy="568325"/>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More About the Poisson Probability Distribution</a:t>
            </a:r>
            <a:endParaRPr/>
          </a:p>
        </p:txBody>
      </p:sp>
      <p:sp>
        <p:nvSpPr>
          <p:cNvPr id="257" name="Google Shape;257;p28"/>
          <p:cNvSpPr txBox="1"/>
          <p:nvPr/>
        </p:nvSpPr>
        <p:spPr>
          <a:xfrm>
            <a:off x="519112" y="1746250"/>
            <a:ext cx="8147050" cy="1385887"/>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Poisson probability distribution is always positively skewed and the random variable has no specific upper limit. </a:t>
            </a:r>
            <a:endParaRPr/>
          </a:p>
          <a:p>
            <a:pPr indent="0" lvl="0" marL="0" marR="0" rtl="0" algn="l">
              <a:lnSpc>
                <a:spcPct val="100000"/>
              </a:lnSpc>
              <a:spcBef>
                <a:spcPts val="0"/>
              </a:spcBef>
              <a:spcAft>
                <a:spcPts val="0"/>
              </a:spcAft>
              <a:buClr>
                <a:schemeClr val="dk1"/>
              </a:buClr>
              <a:buSzPts val="1400"/>
              <a:buFont typeface="Times New Roman"/>
              <a:buNone/>
            </a:pPr>
            <a:r>
              <a:t/>
            </a:r>
            <a:endParaRPr b="0" i="0" sz="1400" u="non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Poisson distribution for the lost bags illustration, where  µ=0.3, is highly skewed.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As µ becomes larger, the Poisson distribution becomes more symmetrical.</a:t>
            </a:r>
            <a:endParaRPr/>
          </a:p>
        </p:txBody>
      </p:sp>
      <p:pic>
        <p:nvPicPr>
          <p:cNvPr id="258" name="Google Shape;258;p28"/>
          <p:cNvPicPr preferRelativeResize="0"/>
          <p:nvPr/>
        </p:nvPicPr>
        <p:blipFill rotWithShape="1">
          <a:blip r:embed="rId3">
            <a:alphaModFix/>
          </a:blip>
          <a:srcRect b="0" l="0" r="0" t="0"/>
          <a:stretch/>
        </p:blipFill>
        <p:spPr>
          <a:xfrm>
            <a:off x="1770062" y="3424237"/>
            <a:ext cx="6038850" cy="30734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493712" y="1785937"/>
            <a:ext cx="8459787" cy="460375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Define the terms </a:t>
            </a:r>
            <a:r>
              <a:rPr b="0" i="1" lang="en-US" sz="2400" u="none">
                <a:solidFill>
                  <a:schemeClr val="dk1"/>
                </a:solidFill>
                <a:latin typeface="Arial"/>
                <a:ea typeface="Arial"/>
                <a:cs typeface="Arial"/>
                <a:sym typeface="Arial"/>
              </a:rPr>
              <a:t>probability distribution </a:t>
            </a:r>
            <a:r>
              <a:rPr b="0" i="0" lang="en-US" sz="2400" u="none">
                <a:solidFill>
                  <a:schemeClr val="dk1"/>
                </a:solidFill>
                <a:latin typeface="Arial"/>
                <a:ea typeface="Arial"/>
                <a:cs typeface="Arial"/>
                <a:sym typeface="Arial"/>
              </a:rPr>
              <a:t>and </a:t>
            </a:r>
            <a:r>
              <a:rPr b="0" i="1" lang="en-US" sz="2400" u="none">
                <a:solidFill>
                  <a:schemeClr val="dk1"/>
                </a:solidFill>
                <a:latin typeface="Arial"/>
                <a:ea typeface="Arial"/>
                <a:cs typeface="Arial"/>
                <a:sym typeface="Arial"/>
              </a:rPr>
              <a:t>random variable</a:t>
            </a:r>
            <a:r>
              <a:rPr b="0" i="0" lang="en-US" sz="2400" u="none">
                <a:solidFill>
                  <a:schemeClr val="dk1"/>
                </a:solidFill>
                <a:latin typeface="Arial"/>
                <a:ea typeface="Arial"/>
                <a:cs typeface="Arial"/>
                <a:sym typeface="Arial"/>
              </a:rPr>
              <a:t>.</a:t>
            </a:r>
            <a:endParaRPr/>
          </a:p>
          <a:p>
            <a:pPr indent="-457200" lvl="0" marL="457200" rtl="0" algn="l">
              <a:lnSpc>
                <a:spcPct val="10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Distinguish between </a:t>
            </a:r>
            <a:r>
              <a:rPr b="0" i="1" lang="en-US" sz="2400" u="none">
                <a:solidFill>
                  <a:schemeClr val="dk1"/>
                </a:solidFill>
                <a:latin typeface="Arial"/>
                <a:ea typeface="Arial"/>
                <a:cs typeface="Arial"/>
                <a:sym typeface="Arial"/>
              </a:rPr>
              <a:t>discrete</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continuous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probability distributions</a:t>
            </a:r>
            <a:r>
              <a:rPr b="0" i="0" lang="en-US" sz="2400" u="none">
                <a:solidFill>
                  <a:schemeClr val="dk1"/>
                </a:solidFill>
                <a:latin typeface="Arial"/>
                <a:ea typeface="Arial"/>
                <a:cs typeface="Arial"/>
                <a:sym typeface="Arial"/>
              </a:rPr>
              <a:t>.</a:t>
            </a:r>
            <a:endParaRPr/>
          </a:p>
          <a:p>
            <a:pPr indent="-457200" lvl="0" marL="457200" rtl="0" algn="l">
              <a:lnSpc>
                <a:spcPct val="10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Calculate the </a:t>
            </a:r>
            <a:r>
              <a:rPr b="0" i="1" lang="en-US" sz="2400" u="none">
                <a:solidFill>
                  <a:schemeClr val="dk1"/>
                </a:solidFill>
                <a:latin typeface="Arial"/>
                <a:ea typeface="Arial"/>
                <a:cs typeface="Arial"/>
                <a:sym typeface="Arial"/>
              </a:rPr>
              <a:t>mean, variance</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standard deviation </a:t>
            </a:r>
            <a:r>
              <a:rPr b="0" i="0" lang="en-US" sz="2400" u="none">
                <a:solidFill>
                  <a:schemeClr val="dk1"/>
                </a:solidFill>
                <a:latin typeface="Arial"/>
                <a:ea typeface="Arial"/>
                <a:cs typeface="Arial"/>
                <a:sym typeface="Arial"/>
              </a:rPr>
              <a:t>of a discrete probability distribution.</a:t>
            </a:r>
            <a:endParaRPr/>
          </a:p>
          <a:p>
            <a:pPr indent="-457200" lvl="0" marL="457200" rtl="0" algn="l">
              <a:lnSpc>
                <a:spcPct val="10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Describe the characteristics of and compute probabilities using the </a:t>
            </a:r>
            <a:r>
              <a:rPr b="0" i="1" lang="en-US" sz="2400" u="none">
                <a:solidFill>
                  <a:schemeClr val="dk1"/>
                </a:solidFill>
                <a:latin typeface="Arial"/>
                <a:ea typeface="Arial"/>
                <a:cs typeface="Arial"/>
                <a:sym typeface="Arial"/>
              </a:rPr>
              <a:t>binomial probability distribution</a:t>
            </a:r>
            <a:r>
              <a:rPr b="0" i="0" lang="en-US" sz="2400" u="none">
                <a:solidFill>
                  <a:schemeClr val="dk1"/>
                </a:solidFill>
                <a:latin typeface="Arial"/>
                <a:ea typeface="Arial"/>
                <a:cs typeface="Arial"/>
                <a:sym typeface="Arial"/>
              </a:rPr>
              <a:t>.</a:t>
            </a:r>
            <a:endParaRPr/>
          </a:p>
          <a:p>
            <a:pPr indent="-457200" lvl="0" marL="457200" rtl="0" algn="l">
              <a:lnSpc>
                <a:spcPct val="10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Describe the characteristics of and compute probabilities using the </a:t>
            </a:r>
            <a:r>
              <a:rPr b="0" i="1" lang="en-US" sz="2400" u="none">
                <a:solidFill>
                  <a:schemeClr val="dk1"/>
                </a:solidFill>
                <a:latin typeface="Arial"/>
                <a:ea typeface="Arial"/>
                <a:cs typeface="Arial"/>
                <a:sym typeface="Arial"/>
              </a:rPr>
              <a:t>hypergeometric probability distribution</a:t>
            </a:r>
            <a:r>
              <a:rPr b="0" i="0" lang="en-US" sz="2400" u="none">
                <a:solidFill>
                  <a:schemeClr val="dk1"/>
                </a:solidFill>
                <a:latin typeface="Arial"/>
                <a:ea typeface="Arial"/>
                <a:cs typeface="Arial"/>
                <a:sym typeface="Arial"/>
              </a:rPr>
              <a:t>.</a:t>
            </a:r>
            <a:endParaRPr/>
          </a:p>
          <a:p>
            <a:pPr indent="-457200" lvl="0" marL="457200" rtl="0" algn="l">
              <a:lnSpc>
                <a:spcPct val="10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Describe the characteristics of and compute probabilities using the </a:t>
            </a:r>
            <a:r>
              <a:rPr b="0" i="1" lang="en-US" sz="2400" u="none">
                <a:solidFill>
                  <a:schemeClr val="dk1"/>
                </a:solidFill>
                <a:latin typeface="Arial"/>
                <a:ea typeface="Arial"/>
                <a:cs typeface="Arial"/>
                <a:sym typeface="Arial"/>
              </a:rPr>
              <a:t>Poisson probability distribution</a:t>
            </a:r>
            <a:r>
              <a:rPr b="0" i="0" lang="en-US" sz="2400" u="none">
                <a:solidFill>
                  <a:schemeClr val="dk1"/>
                </a:solidFill>
                <a:latin typeface="Arial"/>
                <a:ea typeface="Arial"/>
                <a:cs typeface="Arial"/>
                <a:sym typeface="Arial"/>
              </a:rPr>
              <a:t>.</a:t>
            </a:r>
            <a:endParaRPr/>
          </a:p>
        </p:txBody>
      </p:sp>
      <p:sp>
        <p:nvSpPr>
          <p:cNvPr id="114" name="Google Shape;114;p17"/>
          <p:cNvSpPr/>
          <p:nvPr>
            <p:ph type="title"/>
          </p:nvPr>
        </p:nvSpPr>
        <p:spPr>
          <a:xfrm>
            <a:off x="419100" y="43815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GOALS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5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5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5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5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5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500"/>
                                        <p:tgtEl>
                                          <p:spTgt spid="1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What is a Probability Distribution?</a:t>
            </a:r>
            <a:endParaRPr/>
          </a:p>
        </p:txBody>
      </p:sp>
      <p:sp>
        <p:nvSpPr>
          <p:cNvPr id="121" name="Google Shape;121;p18"/>
          <p:cNvSpPr txBox="1"/>
          <p:nvPr/>
        </p:nvSpPr>
        <p:spPr>
          <a:xfrm>
            <a:off x="641350" y="3638550"/>
            <a:ext cx="3302000" cy="1322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Experiment: </a:t>
            </a:r>
            <a:endParaRPr/>
          </a:p>
          <a:p>
            <a:pPr indent="0" lvl="0" marL="0" marR="0" rtl="0" algn="l">
              <a:lnSpc>
                <a:spcPct val="100000"/>
              </a:lnSpc>
              <a:spcBef>
                <a:spcPts val="0"/>
              </a:spcBef>
              <a:spcAft>
                <a:spcPts val="0"/>
              </a:spcAft>
              <a:buClr>
                <a:schemeClr val="dk1"/>
              </a:buClr>
              <a:buSzPts val="1000"/>
              <a:buFont typeface="Times New Roman"/>
              <a:buNone/>
            </a:pPr>
            <a:r>
              <a:t/>
            </a:r>
            <a:endParaRPr b="1" i="0"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Toss a coin three times. Observe the number of heads. The possible results are: Zero heads,  One head,  Two heads, and Three heads. </a:t>
            </a:r>
            <a:endParaRPr/>
          </a:p>
          <a:p>
            <a:pPr indent="0" lvl="0" marL="0" marR="0" rtl="0" algn="l">
              <a:lnSpc>
                <a:spcPct val="100000"/>
              </a:lnSpc>
              <a:spcBef>
                <a:spcPts val="0"/>
              </a:spcBef>
              <a:spcAft>
                <a:spcPts val="0"/>
              </a:spcAft>
              <a:buClr>
                <a:schemeClr val="dk1"/>
              </a:buClr>
              <a:buSzPts val="1000"/>
              <a:buFont typeface="Times New Roman"/>
              <a:buNone/>
            </a:pPr>
            <a:r>
              <a:t/>
            </a:r>
            <a:endParaRPr b="1" i="0"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What is the probability distribution for the number of heads?</a:t>
            </a:r>
            <a:endParaRPr/>
          </a:p>
        </p:txBody>
      </p:sp>
      <p:pic>
        <p:nvPicPr>
          <p:cNvPr descr="0603" id="122" name="Google Shape;122;p18"/>
          <p:cNvPicPr preferRelativeResize="0"/>
          <p:nvPr>
            <p:ph idx="1" type="body"/>
          </p:nvPr>
        </p:nvPicPr>
        <p:blipFill rotWithShape="1">
          <a:blip r:embed="rId3">
            <a:alphaModFix/>
          </a:blip>
          <a:srcRect b="0" l="0" r="0" t="0"/>
          <a:stretch/>
        </p:blipFill>
        <p:spPr>
          <a:xfrm>
            <a:off x="679450" y="4959350"/>
            <a:ext cx="3113087" cy="1727200"/>
          </a:xfrm>
          <a:prstGeom prst="rect">
            <a:avLst/>
          </a:prstGeom>
          <a:noFill/>
          <a:ln>
            <a:noFill/>
          </a:ln>
        </p:spPr>
      </p:pic>
      <p:grpSp>
        <p:nvGrpSpPr>
          <p:cNvPr id="123" name="Google Shape;123;p18"/>
          <p:cNvGrpSpPr/>
          <p:nvPr/>
        </p:nvGrpSpPr>
        <p:grpSpPr>
          <a:xfrm>
            <a:off x="606425" y="1776412"/>
            <a:ext cx="8216900" cy="603250"/>
            <a:chOff x="605642" y="1852551"/>
            <a:chExt cx="8217724" cy="902524"/>
          </a:xfrm>
        </p:grpSpPr>
        <p:sp>
          <p:nvSpPr>
            <p:cNvPr id="124" name="Google Shape;124;p18"/>
            <p:cNvSpPr/>
            <p:nvPr/>
          </p:nvSpPr>
          <p:spPr>
            <a:xfrm>
              <a:off x="605642" y="1852551"/>
              <a:ext cx="8217724" cy="902524"/>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Google Shape;125;p18"/>
            <p:cNvSpPr txBox="1"/>
            <p:nvPr/>
          </p:nvSpPr>
          <p:spPr>
            <a:xfrm>
              <a:off x="819976" y="1966554"/>
              <a:ext cx="7860500" cy="460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PROBABILITY DISTRIBUTION  A listing of all the outcomes of an experiment and </a:t>
              </a:r>
              <a:r>
                <a:rPr b="0" i="0" lang="en-US" sz="1200" u="none">
                  <a:solidFill>
                    <a:schemeClr val="dk1"/>
                  </a:solidFill>
                  <a:latin typeface="Arial"/>
                  <a:ea typeface="Arial"/>
                  <a:cs typeface="Arial"/>
                  <a:sym typeface="Arial"/>
                </a:rPr>
                <a:t>the probability associated with each outcome.</a:t>
              </a:r>
              <a:endParaRPr/>
            </a:p>
          </p:txBody>
        </p:sp>
      </p:grpSp>
      <p:grpSp>
        <p:nvGrpSpPr>
          <p:cNvPr id="126" name="Google Shape;126;p18"/>
          <p:cNvGrpSpPr/>
          <p:nvPr/>
        </p:nvGrpSpPr>
        <p:grpSpPr>
          <a:xfrm>
            <a:off x="617537" y="2559050"/>
            <a:ext cx="8345487" cy="898525"/>
            <a:chOff x="605642" y="1852550"/>
            <a:chExt cx="5964628" cy="1746540"/>
          </a:xfrm>
        </p:grpSpPr>
        <p:sp>
          <p:nvSpPr>
            <p:cNvPr id="127" name="Google Shape;127;p18"/>
            <p:cNvSpPr/>
            <p:nvPr/>
          </p:nvSpPr>
          <p:spPr>
            <a:xfrm>
              <a:off x="605642" y="1852550"/>
              <a:ext cx="5964628" cy="174654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 name="Google Shape;128;p18"/>
            <p:cNvSpPr txBox="1"/>
            <p:nvPr/>
          </p:nvSpPr>
          <p:spPr>
            <a:xfrm>
              <a:off x="855256" y="1858722"/>
              <a:ext cx="5343998" cy="1407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CHARACTERISTICS OF A PROBABILITY DISTRIBUTION</a:t>
              </a:r>
              <a:endParaRPr/>
            </a:p>
            <a:p>
              <a:pPr indent="-76200" lvl="0" marL="0" marR="0" rtl="0" algn="l">
                <a:lnSpc>
                  <a:spcPct val="100000"/>
                </a:lnSpc>
                <a:spcBef>
                  <a:spcPts val="0"/>
                </a:spcBef>
                <a:spcAft>
                  <a:spcPts val="0"/>
                </a:spcAft>
                <a:buClr>
                  <a:schemeClr val="dk1"/>
                </a:buClr>
                <a:buSzPts val="1200"/>
                <a:buFont typeface="Arial"/>
                <a:buAutoNum type="arabicPeriod"/>
              </a:pPr>
              <a:r>
                <a:rPr b="0" i="0" lang="en-US" sz="1200" u="none">
                  <a:solidFill>
                    <a:schemeClr val="dk1"/>
                  </a:solidFill>
                  <a:latin typeface="Arial"/>
                  <a:ea typeface="Arial"/>
                  <a:cs typeface="Arial"/>
                  <a:sym typeface="Arial"/>
                </a:rPr>
                <a:t>The probability of a particular outcome is between  0 and 1 inclusive.</a:t>
              </a:r>
              <a:endParaRPr/>
            </a:p>
            <a:p>
              <a:pPr indent="-76200" lvl="0" marL="0" marR="0" rtl="0" algn="l">
                <a:lnSpc>
                  <a:spcPct val="100000"/>
                </a:lnSpc>
                <a:spcBef>
                  <a:spcPts val="0"/>
                </a:spcBef>
                <a:spcAft>
                  <a:spcPts val="0"/>
                </a:spcAft>
                <a:buClr>
                  <a:schemeClr val="dk1"/>
                </a:buClr>
                <a:buSzPts val="1200"/>
                <a:buFont typeface="Arial"/>
                <a:buAutoNum type="arabicPeriod"/>
              </a:pPr>
              <a:r>
                <a:rPr b="0" i="0" lang="en-US" sz="1200" u="none">
                  <a:solidFill>
                    <a:schemeClr val="dk1"/>
                  </a:solidFill>
                  <a:latin typeface="Arial"/>
                  <a:ea typeface="Arial"/>
                  <a:cs typeface="Arial"/>
                  <a:sym typeface="Arial"/>
                </a:rPr>
                <a:t>The outcomes are mutually exclusive events.</a:t>
              </a:r>
              <a:endParaRPr/>
            </a:p>
            <a:p>
              <a:pPr indent="-76200" lvl="0" marL="0" marR="0" rtl="0" algn="l">
                <a:lnSpc>
                  <a:spcPct val="100000"/>
                </a:lnSpc>
                <a:spcBef>
                  <a:spcPts val="0"/>
                </a:spcBef>
                <a:spcAft>
                  <a:spcPts val="0"/>
                </a:spcAft>
                <a:buClr>
                  <a:schemeClr val="dk1"/>
                </a:buClr>
                <a:buSzPts val="1200"/>
                <a:buFont typeface="Arial"/>
                <a:buAutoNum type="arabicPeriod"/>
              </a:pPr>
              <a:r>
                <a:rPr b="0" i="0" lang="en-US" sz="1200" u="none">
                  <a:solidFill>
                    <a:schemeClr val="dk1"/>
                  </a:solidFill>
                  <a:latin typeface="Arial"/>
                  <a:ea typeface="Arial"/>
                  <a:cs typeface="Arial"/>
                  <a:sym typeface="Arial"/>
                </a:rPr>
                <a:t>The list is exhaustive. So the sum of the probabilities of the various events is equal to 1.</a:t>
              </a:r>
              <a:endParaRPr/>
            </a:p>
          </p:txBody>
        </p:sp>
      </p:grpSp>
      <p:pic>
        <p:nvPicPr>
          <p:cNvPr descr="0604" id="129" name="Google Shape;129;p18"/>
          <p:cNvPicPr preferRelativeResize="0"/>
          <p:nvPr/>
        </p:nvPicPr>
        <p:blipFill rotWithShape="1">
          <a:blip r:embed="rId4">
            <a:alphaModFix/>
          </a:blip>
          <a:srcRect b="0" l="0" r="0" t="0"/>
          <a:stretch/>
        </p:blipFill>
        <p:spPr>
          <a:xfrm>
            <a:off x="4105275" y="4240212"/>
            <a:ext cx="4505325" cy="2465387"/>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533400" y="457200"/>
            <a:ext cx="7924800" cy="9144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Random Variables</a:t>
            </a:r>
            <a:endParaRPr/>
          </a:p>
        </p:txBody>
      </p:sp>
      <p:sp>
        <p:nvSpPr>
          <p:cNvPr id="136" name="Google Shape;136;p19"/>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0606" id="137" name="Google Shape;137;p19"/>
          <p:cNvPicPr preferRelativeResize="0"/>
          <p:nvPr/>
        </p:nvPicPr>
        <p:blipFill rotWithShape="1">
          <a:blip r:embed="rId3">
            <a:alphaModFix/>
          </a:blip>
          <a:srcRect b="0" l="0" r="0" t="0"/>
          <a:stretch/>
        </p:blipFill>
        <p:spPr>
          <a:xfrm>
            <a:off x="3362325" y="2179637"/>
            <a:ext cx="2847975" cy="1316037"/>
          </a:xfrm>
          <a:prstGeom prst="rect">
            <a:avLst/>
          </a:prstGeom>
          <a:noFill/>
          <a:ln>
            <a:noFill/>
          </a:ln>
        </p:spPr>
      </p:pic>
      <p:grpSp>
        <p:nvGrpSpPr>
          <p:cNvPr id="138" name="Google Shape;138;p19"/>
          <p:cNvGrpSpPr/>
          <p:nvPr/>
        </p:nvGrpSpPr>
        <p:grpSpPr>
          <a:xfrm>
            <a:off x="755650" y="1733550"/>
            <a:ext cx="8216900" cy="615950"/>
            <a:chOff x="807522" y="1971305"/>
            <a:chExt cx="8217724" cy="1534052"/>
          </a:xfrm>
        </p:grpSpPr>
        <p:sp>
          <p:nvSpPr>
            <p:cNvPr id="139" name="Google Shape;139;p19"/>
            <p:cNvSpPr/>
            <p:nvPr/>
          </p:nvSpPr>
          <p:spPr>
            <a:xfrm>
              <a:off x="807522" y="1971305"/>
              <a:ext cx="8217724" cy="901453"/>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 name="Google Shape;140;p19"/>
            <p:cNvSpPr txBox="1"/>
            <p:nvPr/>
          </p:nvSpPr>
          <p:spPr>
            <a:xfrm>
              <a:off x="902782" y="2050380"/>
              <a:ext cx="7860501" cy="14549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RANDOM VARIABLE </a:t>
              </a:r>
              <a:r>
                <a:rPr b="0" i="0" lang="en-US" sz="1200" u="none">
                  <a:solidFill>
                    <a:schemeClr val="dk1"/>
                  </a:solidFill>
                  <a:latin typeface="Arial"/>
                  <a:ea typeface="Arial"/>
                  <a:cs typeface="Arial"/>
                  <a:sym typeface="Arial"/>
                </a:rPr>
                <a:t>A quantity resulting from an experiment that, by chance, can assume different values.</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grpSp>
      <p:sp>
        <p:nvSpPr>
          <p:cNvPr id="141" name="Google Shape;141;p19"/>
          <p:cNvSpPr txBox="1"/>
          <p:nvPr>
            <p:ph idx="1" type="body"/>
          </p:nvPr>
        </p:nvSpPr>
        <p:spPr>
          <a:xfrm>
            <a:off x="831850" y="4816475"/>
            <a:ext cx="3749675" cy="2390775"/>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EXAMPLES</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number of students in a class.</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number of children in a family.</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number of cars entering a carwash in a hour.</a:t>
            </a:r>
            <a:endParaRPr/>
          </a:p>
          <a:p>
            <a:pPr indent="-457200" lvl="0" marL="4572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Number of home mortgages approved by Coastal Federal Bank last week.</a:t>
            </a:r>
            <a:endParaRPr/>
          </a:p>
          <a:p>
            <a:pPr indent="-457200" lvl="0" marL="457200" rtl="0" algn="l">
              <a:lnSpc>
                <a:spcPct val="100000"/>
              </a:lnSpc>
              <a:spcBef>
                <a:spcPts val="480"/>
              </a:spcBef>
              <a:spcAft>
                <a:spcPts val="0"/>
              </a:spcAft>
              <a:buSzPts val="1800"/>
              <a:buNone/>
            </a:pPr>
            <a:r>
              <a:rPr b="0" i="0" lang="en-US" sz="2400" u="none">
                <a:solidFill>
                  <a:schemeClr val="dk1"/>
                </a:solidFill>
                <a:latin typeface="Arial"/>
                <a:ea typeface="Arial"/>
                <a:cs typeface="Arial"/>
                <a:sym typeface="Arial"/>
              </a:rPr>
              <a:t>		</a:t>
            </a:r>
            <a:endParaRPr/>
          </a:p>
        </p:txBody>
      </p:sp>
      <p:grpSp>
        <p:nvGrpSpPr>
          <p:cNvPr id="142" name="Google Shape;142;p19"/>
          <p:cNvGrpSpPr/>
          <p:nvPr/>
        </p:nvGrpSpPr>
        <p:grpSpPr>
          <a:xfrm>
            <a:off x="1036637" y="3648075"/>
            <a:ext cx="3335337" cy="1185862"/>
            <a:chOff x="510637" y="190006"/>
            <a:chExt cx="8277103" cy="1207608"/>
          </a:xfrm>
        </p:grpSpPr>
        <p:sp>
          <p:nvSpPr>
            <p:cNvPr id="143" name="Google Shape;143;p19"/>
            <p:cNvSpPr/>
            <p:nvPr/>
          </p:nvSpPr>
          <p:spPr>
            <a:xfrm>
              <a:off x="522455" y="190006"/>
              <a:ext cx="8218010" cy="90206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4" name="Google Shape;144;p19"/>
            <p:cNvSpPr txBox="1"/>
            <p:nvPr/>
          </p:nvSpPr>
          <p:spPr>
            <a:xfrm>
              <a:off x="510637" y="236888"/>
              <a:ext cx="8277103" cy="11607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DISCRETE RANDOM VARIABLE </a:t>
              </a:r>
              <a:r>
                <a:rPr b="0" i="0" lang="en-US" sz="1200" u="none">
                  <a:solidFill>
                    <a:schemeClr val="dk1"/>
                  </a:solidFill>
                  <a:latin typeface="Arial"/>
                  <a:ea typeface="Arial"/>
                  <a:cs typeface="Arial"/>
                  <a:sym typeface="Arial"/>
                </a:rPr>
                <a:t>A random variable that can assume only certain clearly separated values. It is usually the result of </a:t>
              </a:r>
              <a:r>
                <a:rPr b="0" i="0" lang="en-US" sz="1200" u="sng">
                  <a:solidFill>
                    <a:schemeClr val="dk1"/>
                  </a:solidFill>
                  <a:latin typeface="Arial"/>
                  <a:ea typeface="Arial"/>
                  <a:cs typeface="Arial"/>
                  <a:sym typeface="Arial"/>
                </a:rPr>
                <a:t>counting </a:t>
              </a:r>
              <a:r>
                <a:rPr b="0" i="0" lang="en-US" sz="1200" u="none">
                  <a:solidFill>
                    <a:schemeClr val="dk1"/>
                  </a:solidFill>
                  <a:latin typeface="Arial"/>
                  <a:ea typeface="Arial"/>
                  <a:cs typeface="Arial"/>
                  <a:sym typeface="Arial"/>
                </a:rPr>
                <a:t>something.</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grpSp>
      <p:sp>
        <p:nvSpPr>
          <p:cNvPr id="145" name="Google Shape;145;p19"/>
          <p:cNvSpPr txBox="1"/>
          <p:nvPr/>
        </p:nvSpPr>
        <p:spPr>
          <a:xfrm>
            <a:off x="4772025" y="4816475"/>
            <a:ext cx="4152900" cy="2139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EXAMPLES</a:t>
            </a:r>
            <a:endParaRPr/>
          </a:p>
          <a:p>
            <a:pPr indent="-342900" lvl="0" marL="342900" marR="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length of each song on the latest Tim McGraw album.</a:t>
            </a:r>
            <a:endParaRPr/>
          </a:p>
          <a:p>
            <a:pPr indent="-342900" lvl="0" marL="342900" marR="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weight of each student in this class.</a:t>
            </a:r>
            <a:endParaRPr/>
          </a:p>
          <a:p>
            <a:pPr indent="-342900" lvl="0" marL="342900" marR="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temperature outside as you are reading this book.</a:t>
            </a:r>
            <a:endParaRPr/>
          </a:p>
          <a:p>
            <a:pPr indent="-342900" lvl="0" marL="342900" marR="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amount of money earned by each of the more than 750 players currently on Major League Baseball team rosters.</a:t>
            </a:r>
            <a:endParaRPr/>
          </a:p>
        </p:txBody>
      </p:sp>
      <p:grpSp>
        <p:nvGrpSpPr>
          <p:cNvPr id="146" name="Google Shape;146;p19"/>
          <p:cNvGrpSpPr/>
          <p:nvPr/>
        </p:nvGrpSpPr>
        <p:grpSpPr>
          <a:xfrm>
            <a:off x="4652962" y="3408362"/>
            <a:ext cx="3943350" cy="1443037"/>
            <a:chOff x="510637" y="-117890"/>
            <a:chExt cx="8277103" cy="3137716"/>
          </a:xfrm>
        </p:grpSpPr>
        <p:sp>
          <p:nvSpPr>
            <p:cNvPr id="147" name="Google Shape;147;p19"/>
            <p:cNvSpPr/>
            <p:nvPr/>
          </p:nvSpPr>
          <p:spPr>
            <a:xfrm>
              <a:off x="523966" y="451662"/>
              <a:ext cx="8217124" cy="193993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8" name="Google Shape;148;p19"/>
            <p:cNvSpPr txBox="1"/>
            <p:nvPr/>
          </p:nvSpPr>
          <p:spPr>
            <a:xfrm>
              <a:off x="510637" y="-117890"/>
              <a:ext cx="8277103" cy="31377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CONTINUOUS RANDOM VARIABLE </a:t>
              </a:r>
              <a:r>
                <a:rPr b="0" i="0" lang="en-US" sz="1200" u="none">
                  <a:solidFill>
                    <a:schemeClr val="dk1"/>
                  </a:solidFill>
                  <a:latin typeface="Arial"/>
                  <a:ea typeface="Arial"/>
                  <a:cs typeface="Arial"/>
                  <a:sym typeface="Arial"/>
                </a:rPr>
                <a:t>can assume an infinite number of values within a given range. It is usually the result of some type of </a:t>
              </a:r>
              <a:r>
                <a:rPr b="0" i="0" lang="en-US" sz="1200" u="sng">
                  <a:solidFill>
                    <a:schemeClr val="dk1"/>
                  </a:solidFill>
                  <a:latin typeface="Arial"/>
                  <a:ea typeface="Arial"/>
                  <a:cs typeface="Arial"/>
                  <a:sym typeface="Arial"/>
                </a:rPr>
                <a:t>measurement</a:t>
              </a:r>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The Mean and Variance of a Discrete </a:t>
            </a:r>
            <a:br>
              <a:rPr b="1" i="0" lang="en-US" sz="2800" u="none">
                <a:solidFill>
                  <a:srgbClr val="660033"/>
                </a:solidFill>
                <a:latin typeface="Arial"/>
                <a:ea typeface="Arial"/>
                <a:cs typeface="Arial"/>
                <a:sym typeface="Arial"/>
              </a:rPr>
            </a:br>
            <a:r>
              <a:rPr b="1" i="0" lang="en-US" sz="2800" u="none">
                <a:solidFill>
                  <a:srgbClr val="660033"/>
                </a:solidFill>
                <a:latin typeface="Arial"/>
                <a:ea typeface="Arial"/>
                <a:cs typeface="Arial"/>
                <a:sym typeface="Arial"/>
              </a:rPr>
              <a:t>Probability Distribution</a:t>
            </a:r>
            <a:endParaRPr/>
          </a:p>
        </p:txBody>
      </p:sp>
      <p:sp>
        <p:nvSpPr>
          <p:cNvPr id="155" name="Google Shape;155;p20"/>
          <p:cNvSpPr txBox="1"/>
          <p:nvPr/>
        </p:nvSpPr>
        <p:spPr>
          <a:xfrm>
            <a:off x="704850" y="2025650"/>
            <a:ext cx="821055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MEAN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a:solidFill>
                  <a:schemeClr val="dk1"/>
                </a:solidFill>
                <a:latin typeface="Arial"/>
                <a:ea typeface="Arial"/>
                <a:cs typeface="Arial"/>
                <a:sym typeface="Arial"/>
              </a:rPr>
              <a:t>The mean is a typical value used to represent the central location of a probability distribution.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a:solidFill>
                  <a:schemeClr val="dk1"/>
                </a:solidFill>
                <a:latin typeface="Arial"/>
                <a:ea typeface="Arial"/>
                <a:cs typeface="Arial"/>
                <a:sym typeface="Arial"/>
              </a:rPr>
              <a:t>The mean of a probability distribution is also referred to as its </a:t>
            </a:r>
            <a:r>
              <a:rPr b="1" i="0" lang="en-US" sz="1200" u="none">
                <a:solidFill>
                  <a:schemeClr val="dk1"/>
                </a:solidFill>
                <a:latin typeface="Arial"/>
                <a:ea typeface="Arial"/>
                <a:cs typeface="Arial"/>
                <a:sym typeface="Arial"/>
              </a:rPr>
              <a:t>expected value.</a:t>
            </a:r>
            <a:endParaRPr/>
          </a:p>
        </p:txBody>
      </p:sp>
      <p:pic>
        <p:nvPicPr>
          <p:cNvPr descr="0611" id="156" name="Google Shape;156;p20"/>
          <p:cNvPicPr preferRelativeResize="0"/>
          <p:nvPr/>
        </p:nvPicPr>
        <p:blipFill rotWithShape="1">
          <a:blip r:embed="rId3">
            <a:alphaModFix/>
          </a:blip>
          <a:srcRect b="0" l="0" r="0" t="0"/>
          <a:stretch/>
        </p:blipFill>
        <p:spPr>
          <a:xfrm>
            <a:off x="838200" y="2781300"/>
            <a:ext cx="6505575" cy="523875"/>
          </a:xfrm>
          <a:prstGeom prst="rect">
            <a:avLst/>
          </a:prstGeom>
          <a:noFill/>
          <a:ln>
            <a:noFill/>
          </a:ln>
        </p:spPr>
      </p:pic>
      <p:sp>
        <p:nvSpPr>
          <p:cNvPr id="157" name="Google Shape;157;p20"/>
          <p:cNvSpPr txBox="1"/>
          <p:nvPr/>
        </p:nvSpPr>
        <p:spPr>
          <a:xfrm>
            <a:off x="762000" y="3781425"/>
            <a:ext cx="7877175"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VARIANCE AND STANDARD DEVIATION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a:solidFill>
                  <a:schemeClr val="dk1"/>
                </a:solidFill>
                <a:latin typeface="Arial"/>
                <a:ea typeface="Arial"/>
                <a:cs typeface="Arial"/>
                <a:sym typeface="Arial"/>
              </a:rPr>
              <a:t>  Measures the amount of spread in a distribution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a:solidFill>
                  <a:schemeClr val="dk1"/>
                </a:solidFill>
                <a:latin typeface="Arial"/>
                <a:ea typeface="Arial"/>
                <a:cs typeface="Arial"/>
                <a:sym typeface="Arial"/>
              </a:rPr>
              <a:t>  The computational steps are:</a:t>
            </a:r>
            <a:endParaRPr/>
          </a:p>
          <a:p>
            <a:pPr indent="0" lvl="1" marL="4572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 Subtract the mean from each value, and square this difference.</a:t>
            </a:r>
            <a:endParaRPr/>
          </a:p>
          <a:p>
            <a:pPr indent="0" lvl="1" marL="4572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 Multiply each squared difference by its probability.</a:t>
            </a:r>
            <a:endParaRPr/>
          </a:p>
          <a:p>
            <a:pPr indent="0" lvl="1" marL="4572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 Sum the resulting products to arrive at the variance.</a:t>
            </a:r>
            <a:endParaRPr/>
          </a:p>
          <a:p>
            <a:pPr indent="0" lvl="1" marL="45720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The standard deviation is found by taking the positive square root of the variance.</a:t>
            </a:r>
            <a:endParaRPr/>
          </a:p>
        </p:txBody>
      </p:sp>
      <p:pic>
        <p:nvPicPr>
          <p:cNvPr descr="0612" id="158" name="Google Shape;158;p20"/>
          <p:cNvPicPr preferRelativeResize="0"/>
          <p:nvPr/>
        </p:nvPicPr>
        <p:blipFill rotWithShape="1">
          <a:blip r:embed="rId4">
            <a:alphaModFix/>
          </a:blip>
          <a:srcRect b="0" l="0" r="0" t="0"/>
          <a:stretch/>
        </p:blipFill>
        <p:spPr>
          <a:xfrm>
            <a:off x="768350" y="5465762"/>
            <a:ext cx="6880225" cy="454025"/>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400"/>
              <a:buFont typeface="Arial"/>
              <a:buNone/>
            </a:pPr>
            <a:r>
              <a:rPr b="1" i="0" lang="en-US" sz="2400" u="none">
                <a:solidFill>
                  <a:srgbClr val="660033"/>
                </a:solidFill>
                <a:latin typeface="Arial"/>
                <a:ea typeface="Arial"/>
                <a:cs typeface="Arial"/>
                <a:sym typeface="Arial"/>
              </a:rPr>
              <a:t>Mean, Variance, and Standard</a:t>
            </a:r>
            <a:br>
              <a:rPr b="1" i="0" lang="en-US" sz="2400" u="none">
                <a:solidFill>
                  <a:srgbClr val="660033"/>
                </a:solidFill>
                <a:latin typeface="Arial"/>
                <a:ea typeface="Arial"/>
                <a:cs typeface="Arial"/>
                <a:sym typeface="Arial"/>
              </a:rPr>
            </a:br>
            <a:r>
              <a:rPr b="1" i="0" lang="en-US" sz="2400" u="none">
                <a:solidFill>
                  <a:srgbClr val="660033"/>
                </a:solidFill>
                <a:latin typeface="Arial"/>
                <a:ea typeface="Arial"/>
                <a:cs typeface="Arial"/>
                <a:sym typeface="Arial"/>
              </a:rPr>
              <a:t>Deviation of a Probability Distribution - Example</a:t>
            </a:r>
            <a:endParaRPr/>
          </a:p>
        </p:txBody>
      </p:sp>
      <p:sp>
        <p:nvSpPr>
          <p:cNvPr id="165" name="Google Shape;165;p21"/>
          <p:cNvSpPr txBox="1"/>
          <p:nvPr>
            <p:ph idx="1" type="body"/>
          </p:nvPr>
        </p:nvSpPr>
        <p:spPr>
          <a:xfrm>
            <a:off x="1323975" y="1752600"/>
            <a:ext cx="2419350" cy="771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0" i="0" lang="en-US" sz="1200" u="none">
                <a:solidFill>
                  <a:schemeClr val="dk1"/>
                </a:solidFill>
                <a:latin typeface="Arial"/>
                <a:ea typeface="Arial"/>
                <a:cs typeface="Arial"/>
                <a:sym typeface="Arial"/>
              </a:rPr>
              <a:t>John Ragsdale sells new cars for Pelican Ford. John usually sells the largest number of cars on Saturday. He has developed the following probability distribution for the number of cars he expects to sell on a particular Saturday.</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descr="0613b" id="166" name="Google Shape;166;p21"/>
          <p:cNvPicPr preferRelativeResize="0"/>
          <p:nvPr/>
        </p:nvPicPr>
        <p:blipFill rotWithShape="1">
          <a:blip r:embed="rId3">
            <a:alphaModFix/>
          </a:blip>
          <a:srcRect b="0" l="0" r="0" t="0"/>
          <a:stretch/>
        </p:blipFill>
        <p:spPr>
          <a:xfrm>
            <a:off x="749300" y="3724275"/>
            <a:ext cx="2422525" cy="2201862"/>
          </a:xfrm>
          <a:prstGeom prst="rect">
            <a:avLst/>
          </a:prstGeom>
          <a:noFill/>
          <a:ln>
            <a:noFill/>
          </a:ln>
        </p:spPr>
      </p:pic>
      <p:grpSp>
        <p:nvGrpSpPr>
          <p:cNvPr id="167" name="Google Shape;167;p21"/>
          <p:cNvGrpSpPr/>
          <p:nvPr/>
        </p:nvGrpSpPr>
        <p:grpSpPr>
          <a:xfrm>
            <a:off x="4198937" y="1924050"/>
            <a:ext cx="3470275" cy="2085975"/>
            <a:chOff x="4199384" y="1924050"/>
            <a:chExt cx="3469138" cy="2085975"/>
          </a:xfrm>
        </p:grpSpPr>
        <p:pic>
          <p:nvPicPr>
            <p:cNvPr descr="0614" id="168" name="Google Shape;168;p21"/>
            <p:cNvPicPr preferRelativeResize="0"/>
            <p:nvPr/>
          </p:nvPicPr>
          <p:blipFill rotWithShape="1">
            <a:blip r:embed="rId4">
              <a:alphaModFix/>
            </a:blip>
            <a:srcRect b="0" l="0" r="0" t="0"/>
            <a:stretch/>
          </p:blipFill>
          <p:spPr>
            <a:xfrm>
              <a:off x="4856769" y="1924050"/>
              <a:ext cx="2811753" cy="2085975"/>
            </a:xfrm>
            <a:prstGeom prst="rect">
              <a:avLst/>
            </a:prstGeom>
            <a:noFill/>
            <a:ln>
              <a:noFill/>
            </a:ln>
          </p:spPr>
        </p:pic>
        <p:sp>
          <p:nvSpPr>
            <p:cNvPr id="169" name="Google Shape;169;p21"/>
            <p:cNvSpPr txBox="1"/>
            <p:nvPr/>
          </p:nvSpPr>
          <p:spPr>
            <a:xfrm>
              <a:off x="4199384" y="1951038"/>
              <a:ext cx="63637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MEAN</a:t>
              </a:r>
              <a:endParaRPr/>
            </a:p>
          </p:txBody>
        </p:sp>
      </p:grpSp>
      <p:grpSp>
        <p:nvGrpSpPr>
          <p:cNvPr id="170" name="Google Shape;170;p21"/>
          <p:cNvGrpSpPr/>
          <p:nvPr/>
        </p:nvGrpSpPr>
        <p:grpSpPr>
          <a:xfrm>
            <a:off x="3884612" y="4213225"/>
            <a:ext cx="4926012" cy="1822450"/>
            <a:chOff x="3885360" y="4212461"/>
            <a:chExt cx="4925265" cy="1823425"/>
          </a:xfrm>
        </p:grpSpPr>
        <p:pic>
          <p:nvPicPr>
            <p:cNvPr descr="0615" id="171" name="Google Shape;171;p21"/>
            <p:cNvPicPr preferRelativeResize="0"/>
            <p:nvPr/>
          </p:nvPicPr>
          <p:blipFill rotWithShape="1">
            <a:blip r:embed="rId5">
              <a:alphaModFix/>
            </a:blip>
            <a:srcRect b="0" l="0" r="0" t="0"/>
            <a:stretch/>
          </p:blipFill>
          <p:spPr>
            <a:xfrm>
              <a:off x="4867276" y="4633481"/>
              <a:ext cx="3943349" cy="1402405"/>
            </a:xfrm>
            <a:prstGeom prst="rect">
              <a:avLst/>
            </a:prstGeom>
            <a:noFill/>
            <a:ln>
              <a:noFill/>
            </a:ln>
          </p:spPr>
        </p:pic>
        <p:pic>
          <p:nvPicPr>
            <p:cNvPr id="172" name="Google Shape;172;p21"/>
            <p:cNvPicPr preferRelativeResize="0"/>
            <p:nvPr/>
          </p:nvPicPr>
          <p:blipFill rotWithShape="1">
            <a:blip r:embed="rId6">
              <a:alphaModFix/>
            </a:blip>
            <a:srcRect b="0" l="0" r="0" t="0"/>
            <a:stretch/>
          </p:blipFill>
          <p:spPr>
            <a:xfrm>
              <a:off x="4873276" y="4212461"/>
              <a:ext cx="1630183" cy="330849"/>
            </a:xfrm>
            <a:prstGeom prst="rect">
              <a:avLst/>
            </a:prstGeom>
            <a:noFill/>
            <a:ln>
              <a:noFill/>
            </a:ln>
          </p:spPr>
        </p:pic>
        <p:sp>
          <p:nvSpPr>
            <p:cNvPr id="173" name="Google Shape;173;p21"/>
            <p:cNvSpPr txBox="1"/>
            <p:nvPr/>
          </p:nvSpPr>
          <p:spPr>
            <a:xfrm>
              <a:off x="3885360" y="4217227"/>
              <a:ext cx="974577" cy="2763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VARIANCE</a:t>
              </a:r>
              <a:endParaRPr/>
            </a:p>
          </p:txBody>
        </p:sp>
      </p:grpSp>
      <p:grpSp>
        <p:nvGrpSpPr>
          <p:cNvPr id="174" name="Google Shape;174;p21"/>
          <p:cNvGrpSpPr/>
          <p:nvPr/>
        </p:nvGrpSpPr>
        <p:grpSpPr>
          <a:xfrm>
            <a:off x="3817937" y="6122987"/>
            <a:ext cx="2716212" cy="460375"/>
            <a:chOff x="3818685" y="6122343"/>
            <a:chExt cx="2715002" cy="461665"/>
          </a:xfrm>
        </p:grpSpPr>
        <p:pic>
          <p:nvPicPr>
            <p:cNvPr id="175" name="Google Shape;175;p21"/>
            <p:cNvPicPr preferRelativeResize="0"/>
            <p:nvPr/>
          </p:nvPicPr>
          <p:blipFill rotWithShape="1">
            <a:blip r:embed="rId7">
              <a:alphaModFix/>
            </a:blip>
            <a:srcRect b="0" l="0" r="0" t="0"/>
            <a:stretch/>
          </p:blipFill>
          <p:spPr>
            <a:xfrm>
              <a:off x="4899849" y="6188693"/>
              <a:ext cx="1633838" cy="249441"/>
            </a:xfrm>
            <a:prstGeom prst="rect">
              <a:avLst/>
            </a:prstGeom>
            <a:noFill/>
            <a:ln>
              <a:noFill/>
            </a:ln>
          </p:spPr>
        </p:pic>
        <p:sp>
          <p:nvSpPr>
            <p:cNvPr id="176" name="Google Shape;176;p21"/>
            <p:cNvSpPr txBox="1"/>
            <p:nvPr/>
          </p:nvSpPr>
          <p:spPr>
            <a:xfrm>
              <a:off x="3818685" y="6122343"/>
              <a:ext cx="107743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STANDARD </a:t>
              </a:r>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DEVIATION</a:t>
              </a:r>
              <a:endParaRPr/>
            </a:p>
          </p:txBody>
        </p:sp>
      </p:gr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493712" y="1766887"/>
            <a:ext cx="4560887" cy="168592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22"/>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Binomial Probability Distribution</a:t>
            </a:r>
            <a:endParaRPr/>
          </a:p>
        </p:txBody>
      </p:sp>
      <p:sp>
        <p:nvSpPr>
          <p:cNvPr id="184" name="Google Shape;184;p22"/>
          <p:cNvSpPr txBox="1"/>
          <p:nvPr>
            <p:ph idx="1" type="body"/>
          </p:nvPr>
        </p:nvSpPr>
        <p:spPr>
          <a:xfrm>
            <a:off x="609600" y="1800225"/>
            <a:ext cx="4505325" cy="1724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900"/>
              <a:buFont typeface="Noto Sans Symbols"/>
              <a:buChar char="●"/>
            </a:pPr>
            <a:r>
              <a:rPr b="1" i="0" lang="en-US" sz="1200" u="none">
                <a:solidFill>
                  <a:schemeClr val="dk1"/>
                </a:solidFill>
                <a:latin typeface="Arial"/>
                <a:ea typeface="Arial"/>
                <a:cs typeface="Arial"/>
                <a:sym typeface="Arial"/>
              </a:rPr>
              <a:t>A Widely occurring discrete probability distribution</a:t>
            </a:r>
            <a:endParaRPr/>
          </a:p>
          <a:p>
            <a:pPr indent="-342900" lvl="0" marL="342900" rtl="0" algn="l">
              <a:lnSpc>
                <a:spcPct val="100000"/>
              </a:lnSpc>
              <a:spcBef>
                <a:spcPts val="240"/>
              </a:spcBef>
              <a:spcAft>
                <a:spcPts val="0"/>
              </a:spcAft>
              <a:buClr>
                <a:schemeClr val="dk1"/>
              </a:buClr>
              <a:buSzPts val="900"/>
              <a:buFont typeface="Noto Sans Symbols"/>
              <a:buChar char="●"/>
            </a:pPr>
            <a:r>
              <a:rPr b="1" i="0" lang="en-US" sz="1200" u="none">
                <a:solidFill>
                  <a:schemeClr val="dk1"/>
                </a:solidFill>
                <a:latin typeface="Arial"/>
                <a:ea typeface="Arial"/>
                <a:cs typeface="Arial"/>
                <a:sym typeface="Arial"/>
              </a:rPr>
              <a:t>Characteristics of a Binomial Probability Distribution</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There are only two </a:t>
            </a:r>
            <a:r>
              <a:rPr b="0" i="0" lang="en-US" sz="1200" u="none">
                <a:solidFill>
                  <a:schemeClr val="accent1"/>
                </a:solidFill>
                <a:latin typeface="Arial"/>
                <a:ea typeface="Arial"/>
                <a:cs typeface="Arial"/>
                <a:sym typeface="Arial"/>
              </a:rPr>
              <a:t>possible outcomes</a:t>
            </a:r>
            <a:r>
              <a:rPr b="0" i="0" lang="en-US" sz="1200" u="none">
                <a:solidFill>
                  <a:schemeClr val="dk1"/>
                </a:solidFill>
                <a:latin typeface="Arial"/>
                <a:ea typeface="Arial"/>
                <a:cs typeface="Arial"/>
                <a:sym typeface="Arial"/>
              </a:rPr>
              <a:t> on a particular trial of an experiment.</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outcomes are </a:t>
            </a:r>
            <a:r>
              <a:rPr b="0" i="0" lang="en-US" sz="1200" u="none">
                <a:solidFill>
                  <a:schemeClr val="accent1"/>
                </a:solidFill>
                <a:latin typeface="Arial"/>
                <a:ea typeface="Arial"/>
                <a:cs typeface="Arial"/>
                <a:sym typeface="Arial"/>
              </a:rPr>
              <a:t>mutually exclusive</a:t>
            </a:r>
            <a:r>
              <a:rPr b="0" i="0" lang="en-US" sz="1200" u="none">
                <a:solidFill>
                  <a:schemeClr val="dk1"/>
                </a:solidFill>
                <a:latin typeface="Arial"/>
                <a:ea typeface="Arial"/>
                <a:cs typeface="Arial"/>
                <a:sym typeface="Arial"/>
              </a:rPr>
              <a:t>, </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 random variable is the </a:t>
            </a:r>
            <a:r>
              <a:rPr b="0" i="0" lang="en-US" sz="1200" u="none">
                <a:solidFill>
                  <a:schemeClr val="accent1"/>
                </a:solidFill>
                <a:latin typeface="Arial"/>
                <a:ea typeface="Arial"/>
                <a:cs typeface="Arial"/>
                <a:sym typeface="Arial"/>
              </a:rPr>
              <a:t>result of counts</a:t>
            </a:r>
            <a:r>
              <a:rPr b="0" i="0" lang="en-US" sz="1200" u="none">
                <a:solidFill>
                  <a:schemeClr val="dk1"/>
                </a:solidFill>
                <a:latin typeface="Arial"/>
                <a:ea typeface="Arial"/>
                <a:cs typeface="Arial"/>
                <a:sym typeface="Arial"/>
              </a:rPr>
              <a:t>.</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 Each trial is </a:t>
            </a:r>
            <a:r>
              <a:rPr b="0" i="1" lang="en-US" sz="1200" u="none">
                <a:solidFill>
                  <a:schemeClr val="accent1"/>
                </a:solidFill>
                <a:latin typeface="Arial"/>
                <a:ea typeface="Arial"/>
                <a:cs typeface="Arial"/>
                <a:sym typeface="Arial"/>
              </a:rPr>
              <a:t>independent</a:t>
            </a:r>
            <a:r>
              <a:rPr b="0" i="1"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of any other trial</a:t>
            </a:r>
            <a:endParaRPr/>
          </a:p>
          <a:p>
            <a:pPr indent="-209550" lvl="0" marL="34290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pic>
        <p:nvPicPr>
          <p:cNvPr descr="0617" id="185" name="Google Shape;185;p22"/>
          <p:cNvPicPr preferRelativeResize="0"/>
          <p:nvPr/>
        </p:nvPicPr>
        <p:blipFill rotWithShape="1">
          <a:blip r:embed="rId3">
            <a:alphaModFix/>
          </a:blip>
          <a:srcRect b="0" l="0" r="15222" t="0"/>
          <a:stretch/>
        </p:blipFill>
        <p:spPr>
          <a:xfrm>
            <a:off x="620712" y="3571875"/>
            <a:ext cx="4402137" cy="1428750"/>
          </a:xfrm>
          <a:prstGeom prst="rect">
            <a:avLst/>
          </a:prstGeom>
          <a:noFill/>
          <a:ln>
            <a:noFill/>
          </a:ln>
        </p:spPr>
      </p:pic>
      <p:sp>
        <p:nvSpPr>
          <p:cNvPr id="186" name="Google Shape;186;p22"/>
          <p:cNvSpPr txBox="1"/>
          <p:nvPr/>
        </p:nvSpPr>
        <p:spPr>
          <a:xfrm>
            <a:off x="5343525" y="1838325"/>
            <a:ext cx="3465512" cy="155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There are </a:t>
            </a:r>
            <a:r>
              <a:rPr b="0" i="0" lang="en-US" sz="1200" u="none">
                <a:solidFill>
                  <a:schemeClr val="accent1"/>
                </a:solidFill>
                <a:latin typeface="Arial"/>
                <a:ea typeface="Arial"/>
                <a:cs typeface="Arial"/>
                <a:sym typeface="Arial"/>
              </a:rPr>
              <a:t>five</a:t>
            </a:r>
            <a:r>
              <a:rPr b="0" i="0" lang="en-US" sz="1200" u="none">
                <a:solidFill>
                  <a:schemeClr val="dk1"/>
                </a:solidFill>
                <a:latin typeface="Arial"/>
                <a:ea typeface="Arial"/>
                <a:cs typeface="Arial"/>
                <a:sym typeface="Arial"/>
              </a:rPr>
              <a:t> flights daily from Pittsburgh via US Airways into the Bradford, Pennsylvania, Regional Airport. Suppose the probability that any flight arrives late is </a:t>
            </a:r>
            <a:r>
              <a:rPr b="0" i="0" lang="en-US" sz="1200" u="none">
                <a:solidFill>
                  <a:schemeClr val="accent1"/>
                </a:solidFill>
                <a:latin typeface="Arial"/>
                <a:ea typeface="Arial"/>
                <a:cs typeface="Arial"/>
                <a:sym typeface="Arial"/>
              </a:rPr>
              <a:t>.20</a:t>
            </a:r>
            <a:r>
              <a:rPr b="0" i="0" lang="en-US" sz="1200" u="none">
                <a:solidFill>
                  <a:schemeClr val="dk1"/>
                </a:solidFill>
                <a:latin typeface="Arial"/>
                <a:ea typeface="Arial"/>
                <a:cs typeface="Arial"/>
                <a:sym typeface="Arial"/>
              </a:rPr>
              <a:t>. </a:t>
            </a:r>
            <a:endParaRPr/>
          </a:p>
          <a:p>
            <a:pPr indent="-342900" lvl="0" marL="342900" marR="0" rtl="0" algn="l">
              <a:lnSpc>
                <a:spcPct val="9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What is the probability that </a:t>
            </a:r>
            <a:r>
              <a:rPr b="0" i="0" lang="en-US" sz="1200" u="none">
                <a:solidFill>
                  <a:schemeClr val="accent1"/>
                </a:solidFill>
                <a:latin typeface="Arial"/>
                <a:ea typeface="Arial"/>
                <a:cs typeface="Arial"/>
                <a:sym typeface="Arial"/>
              </a:rPr>
              <a:t>none</a:t>
            </a:r>
            <a:r>
              <a:rPr b="0" i="0" lang="en-US" sz="1200" u="none">
                <a:solidFill>
                  <a:schemeClr val="dk1"/>
                </a:solidFill>
                <a:latin typeface="Arial"/>
                <a:ea typeface="Arial"/>
                <a:cs typeface="Arial"/>
                <a:sym typeface="Arial"/>
              </a:rPr>
              <a:t> of the flights are late today? </a:t>
            </a:r>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9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What is the average number of late flights? What is the variance of the number of late flights?</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0618" id="187" name="Google Shape;187;p22"/>
          <p:cNvPicPr preferRelativeResize="0"/>
          <p:nvPr/>
        </p:nvPicPr>
        <p:blipFill rotWithShape="1">
          <a:blip r:embed="rId4">
            <a:alphaModFix/>
          </a:blip>
          <a:srcRect b="0" l="0" r="0" t="0"/>
          <a:stretch/>
        </p:blipFill>
        <p:spPr>
          <a:xfrm>
            <a:off x="5734050" y="3333750"/>
            <a:ext cx="2295525" cy="1138237"/>
          </a:xfrm>
          <a:prstGeom prst="rect">
            <a:avLst/>
          </a:prstGeom>
          <a:noFill/>
          <a:ln>
            <a:noFill/>
          </a:ln>
        </p:spPr>
      </p:pic>
      <p:pic>
        <p:nvPicPr>
          <p:cNvPr descr="0620" id="188" name="Google Shape;188;p22"/>
          <p:cNvPicPr preferRelativeResize="0"/>
          <p:nvPr/>
        </p:nvPicPr>
        <p:blipFill rotWithShape="1">
          <a:blip r:embed="rId5">
            <a:alphaModFix/>
          </a:blip>
          <a:srcRect b="0" l="0" r="0" t="0"/>
          <a:stretch/>
        </p:blipFill>
        <p:spPr>
          <a:xfrm>
            <a:off x="533400" y="5246687"/>
            <a:ext cx="4572000" cy="925512"/>
          </a:xfrm>
          <a:prstGeom prst="rect">
            <a:avLst/>
          </a:prstGeom>
          <a:noFill/>
          <a:ln>
            <a:noFill/>
          </a:ln>
        </p:spPr>
      </p:pic>
      <p:pic>
        <p:nvPicPr>
          <p:cNvPr descr="0621" id="189" name="Google Shape;189;p22"/>
          <p:cNvPicPr preferRelativeResize="0"/>
          <p:nvPr/>
        </p:nvPicPr>
        <p:blipFill rotWithShape="1">
          <a:blip r:embed="rId6">
            <a:alphaModFix/>
          </a:blip>
          <a:srcRect b="0" l="0" r="0" t="0"/>
          <a:stretch/>
        </p:blipFill>
        <p:spPr>
          <a:xfrm>
            <a:off x="5762625" y="5281612"/>
            <a:ext cx="1303337" cy="1423987"/>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23"/>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Binomial Distribution - Example</a:t>
            </a:r>
            <a:endParaRPr/>
          </a:p>
        </p:txBody>
      </p:sp>
      <p:sp>
        <p:nvSpPr>
          <p:cNvPr id="197" name="Google Shape;197;p23"/>
          <p:cNvSpPr txBox="1"/>
          <p:nvPr>
            <p:ph idx="1" type="body"/>
          </p:nvPr>
        </p:nvSpPr>
        <p:spPr>
          <a:xfrm>
            <a:off x="681037" y="1747837"/>
            <a:ext cx="3405187" cy="1647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Five percent of the worm gears produced by an automatic, high-speed Carter-Bell milling machine are defective. </a:t>
            </a:r>
            <a:endParaRPr/>
          </a:p>
          <a:p>
            <a:pPr indent="-342900" lvl="0" marL="342900" rtl="0" algn="l">
              <a:lnSpc>
                <a:spcPct val="10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What is the probability that out of six gears selected at random none will be defective? Exactly one? Exactly two? Exactly three? Exactly four? Exactly five? Exactly six out of six?</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pic>
        <p:nvPicPr>
          <p:cNvPr descr="0623" id="198" name="Google Shape;198;p23"/>
          <p:cNvPicPr preferRelativeResize="0"/>
          <p:nvPr/>
        </p:nvPicPr>
        <p:blipFill rotWithShape="1">
          <a:blip r:embed="rId3">
            <a:alphaModFix/>
          </a:blip>
          <a:srcRect b="0" l="0" r="22362" t="0"/>
          <a:stretch/>
        </p:blipFill>
        <p:spPr>
          <a:xfrm>
            <a:off x="692150" y="4087812"/>
            <a:ext cx="3609975" cy="1819275"/>
          </a:xfrm>
          <a:prstGeom prst="rect">
            <a:avLst/>
          </a:prstGeom>
          <a:noFill/>
          <a:ln>
            <a:noFill/>
          </a:ln>
        </p:spPr>
      </p:pic>
      <p:pic>
        <p:nvPicPr>
          <p:cNvPr descr="0625" id="199" name="Google Shape;199;p23"/>
          <p:cNvPicPr preferRelativeResize="0"/>
          <p:nvPr/>
        </p:nvPicPr>
        <p:blipFill rotWithShape="1">
          <a:blip r:embed="rId4">
            <a:alphaModFix/>
          </a:blip>
          <a:srcRect b="0" l="0" r="0" t="0"/>
          <a:stretch/>
        </p:blipFill>
        <p:spPr>
          <a:xfrm>
            <a:off x="4498975" y="1924050"/>
            <a:ext cx="4368800" cy="2087562"/>
          </a:xfrm>
          <a:prstGeom prst="rect">
            <a:avLst/>
          </a:prstGeom>
          <a:noFill/>
          <a:ln>
            <a:noFill/>
          </a:ln>
        </p:spPr>
      </p:pic>
      <p:sp>
        <p:nvSpPr>
          <p:cNvPr id="200" name="Google Shape;200;p23"/>
          <p:cNvSpPr txBox="1"/>
          <p:nvPr/>
        </p:nvSpPr>
        <p:spPr>
          <a:xfrm>
            <a:off x="4495800" y="1698625"/>
            <a:ext cx="3752850"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Binomial – Shapes for Varying π (</a:t>
            </a:r>
            <a:r>
              <a:rPr b="1" i="1" lang="en-US" sz="1200" u="none">
                <a:solidFill>
                  <a:schemeClr val="dk1"/>
                </a:solidFill>
                <a:latin typeface="Arial"/>
                <a:ea typeface="Arial"/>
                <a:cs typeface="Arial"/>
                <a:sym typeface="Arial"/>
              </a:rPr>
              <a:t>n</a:t>
            </a:r>
            <a:r>
              <a:rPr b="1" i="0" lang="en-US" sz="1200" u="none">
                <a:solidFill>
                  <a:schemeClr val="dk1"/>
                </a:solidFill>
                <a:latin typeface="Arial"/>
                <a:ea typeface="Arial"/>
                <a:cs typeface="Arial"/>
                <a:sym typeface="Arial"/>
              </a:rPr>
              <a:t> constant)</a:t>
            </a:r>
            <a:endParaRPr/>
          </a:p>
        </p:txBody>
      </p:sp>
      <p:pic>
        <p:nvPicPr>
          <p:cNvPr descr="0626" id="201" name="Google Shape;201;p23"/>
          <p:cNvPicPr preferRelativeResize="0"/>
          <p:nvPr/>
        </p:nvPicPr>
        <p:blipFill rotWithShape="1">
          <a:blip r:embed="rId5">
            <a:alphaModFix/>
          </a:blip>
          <a:srcRect b="0" l="0" r="0" t="0"/>
          <a:stretch/>
        </p:blipFill>
        <p:spPr>
          <a:xfrm>
            <a:off x="4538662" y="4476750"/>
            <a:ext cx="4271962" cy="2171700"/>
          </a:xfrm>
          <a:prstGeom prst="rect">
            <a:avLst/>
          </a:prstGeom>
          <a:noFill/>
          <a:ln>
            <a:noFill/>
          </a:ln>
        </p:spPr>
      </p:pic>
      <p:sp>
        <p:nvSpPr>
          <p:cNvPr id="202" name="Google Shape;202;p23"/>
          <p:cNvSpPr txBox="1"/>
          <p:nvPr/>
        </p:nvSpPr>
        <p:spPr>
          <a:xfrm>
            <a:off x="4543425" y="4213225"/>
            <a:ext cx="3752850"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Binomial – Shapes for Varying </a:t>
            </a:r>
            <a:r>
              <a:rPr b="1" i="1" lang="en-US" sz="1200" u="none">
                <a:solidFill>
                  <a:schemeClr val="dk1"/>
                </a:solidFill>
                <a:latin typeface="Arial"/>
                <a:ea typeface="Arial"/>
                <a:cs typeface="Arial"/>
                <a:sym typeface="Arial"/>
              </a:rPr>
              <a:t>n</a:t>
            </a:r>
            <a:r>
              <a:rPr b="1" i="0" lang="en-US" sz="1200" u="none">
                <a:solidFill>
                  <a:schemeClr val="dk1"/>
                </a:solidFill>
                <a:latin typeface="Arial"/>
                <a:ea typeface="Arial"/>
                <a:cs typeface="Arial"/>
                <a:sym typeface="Arial"/>
              </a:rPr>
              <a:t> (π constant)</a:t>
            </a:r>
            <a:endParaRPr/>
          </a:p>
        </p:txBody>
      </p:sp>
      <p:sp>
        <p:nvSpPr>
          <p:cNvPr id="203" name="Google Shape;203;p23"/>
          <p:cNvSpPr/>
          <p:nvPr/>
        </p:nvSpPr>
        <p:spPr>
          <a:xfrm>
            <a:off x="2701925" y="4289425"/>
            <a:ext cx="668337" cy="319087"/>
          </a:xfrm>
          <a:prstGeom prst="roundRect">
            <a:avLst>
              <a:gd fmla="val 16667" name="adj"/>
            </a:avLst>
          </a:prstGeom>
          <a:solidFill>
            <a:schemeClr val="accent1">
              <a:alpha val="22745"/>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23"/>
          <p:cNvSpPr/>
          <p:nvPr/>
        </p:nvSpPr>
        <p:spPr>
          <a:xfrm>
            <a:off x="1019175" y="4613275"/>
            <a:ext cx="566737" cy="276225"/>
          </a:xfrm>
          <a:prstGeom prst="roundRect">
            <a:avLst>
              <a:gd fmla="val 16667" name="adj"/>
            </a:avLst>
          </a:prstGeom>
          <a:solidFill>
            <a:schemeClr val="accent1">
              <a:alpha val="22745"/>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Cumulative Binomial Probability Distributions - Example</a:t>
            </a:r>
            <a:endParaRPr/>
          </a:p>
        </p:txBody>
      </p:sp>
      <p:sp>
        <p:nvSpPr>
          <p:cNvPr id="211" name="Google Shape;211;p24"/>
          <p:cNvSpPr txBox="1"/>
          <p:nvPr>
            <p:ph idx="1" type="body"/>
          </p:nvPr>
        </p:nvSpPr>
        <p:spPr>
          <a:xfrm>
            <a:off x="557212" y="2097087"/>
            <a:ext cx="3948112" cy="588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90000"/>
              </a:lnSpc>
              <a:spcBef>
                <a:spcPts val="240"/>
              </a:spcBef>
              <a:spcAft>
                <a:spcPts val="0"/>
              </a:spcAft>
              <a:buSzPts val="900"/>
              <a:buNone/>
            </a:pPr>
            <a:r>
              <a:rPr b="1" i="0" lang="en-US" sz="1200" u="none">
                <a:solidFill>
                  <a:schemeClr val="dk1"/>
                </a:solidFill>
                <a:latin typeface="Arial"/>
                <a:ea typeface="Arial"/>
                <a:cs typeface="Arial"/>
                <a:sym typeface="Arial"/>
              </a:rPr>
              <a:t>A study by the Illinois Department of Transportation concluded that </a:t>
            </a:r>
            <a:r>
              <a:rPr b="1" i="0" lang="en-US" sz="1200" u="none">
                <a:solidFill>
                  <a:schemeClr val="accent1"/>
                </a:solidFill>
                <a:latin typeface="Arial"/>
                <a:ea typeface="Arial"/>
                <a:cs typeface="Arial"/>
                <a:sym typeface="Arial"/>
              </a:rPr>
              <a:t>76.2</a:t>
            </a:r>
            <a:r>
              <a:rPr b="1" i="0" lang="en-US" sz="1200" u="none">
                <a:solidFill>
                  <a:schemeClr val="dk1"/>
                </a:solidFill>
                <a:latin typeface="Arial"/>
                <a:ea typeface="Arial"/>
                <a:cs typeface="Arial"/>
                <a:sym typeface="Arial"/>
              </a:rPr>
              <a:t> percent of front seat occupants used seat belts. A sample of </a:t>
            </a:r>
            <a:r>
              <a:rPr b="1" i="0" lang="en-US" sz="1200" u="none">
                <a:solidFill>
                  <a:schemeClr val="accent1"/>
                </a:solidFill>
                <a:latin typeface="Arial"/>
                <a:ea typeface="Arial"/>
                <a:cs typeface="Arial"/>
                <a:sym typeface="Arial"/>
              </a:rPr>
              <a:t>12</a:t>
            </a:r>
            <a:r>
              <a:rPr b="1" i="0" lang="en-US" sz="1200" u="none">
                <a:solidFill>
                  <a:schemeClr val="dk1"/>
                </a:solidFill>
                <a:latin typeface="Arial"/>
                <a:ea typeface="Arial"/>
                <a:cs typeface="Arial"/>
                <a:sym typeface="Arial"/>
              </a:rPr>
              <a:t> vehicles is selected.</a:t>
            </a:r>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1" i="0" lang="en-US" sz="1200" u="none">
                <a:solidFill>
                  <a:schemeClr val="dk1"/>
                </a:solidFill>
                <a:latin typeface="Arial"/>
                <a:ea typeface="Arial"/>
                <a:cs typeface="Arial"/>
                <a:sym typeface="Arial"/>
              </a:rPr>
              <a:t>What is the probability the front seat occupants in </a:t>
            </a:r>
            <a:r>
              <a:rPr b="1" i="0" lang="en-US" sz="1200" u="sng">
                <a:solidFill>
                  <a:schemeClr val="dk1"/>
                </a:solidFill>
                <a:latin typeface="Arial"/>
                <a:ea typeface="Arial"/>
                <a:cs typeface="Arial"/>
                <a:sym typeface="Arial"/>
              </a:rPr>
              <a:t>exactly </a:t>
            </a:r>
            <a:r>
              <a:rPr b="1" i="0" lang="en-US" sz="1200" u="sng">
                <a:solidFill>
                  <a:schemeClr val="accent1"/>
                </a:solidFill>
                <a:latin typeface="Arial"/>
                <a:ea typeface="Arial"/>
                <a:cs typeface="Arial"/>
                <a:sym typeface="Arial"/>
              </a:rPr>
              <a:t>7</a:t>
            </a:r>
            <a:r>
              <a:rPr b="1" i="0" lang="en-US" sz="1200" u="none">
                <a:solidFill>
                  <a:schemeClr val="dk1"/>
                </a:solidFill>
                <a:latin typeface="Arial"/>
                <a:ea typeface="Arial"/>
                <a:cs typeface="Arial"/>
                <a:sym typeface="Arial"/>
              </a:rPr>
              <a:t> of the 12 vehicles are wearing seat belts?</a:t>
            </a:r>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1" i="0" lang="en-US" sz="1200" u="none">
                <a:solidFill>
                  <a:schemeClr val="dk1"/>
                </a:solidFill>
                <a:latin typeface="Arial"/>
                <a:ea typeface="Arial"/>
                <a:cs typeface="Arial"/>
                <a:sym typeface="Arial"/>
              </a:rPr>
              <a:t>What is the probability the front seat occupants in </a:t>
            </a:r>
            <a:r>
              <a:rPr b="1" i="0" lang="en-US" sz="1200" u="sng">
                <a:solidFill>
                  <a:schemeClr val="dk1"/>
                </a:solidFill>
                <a:latin typeface="Arial"/>
                <a:ea typeface="Arial"/>
                <a:cs typeface="Arial"/>
                <a:sym typeface="Arial"/>
              </a:rPr>
              <a:t>at least </a:t>
            </a:r>
            <a:r>
              <a:rPr b="1" i="0" lang="en-US" sz="1200" u="sng">
                <a:solidFill>
                  <a:schemeClr val="accent1"/>
                </a:solidFill>
                <a:latin typeface="Arial"/>
                <a:ea typeface="Arial"/>
                <a:cs typeface="Arial"/>
                <a:sym typeface="Arial"/>
              </a:rPr>
              <a:t>7</a:t>
            </a:r>
            <a:r>
              <a:rPr b="1" i="0" lang="en-US" sz="1200" u="none">
                <a:solidFill>
                  <a:schemeClr val="dk1"/>
                </a:solidFill>
                <a:latin typeface="Arial"/>
                <a:ea typeface="Arial"/>
                <a:cs typeface="Arial"/>
                <a:sym typeface="Arial"/>
              </a:rPr>
              <a:t> of the 12 vehicles are wearing seat belts?</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grpSp>
        <p:nvGrpSpPr>
          <p:cNvPr id="212" name="Google Shape;212;p24"/>
          <p:cNvGrpSpPr/>
          <p:nvPr/>
        </p:nvGrpSpPr>
        <p:grpSpPr>
          <a:xfrm>
            <a:off x="3976687" y="3743325"/>
            <a:ext cx="4329112" cy="657225"/>
            <a:chOff x="489424" y="3788387"/>
            <a:chExt cx="10103366" cy="1640120"/>
          </a:xfrm>
        </p:grpSpPr>
        <p:pic>
          <p:nvPicPr>
            <p:cNvPr id="213" name="Google Shape;213;p24"/>
            <p:cNvPicPr preferRelativeResize="0"/>
            <p:nvPr/>
          </p:nvPicPr>
          <p:blipFill rotWithShape="1">
            <a:blip r:embed="rId3">
              <a:alphaModFix/>
            </a:blip>
            <a:srcRect b="0" l="0" r="40231" t="0"/>
            <a:stretch/>
          </p:blipFill>
          <p:spPr>
            <a:xfrm>
              <a:off x="510637" y="3788387"/>
              <a:ext cx="8894620" cy="1060208"/>
            </a:xfrm>
            <a:prstGeom prst="rect">
              <a:avLst/>
            </a:prstGeom>
            <a:noFill/>
            <a:ln>
              <a:noFill/>
            </a:ln>
          </p:spPr>
        </p:pic>
        <p:pic>
          <p:nvPicPr>
            <p:cNvPr id="214" name="Google Shape;214;p24"/>
            <p:cNvPicPr preferRelativeResize="0"/>
            <p:nvPr/>
          </p:nvPicPr>
          <p:blipFill rotWithShape="1">
            <a:blip r:embed="rId3">
              <a:alphaModFix/>
            </a:blip>
            <a:srcRect b="0" l="59461" r="0" t="44975"/>
            <a:stretch/>
          </p:blipFill>
          <p:spPr>
            <a:xfrm>
              <a:off x="4548249" y="4845133"/>
              <a:ext cx="6032787" cy="583374"/>
            </a:xfrm>
            <a:prstGeom prst="rect">
              <a:avLst/>
            </a:prstGeom>
            <a:noFill/>
            <a:ln>
              <a:noFill/>
            </a:ln>
          </p:spPr>
        </p:pic>
        <p:pic>
          <p:nvPicPr>
            <p:cNvPr id="215" name="Google Shape;215;p24"/>
            <p:cNvPicPr preferRelativeResize="0"/>
            <p:nvPr/>
          </p:nvPicPr>
          <p:blipFill rotWithShape="1">
            <a:blip r:embed="rId4">
              <a:alphaModFix/>
            </a:blip>
            <a:srcRect b="0" l="0" r="0" t="0"/>
            <a:stretch/>
          </p:blipFill>
          <p:spPr>
            <a:xfrm>
              <a:off x="489424" y="4677334"/>
              <a:ext cx="4106327" cy="749690"/>
            </a:xfrm>
            <a:prstGeom prst="rect">
              <a:avLst/>
            </a:prstGeom>
            <a:noFill/>
            <a:ln>
              <a:noFill/>
            </a:ln>
          </p:spPr>
        </p:pic>
        <p:pic>
          <p:nvPicPr>
            <p:cNvPr id="216" name="Google Shape;216;p24"/>
            <p:cNvPicPr preferRelativeResize="0"/>
            <p:nvPr/>
          </p:nvPicPr>
          <p:blipFill rotWithShape="1">
            <a:blip r:embed="rId5">
              <a:alphaModFix/>
            </a:blip>
            <a:srcRect b="0" l="0" r="0" t="0"/>
            <a:stretch/>
          </p:blipFill>
          <p:spPr>
            <a:xfrm>
              <a:off x="9387383" y="3793734"/>
              <a:ext cx="1205407" cy="1087024"/>
            </a:xfrm>
            <a:prstGeom prst="rect">
              <a:avLst/>
            </a:prstGeom>
            <a:noFill/>
            <a:ln>
              <a:noFill/>
            </a:ln>
          </p:spPr>
        </p:pic>
      </p:grpSp>
      <p:pic>
        <p:nvPicPr>
          <p:cNvPr id="217" name="Google Shape;217;p24"/>
          <p:cNvPicPr preferRelativeResize="0"/>
          <p:nvPr/>
        </p:nvPicPr>
        <p:blipFill rotWithShape="1">
          <a:blip r:embed="rId6">
            <a:alphaModFix/>
          </a:blip>
          <a:srcRect b="0" l="0" r="0" t="0"/>
          <a:stretch/>
        </p:blipFill>
        <p:spPr>
          <a:xfrm>
            <a:off x="3935412" y="5422900"/>
            <a:ext cx="4999037" cy="9207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