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rgbClr val="80000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1" name="Google Shape;21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90" name="Google Shape;90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38200" y="1905000"/>
            <a:ext cx="3770313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4760913" y="1905000"/>
            <a:ext cx="377031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38200" y="1905000"/>
            <a:ext cx="76930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8200" y="1905000"/>
            <a:ext cx="3770313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760913" y="1905000"/>
            <a:ext cx="3770312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4760913" y="4071938"/>
            <a:ext cx="3770312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8200" y="1905000"/>
            <a:ext cx="3770313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760913" y="1905000"/>
            <a:ext cx="377031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38200" y="1905000"/>
            <a:ext cx="3770313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760913" y="1905000"/>
            <a:ext cx="3770312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838200" y="4071938"/>
            <a:ext cx="3770313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760913" y="4071938"/>
            <a:ext cx="3770312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838200" y="1905000"/>
            <a:ext cx="3770313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760913" y="1905000"/>
            <a:ext cx="3770312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4760913" y="4071938"/>
            <a:ext cx="3770312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>
            <p:ph type="title"/>
          </p:nvPr>
        </p:nvSpPr>
        <p:spPr>
          <a:xfrm>
            <a:off x="6532563" y="457200"/>
            <a:ext cx="1998662" cy="5629275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3" name="Google Shape;63;p9"/>
          <p:cNvSpPr txBox="1"/>
          <p:nvPr/>
        </p:nvSpPr>
        <p:spPr>
          <a:xfrm rot="5400000">
            <a:off x="4744640" y="2299903"/>
            <a:ext cx="5574483" cy="1943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 rot="5400000">
            <a:off x="642144" y="348456"/>
            <a:ext cx="5629275" cy="5846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2593975" y="149225"/>
            <a:ext cx="41814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108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" name="Google Shape;13;p1"/>
          <p:cNvGrpSpPr/>
          <p:nvPr/>
        </p:nvGrpSpPr>
        <p:grpSpPr>
          <a:xfrm>
            <a:off x="3632200" y="4889500"/>
            <a:ext cx="4876800" cy="319087"/>
            <a:chOff x="2288" y="3080"/>
            <a:chExt cx="3072" cy="201"/>
          </a:xfrm>
        </p:grpSpPr>
        <p:sp>
          <p:nvSpPr>
            <p:cNvPr id="14" name="Google Shape;14;p1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" name="Google Shape;16;p1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38200" y="1905000"/>
            <a:ext cx="76930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0"/>
            <a:ext cx="3886200" cy="685800"/>
          </a:xfrm>
          <a:custGeom>
            <a:rect b="b" l="l" r="r" t="t"/>
            <a:pathLst>
              <a:path extrusionOk="0" h="735" w="1728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228600" y="1371600"/>
            <a:ext cx="7391400" cy="319087"/>
            <a:chOff x="144" y="1104"/>
            <a:chExt cx="4656" cy="201"/>
          </a:xfrm>
        </p:grpSpPr>
        <p:sp>
          <p:nvSpPr>
            <p:cNvPr id="27" name="Google Shape;27;p3"/>
            <p:cNvSpPr/>
            <p:nvPr/>
          </p:nvSpPr>
          <p:spPr>
            <a:xfrm>
              <a:off x="384" y="1104"/>
              <a:ext cx="4416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" name="Google Shape;29;p3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838200" y="1905000"/>
            <a:ext cx="76930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 txBox="1"/>
          <p:nvPr/>
        </p:nvSpPr>
        <p:spPr>
          <a:xfrm>
            <a:off x="0" y="6578600"/>
            <a:ext cx="477837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</a:t>
            </a:r>
            <a:fld id="{00000000-1234-1234-1234-123412341234}" type="slidenum"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108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Probability Distributions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7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838200" y="1905000"/>
            <a:ext cx="377031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 to the information regarding the weekly income of shift foremen in the glass industry. The distribution of weekly incomes follows the normal probability distribution with a mean of $1,000 and a standard deviation of $100.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probability of selecting a shift foreman in the glass industry whose income is: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rgbClr val="FF3101"/>
                </a:solidFill>
                <a:latin typeface="Arial"/>
                <a:ea typeface="Arial"/>
                <a:cs typeface="Arial"/>
                <a:sym typeface="Arial"/>
              </a:rPr>
              <a:t>Between $790 and $1,000?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Distribution – Finding Probabilities (Example 2)</a:t>
            </a:r>
            <a:endParaRPr/>
          </a:p>
        </p:txBody>
      </p:sp>
      <p:pic>
        <p:nvPicPr>
          <p:cNvPr descr="0721"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7" y="3592512"/>
            <a:ext cx="2598737" cy="308451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4730750" y="2941637"/>
            <a:ext cx="4030662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probability of selecting a shift foreman in the glass industry whose income is: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10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3101"/>
                </a:solidFill>
                <a:latin typeface="Arial"/>
                <a:ea typeface="Arial"/>
                <a:cs typeface="Arial"/>
                <a:sym typeface="Arial"/>
              </a:rPr>
              <a:t>Between $840 and $1,200</a:t>
            </a:r>
            <a:endParaRPr/>
          </a:p>
        </p:txBody>
      </p:sp>
      <p:pic>
        <p:nvPicPr>
          <p:cNvPr descr="0723" id="201" name="Google Shape;2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8725" y="3582987"/>
            <a:ext cx="2574925" cy="309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>
            <p:ph type="title"/>
          </p:nvPr>
        </p:nvSpPr>
        <p:spPr>
          <a:xfrm>
            <a:off x="466725" y="628650"/>
            <a:ext cx="7705725" cy="6381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 Z in Finding X Given Area - Example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838200" y="1905000"/>
            <a:ext cx="377031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Layton Tire and Rubber Company wishes to set a minimum mileage guarantee on its new MX100 tire. Tests reveal the </a:t>
            </a:r>
            <a:r>
              <a:rPr b="0" i="0" lang="en-US" sz="1200" u="none">
                <a:solidFill>
                  <a:srgbClr val="FF3101"/>
                </a:solidFill>
                <a:latin typeface="Arial"/>
                <a:ea typeface="Arial"/>
                <a:cs typeface="Arial"/>
                <a:sym typeface="Arial"/>
              </a:rPr>
              <a:t>mean mileage is 67,900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a </a:t>
            </a:r>
            <a:r>
              <a:rPr b="0" i="0" lang="en-US" sz="1200" u="none">
                <a:solidFill>
                  <a:srgbClr val="FF3101"/>
                </a:solidFill>
                <a:latin typeface="Arial"/>
                <a:ea typeface="Arial"/>
                <a:cs typeface="Arial"/>
                <a:sym typeface="Arial"/>
              </a:rPr>
              <a:t>standard deviation of 2,050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miles and that the distribution of miles follows the normal probability distribution. Layton wants to set the minimum guaranteed mileage so that </a:t>
            </a:r>
            <a:r>
              <a:rPr b="0" i="0" lang="en-US" sz="1200" u="none">
                <a:solidFill>
                  <a:srgbClr val="FF3101"/>
                </a:solidFill>
                <a:latin typeface="Arial"/>
                <a:ea typeface="Arial"/>
                <a:cs typeface="Arial"/>
                <a:sym typeface="Arial"/>
              </a:rPr>
              <a:t>no more than 4 percent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tires will have to be replaced.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minimum guaranteed mileage should Layton announce?</a:t>
            </a:r>
            <a:endParaRPr/>
          </a:p>
          <a:p>
            <a:pPr indent="-285750" lvl="0" marL="342900" rtl="0" algn="l"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726" id="209" name="Google Shape;209;p28"/>
          <p:cNvPicPr preferRelativeResize="0"/>
          <p:nvPr/>
        </p:nvPicPr>
        <p:blipFill rotWithShape="1">
          <a:blip r:embed="rId3">
            <a:alphaModFix/>
          </a:blip>
          <a:srcRect b="45792" l="0" r="54553" t="0"/>
          <a:stretch/>
        </p:blipFill>
        <p:spPr>
          <a:xfrm>
            <a:off x="1135062" y="4197350"/>
            <a:ext cx="3071812" cy="174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4262" y="2362200"/>
            <a:ext cx="4079875" cy="378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Approximation to the Binomial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1104900" y="1914525"/>
            <a:ext cx="6934200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●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normal distribution (a continuous distribution) yields a good approximation of the binomial distribution (a discrete distribution) for large values of </a:t>
            </a:r>
            <a:r>
              <a:rPr b="0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1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●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normal probability distribution is generally a good approximation to the binomial probability distribution when </a:t>
            </a:r>
            <a:r>
              <a:rPr b="0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nπ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n(1-π )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both greater than 5.  This is because as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increases, a binomial distribution gets closer and closer to a normal distribution.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9"/>
          <p:cNvGrpSpPr/>
          <p:nvPr/>
        </p:nvGrpSpPr>
        <p:grpSpPr>
          <a:xfrm>
            <a:off x="1649412" y="3571875"/>
            <a:ext cx="6175375" cy="2514600"/>
            <a:chOff x="1206500" y="3606800"/>
            <a:chExt cx="7562850" cy="3251200"/>
          </a:xfrm>
        </p:grpSpPr>
        <p:pic>
          <p:nvPicPr>
            <p:cNvPr descr="0729" id="219" name="Google Shape;21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6500" y="3606800"/>
              <a:ext cx="7562850" cy="2914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1586" y="6625452"/>
              <a:ext cx="7373131" cy="232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Continuity Correction Factor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598487" y="1905000"/>
            <a:ext cx="37290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.5 subtracted or added, depending on the problem, to a selected value when a binomial probability distribution (a discrete probability distribution) is being approximated by a continuous probability distribution (the normal distribution).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one of four cases may arise: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For the probability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X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occurs, use the area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above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-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.5).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	For the probability that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X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occurs, use the area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above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X+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.5).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	For the probability that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or fewer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occurs, use the area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-.5).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	For the probability that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than X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occurs, use the area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X+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.5).</a:t>
            </a:r>
            <a:endParaRPr/>
          </a:p>
          <a:p>
            <a:pPr indent="-285750" lvl="0" marL="342900" rtl="0" algn="l"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8487" y="2968625"/>
            <a:ext cx="3906837" cy="17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5167312" y="1763712"/>
            <a:ext cx="3708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584200" y="1797050"/>
            <a:ext cx="7985125" cy="7127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E795"/>
              </a:gs>
              <a:gs pos="35000">
                <a:srgbClr val="FFEDB5"/>
              </a:gs>
              <a:gs pos="100000">
                <a:srgbClr val="FFF8E0"/>
              </a:gs>
            </a:gsLst>
            <a:lin ang="16200000" scaled="0"/>
          </a:gradFill>
          <a:ln cap="flat" cmpd="sng" w="9525">
            <a:solidFill>
              <a:srgbClr val="E5B65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704850" y="1819275"/>
            <a:ext cx="7610475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the management of the Santoni Pizza Restaurant found that 70 percent of its new customers return for another meal. For a week in which 80 new (first-time) customers dined at Santoni’s, </a:t>
            </a:r>
            <a:r>
              <a:rPr b="0" i="0" lang="en-US" sz="1400" u="none">
                <a:solidFill>
                  <a:srgbClr val="FF3101"/>
                </a:solidFill>
                <a:latin typeface="Arial"/>
                <a:ea typeface="Arial"/>
                <a:cs typeface="Arial"/>
                <a:sym typeface="Arial"/>
              </a:rPr>
              <a:t>what is the probability that 60 or more will return for another meal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 Approximation to the Binomial - Example</a:t>
            </a:r>
            <a:endParaRPr/>
          </a:p>
        </p:txBody>
      </p:sp>
      <p:grpSp>
        <p:nvGrpSpPr>
          <p:cNvPr id="239" name="Google Shape;239;p31"/>
          <p:cNvGrpSpPr/>
          <p:nvPr/>
        </p:nvGrpSpPr>
        <p:grpSpPr>
          <a:xfrm>
            <a:off x="1477962" y="2644775"/>
            <a:ext cx="6940550" cy="4213225"/>
            <a:chOff x="690946" y="2364281"/>
            <a:chExt cx="6941314" cy="4213214"/>
          </a:xfrm>
        </p:grpSpPr>
        <p:pic>
          <p:nvPicPr>
            <p:cNvPr descr="0733" id="240" name="Google Shape;24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0946" y="2364281"/>
              <a:ext cx="6810375" cy="3571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1" name="Google Shape;241;p31"/>
            <p:cNvGrpSpPr/>
            <p:nvPr/>
          </p:nvGrpSpPr>
          <p:grpSpPr>
            <a:xfrm>
              <a:off x="2336360" y="4467707"/>
              <a:ext cx="5295900" cy="2109788"/>
              <a:chOff x="1626" y="2724"/>
              <a:chExt cx="3336" cy="1329"/>
            </a:xfrm>
          </p:grpSpPr>
          <p:grpSp>
            <p:nvGrpSpPr>
              <p:cNvPr id="242" name="Google Shape;242;p31"/>
              <p:cNvGrpSpPr/>
              <p:nvPr/>
            </p:nvGrpSpPr>
            <p:grpSpPr>
              <a:xfrm>
                <a:off x="1626" y="2886"/>
                <a:ext cx="2509" cy="1167"/>
                <a:chOff x="1626" y="2886"/>
                <a:chExt cx="2509" cy="1167"/>
              </a:xfrm>
            </p:grpSpPr>
            <p:sp>
              <p:nvSpPr>
                <p:cNvPr id="243" name="Google Shape;243;p31"/>
                <p:cNvSpPr txBox="1"/>
                <p:nvPr/>
              </p:nvSpPr>
              <p:spPr>
                <a:xfrm>
                  <a:off x="1626" y="2886"/>
                  <a:ext cx="648" cy="798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4" name="Google Shape;244;p31"/>
                <p:cNvSpPr txBox="1"/>
                <p:nvPr/>
              </p:nvSpPr>
              <p:spPr>
                <a:xfrm>
                  <a:off x="2042" y="3879"/>
                  <a:ext cx="2093" cy="1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P(X ≥ 60) = 0.063+0.048+ … + 0.001 = 0.197</a:t>
                  </a:r>
                  <a:endParaRPr/>
                </a:p>
              </p:txBody>
            </p:sp>
            <p:cxnSp>
              <p:nvCxnSpPr>
                <p:cNvPr id="245" name="Google Shape;245;p31"/>
                <p:cNvCxnSpPr/>
                <p:nvPr/>
              </p:nvCxnSpPr>
              <p:spPr>
                <a:xfrm>
                  <a:off x="2142" y="3696"/>
                  <a:ext cx="168" cy="23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246" name="Google Shape;246;p31"/>
              <p:cNvSpPr txBox="1"/>
              <p:nvPr/>
            </p:nvSpPr>
            <p:spPr>
              <a:xfrm>
                <a:off x="4116" y="2724"/>
                <a:ext cx="846" cy="798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838200" y="1905000"/>
            <a:ext cx="350361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the management of the Santoni Pizza Restaurant found that 70 percent of its new customers return for another meal. For a week in which 80 new (first-time) customers dined at Santoni’s, </a:t>
            </a:r>
            <a:r>
              <a:rPr b="0" i="0" lang="en-US" sz="1200" u="none">
                <a:solidFill>
                  <a:srgbClr val="FF3101"/>
                </a:solidFill>
                <a:latin typeface="Arial"/>
                <a:ea typeface="Arial"/>
                <a:cs typeface="Arial"/>
                <a:sym typeface="Arial"/>
              </a:rPr>
              <a:t>what is the probability that 60 or more will return for another meal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1.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mean and the variance of a binomial distribution and find the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corresponding to an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59.5  (x-.5, the correction factor)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Determine the area from 59.5 and beyond</a:t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533400" y="457200"/>
            <a:ext cx="7924800" cy="9144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Normal Approximation to the Binomial - Example</a:t>
            </a:r>
            <a:endParaRPr/>
          </a:p>
        </p:txBody>
      </p:sp>
      <p:pic>
        <p:nvPicPr>
          <p:cNvPr descr="0734"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1400" y="2006600"/>
            <a:ext cx="395287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838200" y="1905000"/>
            <a:ext cx="76930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difference between discrete and continuous distributions.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mean and the standard deviation for a </a:t>
            </a:r>
            <a:r>
              <a:rPr b="0" i="1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uniform distribution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probabilities by using the uniform distribution.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characteristics of the </a:t>
            </a:r>
            <a:r>
              <a:rPr b="0" i="1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normal probability distribution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and calculate z values.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probability that an observation is between two points on a normal probability distribution.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probability that an observation is above (or below) a point on a normal probability distribution.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normal probability distribution to approximate the binomial distribution.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Uniform Distribution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27062" y="1905000"/>
            <a:ext cx="32956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uniform probability distribution is perhaps the </a:t>
            </a: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simplest distribution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 </a:t>
            </a: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continuous random variable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distribution is </a:t>
            </a: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rectangular in shape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is defined by minimum and maximum values.</a:t>
            </a:r>
            <a:endParaRPr/>
          </a:p>
          <a:p>
            <a:pPr indent="-285750" lvl="0" marL="342900" rtl="0" algn="l"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703" id="122" name="Google Shape;122;p20"/>
          <p:cNvPicPr preferRelativeResize="0"/>
          <p:nvPr/>
        </p:nvPicPr>
        <p:blipFill rotWithShape="1">
          <a:blip r:embed="rId3">
            <a:alphaModFix/>
          </a:blip>
          <a:srcRect b="18315" l="0" r="0" t="0"/>
          <a:stretch/>
        </p:blipFill>
        <p:spPr>
          <a:xfrm>
            <a:off x="576262" y="3732212"/>
            <a:ext cx="3325812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704" id="123" name="Google Shape;1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6237" y="2679700"/>
            <a:ext cx="4791075" cy="21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627062" y="1905000"/>
            <a:ext cx="3062287" cy="4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Southwest Arizona State University provides bus service to students while they are on campus. A bus arrives at the North Main Street and College Drive stop every 30 minutes between 6 A.M. and 11 P.M. during weekdays. Students arrive at the bus stop at random times. The time that a student waits is uniformly distributed from 0 to 30 minutes.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a graph of this distribution.</a:t>
            </a:r>
            <a:endParaRPr/>
          </a:p>
          <a:p>
            <a:pPr indent="-476250" lvl="0" marL="533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that the area of this uniform distribution is 1.00.</a:t>
            </a:r>
            <a:endParaRPr/>
          </a:p>
          <a:p>
            <a:pPr indent="-476250" lvl="0" marL="533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long will a student “typically” have to wait for a bus? In other words what is the mean waiting time? What is the standard deviation of the waiting times?</a:t>
            </a:r>
            <a:endParaRPr/>
          </a:p>
          <a:p>
            <a:pPr indent="-476250" lvl="0" marL="533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probability a student will wait between 10 and 20 minutes?</a:t>
            </a:r>
            <a:endParaRPr/>
          </a:p>
          <a:p>
            <a:pPr indent="-285750" lvl="0" marL="342900" rtl="0" algn="l"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Uniform Distribution - Example</a:t>
            </a:r>
            <a:endParaRPr/>
          </a:p>
        </p:txBody>
      </p:sp>
      <p:pic>
        <p:nvPicPr>
          <p:cNvPr descr="0706"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2912" y="1763712"/>
            <a:ext cx="4891087" cy="17541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1"/>
          <p:cNvGrpSpPr/>
          <p:nvPr/>
        </p:nvGrpSpPr>
        <p:grpSpPr>
          <a:xfrm>
            <a:off x="4338637" y="4789487"/>
            <a:ext cx="4092575" cy="488950"/>
            <a:chOff x="4498807" y="5921806"/>
            <a:chExt cx="4092301" cy="488796"/>
          </a:xfrm>
        </p:grpSpPr>
        <p:pic>
          <p:nvPicPr>
            <p:cNvPr descr="0707" id="133" name="Google Shape;133;p21"/>
            <p:cNvPicPr preferRelativeResize="0"/>
            <p:nvPr/>
          </p:nvPicPr>
          <p:blipFill rotWithShape="1">
            <a:blip r:embed="rId4">
              <a:alphaModFix/>
            </a:blip>
            <a:srcRect b="59721" l="0" r="0" t="0"/>
            <a:stretch/>
          </p:blipFill>
          <p:spPr>
            <a:xfrm>
              <a:off x="4498807" y="5935627"/>
              <a:ext cx="2412357" cy="47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707" id="134" name="Google Shape;134;p21"/>
            <p:cNvPicPr preferRelativeResize="0"/>
            <p:nvPr/>
          </p:nvPicPr>
          <p:blipFill rotWithShape="1">
            <a:blip r:embed="rId4">
              <a:alphaModFix/>
            </a:blip>
            <a:srcRect b="0" l="0" r="0" t="51756"/>
            <a:stretch/>
          </p:blipFill>
          <p:spPr>
            <a:xfrm>
              <a:off x="6607048" y="5921806"/>
              <a:ext cx="1984060" cy="4678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1962" y="3482975"/>
            <a:ext cx="4595812" cy="7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3712" y="5684837"/>
            <a:ext cx="2689225" cy="9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Probability Distribution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42925" y="1905000"/>
            <a:ext cx="3954462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bell-shaped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has a single peak at the center of the distribution.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symmetrical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the mean</a:t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asymptotic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curve gets closer and closer to the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-axis but never actually touches it.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location of a normal distribution is determined by the mean,μ, the dispersion or spread of the distribution is determined by the standard deviation,σ 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arithmetic </a:t>
            </a: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mean, median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 are equal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</a:t>
            </a: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area under the curve is 1.00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half the area under the normal curve is to the right of this center point and the other half to the left of it</a:t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rtl="0" algn="l"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0711"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4848225"/>
            <a:ext cx="2897187" cy="180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2"/>
          <p:cNvGrpSpPr/>
          <p:nvPr/>
        </p:nvGrpSpPr>
        <p:grpSpPr>
          <a:xfrm>
            <a:off x="5021262" y="2209800"/>
            <a:ext cx="3579812" cy="4057650"/>
            <a:chOff x="5021460" y="2209341"/>
            <a:chExt cx="3580279" cy="4058064"/>
          </a:xfrm>
        </p:grpSpPr>
        <p:grpSp>
          <p:nvGrpSpPr>
            <p:cNvPr id="147" name="Google Shape;147;p22"/>
            <p:cNvGrpSpPr/>
            <p:nvPr/>
          </p:nvGrpSpPr>
          <p:grpSpPr>
            <a:xfrm>
              <a:off x="5021460" y="2664319"/>
              <a:ext cx="1804642" cy="1707417"/>
              <a:chOff x="5042725" y="1824347"/>
              <a:chExt cx="2743200" cy="2437305"/>
            </a:xfrm>
          </p:grpSpPr>
          <p:pic>
            <p:nvPicPr>
              <p:cNvPr descr="0712b" id="148" name="Google Shape;148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042725" y="1824347"/>
                <a:ext cx="2743200" cy="2009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" name="Google Shape;149;p22"/>
              <p:cNvSpPr txBox="1"/>
              <p:nvPr/>
            </p:nvSpPr>
            <p:spPr>
              <a:xfrm>
                <a:off x="5457837" y="3690530"/>
                <a:ext cx="2225193" cy="571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1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Different Means and Standard Deviations</a:t>
                </a:r>
                <a:endParaRPr/>
              </a:p>
            </p:txBody>
          </p:sp>
        </p:grpSp>
        <p:grpSp>
          <p:nvGrpSpPr>
            <p:cNvPr id="150" name="Google Shape;150;p22"/>
            <p:cNvGrpSpPr/>
            <p:nvPr/>
          </p:nvGrpSpPr>
          <p:grpSpPr>
            <a:xfrm>
              <a:off x="6826320" y="2666794"/>
              <a:ext cx="1594666" cy="1596982"/>
              <a:chOff x="1318656" y="1826821"/>
              <a:chExt cx="2781300" cy="2285628"/>
            </a:xfrm>
          </p:grpSpPr>
          <p:pic>
            <p:nvPicPr>
              <p:cNvPr descr="0712a" id="151" name="Google Shape;151;p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318656" y="1826821"/>
                <a:ext cx="2781300" cy="1914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Google Shape;152;p22"/>
              <p:cNvSpPr txBox="1"/>
              <p:nvPr/>
            </p:nvSpPr>
            <p:spPr>
              <a:xfrm>
                <a:off x="1521437" y="3712526"/>
                <a:ext cx="2564245" cy="399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1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Equal Means and Different Standard Deviations</a:t>
                </a:r>
                <a:endParaRPr/>
              </a:p>
            </p:txBody>
          </p:sp>
        </p:grpSp>
        <p:grpSp>
          <p:nvGrpSpPr>
            <p:cNvPr id="153" name="Google Shape;153;p22"/>
            <p:cNvGrpSpPr/>
            <p:nvPr/>
          </p:nvGrpSpPr>
          <p:grpSpPr>
            <a:xfrm>
              <a:off x="5071729" y="4587553"/>
              <a:ext cx="3530010" cy="1679852"/>
              <a:chOff x="2605592" y="4642496"/>
              <a:chExt cx="5105400" cy="2348738"/>
            </a:xfrm>
          </p:grpSpPr>
          <p:pic>
            <p:nvPicPr>
              <p:cNvPr descr="0712c" id="154" name="Google Shape;154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605592" y="4642496"/>
                <a:ext cx="5105400" cy="1962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" name="Google Shape;155;p22"/>
              <p:cNvSpPr txBox="1"/>
              <p:nvPr/>
            </p:nvSpPr>
            <p:spPr>
              <a:xfrm>
                <a:off x="2810738" y="6647160"/>
                <a:ext cx="4608628" cy="344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1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Different Means and Equal Standard Deviations</a:t>
                </a:r>
                <a:endParaRPr/>
              </a:p>
            </p:txBody>
          </p:sp>
        </p:grpSp>
        <p:sp>
          <p:nvSpPr>
            <p:cNvPr id="156" name="Google Shape;156;p22"/>
            <p:cNvSpPr txBox="1"/>
            <p:nvPr/>
          </p:nvSpPr>
          <p:spPr>
            <a:xfrm>
              <a:off x="5732753" y="2209341"/>
              <a:ext cx="2187860" cy="308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Family of Distributions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Standard Normal  Probability Distribution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685800" y="1835150"/>
            <a:ext cx="3279775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●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standard normal distribution is a normal distribution with a mean of 0 and a standard deviation of 1.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●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also called the </a:t>
            </a: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●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z-</a:t>
            </a: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>
                <a:solidFill>
                  <a:srgbClr val="4DB1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signed distance between a selected value, designated </a:t>
            </a:r>
            <a:r>
              <a:rPr b="0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population mean μ, divided by the population standard deviation, σ.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●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formula is:</a:t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rtl="0" algn="l"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0713"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650" y="3787775"/>
            <a:ext cx="2012950" cy="709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714"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4637" y="2963862"/>
            <a:ext cx="4419600" cy="26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Normal Distribution – Example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38200" y="1905000"/>
            <a:ext cx="3332162" cy="458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weekly incomes of shift foremen in the glass industry follow the normal probability distribution with a </a:t>
            </a:r>
            <a:r>
              <a:rPr b="0" i="0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mean of $1,000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 </a:t>
            </a:r>
            <a:r>
              <a:rPr b="0" i="0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standard deviation of $100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b="0" i="1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income, let’s call it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foreman who earns </a:t>
            </a:r>
            <a:r>
              <a:rPr b="0" i="0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$1,100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week? For a foreman who earns </a:t>
            </a:r>
            <a:r>
              <a:rPr b="0" i="0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$900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week?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715"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9300" y="2781300"/>
            <a:ext cx="42291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>
            <p:ph type="title"/>
          </p:nvPr>
        </p:nvSpPr>
        <p:spPr>
          <a:xfrm>
            <a:off x="533400" y="457200"/>
            <a:ext cx="7924800" cy="91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Empirical Rule - Example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39737" y="1905000"/>
            <a:ext cx="3135312" cy="47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part of its quality assurance program, the Autolite Battery Company conducts tests on battery life. For a particular D-cell alkaline battery, the mean life is 19 hours. The useful life of the battery follows a normal distribution with a standard deviation of 1.2 hours.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the following questions.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68 percent of the batteries failed between what two values?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95 percent of the batteries failed between what two values?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Virtually all of the batteries failed between what two values?</a:t>
            </a:r>
            <a:endParaRPr/>
          </a:p>
          <a:p>
            <a:pPr indent="-266700" lvl="0" marL="342900" rtl="0" algn="l"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717"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9812" y="2220912"/>
            <a:ext cx="5332412" cy="398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20"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162" y="1998662"/>
            <a:ext cx="5395912" cy="31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>
            <p:ph type="title"/>
          </p:nvPr>
        </p:nvSpPr>
        <p:spPr>
          <a:xfrm>
            <a:off x="533400" y="457200"/>
            <a:ext cx="8278812" cy="91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Distribution – Finding Probabilities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838200" y="1905000"/>
            <a:ext cx="3074987" cy="196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mean weekly income of a shift foreman in the glass industry is normally distributed with a mean of $1,000 and a standard deviation of $100.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likelihood of selecting a foreman whose weekly income is between $1,000 and $1,100?</a:t>
            </a:r>
            <a:endParaRPr/>
          </a:p>
          <a:p>
            <a:pPr indent="-285750" lvl="0" marL="342900" rtl="0" algn="l"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719" id="191" name="Google Shape;191;p26"/>
          <p:cNvPicPr preferRelativeResize="0"/>
          <p:nvPr/>
        </p:nvPicPr>
        <p:blipFill rotWithShape="1">
          <a:blip r:embed="rId4">
            <a:alphaModFix/>
          </a:blip>
          <a:srcRect b="18152" l="0" r="48678" t="17352"/>
          <a:stretch/>
        </p:blipFill>
        <p:spPr>
          <a:xfrm>
            <a:off x="792162" y="3976687"/>
            <a:ext cx="24574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apsules">
  <a:themeElements>
    <a:clrScheme name="Capsules 4">
      <a:dk1>
        <a:srgbClr val="000000"/>
      </a:dk1>
      <a:lt1>
        <a:srgbClr val="FFFFFF"/>
      </a:lt1>
      <a:dk2>
        <a:srgbClr val="9900CC"/>
      </a:dk2>
      <a:lt2>
        <a:srgbClr val="006600"/>
      </a:lt2>
      <a:accent1>
        <a:srgbClr val="33CC33"/>
      </a:accent1>
      <a:accent2>
        <a:srgbClr val="FFCC66"/>
      </a:accent2>
      <a:accent3>
        <a:srgbClr val="FFFFFF"/>
      </a:accent3>
      <a:accent4>
        <a:srgbClr val="000000"/>
      </a:accent4>
      <a:accent5>
        <a:srgbClr val="ADE2AD"/>
      </a:accent5>
      <a:accent6>
        <a:srgbClr val="E7B95C"/>
      </a:accent6>
      <a:hlink>
        <a:srgbClr val="0033CC"/>
      </a:hlink>
      <a:folHlink>
        <a:srgbClr val="CC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apsules">
  <a:themeElements>
    <a:clrScheme name="Capsules 4">
      <a:dk1>
        <a:srgbClr val="000000"/>
      </a:dk1>
      <a:lt1>
        <a:srgbClr val="FFFFFF"/>
      </a:lt1>
      <a:dk2>
        <a:srgbClr val="9900CC"/>
      </a:dk2>
      <a:lt2>
        <a:srgbClr val="006600"/>
      </a:lt2>
      <a:accent1>
        <a:srgbClr val="33CC33"/>
      </a:accent1>
      <a:accent2>
        <a:srgbClr val="FFCC66"/>
      </a:accent2>
      <a:accent3>
        <a:srgbClr val="FFFFFF"/>
      </a:accent3>
      <a:accent4>
        <a:srgbClr val="000000"/>
      </a:accent4>
      <a:accent5>
        <a:srgbClr val="ADE2AD"/>
      </a:accent5>
      <a:accent6>
        <a:srgbClr val="E7B95C"/>
      </a:accent6>
      <a:hlink>
        <a:srgbClr val="0033CC"/>
      </a:hlink>
      <a:folHlink>
        <a:srgbClr val="CC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