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7" name="Google Shape;16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1" name="Google Shape;26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62" name="Google Shape;262;p10: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5" name="Google Shape;27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5" name="Google Shape;28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4" name="Google Shape;17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1" name="Google Shape;18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82" name="Google Shape;182;p3: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9" name="Google Shape;18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90" name="Google Shape;190;p4: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4" name="Google Shape;20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05" name="Google Shape;205;p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3" name="Google Shape;2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14" name="Google Shape;214;p6: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5" name="Google Shape;22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26" name="Google Shape;226;p7: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7" name="Google Shape;23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38" name="Google Shape;238;p8: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3" name="Google Shape;25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rgbClr val="660033"/>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21" name="Google Shape;21;p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p2"/>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12"/>
          <p:cNvSpPr/>
          <p:nvPr>
            <p:ph type="title"/>
          </p:nvPr>
        </p:nvSpPr>
        <p:spPr>
          <a:xfrm>
            <a:off x="457200" y="274638"/>
            <a:ext cx="8229600" cy="11430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8" name="Google Shape;68;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69" name="Google Shape;69;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70" name="Google Shape;70;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71" name="Google Shape;71;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72" name="Google Shape;72;p12"/>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13"/>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5" name="Google Shape;75;p13"/>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76" name="Google Shape;76;p13"/>
          <p:cNvSpPr txBox="1"/>
          <p:nvPr>
            <p:ph idx="2" type="body"/>
          </p:nvPr>
        </p:nvSpPr>
        <p:spPr>
          <a:xfrm>
            <a:off x="4760913" y="1905000"/>
            <a:ext cx="3770312"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77" name="Google Shape;77;p13"/>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4"/>
          <p:cNvSpPr/>
          <p:nvPr>
            <p:ph type="title"/>
          </p:nvPr>
        </p:nvSpPr>
        <p:spPr>
          <a:xfrm>
            <a:off x="722313" y="4406900"/>
            <a:ext cx="7772400" cy="1362075"/>
          </a:xfrm>
          <a:prstGeom prst="roundRect">
            <a:avLst>
              <a:gd fmla="val 4680"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Arial"/>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Arial"/>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81" name="Google Shape;81;p14"/>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6"/>
          <p:cNvSpPr/>
          <p:nvPr>
            <p:ph type="title"/>
          </p:nvPr>
        </p:nvSpPr>
        <p:spPr>
          <a:xfrm>
            <a:off x="6705600" y="762000"/>
            <a:ext cx="1981200" cy="5324475"/>
          </a:xfrm>
          <a:prstGeom prst="roundRect">
            <a:avLst>
              <a:gd fmla="val 4680"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97" name="Google Shape;97;p16"/>
          <p:cNvSpPr txBox="1"/>
          <p:nvPr/>
        </p:nvSpPr>
        <p:spPr>
          <a:xfrm rot="5400000">
            <a:off x="5061119" y="2460794"/>
            <a:ext cx="5270161" cy="1926886"/>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chemeClr val="dk2"/>
                </a:solidFill>
                <a:latin typeface="Arial"/>
                <a:ea typeface="Arial"/>
                <a:cs typeface="Arial"/>
                <a:sym typeface="Arial"/>
              </a:rPr>
              <a:t>Click to edit Master title style</a:t>
            </a:r>
            <a:endParaRPr b="1" i="0" sz="3600" u="none" cap="none" strike="noStrike">
              <a:solidFill>
                <a:schemeClr val="dk2"/>
              </a:solidFill>
              <a:latin typeface="Arial"/>
              <a:ea typeface="Arial"/>
              <a:cs typeface="Arial"/>
              <a:sym typeface="Arial"/>
            </a:endParaRPr>
          </a:p>
        </p:txBody>
      </p:sp>
      <p:sp>
        <p:nvSpPr>
          <p:cNvPr id="98" name="Google Shape;98;p16"/>
          <p:cNvSpPr txBox="1"/>
          <p:nvPr>
            <p:ph idx="1" type="body"/>
          </p:nvPr>
        </p:nvSpPr>
        <p:spPr>
          <a:xfrm rot="5400000">
            <a:off x="995363" y="528638"/>
            <a:ext cx="5324475" cy="5791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99" name="Google Shape;99;p16"/>
          <p:cNvSpPr txBox="1"/>
          <p:nvPr>
            <p:ph idx="10" type="dt"/>
          </p:nvPr>
        </p:nvSpPr>
        <p:spPr>
          <a:xfrm>
            <a:off x="2438400" y="6248400"/>
            <a:ext cx="2130425"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6"/>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6"/>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2" name="Shape 102"/>
        <p:cNvGrpSpPr/>
        <p:nvPr/>
      </p:nvGrpSpPr>
      <p:grpSpPr>
        <a:xfrm>
          <a:off x="0" y="0"/>
          <a:ext cx="0" cy="0"/>
          <a:chOff x="0" y="0"/>
          <a:chExt cx="0" cy="0"/>
        </a:xfrm>
      </p:grpSpPr>
      <p:sp>
        <p:nvSpPr>
          <p:cNvPr id="103" name="Google Shape;103;p17"/>
          <p:cNvSpPr/>
          <p:nvPr>
            <p:ph type="title"/>
          </p:nvPr>
        </p:nvSpPr>
        <p:spPr>
          <a:xfrm>
            <a:off x="762000" y="762000"/>
            <a:ext cx="7924800" cy="11430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4" name="Google Shape;104;p17"/>
          <p:cNvSpPr txBox="1"/>
          <p:nvPr>
            <p:ph idx="1" type="body"/>
          </p:nvPr>
        </p:nvSpPr>
        <p:spPr>
          <a:xfrm rot="5400000">
            <a:off x="2822575" y="377825"/>
            <a:ext cx="37242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105" name="Google Shape;105;p17"/>
          <p:cNvSpPr txBox="1"/>
          <p:nvPr>
            <p:ph idx="10" type="dt"/>
          </p:nvPr>
        </p:nvSpPr>
        <p:spPr>
          <a:xfrm>
            <a:off x="2438400" y="6248400"/>
            <a:ext cx="2130425"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7"/>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7"/>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18"/>
          <p:cNvSpPr/>
          <p:nvPr>
            <p:ph type="title"/>
          </p:nvPr>
        </p:nvSpPr>
        <p:spPr>
          <a:xfrm>
            <a:off x="1792288" y="4800600"/>
            <a:ext cx="5486400" cy="566738"/>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0" name="Google Shape;110;p18"/>
          <p:cNvSpPr/>
          <p:nvPr>
            <p:ph idx="2" type="pic"/>
          </p:nvPr>
        </p:nvSpPr>
        <p:spPr>
          <a:xfrm>
            <a:off x="1792288" y="612775"/>
            <a:ext cx="5486400" cy="4114800"/>
          </a:xfrm>
          <a:prstGeom prst="rect">
            <a:avLst/>
          </a:prstGeom>
          <a:noFill/>
          <a:ln>
            <a:noFill/>
          </a:ln>
        </p:spPr>
      </p:sp>
      <p:sp>
        <p:nvSpPr>
          <p:cNvPr id="111" name="Google Shape;111;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112" name="Google Shape;112;p18"/>
          <p:cNvSpPr txBox="1"/>
          <p:nvPr>
            <p:ph idx="10" type="dt"/>
          </p:nvPr>
        </p:nvSpPr>
        <p:spPr>
          <a:xfrm>
            <a:off x="2438400" y="6248400"/>
            <a:ext cx="2130425"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8"/>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8"/>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5" name="Shape 115"/>
        <p:cNvGrpSpPr/>
        <p:nvPr/>
      </p:nvGrpSpPr>
      <p:grpSpPr>
        <a:xfrm>
          <a:off x="0" y="0"/>
          <a:ext cx="0" cy="0"/>
          <a:chOff x="0" y="0"/>
          <a:chExt cx="0" cy="0"/>
        </a:xfrm>
      </p:grpSpPr>
      <p:sp>
        <p:nvSpPr>
          <p:cNvPr id="116" name="Google Shape;116;p19"/>
          <p:cNvSpPr/>
          <p:nvPr>
            <p:ph type="title"/>
          </p:nvPr>
        </p:nvSpPr>
        <p:spPr>
          <a:xfrm>
            <a:off x="457200" y="273050"/>
            <a:ext cx="3008313" cy="116205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7" name="Google Shape;117;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Arial"/>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Arial"/>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118" name="Google Shape;118;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119" name="Google Shape;119;p19"/>
          <p:cNvSpPr txBox="1"/>
          <p:nvPr>
            <p:ph idx="10" type="dt"/>
          </p:nvPr>
        </p:nvSpPr>
        <p:spPr>
          <a:xfrm>
            <a:off x="2438400" y="6248400"/>
            <a:ext cx="2130425"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9"/>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9"/>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20"/>
          <p:cNvSpPr txBox="1"/>
          <p:nvPr>
            <p:ph idx="10" type="dt"/>
          </p:nvPr>
        </p:nvSpPr>
        <p:spPr>
          <a:xfrm>
            <a:off x="2438400" y="6248400"/>
            <a:ext cx="2130425"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0"/>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0"/>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21"/>
          <p:cNvSpPr/>
          <p:nvPr>
            <p:ph type="title"/>
          </p:nvPr>
        </p:nvSpPr>
        <p:spPr>
          <a:xfrm>
            <a:off x="762000" y="762000"/>
            <a:ext cx="7924800" cy="11430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8" name="Google Shape;128;p21"/>
          <p:cNvSpPr txBox="1"/>
          <p:nvPr>
            <p:ph idx="10" type="dt"/>
          </p:nvPr>
        </p:nvSpPr>
        <p:spPr>
          <a:xfrm>
            <a:off x="2438400" y="6248400"/>
            <a:ext cx="2130425"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1"/>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1"/>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1" name="Shape 131"/>
        <p:cNvGrpSpPr/>
        <p:nvPr/>
      </p:nvGrpSpPr>
      <p:grpSpPr>
        <a:xfrm>
          <a:off x="0" y="0"/>
          <a:ext cx="0" cy="0"/>
          <a:chOff x="0" y="0"/>
          <a:chExt cx="0" cy="0"/>
        </a:xfrm>
      </p:grpSpPr>
      <p:sp>
        <p:nvSpPr>
          <p:cNvPr id="132" name="Google Shape;132;p22"/>
          <p:cNvSpPr/>
          <p:nvPr>
            <p:ph type="title"/>
          </p:nvPr>
        </p:nvSpPr>
        <p:spPr>
          <a:xfrm>
            <a:off x="457200" y="274638"/>
            <a:ext cx="8229600" cy="11430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3" name="Google Shape;133;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134" name="Google Shape;134;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135" name="Google Shape;135;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136" name="Google Shape;136;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137" name="Google Shape;137;p22"/>
          <p:cNvSpPr txBox="1"/>
          <p:nvPr>
            <p:ph idx="10" type="dt"/>
          </p:nvPr>
        </p:nvSpPr>
        <p:spPr>
          <a:xfrm>
            <a:off x="2438400" y="6248400"/>
            <a:ext cx="2130425"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2"/>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2"/>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4"/>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6" name="Google Shape;36;p4"/>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0" name="Shape 140"/>
        <p:cNvGrpSpPr/>
        <p:nvPr/>
      </p:nvGrpSpPr>
      <p:grpSpPr>
        <a:xfrm>
          <a:off x="0" y="0"/>
          <a:ext cx="0" cy="0"/>
          <a:chOff x="0" y="0"/>
          <a:chExt cx="0" cy="0"/>
        </a:xfrm>
      </p:grpSpPr>
      <p:sp>
        <p:nvSpPr>
          <p:cNvPr id="141" name="Google Shape;141;p23"/>
          <p:cNvSpPr/>
          <p:nvPr>
            <p:ph type="title"/>
          </p:nvPr>
        </p:nvSpPr>
        <p:spPr>
          <a:xfrm>
            <a:off x="762000" y="762000"/>
            <a:ext cx="7924800" cy="11430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2" name="Google Shape;142;p23"/>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143" name="Google Shape;143;p23"/>
          <p:cNvSpPr txBox="1"/>
          <p:nvPr>
            <p:ph idx="2" type="body"/>
          </p:nvPr>
        </p:nvSpPr>
        <p:spPr>
          <a:xfrm>
            <a:off x="4760913" y="2362200"/>
            <a:ext cx="3770312" cy="37242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144" name="Google Shape;144;p23"/>
          <p:cNvSpPr txBox="1"/>
          <p:nvPr>
            <p:ph idx="10" type="dt"/>
          </p:nvPr>
        </p:nvSpPr>
        <p:spPr>
          <a:xfrm>
            <a:off x="2438400" y="6248400"/>
            <a:ext cx="2130425"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3"/>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23"/>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7" name="Shape 147"/>
        <p:cNvGrpSpPr/>
        <p:nvPr/>
      </p:nvGrpSpPr>
      <p:grpSpPr>
        <a:xfrm>
          <a:off x="0" y="0"/>
          <a:ext cx="0" cy="0"/>
          <a:chOff x="0" y="0"/>
          <a:chExt cx="0" cy="0"/>
        </a:xfrm>
      </p:grpSpPr>
      <p:sp>
        <p:nvSpPr>
          <p:cNvPr id="148" name="Google Shape;148;p24"/>
          <p:cNvSpPr/>
          <p:nvPr>
            <p:ph type="title"/>
          </p:nvPr>
        </p:nvSpPr>
        <p:spPr>
          <a:xfrm>
            <a:off x="722313" y="4406900"/>
            <a:ext cx="7772400" cy="1362075"/>
          </a:xfrm>
          <a:prstGeom prst="roundRect">
            <a:avLst>
              <a:gd fmla="val 4680"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9" name="Google Shape;149;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Arial"/>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Arial"/>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150" name="Google Shape;150;p24"/>
          <p:cNvSpPr txBox="1"/>
          <p:nvPr>
            <p:ph idx="10" type="dt"/>
          </p:nvPr>
        </p:nvSpPr>
        <p:spPr>
          <a:xfrm>
            <a:off x="2438400" y="6248400"/>
            <a:ext cx="2130425"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24"/>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24"/>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3" name="Shape 153"/>
        <p:cNvGrpSpPr/>
        <p:nvPr/>
      </p:nvGrpSpPr>
      <p:grpSpPr>
        <a:xfrm>
          <a:off x="0" y="0"/>
          <a:ext cx="0" cy="0"/>
          <a:chOff x="0" y="0"/>
          <a:chExt cx="0" cy="0"/>
        </a:xfrm>
      </p:grpSpPr>
      <p:sp>
        <p:nvSpPr>
          <p:cNvPr id="154" name="Google Shape;154;p25"/>
          <p:cNvSpPr/>
          <p:nvPr>
            <p:ph type="title"/>
          </p:nvPr>
        </p:nvSpPr>
        <p:spPr>
          <a:xfrm>
            <a:off x="762000" y="762000"/>
            <a:ext cx="7924800" cy="11430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5" name="Google Shape;155;p2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156" name="Google Shape;156;p25"/>
          <p:cNvSpPr txBox="1"/>
          <p:nvPr>
            <p:ph idx="10" type="dt"/>
          </p:nvPr>
        </p:nvSpPr>
        <p:spPr>
          <a:xfrm>
            <a:off x="2438400" y="6248400"/>
            <a:ext cx="2130425"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5"/>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25"/>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9" name="Shape 159"/>
        <p:cNvGrpSpPr/>
        <p:nvPr/>
      </p:nvGrpSpPr>
      <p:grpSpPr>
        <a:xfrm>
          <a:off x="0" y="0"/>
          <a:ext cx="0" cy="0"/>
          <a:chOff x="0" y="0"/>
          <a:chExt cx="0" cy="0"/>
        </a:xfrm>
      </p:grpSpPr>
      <p:sp>
        <p:nvSpPr>
          <p:cNvPr id="160" name="Google Shape;160;p26"/>
          <p:cNvSpPr/>
          <p:nvPr>
            <p:ph type="ctrTitle"/>
          </p:nvPr>
        </p:nvSpPr>
        <p:spPr>
          <a:xfrm>
            <a:off x="685800" y="2130425"/>
            <a:ext cx="7772400" cy="1470025"/>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61" name="Google Shape;161;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SzPts val="2100"/>
              <a:buNone/>
              <a:defRPr/>
            </a:lvl1pPr>
            <a:lvl2pPr lvl="1" algn="ctr">
              <a:spcBef>
                <a:spcPts val="480"/>
              </a:spcBef>
              <a:spcAft>
                <a:spcPts val="0"/>
              </a:spcAft>
              <a:buSzPts val="1800"/>
              <a:buFont typeface="Arial"/>
              <a:buNone/>
              <a:defRPr/>
            </a:lvl2pPr>
            <a:lvl3pPr lvl="2" algn="ctr">
              <a:spcBef>
                <a:spcPts val="400"/>
              </a:spcBef>
              <a:spcAft>
                <a:spcPts val="0"/>
              </a:spcAft>
              <a:buSzPts val="1500"/>
              <a:buNone/>
              <a:defRPr/>
            </a:lvl3pPr>
            <a:lvl4pPr lvl="3" algn="ctr">
              <a:spcBef>
                <a:spcPts val="400"/>
              </a:spcBef>
              <a:spcAft>
                <a:spcPts val="0"/>
              </a:spcAft>
              <a:buSzPts val="1600"/>
              <a:buFont typeface="Arial"/>
              <a:buNone/>
              <a:defRPr/>
            </a:lvl4pPr>
            <a:lvl5pPr lvl="4" algn="ctr">
              <a:spcBef>
                <a:spcPts val="400"/>
              </a:spcBef>
              <a:spcAft>
                <a:spcPts val="0"/>
              </a:spcAft>
              <a:buSzPts val="1300"/>
              <a:buNone/>
              <a:defRPr/>
            </a:lvl5pPr>
            <a:lvl6pPr lvl="5" algn="ctr">
              <a:spcBef>
                <a:spcPts val="360"/>
              </a:spcBef>
              <a:spcAft>
                <a:spcPts val="0"/>
              </a:spcAft>
              <a:buSzPts val="1170"/>
              <a:buNone/>
              <a:defRPr/>
            </a:lvl6pPr>
            <a:lvl7pPr lvl="6" algn="ctr">
              <a:spcBef>
                <a:spcPts val="360"/>
              </a:spcBef>
              <a:spcAft>
                <a:spcPts val="0"/>
              </a:spcAft>
              <a:buSzPts val="1170"/>
              <a:buNone/>
              <a:defRPr/>
            </a:lvl7pPr>
            <a:lvl8pPr lvl="7" algn="ctr">
              <a:spcBef>
                <a:spcPts val="360"/>
              </a:spcBef>
              <a:spcAft>
                <a:spcPts val="0"/>
              </a:spcAft>
              <a:buSzPts val="1170"/>
              <a:buNone/>
              <a:defRPr/>
            </a:lvl8pPr>
            <a:lvl9pPr lvl="8" algn="ctr">
              <a:spcBef>
                <a:spcPts val="360"/>
              </a:spcBef>
              <a:spcAft>
                <a:spcPts val="0"/>
              </a:spcAft>
              <a:buSzPts val="1170"/>
              <a:buNone/>
              <a:defRPr/>
            </a:lvl9pPr>
          </a:lstStyle>
          <a:p/>
        </p:txBody>
      </p:sp>
      <p:sp>
        <p:nvSpPr>
          <p:cNvPr id="162" name="Google Shape;162;p26"/>
          <p:cNvSpPr txBox="1"/>
          <p:nvPr>
            <p:ph idx="10" type="dt"/>
          </p:nvPr>
        </p:nvSpPr>
        <p:spPr>
          <a:xfrm>
            <a:off x="2438400" y="6248400"/>
            <a:ext cx="2130425"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26"/>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26"/>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7" name="Shape 37"/>
        <p:cNvGrpSpPr/>
        <p:nvPr/>
      </p:nvGrpSpPr>
      <p:grpSpPr>
        <a:xfrm>
          <a:off x="0" y="0"/>
          <a:ext cx="0" cy="0"/>
          <a:chOff x="0" y="0"/>
          <a:chExt cx="0" cy="0"/>
        </a:xfrm>
      </p:grpSpPr>
      <p:sp>
        <p:nvSpPr>
          <p:cNvPr id="38" name="Google Shape;38;p5"/>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5"/>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0" name="Google Shape;40;p5"/>
          <p:cNvSpPr txBox="1"/>
          <p:nvPr>
            <p:ph idx="2" type="body"/>
          </p:nvPr>
        </p:nvSpPr>
        <p:spPr>
          <a:xfrm>
            <a:off x="4760913" y="1905000"/>
            <a:ext cx="3770312"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1" name="Google Shape;41;p5"/>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2" name="Shape 42"/>
        <p:cNvGrpSpPr/>
        <p:nvPr/>
      </p:nvGrpSpPr>
      <p:grpSpPr>
        <a:xfrm>
          <a:off x="0" y="0"/>
          <a:ext cx="0" cy="0"/>
          <a:chOff x="0" y="0"/>
          <a:chExt cx="0" cy="0"/>
        </a:xfrm>
      </p:grpSpPr>
      <p:sp>
        <p:nvSpPr>
          <p:cNvPr id="43" name="Google Shape;43;p6"/>
          <p:cNvSpPr/>
          <p:nvPr>
            <p:ph type="title"/>
          </p:nvPr>
        </p:nvSpPr>
        <p:spPr>
          <a:xfrm>
            <a:off x="6532563" y="457200"/>
            <a:ext cx="1998662" cy="5629275"/>
          </a:xfrm>
          <a:prstGeom prst="roundRect">
            <a:avLst>
              <a:gd fmla="val 4680"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44" name="Google Shape;44;p6"/>
          <p:cNvSpPr txBox="1"/>
          <p:nvPr/>
        </p:nvSpPr>
        <p:spPr>
          <a:xfrm rot="5400000">
            <a:off x="4744640" y="2299903"/>
            <a:ext cx="5574483" cy="194387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rgbClr val="660033"/>
                </a:solidFill>
                <a:latin typeface="Arial"/>
                <a:ea typeface="Arial"/>
                <a:cs typeface="Arial"/>
                <a:sym typeface="Arial"/>
              </a:rPr>
              <a:t>Click to edit Master title style</a:t>
            </a:r>
            <a:endParaRPr b="1" i="0" sz="3600" u="none" cap="none" strike="noStrike">
              <a:solidFill>
                <a:srgbClr val="660033"/>
              </a:solidFill>
              <a:latin typeface="Arial"/>
              <a:ea typeface="Arial"/>
              <a:cs typeface="Arial"/>
              <a:sym typeface="Arial"/>
            </a:endParaRPr>
          </a:p>
        </p:txBody>
      </p:sp>
      <p:sp>
        <p:nvSpPr>
          <p:cNvPr id="45" name="Google Shape;45;p6"/>
          <p:cNvSpPr txBox="1"/>
          <p:nvPr>
            <p:ph idx="1" type="body"/>
          </p:nvPr>
        </p:nvSpPr>
        <p:spPr>
          <a:xfrm rot="5400000">
            <a:off x="642144" y="348456"/>
            <a:ext cx="5629275" cy="5846763"/>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6" name="Google Shape;46;p6"/>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7" name="Shape 47"/>
        <p:cNvGrpSpPr/>
        <p:nvPr/>
      </p:nvGrpSpPr>
      <p:grpSpPr>
        <a:xfrm>
          <a:off x="0" y="0"/>
          <a:ext cx="0" cy="0"/>
          <a:chOff x="0" y="0"/>
          <a:chExt cx="0" cy="0"/>
        </a:xfrm>
      </p:grpSpPr>
      <p:sp>
        <p:nvSpPr>
          <p:cNvPr id="48" name="Google Shape;48;p7"/>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7"/>
          <p:cNvSpPr txBox="1"/>
          <p:nvPr>
            <p:ph idx="1" type="body"/>
          </p:nvPr>
        </p:nvSpPr>
        <p:spPr>
          <a:xfrm rot="5400000">
            <a:off x="2593975" y="149225"/>
            <a:ext cx="41814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0" name="Google Shape;50;p7"/>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1" name="Shape 51"/>
        <p:cNvGrpSpPr/>
        <p:nvPr/>
      </p:nvGrpSpPr>
      <p:grpSpPr>
        <a:xfrm>
          <a:off x="0" y="0"/>
          <a:ext cx="0" cy="0"/>
          <a:chOff x="0" y="0"/>
          <a:chExt cx="0" cy="0"/>
        </a:xfrm>
      </p:grpSpPr>
      <p:sp>
        <p:nvSpPr>
          <p:cNvPr id="52" name="Google Shape;52;p8"/>
          <p:cNvSpPr/>
          <p:nvPr>
            <p:ph type="title"/>
          </p:nvPr>
        </p:nvSpPr>
        <p:spPr>
          <a:xfrm>
            <a:off x="1792288" y="4800600"/>
            <a:ext cx="5486400" cy="566738"/>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8"/>
          <p:cNvSpPr/>
          <p:nvPr>
            <p:ph idx="2" type="pic"/>
          </p:nvPr>
        </p:nvSpPr>
        <p:spPr>
          <a:xfrm>
            <a:off x="1792288" y="612775"/>
            <a:ext cx="5486400" cy="4114800"/>
          </a:xfrm>
          <a:prstGeom prst="rect">
            <a:avLst/>
          </a:prstGeom>
          <a:noFill/>
          <a:ln>
            <a:noFill/>
          </a:ln>
        </p:spPr>
      </p:sp>
      <p:sp>
        <p:nvSpPr>
          <p:cNvPr id="54" name="Google Shape;54;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55" name="Google Shape;55;p8"/>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p:nvPr>
            <p:ph type="title"/>
          </p:nvPr>
        </p:nvSpPr>
        <p:spPr>
          <a:xfrm>
            <a:off x="457200" y="273050"/>
            <a:ext cx="3008313" cy="116205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8" name="Google Shape;58;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Arial"/>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Arial"/>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59" name="Google Shape;59;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60" name="Google Shape;60;p9"/>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0"/>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1"/>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11"/>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4.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5867400" cy="6858000"/>
            <a:chOff x="0" y="0"/>
            <a:chExt cx="3696" cy="4320"/>
          </a:xfrm>
        </p:grpSpPr>
        <p:sp>
          <p:nvSpPr>
            <p:cNvPr id="11" name="Google Shape;11;p1"/>
            <p:cNvSpPr txBox="1"/>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1"/>
            <p:cNvSpPr/>
            <p:nvPr/>
          </p:nvSpPr>
          <p:spPr>
            <a:xfrm>
              <a:off x="432" y="624"/>
              <a:ext cx="3264" cy="1200"/>
            </a:xfrm>
            <a:prstGeom prst="roundRect">
              <a:avLst>
                <a:gd fmla="val 108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3" name="Google Shape;13;p1"/>
          <p:cNvGrpSpPr/>
          <p:nvPr/>
        </p:nvGrpSpPr>
        <p:grpSpPr>
          <a:xfrm>
            <a:off x="3632200" y="4889500"/>
            <a:ext cx="4876800" cy="319087"/>
            <a:chOff x="2288" y="3080"/>
            <a:chExt cx="3072" cy="201"/>
          </a:xfrm>
        </p:grpSpPr>
        <p:sp>
          <p:nvSpPr>
            <p:cNvPr id="14" name="Google Shape;14;p1"/>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6" name="Google Shape;16;p1"/>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7" name="Google Shape;17;p1"/>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8" name="Google Shape;18;p1"/>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3"/>
          <p:cNvSpPr txBox="1"/>
          <p:nvPr/>
        </p:nvSpPr>
        <p:spPr>
          <a:xfrm>
            <a:off x="0" y="0"/>
            <a:ext cx="457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3"/>
          <p:cNvSpPr/>
          <p:nvPr/>
        </p:nvSpPr>
        <p:spPr>
          <a:xfrm>
            <a:off x="0" y="0"/>
            <a:ext cx="38862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6" name="Google Shape;26;p3"/>
          <p:cNvGrpSpPr/>
          <p:nvPr/>
        </p:nvGrpSpPr>
        <p:grpSpPr>
          <a:xfrm>
            <a:off x="228600" y="1371600"/>
            <a:ext cx="7391400" cy="319087"/>
            <a:chOff x="144" y="1104"/>
            <a:chExt cx="4656" cy="201"/>
          </a:xfrm>
        </p:grpSpPr>
        <p:sp>
          <p:nvSpPr>
            <p:cNvPr id="27" name="Google Shape;27;p3"/>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3"/>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9" name="Google Shape;29;p3"/>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rgbClr val="660033"/>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0" name="Google Shape;30;p3"/>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1" name="Google Shape;31;p3"/>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3"/>
          <p:cNvSpPr txBox="1"/>
          <p:nvPr/>
        </p:nvSpPr>
        <p:spPr>
          <a:xfrm>
            <a:off x="0" y="6578600"/>
            <a:ext cx="477837" cy="260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8-</a:t>
            </a:r>
            <a:fld id="{00000000-1234-1234-1234-123412341234}" type="slidenum">
              <a:rPr b="0" i="0" lang="en-US" sz="1100" u="non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grpSp>
        <p:nvGrpSpPr>
          <p:cNvPr id="83" name="Google Shape;83;p15"/>
          <p:cNvGrpSpPr/>
          <p:nvPr/>
        </p:nvGrpSpPr>
        <p:grpSpPr>
          <a:xfrm>
            <a:off x="0" y="0"/>
            <a:ext cx="7620000" cy="6858000"/>
            <a:chOff x="0" y="0"/>
            <a:chExt cx="4800" cy="4320"/>
          </a:xfrm>
        </p:grpSpPr>
        <p:grpSp>
          <p:nvGrpSpPr>
            <p:cNvPr id="84" name="Google Shape;84;p15"/>
            <p:cNvGrpSpPr/>
            <p:nvPr/>
          </p:nvGrpSpPr>
          <p:grpSpPr>
            <a:xfrm>
              <a:off x="0" y="0"/>
              <a:ext cx="2016" cy="4320"/>
              <a:chOff x="0" y="0"/>
              <a:chExt cx="2016" cy="4320"/>
            </a:xfrm>
          </p:grpSpPr>
          <p:sp>
            <p:nvSpPr>
              <p:cNvPr id="85" name="Google Shape;85;p15"/>
              <p:cNvSpPr txBox="1"/>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15"/>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7" name="Google Shape;87;p15"/>
            <p:cNvGrpSpPr/>
            <p:nvPr/>
          </p:nvGrpSpPr>
          <p:grpSpPr>
            <a:xfrm>
              <a:off x="144" y="1248"/>
              <a:ext cx="4656" cy="201"/>
              <a:chOff x="144" y="1248"/>
              <a:chExt cx="4656" cy="201"/>
            </a:xfrm>
          </p:grpSpPr>
          <p:sp>
            <p:nvSpPr>
              <p:cNvPr id="88" name="Google Shape;88;p15"/>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15"/>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90" name="Google Shape;90;p15"/>
          <p:cNvSpPr/>
          <p:nvPr>
            <p:ph type="title"/>
          </p:nvPr>
        </p:nvSpPr>
        <p:spPr>
          <a:xfrm>
            <a:off x="762000" y="762000"/>
            <a:ext cx="7924800" cy="11430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91" name="Google Shape;91;p1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92" name="Google Shape;92;p15"/>
          <p:cNvSpPr txBox="1"/>
          <p:nvPr>
            <p:ph idx="10" type="dt"/>
          </p:nvPr>
        </p:nvSpPr>
        <p:spPr>
          <a:xfrm>
            <a:off x="2438400" y="6248400"/>
            <a:ext cx="2130425"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3" name="Google Shape;93;p15"/>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4" name="Google Shape;94;p15"/>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p:nvPr>
            <p:ph type="ctrTitle"/>
          </p:nvPr>
        </p:nvSpPr>
        <p:spPr>
          <a:xfrm>
            <a:off x="685800" y="1485900"/>
            <a:ext cx="8229600" cy="1409700"/>
          </a:xfrm>
          <a:prstGeom prst="roundRect">
            <a:avLst>
              <a:gd fmla="val 10800" name="adj"/>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Sampling Methods and </a:t>
            </a:r>
            <a:br>
              <a:rPr b="0" i="0" lang="en-US" sz="3600" u="none">
                <a:solidFill>
                  <a:schemeClr val="dk1"/>
                </a:solidFill>
                <a:latin typeface="Arial"/>
                <a:ea typeface="Arial"/>
                <a:cs typeface="Arial"/>
                <a:sym typeface="Arial"/>
              </a:rPr>
            </a:br>
            <a:r>
              <a:rPr b="0" i="0" lang="en-US" sz="3600" u="none">
                <a:solidFill>
                  <a:schemeClr val="dk1"/>
                </a:solidFill>
                <a:latin typeface="Arial"/>
                <a:ea typeface="Arial"/>
                <a:cs typeface="Arial"/>
                <a:sym typeface="Arial"/>
              </a:rPr>
              <a:t>the Central Limit Theorem</a:t>
            </a:r>
            <a:br>
              <a:rPr b="0" i="1" lang="en-US" sz="3600" u="none">
                <a:solidFill>
                  <a:schemeClr val="dk1"/>
                </a:solidFill>
                <a:latin typeface="Arial"/>
                <a:ea typeface="Arial"/>
                <a:cs typeface="Arial"/>
                <a:sym typeface="Arial"/>
              </a:rPr>
            </a:br>
            <a:endParaRPr/>
          </a:p>
        </p:txBody>
      </p:sp>
      <p:sp>
        <p:nvSpPr>
          <p:cNvPr id="171" name="Google Shape;171;p27"/>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100"/>
              <a:buNone/>
            </a:pPr>
            <a:r>
              <a:rPr b="0" i="0" lang="en-US" sz="2800" u="none">
                <a:solidFill>
                  <a:srgbClr val="660033"/>
                </a:solidFill>
                <a:latin typeface="Arial"/>
                <a:ea typeface="Arial"/>
                <a:cs typeface="Arial"/>
                <a:sym typeface="Arial"/>
              </a:rPr>
              <a:t> 8</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Central Limit Theorem</a:t>
            </a:r>
            <a:endParaRPr/>
          </a:p>
        </p:txBody>
      </p:sp>
      <p:sp>
        <p:nvSpPr>
          <p:cNvPr id="265" name="Google Shape;265;p36"/>
          <p:cNvSpPr txBox="1"/>
          <p:nvPr>
            <p:ph idx="1" type="body"/>
          </p:nvPr>
        </p:nvSpPr>
        <p:spPr>
          <a:xfrm>
            <a:off x="671512" y="2814637"/>
            <a:ext cx="3603625" cy="360997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If the population follows a normal probability distribution, then for any sample size the sampling distribution of the sample mean will also be normal. </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If the population distribution is symmetrical (but not normal), shape of the distribution of the sample mean will emerge as normal with samples as small as 10. </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If a distribution that is skewed or has thick tails, it may require samples of 30 or more to observe the normality feature.</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The mean of the sampling distribution equal to μ and the variance equal to σ</a:t>
            </a:r>
            <a:r>
              <a:rPr b="0" baseline="30000" i="0" lang="en-US" sz="1200" u="none">
                <a:solidFill>
                  <a:schemeClr val="dk1"/>
                </a:solidFill>
                <a:latin typeface="Arial"/>
                <a:ea typeface="Arial"/>
                <a:cs typeface="Arial"/>
                <a:sym typeface="Arial"/>
              </a:rPr>
              <a:t>2</a:t>
            </a:r>
            <a:r>
              <a:rPr b="0" i="0" lang="en-US" sz="1200" u="none">
                <a:solidFill>
                  <a:schemeClr val="dk1"/>
                </a:solidFill>
                <a:latin typeface="Arial"/>
                <a:ea typeface="Arial"/>
                <a:cs typeface="Arial"/>
                <a:sym typeface="Arial"/>
              </a:rPr>
              <a:t>/</a:t>
            </a:r>
            <a:r>
              <a:rPr b="0" i="1" lang="en-US" sz="1200" u="none">
                <a:solidFill>
                  <a:schemeClr val="dk1"/>
                </a:solidFill>
                <a:latin typeface="Arial"/>
                <a:ea typeface="Arial"/>
                <a:cs typeface="Arial"/>
                <a:sym typeface="Arial"/>
              </a:rPr>
              <a:t>n.</a:t>
            </a:r>
            <a:endParaRPr/>
          </a:p>
        </p:txBody>
      </p:sp>
      <p:sp>
        <p:nvSpPr>
          <p:cNvPr id="266" name="Google Shape;266;p36"/>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67" name="Google Shape;267;p36"/>
          <p:cNvGrpSpPr/>
          <p:nvPr/>
        </p:nvGrpSpPr>
        <p:grpSpPr>
          <a:xfrm>
            <a:off x="474662" y="1781175"/>
            <a:ext cx="8301037" cy="700087"/>
            <a:chOff x="700644" y="1911927"/>
            <a:chExt cx="7564582" cy="1318161"/>
          </a:xfrm>
        </p:grpSpPr>
        <p:sp>
          <p:nvSpPr>
            <p:cNvPr id="268" name="Google Shape;268;p36"/>
            <p:cNvSpPr/>
            <p:nvPr/>
          </p:nvSpPr>
          <p:spPr>
            <a:xfrm>
              <a:off x="700644" y="1911927"/>
              <a:ext cx="7564582" cy="1318161"/>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9" name="Google Shape;269;p36"/>
            <p:cNvSpPr txBox="1"/>
            <p:nvPr/>
          </p:nvSpPr>
          <p:spPr>
            <a:xfrm>
              <a:off x="837210" y="1938186"/>
              <a:ext cx="7396008" cy="6264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CENTRAL LIMIT THEOREM </a:t>
              </a:r>
              <a:r>
                <a:rPr b="0" i="0" lang="en-US" sz="1200" u="none">
                  <a:solidFill>
                    <a:schemeClr val="dk1"/>
                  </a:solidFill>
                  <a:latin typeface="Arial"/>
                  <a:ea typeface="Arial"/>
                  <a:cs typeface="Arial"/>
                  <a:sym typeface="Arial"/>
                </a:rPr>
                <a:t>If all samples of a particular size are selected from any population, the sampling distribution of the sample mean is approximately a normal distribution. This approximation improves with larger samples.</a:t>
              </a:r>
              <a:endParaRPr/>
            </a:p>
          </p:txBody>
        </p:sp>
      </p:grpSp>
      <p:grpSp>
        <p:nvGrpSpPr>
          <p:cNvPr id="270" name="Google Shape;270;p36"/>
          <p:cNvGrpSpPr/>
          <p:nvPr/>
        </p:nvGrpSpPr>
        <p:grpSpPr>
          <a:xfrm>
            <a:off x="4500562" y="2622550"/>
            <a:ext cx="4025900" cy="4057650"/>
            <a:chOff x="2557139" y="605642"/>
            <a:chExt cx="7345362" cy="5662233"/>
          </a:xfrm>
        </p:grpSpPr>
        <p:pic>
          <p:nvPicPr>
            <p:cNvPr id="271" name="Google Shape;271;p36"/>
            <p:cNvPicPr preferRelativeResize="0"/>
            <p:nvPr/>
          </p:nvPicPr>
          <p:blipFill rotWithShape="1">
            <a:blip r:embed="rId3">
              <a:alphaModFix/>
            </a:blip>
            <a:srcRect b="3775" l="0" r="0" t="6617"/>
            <a:stretch/>
          </p:blipFill>
          <p:spPr>
            <a:xfrm>
              <a:off x="2557139" y="657562"/>
              <a:ext cx="7345362" cy="5610313"/>
            </a:xfrm>
            <a:prstGeom prst="rect">
              <a:avLst/>
            </a:prstGeom>
            <a:noFill/>
            <a:ln>
              <a:noFill/>
            </a:ln>
          </p:spPr>
        </p:pic>
        <p:sp>
          <p:nvSpPr>
            <p:cNvPr id="272" name="Google Shape;272;p36"/>
            <p:cNvSpPr txBox="1"/>
            <p:nvPr/>
          </p:nvSpPr>
          <p:spPr>
            <a:xfrm>
              <a:off x="7956468" y="605642"/>
              <a:ext cx="581890" cy="27313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2400"/>
              <a:buFont typeface="Arial"/>
              <a:buNone/>
            </a:pPr>
            <a:r>
              <a:rPr b="1" i="0" lang="en-US" sz="2400" u="none">
                <a:solidFill>
                  <a:srgbClr val="660033"/>
                </a:solidFill>
                <a:latin typeface="Arial"/>
                <a:ea typeface="Arial"/>
                <a:cs typeface="Arial"/>
                <a:sym typeface="Arial"/>
              </a:rPr>
              <a:t>Using the Sampling</a:t>
            </a:r>
            <a:br>
              <a:rPr b="1" i="0" lang="en-US" sz="2400" u="none">
                <a:solidFill>
                  <a:srgbClr val="660033"/>
                </a:solidFill>
                <a:latin typeface="Arial"/>
                <a:ea typeface="Arial"/>
                <a:cs typeface="Arial"/>
                <a:sym typeface="Arial"/>
              </a:rPr>
            </a:br>
            <a:r>
              <a:rPr b="1" i="0" lang="en-US" sz="2400" u="none">
                <a:solidFill>
                  <a:srgbClr val="660033"/>
                </a:solidFill>
                <a:latin typeface="Arial"/>
                <a:ea typeface="Arial"/>
                <a:cs typeface="Arial"/>
                <a:sym typeface="Arial"/>
              </a:rPr>
              <a:t>Distribution of the Sample Mean</a:t>
            </a:r>
            <a:endParaRPr/>
          </a:p>
        </p:txBody>
      </p:sp>
      <p:sp>
        <p:nvSpPr>
          <p:cNvPr id="279" name="Google Shape;279;p37"/>
          <p:cNvSpPr txBox="1"/>
          <p:nvPr>
            <p:ph idx="1" type="body"/>
          </p:nvPr>
        </p:nvSpPr>
        <p:spPr>
          <a:xfrm>
            <a:off x="487362" y="1905000"/>
            <a:ext cx="3241675" cy="25431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900"/>
              <a:buNone/>
            </a:pPr>
            <a:r>
              <a:rPr b="1" i="0" lang="en-US" sz="1200" u="none">
                <a:solidFill>
                  <a:schemeClr val="dk1"/>
                </a:solidFill>
                <a:latin typeface="Arial"/>
                <a:ea typeface="Arial"/>
                <a:cs typeface="Arial"/>
                <a:sym typeface="Arial"/>
              </a:rPr>
              <a:t>IF SIGMA IS KNOWN</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If a population follows the normal distribution, the sampling distribution of the sample mean will also follow the normal distribution.</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If the shape is known to be nonnormal, but the sample contains at least 30 observations, the central limit theorem guarantees the sampling distribution of the mean follows a normal distribution.</a:t>
            </a:r>
            <a:endParaRPr/>
          </a:p>
          <a:p>
            <a:pPr indent="-342900" lvl="0" marL="342900" rtl="0" algn="l">
              <a:lnSpc>
                <a:spcPct val="10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To determine the probability a sample mean falls within a particular region, use:</a:t>
            </a:r>
            <a:endParaRPr/>
          </a:p>
          <a:p>
            <a:pPr indent="-342900" lvl="0" marL="342900" rtl="0" algn="l">
              <a:lnSpc>
                <a:spcPct val="100000"/>
              </a:lnSpc>
              <a:spcBef>
                <a:spcPts val="560"/>
              </a:spcBef>
              <a:spcAft>
                <a:spcPts val="0"/>
              </a:spcAft>
              <a:buSzPts val="2100"/>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SzPts val="2100"/>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SzPts val="2100"/>
              <a:buNone/>
            </a:pPr>
            <a:r>
              <a:t/>
            </a:r>
            <a:endParaRPr b="0" i="0" sz="2800" u="none">
              <a:solidFill>
                <a:schemeClr val="dk1"/>
              </a:solidFill>
              <a:latin typeface="Arial"/>
              <a:ea typeface="Arial"/>
              <a:cs typeface="Arial"/>
              <a:sym typeface="Arial"/>
            </a:endParaRPr>
          </a:p>
          <a:p>
            <a:pPr indent="-209550" lvl="0" marL="342900" rtl="0" algn="l">
              <a:spcBef>
                <a:spcPts val="560"/>
              </a:spcBef>
              <a:spcAft>
                <a:spcPts val="0"/>
              </a:spcAft>
              <a:buSzPts val="2100"/>
              <a:buNone/>
            </a:pPr>
            <a:r>
              <a:t/>
            </a:r>
            <a:endParaRPr b="0" i="0" sz="2800" u="none">
              <a:solidFill>
                <a:schemeClr val="dk1"/>
              </a:solidFill>
              <a:latin typeface="Arial"/>
              <a:ea typeface="Arial"/>
              <a:cs typeface="Arial"/>
              <a:sym typeface="Arial"/>
            </a:endParaRPr>
          </a:p>
        </p:txBody>
      </p:sp>
      <p:pic>
        <p:nvPicPr>
          <p:cNvPr id="280" name="Google Shape;280;p37"/>
          <p:cNvPicPr preferRelativeResize="0"/>
          <p:nvPr/>
        </p:nvPicPr>
        <p:blipFill rotWithShape="1">
          <a:blip r:embed="rId3">
            <a:alphaModFix/>
          </a:blip>
          <a:srcRect b="0" l="0" r="0" t="0"/>
          <a:stretch/>
        </p:blipFill>
        <p:spPr>
          <a:xfrm>
            <a:off x="1281112" y="5337175"/>
            <a:ext cx="1547812" cy="912812"/>
          </a:xfrm>
          <a:prstGeom prst="rect">
            <a:avLst/>
          </a:prstGeom>
          <a:noFill/>
          <a:ln>
            <a:noFill/>
          </a:ln>
        </p:spPr>
      </p:pic>
      <p:sp>
        <p:nvSpPr>
          <p:cNvPr id="281" name="Google Shape;281;p37"/>
          <p:cNvSpPr txBox="1"/>
          <p:nvPr/>
        </p:nvSpPr>
        <p:spPr>
          <a:xfrm>
            <a:off x="4405312" y="1905000"/>
            <a:ext cx="4125912" cy="4181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IF SIGMA IS UNKNOWN, OR IF POPULATION IS NON NORMAL</a:t>
            </a:r>
            <a:endParaRPr/>
          </a:p>
          <a:p>
            <a:pPr indent="-342900" lvl="0" marL="342900" marR="0" rtl="0" algn="l">
              <a:lnSpc>
                <a:spcPct val="100000"/>
              </a:lnSpc>
              <a:spcBef>
                <a:spcPts val="240"/>
              </a:spcBef>
              <a:spcAft>
                <a:spcPts val="0"/>
              </a:spcAft>
              <a:buClr>
                <a:schemeClr val="dk1"/>
              </a:buClr>
              <a:buSzPts val="1200"/>
              <a:buFont typeface="Arial"/>
              <a:buNone/>
            </a:pPr>
            <a:r>
              <a:t/>
            </a:r>
            <a:endParaRPr b="1"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If the population does not follow the normal distribution, but the sample is of at least 30 observations, the sample means will follow the normal distribution.</a:t>
            </a:r>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900"/>
              <a:buFont typeface="Noto Sans Symbols"/>
              <a:buChar char="●"/>
            </a:pPr>
            <a:r>
              <a:rPr b="0" i="0" lang="en-US" sz="1200" u="none">
                <a:solidFill>
                  <a:schemeClr val="dk1"/>
                </a:solidFill>
                <a:latin typeface="Arial"/>
                <a:ea typeface="Arial"/>
                <a:cs typeface="Arial"/>
                <a:sym typeface="Arial"/>
              </a:rPr>
              <a:t>To determine the probability a sample mean falls within a particular region, use:</a:t>
            </a:r>
            <a:endParaRPr/>
          </a:p>
          <a:p>
            <a:pPr indent="-209550" lvl="0" marL="342900" marR="0" rtl="0" algn="l">
              <a:lnSpc>
                <a:spcPct val="100000"/>
              </a:lnSpc>
              <a:spcBef>
                <a:spcPts val="560"/>
              </a:spcBef>
              <a:spcAft>
                <a:spcPts val="0"/>
              </a:spcAft>
              <a:buClr>
                <a:schemeClr val="dk1"/>
              </a:buClr>
              <a:buSzPts val="2100"/>
              <a:buFont typeface="Noto Sans Symbols"/>
              <a:buNone/>
            </a:pPr>
            <a:r>
              <a:t/>
            </a:r>
            <a:endParaRPr b="0" i="0" sz="2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a:solidFill>
                <a:schemeClr val="dk1"/>
              </a:solidFill>
              <a:latin typeface="Arial"/>
              <a:ea typeface="Arial"/>
              <a:cs typeface="Arial"/>
              <a:sym typeface="Arial"/>
            </a:endParaRPr>
          </a:p>
        </p:txBody>
      </p:sp>
      <p:pic>
        <p:nvPicPr>
          <p:cNvPr id="282" name="Google Shape;282;p37"/>
          <p:cNvPicPr preferRelativeResize="0"/>
          <p:nvPr/>
        </p:nvPicPr>
        <p:blipFill rotWithShape="1">
          <a:blip r:embed="rId4">
            <a:alphaModFix/>
          </a:blip>
          <a:srcRect b="0" l="0" r="0" t="0"/>
          <a:stretch/>
        </p:blipFill>
        <p:spPr>
          <a:xfrm>
            <a:off x="5359400" y="4375150"/>
            <a:ext cx="1412875" cy="865187"/>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idx="1" type="body"/>
          </p:nvPr>
        </p:nvSpPr>
        <p:spPr>
          <a:xfrm>
            <a:off x="838200" y="1905000"/>
            <a:ext cx="3317875" cy="41814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900"/>
              <a:buNone/>
            </a:pPr>
            <a:r>
              <a:rPr b="1" i="0" lang="en-US" sz="1200" u="none">
                <a:solidFill>
                  <a:schemeClr val="dk1"/>
                </a:solidFill>
                <a:latin typeface="Arial"/>
                <a:ea typeface="Arial"/>
                <a:cs typeface="Arial"/>
                <a:sym typeface="Arial"/>
              </a:rPr>
              <a:t>EXAMPLE</a:t>
            </a:r>
            <a:endParaRPr/>
          </a:p>
          <a:p>
            <a:pPr indent="-342900" lvl="0" marL="342900" rtl="0" algn="l">
              <a:lnSpc>
                <a:spcPct val="90000"/>
              </a:lnSpc>
              <a:spcBef>
                <a:spcPts val="240"/>
              </a:spcBef>
              <a:spcAft>
                <a:spcPts val="0"/>
              </a:spcAft>
              <a:buSzPts val="900"/>
              <a:buNone/>
            </a:pPr>
            <a:r>
              <a:rPr b="0" i="0" lang="en-US" sz="1200" u="none">
                <a:solidFill>
                  <a:schemeClr val="dk1"/>
                </a:solidFill>
                <a:latin typeface="Arial"/>
                <a:ea typeface="Arial"/>
                <a:cs typeface="Arial"/>
                <a:sym typeface="Arial"/>
              </a:rPr>
              <a:t>The Quality Assurance Department for Cola, Inc., maintains records regarding the amount of cola in its Jumbo bottle. The actual amount of cola in each bottle is critical, but varies a small amount from one bottle to the next. Cola, Inc., does not wish to underfill the bottles. On the other hand, it cannot overfill each bottle. Its records indicate that the amount of cola follows the normal probability distribution. The mean amount per bottle is 31.2 ounces and the population standard deviation is 0.4 ounces. </a:t>
            </a:r>
            <a:endParaRPr/>
          </a:p>
          <a:p>
            <a:pPr indent="-342900" lvl="0" marL="3429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rPr b="0" i="0" lang="en-US" sz="1200" u="none">
                <a:solidFill>
                  <a:schemeClr val="dk1"/>
                </a:solidFill>
                <a:latin typeface="Arial"/>
                <a:ea typeface="Arial"/>
                <a:cs typeface="Arial"/>
                <a:sym typeface="Arial"/>
              </a:rPr>
              <a:t>At 8 A.M. today the quality technician randomly selected 16 bottles from the filling line. The mean amount of cola contained in the bottles is 31.38 ounces. </a:t>
            </a:r>
            <a:endParaRPr/>
          </a:p>
          <a:p>
            <a:pPr indent="-342900" lvl="0" marL="342900" rtl="0" algn="l">
              <a:lnSpc>
                <a:spcPct val="90000"/>
              </a:lnSpc>
              <a:spcBef>
                <a:spcPts val="240"/>
              </a:spcBef>
              <a:spcAft>
                <a:spcPts val="0"/>
              </a:spcAft>
              <a:buSzPts val="900"/>
              <a:buNone/>
            </a:pPr>
            <a:r>
              <a:t/>
            </a:r>
            <a:endParaRPr b="0" i="0" sz="1200" u="none">
              <a:solidFill>
                <a:schemeClr val="dk1"/>
              </a:solidFill>
              <a:latin typeface="Arial"/>
              <a:ea typeface="Arial"/>
              <a:cs typeface="Arial"/>
              <a:sym typeface="Arial"/>
            </a:endParaRPr>
          </a:p>
          <a:p>
            <a:pPr indent="-342900" lvl="0" marL="342900" rtl="0" algn="l">
              <a:lnSpc>
                <a:spcPct val="90000"/>
              </a:lnSpc>
              <a:spcBef>
                <a:spcPts val="240"/>
              </a:spcBef>
              <a:spcAft>
                <a:spcPts val="0"/>
              </a:spcAft>
              <a:buSzPts val="900"/>
              <a:buNone/>
            </a:pPr>
            <a:r>
              <a:rPr b="0" i="0" lang="en-US" sz="1200" u="none">
                <a:solidFill>
                  <a:schemeClr val="dk1"/>
                </a:solidFill>
                <a:latin typeface="Arial"/>
                <a:ea typeface="Arial"/>
                <a:cs typeface="Arial"/>
                <a:sym typeface="Arial"/>
              </a:rPr>
              <a:t>Is this an unlikely result? Is it likely the process is putting too much soda in the bottles? To put it another way, is the sampling error of 0.18 ounces unusual?</a:t>
            </a:r>
            <a:endParaRPr/>
          </a:p>
        </p:txBody>
      </p:sp>
      <p:sp>
        <p:nvSpPr>
          <p:cNvPr id="289" name="Google Shape;289;p38"/>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2400"/>
              <a:buFont typeface="Arial"/>
              <a:buNone/>
            </a:pPr>
            <a:r>
              <a:rPr b="1" i="0" lang="en-US" sz="2400" u="none">
                <a:solidFill>
                  <a:srgbClr val="660033"/>
                </a:solidFill>
                <a:latin typeface="Arial"/>
                <a:ea typeface="Arial"/>
                <a:cs typeface="Arial"/>
                <a:sym typeface="Arial"/>
              </a:rPr>
              <a:t>Using the Sampling Distribution  of the Sample Mean (Sigma Known) - Example</a:t>
            </a:r>
            <a:endParaRPr/>
          </a:p>
        </p:txBody>
      </p:sp>
      <p:sp>
        <p:nvSpPr>
          <p:cNvPr id="290" name="Google Shape;290;p38"/>
          <p:cNvSpPr txBox="1"/>
          <p:nvPr/>
        </p:nvSpPr>
        <p:spPr>
          <a:xfrm>
            <a:off x="4489450" y="1836737"/>
            <a:ext cx="4322762" cy="16478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Solution:</a:t>
            </a:r>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Step 1: Find the </a:t>
            </a:r>
            <a:r>
              <a:rPr b="0" i="1" lang="en-US" sz="1200" u="none">
                <a:solidFill>
                  <a:schemeClr val="dk1"/>
                </a:solidFill>
                <a:latin typeface="Arial"/>
                <a:ea typeface="Arial"/>
                <a:cs typeface="Arial"/>
                <a:sym typeface="Arial"/>
              </a:rPr>
              <a:t>z</a:t>
            </a:r>
            <a:r>
              <a:rPr b="0" i="0" lang="en-US" sz="1200" u="none">
                <a:solidFill>
                  <a:schemeClr val="dk1"/>
                </a:solidFill>
                <a:latin typeface="Arial"/>
                <a:ea typeface="Arial"/>
                <a:cs typeface="Arial"/>
                <a:sym typeface="Arial"/>
              </a:rPr>
              <a:t>-values corresponding to the sample mean of 31.38</a:t>
            </a:r>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Step 2:  Find the probability of observing a Z equal to or greater than 1.80</a:t>
            </a:r>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Conclusion:   It is unlikely, less than a 4 percent chance, we could select a sample of 16 observations from a normal population with a mean of 31.2 ounces and a population standard deviation of 0.4 ounces and find the sample mean equal to or greater than 31.38 ounces.  The process is putting too much cola in the bottles.</a:t>
            </a:r>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pic>
        <p:nvPicPr>
          <p:cNvPr id="291" name="Google Shape;291;p38"/>
          <p:cNvPicPr preferRelativeResize="0"/>
          <p:nvPr/>
        </p:nvPicPr>
        <p:blipFill rotWithShape="1">
          <a:blip r:embed="rId3">
            <a:alphaModFix/>
          </a:blip>
          <a:srcRect b="0" l="0" r="0" t="0"/>
          <a:stretch/>
        </p:blipFill>
        <p:spPr>
          <a:xfrm>
            <a:off x="5383212" y="2711450"/>
            <a:ext cx="2198687" cy="517525"/>
          </a:xfrm>
          <a:prstGeom prst="rect">
            <a:avLst/>
          </a:prstGeom>
          <a:noFill/>
          <a:ln>
            <a:noFill/>
          </a:ln>
        </p:spPr>
      </p:pic>
      <p:pic>
        <p:nvPicPr>
          <p:cNvPr id="292" name="Google Shape;292;p38"/>
          <p:cNvPicPr preferRelativeResize="0"/>
          <p:nvPr/>
        </p:nvPicPr>
        <p:blipFill rotWithShape="1">
          <a:blip r:embed="rId4">
            <a:alphaModFix/>
          </a:blip>
          <a:srcRect b="11391" l="10609" r="2047" t="0"/>
          <a:stretch/>
        </p:blipFill>
        <p:spPr>
          <a:xfrm>
            <a:off x="4886325" y="3756025"/>
            <a:ext cx="3138487" cy="1671637"/>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p:nvPr>
            <p:ph type="title"/>
          </p:nvPr>
        </p:nvSpPr>
        <p:spPr>
          <a:xfrm>
            <a:off x="476250" y="47625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GOALS</a:t>
            </a:r>
            <a:endParaRPr/>
          </a:p>
        </p:txBody>
      </p:sp>
      <p:sp>
        <p:nvSpPr>
          <p:cNvPr id="178" name="Google Shape;178;p28"/>
          <p:cNvSpPr txBox="1"/>
          <p:nvPr>
            <p:ph idx="1" type="body"/>
          </p:nvPr>
        </p:nvSpPr>
        <p:spPr>
          <a:xfrm>
            <a:off x="685800" y="2009775"/>
            <a:ext cx="7693025" cy="4181475"/>
          </a:xfrm>
          <a:prstGeom prst="rect">
            <a:avLst/>
          </a:prstGeom>
          <a:noFill/>
          <a:ln>
            <a:noFill/>
          </a:ln>
        </p:spPr>
        <p:txBody>
          <a:bodyPr anchorCtr="0" anchor="t" bIns="45700" lIns="91425" spcFirstLastPara="1" rIns="91425" wrap="square" tIns="45700">
            <a:noAutofit/>
          </a:bodyPr>
          <a:lstStyle/>
          <a:p>
            <a:pPr indent="-533400" lvl="0" marL="533400" rtl="0" algn="l">
              <a:lnSpc>
                <a:spcPct val="90000"/>
              </a:lnSpc>
              <a:spcBef>
                <a:spcPts val="0"/>
              </a:spcBef>
              <a:spcAft>
                <a:spcPts val="0"/>
              </a:spcAft>
              <a:buClr>
                <a:schemeClr val="dk1"/>
              </a:buClr>
              <a:buSzPts val="2100"/>
              <a:buFont typeface="Noto Sans Symbols"/>
              <a:buAutoNum type="arabicPeriod"/>
            </a:pPr>
            <a:r>
              <a:rPr b="0" i="0" lang="en-US" sz="2800" u="none">
                <a:solidFill>
                  <a:schemeClr val="dk1"/>
                </a:solidFill>
                <a:latin typeface="Arial"/>
                <a:ea typeface="Arial"/>
                <a:cs typeface="Arial"/>
                <a:sym typeface="Arial"/>
              </a:rPr>
              <a:t>Explain why a sample is the only feasible way to learn about a population.</a:t>
            </a:r>
            <a:endParaRPr b="0" i="0" sz="2800" u="none">
              <a:solidFill>
                <a:srgbClr val="333333"/>
              </a:solidFill>
              <a:latin typeface="Arial"/>
              <a:ea typeface="Arial"/>
              <a:cs typeface="Arial"/>
              <a:sym typeface="Arial"/>
            </a:endParaRPr>
          </a:p>
          <a:p>
            <a:pPr indent="-533400" lvl="0" marL="533400" rtl="0" algn="l">
              <a:lnSpc>
                <a:spcPct val="90000"/>
              </a:lnSpc>
              <a:spcBef>
                <a:spcPts val="560"/>
              </a:spcBef>
              <a:spcAft>
                <a:spcPts val="0"/>
              </a:spcAft>
              <a:buClr>
                <a:schemeClr val="dk1"/>
              </a:buClr>
              <a:buSzPts val="2100"/>
              <a:buFont typeface="Noto Sans Symbols"/>
              <a:buAutoNum type="arabicPeriod"/>
            </a:pPr>
            <a:r>
              <a:rPr b="0" i="0" lang="en-US" sz="2800" u="none">
                <a:solidFill>
                  <a:schemeClr val="dk1"/>
                </a:solidFill>
                <a:latin typeface="Arial"/>
                <a:ea typeface="Arial"/>
                <a:cs typeface="Arial"/>
                <a:sym typeface="Arial"/>
              </a:rPr>
              <a:t>Describe  methods to select a sample.</a:t>
            </a:r>
            <a:endParaRPr b="0" i="0" sz="2800" u="none">
              <a:solidFill>
                <a:srgbClr val="333333"/>
              </a:solidFill>
              <a:latin typeface="Arial"/>
              <a:ea typeface="Arial"/>
              <a:cs typeface="Arial"/>
              <a:sym typeface="Arial"/>
            </a:endParaRPr>
          </a:p>
          <a:p>
            <a:pPr indent="-533400" lvl="0" marL="533400" rtl="0" algn="l">
              <a:lnSpc>
                <a:spcPct val="90000"/>
              </a:lnSpc>
              <a:spcBef>
                <a:spcPts val="560"/>
              </a:spcBef>
              <a:spcAft>
                <a:spcPts val="0"/>
              </a:spcAft>
              <a:buClr>
                <a:schemeClr val="dk1"/>
              </a:buClr>
              <a:buSzPts val="2100"/>
              <a:buFont typeface="Noto Sans Symbols"/>
              <a:buAutoNum type="arabicPeriod"/>
            </a:pPr>
            <a:r>
              <a:rPr b="0" i="0" lang="en-US" sz="2800" u="none">
                <a:solidFill>
                  <a:schemeClr val="dk1"/>
                </a:solidFill>
                <a:latin typeface="Arial"/>
                <a:ea typeface="Arial"/>
                <a:cs typeface="Arial"/>
                <a:sym typeface="Arial"/>
              </a:rPr>
              <a:t>Define and construct a sampling distribution of the sample mean.</a:t>
            </a:r>
            <a:endParaRPr/>
          </a:p>
          <a:p>
            <a:pPr indent="-533400" lvl="0" marL="533400" rtl="0" algn="l">
              <a:lnSpc>
                <a:spcPct val="90000"/>
              </a:lnSpc>
              <a:spcBef>
                <a:spcPts val="560"/>
              </a:spcBef>
              <a:spcAft>
                <a:spcPts val="0"/>
              </a:spcAft>
              <a:buClr>
                <a:schemeClr val="dk1"/>
              </a:buClr>
              <a:buSzPts val="2100"/>
              <a:buFont typeface="Noto Sans Symbols"/>
              <a:buAutoNum type="arabicPeriod"/>
            </a:pPr>
            <a:r>
              <a:rPr b="0" i="0" lang="en-US" sz="2800" u="none">
                <a:solidFill>
                  <a:schemeClr val="dk1"/>
                </a:solidFill>
                <a:latin typeface="Arial"/>
                <a:ea typeface="Arial"/>
                <a:cs typeface="Arial"/>
                <a:sym typeface="Arial"/>
              </a:rPr>
              <a:t>Explain the </a:t>
            </a:r>
            <a:r>
              <a:rPr b="0" i="1" lang="en-US" sz="2800" u="none">
                <a:solidFill>
                  <a:schemeClr val="accent1"/>
                </a:solidFill>
                <a:latin typeface="Arial"/>
                <a:ea typeface="Arial"/>
                <a:cs typeface="Arial"/>
                <a:sym typeface="Arial"/>
              </a:rPr>
              <a:t>central limit theorem</a:t>
            </a:r>
            <a:r>
              <a:rPr b="0" i="0" lang="en-US" sz="2800" u="none">
                <a:solidFill>
                  <a:schemeClr val="dk1"/>
                </a:solidFill>
                <a:latin typeface="Arial"/>
                <a:ea typeface="Arial"/>
                <a:cs typeface="Arial"/>
                <a:sym typeface="Arial"/>
              </a:rPr>
              <a:t>. </a:t>
            </a:r>
            <a:endParaRPr/>
          </a:p>
          <a:p>
            <a:pPr indent="-533400" lvl="0" marL="533400" rtl="0" algn="l">
              <a:lnSpc>
                <a:spcPct val="90000"/>
              </a:lnSpc>
              <a:spcBef>
                <a:spcPts val="560"/>
              </a:spcBef>
              <a:spcAft>
                <a:spcPts val="0"/>
              </a:spcAft>
              <a:buClr>
                <a:schemeClr val="dk1"/>
              </a:buClr>
              <a:buSzPts val="2100"/>
              <a:buFont typeface="Noto Sans Symbols"/>
              <a:buAutoNum type="arabicPeriod"/>
            </a:pPr>
            <a:r>
              <a:rPr b="0" i="0" lang="en-US" sz="2800" u="none">
                <a:solidFill>
                  <a:schemeClr val="dk1"/>
                </a:solidFill>
                <a:latin typeface="Arial"/>
                <a:ea typeface="Arial"/>
                <a:cs typeface="Arial"/>
                <a:sym typeface="Arial"/>
              </a:rPr>
              <a:t>Use the central limit theorem to find probabilities of selecting possible sample means from a specified population.  </a:t>
            </a:r>
            <a:endParaRPr/>
          </a:p>
          <a:p>
            <a:pPr indent="-209550" lvl="0" marL="342900" rtl="0" algn="l">
              <a:spcBef>
                <a:spcPts val="56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Probability Sampling</a:t>
            </a:r>
            <a:endParaRPr/>
          </a:p>
        </p:txBody>
      </p:sp>
      <p:sp>
        <p:nvSpPr>
          <p:cNvPr id="185" name="Google Shape;185;p29"/>
          <p:cNvSpPr txBox="1"/>
          <p:nvPr>
            <p:ph idx="1" type="body"/>
          </p:nvPr>
        </p:nvSpPr>
        <p:spPr>
          <a:xfrm>
            <a:off x="838200" y="1905000"/>
            <a:ext cx="7962900" cy="4181475"/>
          </a:xfrm>
          <a:prstGeom prst="rect">
            <a:avLst/>
          </a:prstGeom>
          <a:noFill/>
          <a:ln>
            <a:noFill/>
          </a:ln>
        </p:spPr>
        <p:txBody>
          <a:bodyPr anchorCtr="0" anchor="t" bIns="46025" lIns="92075" spcFirstLastPara="1" rIns="92075" wrap="square" tIns="46025">
            <a:noAutofit/>
          </a:bodyPr>
          <a:lstStyle/>
          <a:p>
            <a:pPr indent="-514350" lvl="0" marL="514350" rtl="0" algn="l">
              <a:lnSpc>
                <a:spcPct val="100000"/>
              </a:lnSpc>
              <a:spcBef>
                <a:spcPts val="0"/>
              </a:spcBef>
              <a:spcAft>
                <a:spcPts val="0"/>
              </a:spcAft>
              <a:buSzPts val="1200"/>
              <a:buNone/>
            </a:pPr>
            <a:r>
              <a:rPr b="1" i="0" lang="en-US" sz="1600" u="none">
                <a:solidFill>
                  <a:schemeClr val="dk1"/>
                </a:solidFill>
                <a:latin typeface="Arial"/>
                <a:ea typeface="Arial"/>
                <a:cs typeface="Arial"/>
                <a:sym typeface="Arial"/>
              </a:rPr>
              <a:t>Why Sample the Population?</a:t>
            </a:r>
            <a:endParaRPr/>
          </a:p>
          <a:p>
            <a:pPr indent="-514350" lvl="0" marL="514350" rtl="0" algn="l">
              <a:lnSpc>
                <a:spcPct val="100000"/>
              </a:lnSpc>
              <a:spcBef>
                <a:spcPts val="320"/>
              </a:spcBef>
              <a:spcAft>
                <a:spcPts val="0"/>
              </a:spcAft>
              <a:buClr>
                <a:schemeClr val="dk1"/>
              </a:buClr>
              <a:buSzPts val="1200"/>
              <a:buFont typeface="Arial"/>
              <a:buAutoNum type="arabicPeriod"/>
            </a:pPr>
            <a:r>
              <a:rPr b="0" i="0" lang="en-US" sz="1600" u="none">
                <a:solidFill>
                  <a:schemeClr val="dk1"/>
                </a:solidFill>
                <a:latin typeface="Arial"/>
                <a:ea typeface="Arial"/>
                <a:cs typeface="Arial"/>
                <a:sym typeface="Arial"/>
              </a:rPr>
              <a:t>To contact the whole population would be </a:t>
            </a:r>
            <a:r>
              <a:rPr b="0" i="0" lang="en-US" sz="1600" u="none">
                <a:solidFill>
                  <a:schemeClr val="accent1"/>
                </a:solidFill>
                <a:latin typeface="Arial"/>
                <a:ea typeface="Arial"/>
                <a:cs typeface="Arial"/>
                <a:sym typeface="Arial"/>
              </a:rPr>
              <a:t>time consuming</a:t>
            </a:r>
            <a:r>
              <a:rPr b="0" i="0" lang="en-US" sz="1600" u="none">
                <a:solidFill>
                  <a:schemeClr val="dk1"/>
                </a:solidFill>
                <a:latin typeface="Arial"/>
                <a:ea typeface="Arial"/>
                <a:cs typeface="Arial"/>
                <a:sym typeface="Arial"/>
              </a:rPr>
              <a:t>.</a:t>
            </a:r>
            <a:endParaRPr/>
          </a:p>
          <a:p>
            <a:pPr indent="-514350" lvl="0" marL="514350" rtl="0" algn="l">
              <a:lnSpc>
                <a:spcPct val="100000"/>
              </a:lnSpc>
              <a:spcBef>
                <a:spcPts val="320"/>
              </a:spcBef>
              <a:spcAft>
                <a:spcPts val="0"/>
              </a:spcAft>
              <a:buClr>
                <a:schemeClr val="dk1"/>
              </a:buClr>
              <a:buSzPts val="1200"/>
              <a:buFont typeface="Arial"/>
              <a:buAutoNum type="arabicPeriod"/>
            </a:pPr>
            <a:r>
              <a:rPr b="0" i="0" lang="en-US" sz="1600" u="none">
                <a:solidFill>
                  <a:schemeClr val="dk1"/>
                </a:solidFill>
                <a:latin typeface="Arial"/>
                <a:ea typeface="Arial"/>
                <a:cs typeface="Arial"/>
                <a:sym typeface="Arial"/>
              </a:rPr>
              <a:t>The </a:t>
            </a:r>
            <a:r>
              <a:rPr b="0" i="0" lang="en-US" sz="1600" u="none">
                <a:solidFill>
                  <a:schemeClr val="accent1"/>
                </a:solidFill>
                <a:latin typeface="Arial"/>
                <a:ea typeface="Arial"/>
                <a:cs typeface="Arial"/>
                <a:sym typeface="Arial"/>
              </a:rPr>
              <a:t>cost</a:t>
            </a:r>
            <a:r>
              <a:rPr b="0" i="0" lang="en-US" sz="1600" u="none">
                <a:solidFill>
                  <a:schemeClr val="dk1"/>
                </a:solidFill>
                <a:latin typeface="Arial"/>
                <a:ea typeface="Arial"/>
                <a:cs typeface="Arial"/>
                <a:sym typeface="Arial"/>
              </a:rPr>
              <a:t> of studying all the items in a population </a:t>
            </a:r>
            <a:r>
              <a:rPr b="0" i="0" lang="en-US" sz="1600" u="none">
                <a:solidFill>
                  <a:schemeClr val="accent1"/>
                </a:solidFill>
                <a:latin typeface="Arial"/>
                <a:ea typeface="Arial"/>
                <a:cs typeface="Arial"/>
                <a:sym typeface="Arial"/>
              </a:rPr>
              <a:t>may be prohibitive</a:t>
            </a:r>
            <a:r>
              <a:rPr b="0" i="0" lang="en-US" sz="1600" u="none">
                <a:solidFill>
                  <a:schemeClr val="dk1"/>
                </a:solidFill>
                <a:latin typeface="Arial"/>
                <a:ea typeface="Arial"/>
                <a:cs typeface="Arial"/>
                <a:sym typeface="Arial"/>
              </a:rPr>
              <a:t>.</a:t>
            </a:r>
            <a:endParaRPr/>
          </a:p>
          <a:p>
            <a:pPr indent="-514350" lvl="0" marL="514350" rtl="0" algn="l">
              <a:lnSpc>
                <a:spcPct val="100000"/>
              </a:lnSpc>
              <a:spcBef>
                <a:spcPts val="320"/>
              </a:spcBef>
              <a:spcAft>
                <a:spcPts val="0"/>
              </a:spcAft>
              <a:buClr>
                <a:schemeClr val="dk1"/>
              </a:buClr>
              <a:buSzPts val="1200"/>
              <a:buFont typeface="Arial"/>
              <a:buAutoNum type="arabicPeriod"/>
            </a:pPr>
            <a:r>
              <a:rPr b="0" i="0" lang="en-US" sz="1600" u="none">
                <a:solidFill>
                  <a:schemeClr val="dk1"/>
                </a:solidFill>
                <a:latin typeface="Arial"/>
                <a:ea typeface="Arial"/>
                <a:cs typeface="Arial"/>
                <a:sym typeface="Arial"/>
              </a:rPr>
              <a:t>The </a:t>
            </a:r>
            <a:r>
              <a:rPr b="0" i="0" lang="en-US" sz="1600" u="none">
                <a:solidFill>
                  <a:schemeClr val="accent1"/>
                </a:solidFill>
                <a:latin typeface="Arial"/>
                <a:ea typeface="Arial"/>
                <a:cs typeface="Arial"/>
                <a:sym typeface="Arial"/>
              </a:rPr>
              <a:t>physical impossibility</a:t>
            </a:r>
            <a:r>
              <a:rPr b="0" i="0" lang="en-US" sz="1600" u="none">
                <a:solidFill>
                  <a:schemeClr val="dk1"/>
                </a:solidFill>
                <a:latin typeface="Arial"/>
                <a:ea typeface="Arial"/>
                <a:cs typeface="Arial"/>
                <a:sym typeface="Arial"/>
              </a:rPr>
              <a:t> of checking all items in the population.</a:t>
            </a:r>
            <a:endParaRPr/>
          </a:p>
          <a:p>
            <a:pPr indent="-514350" lvl="0" marL="514350" rtl="0" algn="l">
              <a:lnSpc>
                <a:spcPct val="100000"/>
              </a:lnSpc>
              <a:spcBef>
                <a:spcPts val="320"/>
              </a:spcBef>
              <a:spcAft>
                <a:spcPts val="0"/>
              </a:spcAft>
              <a:buClr>
                <a:schemeClr val="dk1"/>
              </a:buClr>
              <a:buSzPts val="1200"/>
              <a:buFont typeface="Arial"/>
              <a:buAutoNum type="arabicPeriod"/>
            </a:pPr>
            <a:r>
              <a:rPr b="0" i="0" lang="en-US" sz="1600" u="none">
                <a:solidFill>
                  <a:schemeClr val="dk1"/>
                </a:solidFill>
                <a:latin typeface="Arial"/>
                <a:ea typeface="Arial"/>
                <a:cs typeface="Arial"/>
                <a:sym typeface="Arial"/>
              </a:rPr>
              <a:t>The </a:t>
            </a:r>
            <a:r>
              <a:rPr b="0" i="0" lang="en-US" sz="1600" u="none">
                <a:solidFill>
                  <a:schemeClr val="accent1"/>
                </a:solidFill>
                <a:latin typeface="Arial"/>
                <a:ea typeface="Arial"/>
                <a:cs typeface="Arial"/>
                <a:sym typeface="Arial"/>
              </a:rPr>
              <a:t>destructive nature</a:t>
            </a:r>
            <a:r>
              <a:rPr b="0" i="0" lang="en-US" sz="1600" u="none">
                <a:solidFill>
                  <a:schemeClr val="dk1"/>
                </a:solidFill>
                <a:latin typeface="Arial"/>
                <a:ea typeface="Arial"/>
                <a:cs typeface="Arial"/>
                <a:sym typeface="Arial"/>
              </a:rPr>
              <a:t> of some tests.</a:t>
            </a:r>
            <a:endParaRPr/>
          </a:p>
          <a:p>
            <a:pPr indent="-514350" lvl="0" marL="514350" rtl="0" algn="l">
              <a:lnSpc>
                <a:spcPct val="100000"/>
              </a:lnSpc>
              <a:spcBef>
                <a:spcPts val="320"/>
              </a:spcBef>
              <a:spcAft>
                <a:spcPts val="0"/>
              </a:spcAft>
              <a:buClr>
                <a:schemeClr val="dk1"/>
              </a:buClr>
              <a:buSzPts val="1200"/>
              <a:buFont typeface="Arial"/>
              <a:buAutoNum type="arabicPeriod"/>
            </a:pPr>
            <a:r>
              <a:rPr b="0" i="0" lang="en-US" sz="1600" u="none">
                <a:solidFill>
                  <a:schemeClr val="dk1"/>
                </a:solidFill>
                <a:latin typeface="Arial"/>
                <a:ea typeface="Arial"/>
                <a:cs typeface="Arial"/>
                <a:sym typeface="Arial"/>
              </a:rPr>
              <a:t>The </a:t>
            </a:r>
            <a:r>
              <a:rPr b="0" i="0" lang="en-US" sz="1600" u="none">
                <a:solidFill>
                  <a:schemeClr val="accent1"/>
                </a:solidFill>
                <a:latin typeface="Arial"/>
                <a:ea typeface="Arial"/>
                <a:cs typeface="Arial"/>
                <a:sym typeface="Arial"/>
              </a:rPr>
              <a:t>sample</a:t>
            </a:r>
            <a:r>
              <a:rPr b="0" i="0" lang="en-US" sz="1600" u="none">
                <a:solidFill>
                  <a:schemeClr val="dk1"/>
                </a:solidFill>
                <a:latin typeface="Arial"/>
                <a:ea typeface="Arial"/>
                <a:cs typeface="Arial"/>
                <a:sym typeface="Arial"/>
              </a:rPr>
              <a:t> </a:t>
            </a:r>
            <a:r>
              <a:rPr b="0" i="0" lang="en-US" sz="1600" u="none">
                <a:solidFill>
                  <a:schemeClr val="accent1"/>
                </a:solidFill>
                <a:latin typeface="Arial"/>
                <a:ea typeface="Arial"/>
                <a:cs typeface="Arial"/>
                <a:sym typeface="Arial"/>
              </a:rPr>
              <a:t>results</a:t>
            </a:r>
            <a:r>
              <a:rPr b="0" i="0" lang="en-US" sz="1600" u="none">
                <a:solidFill>
                  <a:schemeClr val="dk1"/>
                </a:solidFill>
                <a:latin typeface="Arial"/>
                <a:ea typeface="Arial"/>
                <a:cs typeface="Arial"/>
                <a:sym typeface="Arial"/>
              </a:rPr>
              <a:t> are </a:t>
            </a:r>
            <a:r>
              <a:rPr b="0" i="0" lang="en-US" sz="1600" u="none">
                <a:solidFill>
                  <a:schemeClr val="accent1"/>
                </a:solidFill>
                <a:latin typeface="Arial"/>
                <a:ea typeface="Arial"/>
                <a:cs typeface="Arial"/>
                <a:sym typeface="Arial"/>
              </a:rPr>
              <a:t>adequate</a:t>
            </a:r>
            <a:r>
              <a:rPr b="0" i="0" lang="en-US" sz="1600" u="none">
                <a:solidFill>
                  <a:schemeClr val="dk1"/>
                </a:solidFill>
                <a:latin typeface="Arial"/>
                <a:ea typeface="Arial"/>
                <a:cs typeface="Arial"/>
                <a:sym typeface="Arial"/>
              </a:rPr>
              <a:t>.</a:t>
            </a:r>
            <a:endParaRPr/>
          </a:p>
          <a:p>
            <a:pPr indent="-438150" lvl="0" marL="514350" rtl="0" algn="l">
              <a:lnSpc>
                <a:spcPct val="100000"/>
              </a:lnSpc>
              <a:spcBef>
                <a:spcPts val="320"/>
              </a:spcBef>
              <a:spcAft>
                <a:spcPts val="0"/>
              </a:spcAft>
              <a:buClr>
                <a:schemeClr val="dk1"/>
              </a:buClr>
              <a:buSzPts val="1200"/>
              <a:buFont typeface="Noto Sans Symbols"/>
              <a:buNone/>
            </a:pPr>
            <a:r>
              <a:t/>
            </a:r>
            <a:endParaRPr b="0" i="0" sz="1600" u="none">
              <a:solidFill>
                <a:schemeClr val="dk1"/>
              </a:solidFill>
              <a:latin typeface="Arial"/>
              <a:ea typeface="Arial"/>
              <a:cs typeface="Arial"/>
              <a:sym typeface="Arial"/>
            </a:endParaRPr>
          </a:p>
          <a:p>
            <a:pPr indent="-514350" lvl="0" marL="514350" rtl="0" algn="l">
              <a:lnSpc>
                <a:spcPct val="100000"/>
              </a:lnSpc>
              <a:spcBef>
                <a:spcPts val="320"/>
              </a:spcBef>
              <a:spcAft>
                <a:spcPts val="0"/>
              </a:spcAft>
              <a:buSzPts val="1200"/>
              <a:buNone/>
            </a:pPr>
            <a:r>
              <a:rPr b="1" i="0" lang="en-US" sz="1600" u="none">
                <a:solidFill>
                  <a:schemeClr val="dk1"/>
                </a:solidFill>
                <a:latin typeface="Arial"/>
                <a:ea typeface="Arial"/>
                <a:cs typeface="Arial"/>
                <a:sym typeface="Arial"/>
              </a:rPr>
              <a:t>What is a Probability Sample?</a:t>
            </a:r>
            <a:endParaRPr/>
          </a:p>
          <a:p>
            <a:pPr indent="-514350" lvl="0" marL="514350" rtl="0" algn="l">
              <a:lnSpc>
                <a:spcPct val="100000"/>
              </a:lnSpc>
              <a:spcBef>
                <a:spcPts val="320"/>
              </a:spcBef>
              <a:spcAft>
                <a:spcPts val="0"/>
              </a:spcAft>
              <a:buSzPts val="1200"/>
              <a:buNone/>
            </a:pPr>
            <a:r>
              <a:rPr b="0" i="0" lang="en-US" sz="1600" u="none">
                <a:solidFill>
                  <a:schemeClr val="dk1"/>
                </a:solidFill>
                <a:latin typeface="Arial"/>
                <a:ea typeface="Arial"/>
                <a:cs typeface="Arial"/>
                <a:sym typeface="Arial"/>
              </a:rPr>
              <a:t>A </a:t>
            </a:r>
            <a:r>
              <a:rPr b="0" i="0" lang="en-US" sz="1600" u="none">
                <a:solidFill>
                  <a:schemeClr val="accent1"/>
                </a:solidFill>
                <a:latin typeface="Arial"/>
                <a:ea typeface="Arial"/>
                <a:cs typeface="Arial"/>
                <a:sym typeface="Arial"/>
              </a:rPr>
              <a:t>probability sample</a:t>
            </a:r>
            <a:r>
              <a:rPr b="0" i="0" lang="en-US" sz="1600" u="none">
                <a:solidFill>
                  <a:schemeClr val="dk1"/>
                </a:solidFill>
                <a:latin typeface="Arial"/>
                <a:ea typeface="Arial"/>
                <a:cs typeface="Arial"/>
                <a:sym typeface="Arial"/>
              </a:rPr>
              <a:t> is a sample selected such that each item or person in the population being studied has a known likelihood of being included in the sample.</a:t>
            </a:r>
            <a:endParaRPr/>
          </a:p>
          <a:p>
            <a:pPr indent="-514350" lvl="0" marL="514350" rtl="0" algn="l">
              <a:lnSpc>
                <a:spcPct val="100000"/>
              </a:lnSpc>
              <a:spcBef>
                <a:spcPts val="320"/>
              </a:spcBef>
              <a:spcAft>
                <a:spcPts val="0"/>
              </a:spcAft>
              <a:buSzPts val="1200"/>
              <a:buNone/>
            </a:pPr>
            <a:r>
              <a:t/>
            </a:r>
            <a:endParaRPr b="0" i="0" sz="1600" u="none">
              <a:solidFill>
                <a:schemeClr val="dk1"/>
              </a:solidFill>
              <a:latin typeface="Arial"/>
              <a:ea typeface="Arial"/>
              <a:cs typeface="Arial"/>
              <a:sym typeface="Arial"/>
            </a:endParaRPr>
          </a:p>
          <a:p>
            <a:pPr indent="-514350" lvl="0" marL="514350" rtl="0" algn="l">
              <a:lnSpc>
                <a:spcPct val="100000"/>
              </a:lnSpc>
              <a:spcBef>
                <a:spcPts val="320"/>
              </a:spcBef>
              <a:spcAft>
                <a:spcPts val="0"/>
              </a:spcAft>
              <a:buSzPts val="1200"/>
              <a:buNone/>
            </a:pPr>
            <a:r>
              <a:rPr b="1" i="0" lang="en-US" sz="1600" u="none">
                <a:solidFill>
                  <a:schemeClr val="dk1"/>
                </a:solidFill>
                <a:latin typeface="Arial"/>
                <a:ea typeface="Arial"/>
                <a:cs typeface="Arial"/>
                <a:sym typeface="Arial"/>
              </a:rPr>
              <a:t>Four Most Commonly Used Probability Sampling Methods</a:t>
            </a:r>
            <a:endParaRPr/>
          </a:p>
          <a:p>
            <a:pPr indent="-285750" lvl="1" marL="742950" rtl="0" algn="l">
              <a:lnSpc>
                <a:spcPct val="100000"/>
              </a:lnSpc>
              <a:spcBef>
                <a:spcPts val="320"/>
              </a:spcBef>
              <a:spcAft>
                <a:spcPts val="0"/>
              </a:spcAft>
              <a:buClr>
                <a:schemeClr val="dk1"/>
              </a:buClr>
              <a:buSzPts val="1200"/>
              <a:buFont typeface="Arial"/>
              <a:buAutoNum type="arabicPeriod"/>
            </a:pPr>
            <a:r>
              <a:rPr b="0" i="0" lang="en-US" sz="1600" u="none">
                <a:solidFill>
                  <a:schemeClr val="dk1"/>
                </a:solidFill>
                <a:latin typeface="Arial"/>
                <a:ea typeface="Arial"/>
                <a:cs typeface="Arial"/>
                <a:sym typeface="Arial"/>
              </a:rPr>
              <a:t>Simple Random Sample </a:t>
            </a:r>
            <a:endParaRPr/>
          </a:p>
          <a:p>
            <a:pPr indent="-285750" lvl="1" marL="742950" rtl="0" algn="l">
              <a:lnSpc>
                <a:spcPct val="100000"/>
              </a:lnSpc>
              <a:spcBef>
                <a:spcPts val="320"/>
              </a:spcBef>
              <a:spcAft>
                <a:spcPts val="0"/>
              </a:spcAft>
              <a:buClr>
                <a:schemeClr val="dk1"/>
              </a:buClr>
              <a:buSzPts val="1200"/>
              <a:buFont typeface="Arial"/>
              <a:buAutoNum type="arabicPeriod"/>
            </a:pPr>
            <a:r>
              <a:rPr b="0" i="0" lang="en-US" sz="1600" u="none">
                <a:solidFill>
                  <a:schemeClr val="dk1"/>
                </a:solidFill>
                <a:latin typeface="Arial"/>
                <a:ea typeface="Arial"/>
                <a:cs typeface="Arial"/>
                <a:sym typeface="Arial"/>
              </a:rPr>
              <a:t>Systematic Random Sampling</a:t>
            </a:r>
            <a:endParaRPr/>
          </a:p>
          <a:p>
            <a:pPr indent="-285750" lvl="1" marL="742950" rtl="0" algn="l">
              <a:lnSpc>
                <a:spcPct val="100000"/>
              </a:lnSpc>
              <a:spcBef>
                <a:spcPts val="320"/>
              </a:spcBef>
              <a:spcAft>
                <a:spcPts val="0"/>
              </a:spcAft>
              <a:buClr>
                <a:schemeClr val="dk1"/>
              </a:buClr>
              <a:buSzPts val="1200"/>
              <a:buFont typeface="Arial"/>
              <a:buAutoNum type="arabicPeriod"/>
            </a:pPr>
            <a:r>
              <a:rPr b="0" i="0" lang="en-US" sz="1600" u="none">
                <a:solidFill>
                  <a:schemeClr val="dk1"/>
                </a:solidFill>
                <a:latin typeface="Arial"/>
                <a:ea typeface="Arial"/>
                <a:cs typeface="Arial"/>
                <a:sym typeface="Arial"/>
              </a:rPr>
              <a:t>Stratified Random Sampling</a:t>
            </a:r>
            <a:endParaRPr/>
          </a:p>
          <a:p>
            <a:pPr indent="-285750" lvl="1" marL="742950" rtl="0" algn="l">
              <a:lnSpc>
                <a:spcPct val="100000"/>
              </a:lnSpc>
              <a:spcBef>
                <a:spcPts val="320"/>
              </a:spcBef>
              <a:spcAft>
                <a:spcPts val="0"/>
              </a:spcAft>
              <a:buClr>
                <a:schemeClr val="dk1"/>
              </a:buClr>
              <a:buSzPts val="1200"/>
              <a:buFont typeface="Arial"/>
              <a:buAutoNum type="arabicPeriod"/>
            </a:pPr>
            <a:r>
              <a:rPr b="0" i="0" lang="en-US" sz="1600" u="none">
                <a:solidFill>
                  <a:schemeClr val="dk1"/>
                </a:solidFill>
                <a:latin typeface="Arial"/>
                <a:ea typeface="Arial"/>
                <a:cs typeface="Arial"/>
                <a:sym typeface="Arial"/>
              </a:rPr>
              <a:t>Cluster Sampling</a:t>
            </a:r>
            <a:endParaRPr/>
          </a:p>
        </p:txBody>
      </p:sp>
      <p:sp>
        <p:nvSpPr>
          <p:cNvPr id="186" name="Google Shape;186;p29"/>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Simple Random Sample and Systematic Random Sampling</a:t>
            </a:r>
            <a:endParaRPr/>
          </a:p>
        </p:txBody>
      </p:sp>
      <p:sp>
        <p:nvSpPr>
          <p:cNvPr id="193" name="Google Shape;193;p30"/>
          <p:cNvSpPr txBox="1"/>
          <p:nvPr>
            <p:ph idx="1" type="body"/>
          </p:nvPr>
        </p:nvSpPr>
        <p:spPr>
          <a:xfrm>
            <a:off x="876300" y="3527425"/>
            <a:ext cx="7999412" cy="2700337"/>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600"/>
              <a:buNone/>
            </a:pPr>
            <a:r>
              <a:t/>
            </a:r>
            <a:endParaRPr b="0" i="0" sz="800" u="none">
              <a:solidFill>
                <a:schemeClr val="dk1"/>
              </a:solidFill>
              <a:latin typeface="Arial"/>
              <a:ea typeface="Arial"/>
              <a:cs typeface="Arial"/>
              <a:sym typeface="Arial"/>
            </a:endParaRPr>
          </a:p>
          <a:p>
            <a:pPr indent="-304800" lvl="0" marL="342900" rtl="0" algn="l">
              <a:spcBef>
                <a:spcPts val="160"/>
              </a:spcBef>
              <a:spcAft>
                <a:spcPts val="0"/>
              </a:spcAft>
              <a:buSzPts val="600"/>
              <a:buNone/>
            </a:pPr>
            <a:r>
              <a:t/>
            </a:r>
            <a:endParaRPr b="0" i="0" sz="800" u="none">
              <a:solidFill>
                <a:schemeClr val="dk1"/>
              </a:solidFill>
              <a:latin typeface="Arial"/>
              <a:ea typeface="Arial"/>
              <a:cs typeface="Arial"/>
              <a:sym typeface="Arial"/>
            </a:endParaRPr>
          </a:p>
        </p:txBody>
      </p:sp>
      <p:sp>
        <p:nvSpPr>
          <p:cNvPr id="194" name="Google Shape;194;p30"/>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95" name="Google Shape;195;p30"/>
          <p:cNvGrpSpPr/>
          <p:nvPr/>
        </p:nvGrpSpPr>
        <p:grpSpPr>
          <a:xfrm>
            <a:off x="582612" y="1828800"/>
            <a:ext cx="4013200" cy="2878137"/>
            <a:chOff x="700644" y="1911927"/>
            <a:chExt cx="7813963" cy="4696955"/>
          </a:xfrm>
        </p:grpSpPr>
        <p:sp>
          <p:nvSpPr>
            <p:cNvPr id="196" name="Google Shape;196;p30"/>
            <p:cNvSpPr/>
            <p:nvPr/>
          </p:nvSpPr>
          <p:spPr>
            <a:xfrm>
              <a:off x="700644" y="1911927"/>
              <a:ext cx="7563594" cy="1453388"/>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 name="Google Shape;197;p30"/>
            <p:cNvSpPr txBox="1"/>
            <p:nvPr/>
          </p:nvSpPr>
          <p:spPr>
            <a:xfrm>
              <a:off x="837210" y="1938186"/>
              <a:ext cx="7677397" cy="46706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200"/>
                <a:buFont typeface="Arial"/>
                <a:buNone/>
              </a:pPr>
              <a:r>
                <a:rPr b="0" i="0" lang="en-US" sz="1200" u="none">
                  <a:solidFill>
                    <a:schemeClr val="accent1"/>
                  </a:solidFill>
                  <a:latin typeface="Arial"/>
                  <a:ea typeface="Arial"/>
                  <a:cs typeface="Arial"/>
                  <a:sym typeface="Arial"/>
                </a:rPr>
                <a:t>Simple Random Sample:</a:t>
              </a:r>
              <a:r>
                <a:rPr b="0" i="0" lang="en-US" sz="1200" u="none">
                  <a:solidFill>
                    <a:schemeClr val="dk1"/>
                  </a:solidFill>
                  <a:latin typeface="Arial"/>
                  <a:ea typeface="Arial"/>
                  <a:cs typeface="Arial"/>
                  <a:sym typeface="Arial"/>
                </a:rPr>
                <a:t> A sample selected so that each item or person in the population has the same chance of being included.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EXAMPLE:</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 population consists of 845 employees of Nitra Industries. A sample of 52 employees is to be selected from that population. The name of each employee is written on a small slip of paper and deposited all of the slips in a box. After they have been thoroughly mixed, the first selection is made by drawing a slip out of the box without looking at it. This process is repeated until the sample of 52 employees is chosen.</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grpSp>
      <p:sp>
        <p:nvSpPr>
          <p:cNvPr id="198" name="Google Shape;198;p30"/>
          <p:cNvSpPr txBox="1"/>
          <p:nvPr/>
        </p:nvSpPr>
        <p:spPr>
          <a:xfrm>
            <a:off x="757237" y="3503612"/>
            <a:ext cx="7999412" cy="31877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99" name="Google Shape;199;p30"/>
          <p:cNvGrpSpPr/>
          <p:nvPr/>
        </p:nvGrpSpPr>
        <p:grpSpPr>
          <a:xfrm>
            <a:off x="4606925" y="1817687"/>
            <a:ext cx="4264025" cy="3529012"/>
            <a:chOff x="700644" y="1911928"/>
            <a:chExt cx="7564582" cy="3317427"/>
          </a:xfrm>
        </p:grpSpPr>
        <p:sp>
          <p:nvSpPr>
            <p:cNvPr id="200" name="Google Shape;200;p30"/>
            <p:cNvSpPr/>
            <p:nvPr/>
          </p:nvSpPr>
          <p:spPr>
            <a:xfrm>
              <a:off x="700644" y="1911928"/>
              <a:ext cx="7564582" cy="881961"/>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1" name="Google Shape;201;p30"/>
            <p:cNvSpPr txBox="1"/>
            <p:nvPr/>
          </p:nvSpPr>
          <p:spPr>
            <a:xfrm>
              <a:off x="835826" y="1938790"/>
              <a:ext cx="7398421" cy="329056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accent1"/>
                </a:buClr>
                <a:buSzPts val="1200"/>
                <a:buFont typeface="Arial"/>
                <a:buNone/>
              </a:pPr>
              <a:r>
                <a:rPr b="0" i="0" lang="en-US" sz="1200" u="none">
                  <a:solidFill>
                    <a:schemeClr val="accent1"/>
                  </a:solidFill>
                  <a:latin typeface="Arial"/>
                  <a:ea typeface="Arial"/>
                  <a:cs typeface="Arial"/>
                  <a:sym typeface="Arial"/>
                </a:rPr>
                <a:t>Systematic Random Sampling:</a:t>
              </a:r>
              <a:r>
                <a:rPr b="0" i="0" lang="en-US" sz="1200" u="none">
                  <a:solidFill>
                    <a:schemeClr val="dk1"/>
                  </a:solidFill>
                  <a:latin typeface="Arial"/>
                  <a:ea typeface="Arial"/>
                  <a:cs typeface="Arial"/>
                  <a:sym typeface="Arial"/>
                </a:rPr>
                <a:t> The items or individuals of the population are arranged in some order.  A random starting point is selected and then every </a:t>
              </a:r>
              <a:r>
                <a:rPr b="0" i="1" lang="en-US" sz="1200" u="none">
                  <a:solidFill>
                    <a:schemeClr val="dk1"/>
                  </a:solidFill>
                  <a:latin typeface="Arial"/>
                  <a:ea typeface="Arial"/>
                  <a:cs typeface="Arial"/>
                  <a:sym typeface="Arial"/>
                </a:rPr>
                <a:t>k</a:t>
              </a:r>
              <a:r>
                <a:rPr b="0" i="0" lang="en-US" sz="1200" u="none">
                  <a:solidFill>
                    <a:schemeClr val="dk1"/>
                  </a:solidFill>
                  <a:latin typeface="Arial"/>
                  <a:ea typeface="Arial"/>
                  <a:cs typeface="Arial"/>
                  <a:sym typeface="Arial"/>
                </a:rPr>
                <a:t>th member of the population is selected for the sample. </a:t>
              </a:r>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EXAMPLE</a:t>
              </a:r>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 population consists of 845 employees of Nitra Industries.</a:t>
              </a:r>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 sample of 52 employees is to be selected from that population. First, </a:t>
              </a:r>
              <a:r>
                <a:rPr b="0" i="1" lang="en-US" sz="1200" u="none">
                  <a:solidFill>
                    <a:schemeClr val="dk1"/>
                  </a:solidFill>
                  <a:latin typeface="Arial"/>
                  <a:ea typeface="Arial"/>
                  <a:cs typeface="Arial"/>
                  <a:sym typeface="Arial"/>
                </a:rPr>
                <a:t>k </a:t>
              </a:r>
              <a:r>
                <a:rPr b="0" i="0" lang="en-US" sz="1200" u="none">
                  <a:solidFill>
                    <a:schemeClr val="dk1"/>
                  </a:solidFill>
                  <a:latin typeface="Arial"/>
                  <a:ea typeface="Arial"/>
                  <a:cs typeface="Arial"/>
                  <a:sym typeface="Arial"/>
                </a:rPr>
                <a:t>is calculated as the population size divided by the sample size</a:t>
              </a:r>
              <a:r>
                <a:rPr b="0" i="1" lang="en-US" sz="1200" u="none">
                  <a:solidFill>
                    <a:schemeClr val="dk1"/>
                  </a:solidFill>
                  <a:latin typeface="Arial"/>
                  <a:ea typeface="Arial"/>
                  <a:cs typeface="Arial"/>
                  <a:sym typeface="Arial"/>
                </a:rPr>
                <a:t>. For Nitra Industries</a:t>
              </a:r>
              <a:r>
                <a:rPr b="0" i="0" lang="en-US" sz="1200" u="none">
                  <a:solidFill>
                    <a:schemeClr val="dk1"/>
                  </a:solidFill>
                  <a:latin typeface="Arial"/>
                  <a:ea typeface="Arial"/>
                  <a:cs typeface="Arial"/>
                  <a:sym typeface="Arial"/>
                </a:rPr>
                <a:t>, we would select every 16th (845/52) employee list. If </a:t>
              </a:r>
              <a:r>
                <a:rPr b="0" i="1" lang="en-US" sz="1200" u="none">
                  <a:solidFill>
                    <a:schemeClr val="dk1"/>
                  </a:solidFill>
                  <a:latin typeface="Arial"/>
                  <a:ea typeface="Arial"/>
                  <a:cs typeface="Arial"/>
                  <a:sym typeface="Arial"/>
                </a:rPr>
                <a:t>k </a:t>
              </a:r>
              <a:r>
                <a:rPr b="0" i="0" lang="en-US" sz="1200" u="none">
                  <a:solidFill>
                    <a:schemeClr val="dk1"/>
                  </a:solidFill>
                  <a:latin typeface="Arial"/>
                  <a:ea typeface="Arial"/>
                  <a:cs typeface="Arial"/>
                  <a:sym typeface="Arial"/>
                </a:rPr>
                <a:t>is not a whole number</a:t>
              </a:r>
              <a:r>
                <a:rPr b="0" i="1" lang="en-US" sz="1200" u="none">
                  <a:solidFill>
                    <a:schemeClr val="dk1"/>
                  </a:solidFill>
                  <a:latin typeface="Arial"/>
                  <a:ea typeface="Arial"/>
                  <a:cs typeface="Arial"/>
                  <a:sym typeface="Arial"/>
                </a:rPr>
                <a:t>, </a:t>
              </a:r>
              <a:r>
                <a:rPr b="0" i="0" lang="en-US" sz="1200" u="none">
                  <a:solidFill>
                    <a:schemeClr val="dk1"/>
                  </a:solidFill>
                  <a:latin typeface="Arial"/>
                  <a:ea typeface="Arial"/>
                  <a:cs typeface="Arial"/>
                  <a:sym typeface="Arial"/>
                </a:rPr>
                <a:t>then round down. Random sampling is used in the selection of the first name. Then, select every 16</a:t>
              </a:r>
              <a:r>
                <a:rPr b="0" baseline="30000" i="0" lang="en-US" sz="1200" u="none">
                  <a:solidFill>
                    <a:schemeClr val="dk1"/>
                  </a:solidFill>
                  <a:latin typeface="Arial"/>
                  <a:ea typeface="Arial"/>
                  <a:cs typeface="Arial"/>
                  <a:sym typeface="Arial"/>
                </a:rPr>
                <a:t>th</a:t>
              </a:r>
              <a:r>
                <a:rPr b="0" i="0" lang="en-US" sz="1200" u="none">
                  <a:solidFill>
                    <a:schemeClr val="dk1"/>
                  </a:solidFill>
                  <a:latin typeface="Arial"/>
                  <a:ea typeface="Arial"/>
                  <a:cs typeface="Arial"/>
                  <a:sym typeface="Arial"/>
                </a:rPr>
                <a:t> name on the list thereafter.</a:t>
              </a:r>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500"/>
                                        <p:tgtEl>
                                          <p:spTgt spid="19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2800"/>
              <a:buFont typeface="Arial"/>
              <a:buNone/>
            </a:pPr>
            <a:r>
              <a:rPr b="1" i="0" lang="en-US" sz="2800" u="none">
                <a:solidFill>
                  <a:srgbClr val="660033"/>
                </a:solidFill>
                <a:latin typeface="Arial"/>
                <a:ea typeface="Arial"/>
                <a:cs typeface="Arial"/>
                <a:sym typeface="Arial"/>
              </a:rPr>
              <a:t>Simple Random Sample: Using Table of Random Numbers</a:t>
            </a:r>
            <a:endParaRPr/>
          </a:p>
        </p:txBody>
      </p:sp>
      <p:sp>
        <p:nvSpPr>
          <p:cNvPr id="208" name="Google Shape;208;p31"/>
          <p:cNvSpPr txBox="1"/>
          <p:nvPr>
            <p:ph idx="1" type="body"/>
          </p:nvPr>
        </p:nvSpPr>
        <p:spPr>
          <a:xfrm>
            <a:off x="650875" y="1590675"/>
            <a:ext cx="7999412" cy="2701925"/>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600"/>
              <a:buNone/>
            </a:pPr>
            <a:r>
              <a:t/>
            </a:r>
            <a:endParaRPr b="0" i="0" sz="8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SzPts val="1500"/>
              <a:buNone/>
            </a:pPr>
            <a:r>
              <a:rPr b="0" i="0" lang="en-US" sz="2000" u="none">
                <a:solidFill>
                  <a:schemeClr val="dk1"/>
                </a:solidFill>
                <a:latin typeface="Arial"/>
                <a:ea typeface="Arial"/>
                <a:cs typeface="Arial"/>
                <a:sym typeface="Arial"/>
              </a:rPr>
              <a:t>A population consists of 845 employees of Nitra Industries. A sample of 52 employees is to be selected from that population.</a:t>
            </a:r>
            <a:endParaRPr/>
          </a:p>
          <a:p>
            <a:pPr indent="-342900" lvl="0" marL="342900" rtl="0" algn="l">
              <a:lnSpc>
                <a:spcPct val="100000"/>
              </a:lnSpc>
              <a:spcBef>
                <a:spcPts val="400"/>
              </a:spcBef>
              <a:spcAft>
                <a:spcPts val="0"/>
              </a:spcAft>
              <a:buSzPts val="1500"/>
              <a:buNone/>
            </a:pPr>
            <a:r>
              <a:rPr b="0" i="0" lang="en-US" sz="2000" u="none">
                <a:solidFill>
                  <a:schemeClr val="dk1"/>
                </a:solidFill>
                <a:latin typeface="Arial"/>
                <a:ea typeface="Arial"/>
                <a:cs typeface="Arial"/>
                <a:sym typeface="Arial"/>
              </a:rPr>
              <a:t>A more convenient method of selecting a random sample is to use the identification number of each employee and a </a:t>
            </a:r>
            <a:r>
              <a:rPr b="1" i="0" lang="en-US" sz="2000" u="none">
                <a:solidFill>
                  <a:schemeClr val="dk1"/>
                </a:solidFill>
                <a:latin typeface="Arial"/>
                <a:ea typeface="Arial"/>
                <a:cs typeface="Arial"/>
                <a:sym typeface="Arial"/>
              </a:rPr>
              <a:t>table of random numbers such as the </a:t>
            </a:r>
            <a:r>
              <a:rPr b="0" i="0" lang="en-US" sz="2000" u="none">
                <a:solidFill>
                  <a:schemeClr val="dk1"/>
                </a:solidFill>
                <a:latin typeface="Arial"/>
                <a:ea typeface="Arial"/>
                <a:cs typeface="Arial"/>
                <a:sym typeface="Arial"/>
              </a:rPr>
              <a:t>one in Appendix B.6. </a:t>
            </a:r>
            <a:endParaRPr/>
          </a:p>
          <a:p>
            <a:pPr indent="-342900" lvl="0" marL="342900" rtl="0" algn="l">
              <a:lnSpc>
                <a:spcPct val="100000"/>
              </a:lnSpc>
              <a:spcBef>
                <a:spcPts val="400"/>
              </a:spcBef>
              <a:spcAft>
                <a:spcPts val="0"/>
              </a:spcAft>
              <a:buSzPts val="1500"/>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SzPts val="1500"/>
              <a:buNone/>
            </a:pPr>
            <a:r>
              <a:t/>
            </a:r>
            <a:endParaRPr b="0" i="0" sz="2000" u="none">
              <a:solidFill>
                <a:schemeClr val="dk1"/>
              </a:solidFill>
              <a:latin typeface="Arial"/>
              <a:ea typeface="Arial"/>
              <a:cs typeface="Arial"/>
              <a:sym typeface="Arial"/>
            </a:endParaRPr>
          </a:p>
          <a:p>
            <a:pPr indent="-247650" lvl="0" marL="342900" rtl="0" algn="l">
              <a:spcBef>
                <a:spcPts val="400"/>
              </a:spcBef>
              <a:spcAft>
                <a:spcPts val="0"/>
              </a:spcAft>
              <a:buSzPts val="1500"/>
              <a:buNone/>
            </a:pPr>
            <a:r>
              <a:t/>
            </a:r>
            <a:endParaRPr b="0" i="0" sz="2000" u="none">
              <a:solidFill>
                <a:schemeClr val="dk1"/>
              </a:solidFill>
              <a:latin typeface="Arial"/>
              <a:ea typeface="Arial"/>
              <a:cs typeface="Arial"/>
              <a:sym typeface="Arial"/>
            </a:endParaRPr>
          </a:p>
        </p:txBody>
      </p:sp>
      <p:sp>
        <p:nvSpPr>
          <p:cNvPr id="209" name="Google Shape;209;p31"/>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10" name="Google Shape;210;p31"/>
          <p:cNvPicPr preferRelativeResize="0"/>
          <p:nvPr/>
        </p:nvPicPr>
        <p:blipFill rotWithShape="1">
          <a:blip r:embed="rId3">
            <a:alphaModFix/>
          </a:blip>
          <a:srcRect b="0" l="0" r="0" t="0"/>
          <a:stretch/>
        </p:blipFill>
        <p:spPr>
          <a:xfrm>
            <a:off x="973137" y="3781425"/>
            <a:ext cx="7099300" cy="1963737"/>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Stratified Random Sampling</a:t>
            </a:r>
            <a:endParaRPr/>
          </a:p>
        </p:txBody>
      </p:sp>
      <p:sp>
        <p:nvSpPr>
          <p:cNvPr id="217" name="Google Shape;217;p32"/>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18" name="Google Shape;218;p32"/>
          <p:cNvGrpSpPr/>
          <p:nvPr/>
        </p:nvGrpSpPr>
        <p:grpSpPr>
          <a:xfrm>
            <a:off x="568325" y="1995487"/>
            <a:ext cx="8299450" cy="890587"/>
            <a:chOff x="700644" y="1911927"/>
            <a:chExt cx="7564582" cy="1318161"/>
          </a:xfrm>
        </p:grpSpPr>
        <p:sp>
          <p:nvSpPr>
            <p:cNvPr id="219" name="Google Shape;219;p32"/>
            <p:cNvSpPr/>
            <p:nvPr/>
          </p:nvSpPr>
          <p:spPr>
            <a:xfrm>
              <a:off x="700644" y="1911927"/>
              <a:ext cx="7564582" cy="1318161"/>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0" name="Google Shape;220;p32"/>
            <p:cNvSpPr txBox="1"/>
            <p:nvPr/>
          </p:nvSpPr>
          <p:spPr>
            <a:xfrm>
              <a:off x="837210" y="1938186"/>
              <a:ext cx="7396008" cy="7159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400"/>
                <a:buFont typeface="Arial"/>
                <a:buNone/>
              </a:pPr>
              <a:r>
                <a:rPr b="0" i="0" lang="en-US" sz="1400" u="none">
                  <a:solidFill>
                    <a:schemeClr val="accent1"/>
                  </a:solidFill>
                  <a:latin typeface="Arial"/>
                  <a:ea typeface="Arial"/>
                  <a:cs typeface="Arial"/>
                  <a:sym typeface="Arial"/>
                </a:rPr>
                <a:t>Stratified Random Sampling:</a:t>
              </a:r>
              <a:r>
                <a:rPr b="0" i="0" lang="en-US" sz="1400" u="none">
                  <a:solidFill>
                    <a:schemeClr val="dk1"/>
                  </a:solidFill>
                  <a:latin typeface="Arial"/>
                  <a:ea typeface="Arial"/>
                  <a:cs typeface="Arial"/>
                  <a:sym typeface="Arial"/>
                </a:rPr>
                <a:t> A population is first divided into subgroups, called strata, and a sample is selected from each stratum. Useful when a population can be clearly divided in groups based on some characteristics</a:t>
              </a:r>
              <a:endParaRPr/>
            </a:p>
          </p:txBody>
        </p:sp>
      </p:grpSp>
      <p:pic>
        <p:nvPicPr>
          <p:cNvPr id="221" name="Google Shape;221;p32"/>
          <p:cNvPicPr preferRelativeResize="0"/>
          <p:nvPr/>
        </p:nvPicPr>
        <p:blipFill rotWithShape="1">
          <a:blip r:embed="rId3">
            <a:alphaModFix/>
          </a:blip>
          <a:srcRect b="0" l="0" r="0" t="0"/>
          <a:stretch/>
        </p:blipFill>
        <p:spPr>
          <a:xfrm>
            <a:off x="3856037" y="3578225"/>
            <a:ext cx="5181600" cy="1660525"/>
          </a:xfrm>
          <a:prstGeom prst="rect">
            <a:avLst/>
          </a:prstGeom>
          <a:noFill/>
          <a:ln>
            <a:noFill/>
          </a:ln>
        </p:spPr>
      </p:pic>
      <p:sp>
        <p:nvSpPr>
          <p:cNvPr id="222" name="Google Shape;222;p32"/>
          <p:cNvSpPr txBox="1"/>
          <p:nvPr/>
        </p:nvSpPr>
        <p:spPr>
          <a:xfrm>
            <a:off x="630237" y="3248025"/>
            <a:ext cx="3074987" cy="2862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Suppose we want to study the advertising expenditures for the 352 largest companies in the United States to determine whether firms with high returns on equity (a measure of profitability) spent more of each sales dollar on advertising than firms with a low return or deficit.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To make sure that the sample is a fair representation of the 352 companies, the companies are grouped on percent return on equity and a sample proportional to the relative size of the group is randomly selected. </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Cluster Sampling</a:t>
            </a:r>
            <a:endParaRPr/>
          </a:p>
        </p:txBody>
      </p:sp>
      <p:sp>
        <p:nvSpPr>
          <p:cNvPr id="229" name="Google Shape;229;p33"/>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30" name="Google Shape;230;p33"/>
          <p:cNvGrpSpPr/>
          <p:nvPr/>
        </p:nvGrpSpPr>
        <p:grpSpPr>
          <a:xfrm>
            <a:off x="503237" y="1905000"/>
            <a:ext cx="8301037" cy="809625"/>
            <a:chOff x="700644" y="1911927"/>
            <a:chExt cx="7564582" cy="1318161"/>
          </a:xfrm>
        </p:grpSpPr>
        <p:sp>
          <p:nvSpPr>
            <p:cNvPr id="231" name="Google Shape;231;p33"/>
            <p:cNvSpPr/>
            <p:nvPr/>
          </p:nvSpPr>
          <p:spPr>
            <a:xfrm>
              <a:off x="700644" y="1911927"/>
              <a:ext cx="7564582" cy="1318161"/>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2" name="Google Shape;232;p33"/>
            <p:cNvSpPr txBox="1"/>
            <p:nvPr/>
          </p:nvSpPr>
          <p:spPr>
            <a:xfrm>
              <a:off x="837210" y="1938186"/>
              <a:ext cx="7396008" cy="7159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400"/>
                <a:buFont typeface="Arial"/>
                <a:buNone/>
              </a:pPr>
              <a:r>
                <a:rPr b="0" i="0" lang="en-US" sz="1400" u="none">
                  <a:solidFill>
                    <a:schemeClr val="accent1"/>
                  </a:solidFill>
                  <a:latin typeface="Arial"/>
                  <a:ea typeface="Arial"/>
                  <a:cs typeface="Arial"/>
                  <a:sym typeface="Arial"/>
                </a:rPr>
                <a:t>Cluster Sampling: </a:t>
              </a:r>
              <a:r>
                <a:rPr b="0" i="0" lang="en-US" sz="1400" u="none">
                  <a:solidFill>
                    <a:schemeClr val="dk1"/>
                  </a:solidFill>
                  <a:latin typeface="Arial"/>
                  <a:ea typeface="Arial"/>
                  <a:cs typeface="Arial"/>
                  <a:sym typeface="Arial"/>
                </a:rPr>
                <a:t>A population is divided into clusters using naturally occurring geographic or other boundaries. Then, clusters are randomly selected and a sample is collected by randomly selecting from each cluster.</a:t>
              </a:r>
              <a:endParaRPr/>
            </a:p>
          </p:txBody>
        </p:sp>
      </p:grpSp>
      <p:sp>
        <p:nvSpPr>
          <p:cNvPr id="233" name="Google Shape;233;p33"/>
          <p:cNvSpPr txBox="1"/>
          <p:nvPr/>
        </p:nvSpPr>
        <p:spPr>
          <a:xfrm>
            <a:off x="661987" y="3132137"/>
            <a:ext cx="3186112" cy="2524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Suppose you want to determine the views of residents in Oregon about state and federal environmental protection policies.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Cluster sampling can be used by subdividing the state into small units—either counties or regions, select at random say 4 regions, then take samples of the residents in each of these regions and interview them. (Note that this is a combination of cluster sampling and simple random sampling.)</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pic>
        <p:nvPicPr>
          <p:cNvPr id="234" name="Google Shape;234;p33"/>
          <p:cNvPicPr preferRelativeResize="0"/>
          <p:nvPr/>
        </p:nvPicPr>
        <p:blipFill rotWithShape="1">
          <a:blip r:embed="rId3">
            <a:alphaModFix/>
          </a:blip>
          <a:srcRect b="0" l="8689" r="4602" t="4887"/>
          <a:stretch/>
        </p:blipFill>
        <p:spPr>
          <a:xfrm>
            <a:off x="4048125" y="3248025"/>
            <a:ext cx="4543425" cy="2593975"/>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p:nvPr/>
        </p:nvSpPr>
        <p:spPr>
          <a:xfrm>
            <a:off x="619125" y="1838325"/>
            <a:ext cx="8124825" cy="533400"/>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1" name="Google Shape;241;p34"/>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660033"/>
              </a:buClr>
              <a:buSzPts val="3600"/>
              <a:buFont typeface="Arial"/>
              <a:buNone/>
            </a:pPr>
            <a:r>
              <a:rPr b="1" i="0" lang="en-US" sz="3600" u="none">
                <a:solidFill>
                  <a:srgbClr val="660033"/>
                </a:solidFill>
                <a:latin typeface="Arial"/>
                <a:ea typeface="Arial"/>
                <a:cs typeface="Arial"/>
                <a:sym typeface="Arial"/>
              </a:rPr>
              <a:t>Sampling Distribution of the Sample Mean</a:t>
            </a:r>
            <a:endParaRPr/>
          </a:p>
        </p:txBody>
      </p:sp>
      <p:sp>
        <p:nvSpPr>
          <p:cNvPr id="242" name="Google Shape;242;p34"/>
          <p:cNvSpPr txBox="1"/>
          <p:nvPr>
            <p:ph idx="1" type="body"/>
          </p:nvPr>
        </p:nvSpPr>
        <p:spPr>
          <a:xfrm>
            <a:off x="838200" y="1905000"/>
            <a:ext cx="7412037" cy="506412"/>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900"/>
              <a:buNone/>
            </a:pPr>
            <a:r>
              <a:rPr b="0" i="0" lang="en-US" sz="1200" u="none">
                <a:solidFill>
                  <a:schemeClr val="dk1"/>
                </a:solidFill>
                <a:latin typeface="Arial"/>
                <a:ea typeface="Arial"/>
                <a:cs typeface="Arial"/>
                <a:sym typeface="Arial"/>
              </a:rPr>
              <a:t>The </a:t>
            </a:r>
            <a:r>
              <a:rPr b="0" i="0" lang="en-US" sz="1200" u="none">
                <a:solidFill>
                  <a:schemeClr val="accent1"/>
                </a:solidFill>
                <a:latin typeface="Arial"/>
                <a:ea typeface="Arial"/>
                <a:cs typeface="Arial"/>
                <a:sym typeface="Arial"/>
              </a:rPr>
              <a:t>sampling distribution of the sample mean</a:t>
            </a:r>
            <a:r>
              <a:rPr b="0" i="0" lang="en-US" sz="1200" u="none">
                <a:solidFill>
                  <a:schemeClr val="dk1"/>
                </a:solidFill>
                <a:latin typeface="Arial"/>
                <a:ea typeface="Arial"/>
                <a:cs typeface="Arial"/>
                <a:sym typeface="Arial"/>
              </a:rPr>
              <a:t> is a probability distribution consisting of all possible sample means of a given sample size selected from a population.  </a:t>
            </a:r>
            <a:endParaRPr/>
          </a:p>
        </p:txBody>
      </p:sp>
      <p:sp>
        <p:nvSpPr>
          <p:cNvPr id="243" name="Google Shape;243;p34"/>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4" name="Google Shape;244;p34"/>
          <p:cNvSpPr txBox="1"/>
          <p:nvPr/>
        </p:nvSpPr>
        <p:spPr>
          <a:xfrm>
            <a:off x="663575" y="2816225"/>
            <a:ext cx="3413125" cy="1014412"/>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EXAMPLE</a:t>
            </a:r>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Tartus Industries has seven production employees (considered the population). The hourly earnings of each employee are given in the table below. </a:t>
            </a:r>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1. What is the population mean?</a:t>
            </a:r>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 What is the sampling distribution of the sample mean for samples of size 2?</a:t>
            </a:r>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3. What is the mean of the sampling distribution?</a:t>
            </a:r>
            <a:endParaRPr/>
          </a:p>
          <a:p>
            <a:pPr indent="-342900" lvl="0" marL="34290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4. What observations can be made about the population and the sampling distribution?</a:t>
            </a:r>
            <a:endParaRPr/>
          </a:p>
          <a:p>
            <a:pPr indent="-342900" lvl="0" marL="34290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pic>
        <p:nvPicPr>
          <p:cNvPr id="245" name="Google Shape;245;p34"/>
          <p:cNvPicPr preferRelativeResize="0"/>
          <p:nvPr/>
        </p:nvPicPr>
        <p:blipFill rotWithShape="1">
          <a:blip r:embed="rId3">
            <a:alphaModFix/>
          </a:blip>
          <a:srcRect b="0" l="10754" r="0" t="18040"/>
          <a:stretch/>
        </p:blipFill>
        <p:spPr>
          <a:xfrm>
            <a:off x="527050" y="5362575"/>
            <a:ext cx="4049712" cy="989012"/>
          </a:xfrm>
          <a:prstGeom prst="rect">
            <a:avLst/>
          </a:prstGeom>
          <a:noFill/>
          <a:ln>
            <a:noFill/>
          </a:ln>
        </p:spPr>
      </p:pic>
      <p:sp>
        <p:nvSpPr>
          <p:cNvPr id="246" name="Google Shape;246;p34"/>
          <p:cNvSpPr txBox="1"/>
          <p:nvPr/>
        </p:nvSpPr>
        <p:spPr>
          <a:xfrm>
            <a:off x="647700" y="4852987"/>
            <a:ext cx="7886700" cy="168116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47" name="Google Shape;247;p34"/>
          <p:cNvPicPr preferRelativeResize="0"/>
          <p:nvPr/>
        </p:nvPicPr>
        <p:blipFill rotWithShape="1">
          <a:blip r:embed="rId4">
            <a:alphaModFix/>
          </a:blip>
          <a:srcRect b="0" l="0" r="0" t="0"/>
          <a:stretch/>
        </p:blipFill>
        <p:spPr>
          <a:xfrm>
            <a:off x="4433887" y="2519362"/>
            <a:ext cx="4710112" cy="663575"/>
          </a:xfrm>
          <a:prstGeom prst="rect">
            <a:avLst/>
          </a:prstGeom>
          <a:noFill/>
          <a:ln>
            <a:noFill/>
          </a:ln>
        </p:spPr>
      </p:pic>
      <p:pic>
        <p:nvPicPr>
          <p:cNvPr id="248" name="Google Shape;248;p34"/>
          <p:cNvPicPr preferRelativeResize="0"/>
          <p:nvPr/>
        </p:nvPicPr>
        <p:blipFill rotWithShape="1">
          <a:blip r:embed="rId5">
            <a:alphaModFix/>
          </a:blip>
          <a:srcRect b="0" l="0" r="0" t="0"/>
          <a:stretch/>
        </p:blipFill>
        <p:spPr>
          <a:xfrm>
            <a:off x="4416425" y="3290887"/>
            <a:ext cx="4727575" cy="981075"/>
          </a:xfrm>
          <a:prstGeom prst="rect">
            <a:avLst/>
          </a:prstGeom>
          <a:noFill/>
          <a:ln>
            <a:noFill/>
          </a:ln>
        </p:spPr>
      </p:pic>
      <p:pic>
        <p:nvPicPr>
          <p:cNvPr id="249" name="Google Shape;249;p34"/>
          <p:cNvPicPr preferRelativeResize="0"/>
          <p:nvPr/>
        </p:nvPicPr>
        <p:blipFill rotWithShape="1">
          <a:blip r:embed="rId6">
            <a:alphaModFix/>
          </a:blip>
          <a:srcRect b="0" l="0" r="0" t="0"/>
          <a:stretch/>
        </p:blipFill>
        <p:spPr>
          <a:xfrm>
            <a:off x="4830762" y="6091237"/>
            <a:ext cx="3387725" cy="561975"/>
          </a:xfrm>
          <a:prstGeom prst="rect">
            <a:avLst/>
          </a:prstGeom>
          <a:noFill/>
          <a:ln>
            <a:noFill/>
          </a:ln>
        </p:spPr>
      </p:pic>
      <p:pic>
        <p:nvPicPr>
          <p:cNvPr id="250" name="Google Shape;250;p34"/>
          <p:cNvPicPr preferRelativeResize="0"/>
          <p:nvPr/>
        </p:nvPicPr>
        <p:blipFill rotWithShape="1">
          <a:blip r:embed="rId7">
            <a:alphaModFix/>
          </a:blip>
          <a:srcRect b="0" l="0" r="0" t="8560"/>
          <a:stretch/>
        </p:blipFill>
        <p:spPr>
          <a:xfrm>
            <a:off x="4810125" y="4333875"/>
            <a:ext cx="3781425" cy="1649412"/>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5"/>
          <p:cNvPicPr preferRelativeResize="0"/>
          <p:nvPr/>
        </p:nvPicPr>
        <p:blipFill rotWithShape="1">
          <a:blip r:embed="rId3">
            <a:alphaModFix/>
          </a:blip>
          <a:srcRect b="0" l="0" r="0" t="0"/>
          <a:stretch/>
        </p:blipFill>
        <p:spPr>
          <a:xfrm>
            <a:off x="685800" y="1874837"/>
            <a:ext cx="7943850" cy="1320800"/>
          </a:xfrm>
          <a:prstGeom prst="rect">
            <a:avLst/>
          </a:prstGeom>
          <a:noFill/>
          <a:ln>
            <a:noFill/>
          </a:ln>
        </p:spPr>
      </p:pic>
      <p:pic>
        <p:nvPicPr>
          <p:cNvPr id="257" name="Google Shape;257;p35"/>
          <p:cNvPicPr preferRelativeResize="0"/>
          <p:nvPr/>
        </p:nvPicPr>
        <p:blipFill rotWithShape="1">
          <a:blip r:embed="rId4">
            <a:alphaModFix/>
          </a:blip>
          <a:srcRect b="0" l="0" r="0" t="0"/>
          <a:stretch/>
        </p:blipFill>
        <p:spPr>
          <a:xfrm>
            <a:off x="766762" y="3421062"/>
            <a:ext cx="7915275" cy="2997200"/>
          </a:xfrm>
          <a:prstGeom prst="rect">
            <a:avLst/>
          </a:prstGeom>
          <a:noFill/>
          <a:ln>
            <a:noFill/>
          </a:ln>
        </p:spPr>
      </p:pic>
      <p:sp>
        <p:nvSpPr>
          <p:cNvPr id="258" name="Google Shape;258;p35"/>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660033"/>
              </a:buClr>
              <a:buSzPts val="2800"/>
              <a:buFont typeface="Arial"/>
              <a:buNone/>
            </a:pPr>
            <a:r>
              <a:rPr b="1" i="0" lang="en-US" sz="2800" u="none">
                <a:solidFill>
                  <a:srgbClr val="660033"/>
                </a:solidFill>
                <a:latin typeface="Arial"/>
                <a:ea typeface="Arial"/>
                <a:cs typeface="Arial"/>
                <a:sym typeface="Arial"/>
              </a:rPr>
              <a:t>Sampling Distribution of the Sample Means - Example</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