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2" name="Google Shape;202;p1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5" name="Google Shape;235;p1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0" name="Google Shape;2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1" name="Google Shape;251;p1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3" name="Google Shape;123;p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2" name="Google Shape;132;p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8000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0" name="Google Shape;20;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2"/>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75" name="Google Shape;75;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13"/>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13"/>
          <p:cNvSpPr/>
          <p:nvPr>
            <p:ph idx="2" type="pic"/>
          </p:nvPr>
        </p:nvSpPr>
        <p:spPr>
          <a:xfrm>
            <a:off x="1792288" y="612775"/>
            <a:ext cx="5486400" cy="4114800"/>
          </a:xfrm>
          <a:prstGeom prst="rect">
            <a:avLst/>
          </a:prstGeom>
          <a:noFill/>
          <a:ln>
            <a:noFill/>
          </a:ln>
        </p:spPr>
      </p:sp>
      <p:sp>
        <p:nvSpPr>
          <p:cNvPr id="79" name="Google Shape;79;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80" name="Google Shape;80;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4"/>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3" name="Google Shape;83;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84" name="Google Shape;84;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85" name="Google Shape;85;p1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6"/>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 name="Google Shape;90;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1" name="Google Shape;91;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2" name="Google Shape;92;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3" name="Google Shape;93;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4" name="Google Shape;94;p1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17"/>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7" name="Google Shape;97;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98" name="Google Shape;98;p1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4" name="Google Shape;34;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8" name="Shape 38"/>
        <p:cNvGrpSpPr/>
        <p:nvPr/>
      </p:nvGrpSpPr>
      <p:grpSpPr>
        <a:xfrm>
          <a:off x="0" y="0"/>
          <a:ext cx="0" cy="0"/>
          <a:chOff x="0" y="0"/>
          <a:chExt cx="0" cy="0"/>
        </a:xfrm>
      </p:grpSpPr>
      <p:sp>
        <p:nvSpPr>
          <p:cNvPr id="39" name="Google Shape;39;p6"/>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6"/>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1" name="Google Shape;41;p6"/>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2" name="Google Shape;42;p6"/>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3" name="Google Shape;43;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7" name="Google Shape;47;p7"/>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8" name="Google Shape;48;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9" name="Shape 49"/>
        <p:cNvGrpSpPr/>
        <p:nvPr/>
      </p:nvGrpSpPr>
      <p:grpSpPr>
        <a:xfrm>
          <a:off x="0" y="0"/>
          <a:ext cx="0" cy="0"/>
          <a:chOff x="0" y="0"/>
          <a:chExt cx="0" cy="0"/>
        </a:xfrm>
      </p:grpSpPr>
      <p:sp>
        <p:nvSpPr>
          <p:cNvPr id="50" name="Google Shape;50;p8"/>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8"/>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2" name="Google Shape;52;p8"/>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3" name="Google Shape;53;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9"/>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9"/>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7" name="Google Shape;57;p9"/>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8" name="Google Shape;58;p9"/>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9" name="Google Shape;59;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60" name="Shape 60"/>
        <p:cNvGrpSpPr/>
        <p:nvPr/>
      </p:nvGrpSpPr>
      <p:grpSpPr>
        <a:xfrm>
          <a:off x="0" y="0"/>
          <a:ext cx="0" cy="0"/>
          <a:chOff x="0" y="0"/>
          <a:chExt cx="0" cy="0"/>
        </a:xfrm>
      </p:grpSpPr>
      <p:sp>
        <p:nvSpPr>
          <p:cNvPr id="61" name="Google Shape;61;p10"/>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2" name="Google Shape;62;p10"/>
          <p:cNvSpPr txBox="1"/>
          <p:nvPr>
            <p:ph idx="1" type="body"/>
          </p:nvPr>
        </p:nvSpPr>
        <p:spPr>
          <a:xfrm>
            <a:off x="838200" y="1905000"/>
            <a:ext cx="3770313"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3" name="Google Shape;63;p10"/>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4" name="Google Shape;64;p10"/>
          <p:cNvSpPr txBox="1"/>
          <p:nvPr>
            <p:ph idx="3" type="body"/>
          </p:nvPr>
        </p:nvSpPr>
        <p:spPr>
          <a:xfrm>
            <a:off x="838200" y="4071938"/>
            <a:ext cx="3770313"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5" name="Google Shape;65;p10"/>
          <p:cNvSpPr txBox="1"/>
          <p:nvPr>
            <p:ph idx="4"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6" name="Google Shape;66;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1"/>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69" name="Google Shape;69;p11"/>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800000"/>
                </a:solidFill>
                <a:latin typeface="Arial"/>
                <a:ea typeface="Arial"/>
                <a:cs typeface="Arial"/>
                <a:sym typeface="Arial"/>
              </a:rPr>
              <a:t>Click to edit Master title style</a:t>
            </a:r>
            <a:endParaRPr b="1" i="0" sz="3600" u="none" cap="none" strike="noStrike">
              <a:solidFill>
                <a:srgbClr val="800000"/>
              </a:solidFill>
              <a:latin typeface="Arial"/>
              <a:ea typeface="Arial"/>
              <a:cs typeface="Arial"/>
              <a:sym typeface="Arial"/>
            </a:endParaRPr>
          </a:p>
        </p:txBody>
      </p:sp>
      <p:sp>
        <p:nvSpPr>
          <p:cNvPr id="70" name="Google Shape;70;p11"/>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71" name="Google Shape;71;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theme" Target="../theme/theme1.xml"/><Relationship Id="rId14" Type="http://schemas.openxmlformats.org/officeDocument/2006/relationships/slideLayout" Target="../slideLayouts/slideLayout1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4" name="Google Shape;24;p3"/>
          <p:cNvGrpSpPr/>
          <p:nvPr/>
        </p:nvGrpSpPr>
        <p:grpSpPr>
          <a:xfrm>
            <a:off x="228600" y="1371600"/>
            <a:ext cx="7391400" cy="319087"/>
            <a:chOff x="144" y="1104"/>
            <a:chExt cx="4656" cy="201"/>
          </a:xfrm>
        </p:grpSpPr>
        <p:sp>
          <p:nvSpPr>
            <p:cNvPr id="25" name="Google Shape;25;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7" name="Google Shape;27;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800000"/>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8" name="Google Shape;28;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9-</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Estimation and Confidence Intervals</a:t>
            </a:r>
            <a:endParaRPr/>
          </a:p>
        </p:txBody>
      </p:sp>
      <p:sp>
        <p:nvSpPr>
          <p:cNvPr id="105" name="Google Shape;105;p18"/>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800000"/>
                </a:solidFill>
                <a:latin typeface="Arial"/>
                <a:ea typeface="Arial"/>
                <a:cs typeface="Arial"/>
                <a:sym typeface="Arial"/>
              </a:rPr>
              <a:t>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A Confidence Interval for a Proportion (π)</a:t>
            </a:r>
            <a:endParaRPr/>
          </a:p>
        </p:txBody>
      </p:sp>
      <p:sp>
        <p:nvSpPr>
          <p:cNvPr id="187" name="Google Shape;187;p27"/>
          <p:cNvSpPr txBox="1"/>
          <p:nvPr>
            <p:ph idx="1" type="body"/>
          </p:nvPr>
        </p:nvSpPr>
        <p:spPr>
          <a:xfrm>
            <a:off x="649287" y="1905000"/>
            <a:ext cx="3284537" cy="362426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The examples below illustrate the nominal scale of measurement.</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career services director at Southern Technical Institute reports that 80 percent of its graduates enter the job market in a position related to their field of study.</a:t>
            </a:r>
            <a:endParaRPr b="0" i="0" sz="1200" u="none">
              <a:solidFill>
                <a:schemeClr val="dk1"/>
              </a:solidFill>
              <a:latin typeface="Arial"/>
              <a:ea typeface="Arial"/>
              <a:cs typeface="Arial"/>
              <a:sym typeface="Arial"/>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A company representative claims that 45 percent of Burger King sales are made at the drive-through window.</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A survey of homes in the Chicago area indicated that 85 percent of the new construction had central air conditioning.</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A recent survey of married men between the ages of 35 and 50 found that 63 percent felt that both partners should earn a living.</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188" name="Google Shape;188;p27"/>
          <p:cNvSpPr txBox="1"/>
          <p:nvPr/>
        </p:nvSpPr>
        <p:spPr>
          <a:xfrm>
            <a:off x="4232275" y="1905000"/>
            <a:ext cx="4298950"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Using the Normal Distribution to Approximate the Binomial Distribution</a:t>
            </a:r>
            <a:endParaRPr/>
          </a:p>
          <a:p>
            <a:pPr indent="-342900" lvl="0" marL="3429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To develop a confidence interval for a proportion, we need to meet the following assumptions.</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The binomial conditions, discussed in Chapter 6, have been met. Briefly, these conditions are:</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 The sample data is the result of counts.</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b. There are only two possible outcomes. </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c. The probability of a success remains the same from one trial to the next.</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d. The trials are independent. This means the outcome on one 	trial does not affect the outcome on another.</a:t>
            </a:r>
            <a:endParaRPr/>
          </a:p>
          <a:p>
            <a:pPr indent="-342900" lvl="0" marL="3429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The values </a:t>
            </a:r>
            <a:r>
              <a:rPr b="0" i="1" lang="en-US" sz="1200" u="none">
                <a:solidFill>
                  <a:schemeClr val="dk1"/>
                </a:solidFill>
                <a:latin typeface="Arial"/>
                <a:ea typeface="Arial"/>
                <a:cs typeface="Arial"/>
                <a:sym typeface="Arial"/>
              </a:rPr>
              <a:t>n π</a:t>
            </a:r>
            <a:r>
              <a:rPr b="0" i="0" lang="en-US" sz="1200" u="none">
                <a:solidFill>
                  <a:schemeClr val="dk1"/>
                </a:solidFill>
                <a:latin typeface="Arial"/>
                <a:ea typeface="Arial"/>
                <a:cs typeface="Arial"/>
                <a:sym typeface="Arial"/>
              </a:rPr>
              <a:t> and </a:t>
            </a: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(1-</a:t>
            </a:r>
            <a:r>
              <a:rPr b="0" i="1" lang="en-US" sz="1200" u="none">
                <a:solidFill>
                  <a:schemeClr val="dk1"/>
                </a:solidFill>
                <a:latin typeface="Arial"/>
                <a:ea typeface="Arial"/>
                <a:cs typeface="Arial"/>
                <a:sym typeface="Arial"/>
              </a:rPr>
              <a:t>π</a:t>
            </a:r>
            <a:r>
              <a:rPr b="0" i="0" lang="en-US" sz="1200" u="none">
                <a:solidFill>
                  <a:schemeClr val="dk1"/>
                </a:solidFill>
                <a:latin typeface="Arial"/>
                <a:ea typeface="Arial"/>
                <a:cs typeface="Arial"/>
                <a:sym typeface="Arial"/>
              </a:rPr>
              <a:t>) should both be greater than or equal to 5. This condition allows us to invoke the central limit theorem and employ the standard normal distribution, that is, </a:t>
            </a:r>
            <a:r>
              <a:rPr b="0" i="1" lang="en-US" sz="1200" u="none">
                <a:solidFill>
                  <a:schemeClr val="dk1"/>
                </a:solidFill>
                <a:latin typeface="Arial"/>
                <a:ea typeface="Arial"/>
                <a:cs typeface="Arial"/>
                <a:sym typeface="Arial"/>
              </a:rPr>
              <a:t>z</a:t>
            </a:r>
            <a:r>
              <a:rPr b="0" i="0" lang="en-US" sz="1200" u="none">
                <a:solidFill>
                  <a:schemeClr val="dk1"/>
                </a:solidFill>
                <a:latin typeface="Arial"/>
                <a:ea typeface="Arial"/>
                <a:cs typeface="Arial"/>
                <a:sym typeface="Arial"/>
              </a:rPr>
              <a:t>, to complete a confidence interval.</a:t>
            </a:r>
            <a:endParaRPr/>
          </a:p>
        </p:txBody>
      </p:sp>
      <p:pic>
        <p:nvPicPr>
          <p:cNvPr id="189" name="Google Shape;189;p27"/>
          <p:cNvPicPr preferRelativeResize="0"/>
          <p:nvPr/>
        </p:nvPicPr>
        <p:blipFill rotWithShape="1">
          <a:blip r:embed="rId3">
            <a:alphaModFix/>
          </a:blip>
          <a:srcRect b="0" l="0" r="31896" t="0"/>
          <a:stretch/>
        </p:blipFill>
        <p:spPr>
          <a:xfrm>
            <a:off x="4805362" y="5145087"/>
            <a:ext cx="3360737" cy="481012"/>
          </a:xfrm>
          <a:prstGeom prst="rect">
            <a:avLst/>
          </a:prstGeom>
          <a:noFill/>
          <a:ln>
            <a:noFill/>
          </a:ln>
        </p:spPr>
      </p:pic>
      <p:pic>
        <p:nvPicPr>
          <p:cNvPr id="190" name="Google Shape;190;p27"/>
          <p:cNvPicPr preferRelativeResize="0"/>
          <p:nvPr/>
        </p:nvPicPr>
        <p:blipFill rotWithShape="1">
          <a:blip r:embed="rId4">
            <a:alphaModFix/>
          </a:blip>
          <a:srcRect b="0" l="0" r="25827" t="0"/>
          <a:stretch/>
        </p:blipFill>
        <p:spPr>
          <a:xfrm>
            <a:off x="4792662" y="5684837"/>
            <a:ext cx="3649662" cy="57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5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Confidence Interval for a Population Proportion</a:t>
            </a:r>
            <a:r>
              <a:rPr b="1" i="0" lang="en-US" sz="3600" u="none">
                <a:solidFill>
                  <a:srgbClr val="800000"/>
                </a:solidFill>
                <a:latin typeface="Arial"/>
                <a:ea typeface="Arial"/>
                <a:cs typeface="Arial"/>
                <a:sym typeface="Arial"/>
              </a:rPr>
              <a:t>- </a:t>
            </a:r>
            <a:r>
              <a:rPr b="1" i="0" lang="en-US" sz="2800" u="none">
                <a:solidFill>
                  <a:srgbClr val="800000"/>
                </a:solidFill>
                <a:latin typeface="Arial"/>
                <a:ea typeface="Arial"/>
                <a:cs typeface="Arial"/>
                <a:sym typeface="Arial"/>
              </a:rPr>
              <a:t>Example</a:t>
            </a:r>
            <a:endParaRPr/>
          </a:p>
        </p:txBody>
      </p:sp>
      <p:sp>
        <p:nvSpPr>
          <p:cNvPr id="197" name="Google Shape;197;p28"/>
          <p:cNvSpPr txBox="1"/>
          <p:nvPr>
            <p:ph idx="1" type="body"/>
          </p:nvPr>
        </p:nvSpPr>
        <p:spPr>
          <a:xfrm>
            <a:off x="503237" y="2212975"/>
            <a:ext cx="3663950" cy="22209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The union representing the Bottle Blowers of America (BBA) is considering a proposal to merge with the Teamsters Union. According to BBA union bylaws, at least three-fourths of the union membership must approve any merger. A random sample of </a:t>
            </a:r>
            <a:r>
              <a:rPr b="0" i="0" lang="en-US" sz="1200" u="none">
                <a:solidFill>
                  <a:srgbClr val="FF3101"/>
                </a:solidFill>
                <a:latin typeface="Arial"/>
                <a:ea typeface="Arial"/>
                <a:cs typeface="Arial"/>
                <a:sym typeface="Arial"/>
              </a:rPr>
              <a:t>2,000 </a:t>
            </a:r>
            <a:r>
              <a:rPr b="0" i="0" lang="en-US" sz="1200" u="none">
                <a:solidFill>
                  <a:schemeClr val="dk1"/>
                </a:solidFill>
                <a:latin typeface="Arial"/>
                <a:ea typeface="Arial"/>
                <a:cs typeface="Arial"/>
                <a:sym typeface="Arial"/>
              </a:rPr>
              <a:t>current BBA members reveals</a:t>
            </a:r>
            <a:r>
              <a:rPr b="0" i="0" lang="en-US" sz="1200" u="none">
                <a:solidFill>
                  <a:srgbClr val="FF3101"/>
                </a:solidFill>
                <a:latin typeface="Arial"/>
                <a:ea typeface="Arial"/>
                <a:cs typeface="Arial"/>
                <a:sym typeface="Arial"/>
              </a:rPr>
              <a:t> 1,600</a:t>
            </a:r>
            <a:r>
              <a:rPr b="0" i="0" lang="en-US" sz="1200" u="none">
                <a:solidFill>
                  <a:schemeClr val="dk1"/>
                </a:solidFill>
                <a:latin typeface="Arial"/>
                <a:ea typeface="Arial"/>
                <a:cs typeface="Arial"/>
                <a:sym typeface="Arial"/>
              </a:rPr>
              <a:t> plan to vote for the merger proposal. What is the estimate of the population proportion? </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Develop a </a:t>
            </a:r>
            <a:r>
              <a:rPr b="0" i="0" lang="en-US" sz="1200" u="none">
                <a:solidFill>
                  <a:srgbClr val="FF3101"/>
                </a:solidFill>
                <a:latin typeface="Arial"/>
                <a:ea typeface="Arial"/>
                <a:cs typeface="Arial"/>
                <a:sym typeface="Arial"/>
              </a:rPr>
              <a:t>95 percent</a:t>
            </a:r>
            <a:r>
              <a:rPr b="0" i="0" lang="en-US" sz="1200" u="none">
                <a:solidFill>
                  <a:schemeClr val="dk1"/>
                </a:solidFill>
                <a:latin typeface="Arial"/>
                <a:ea typeface="Arial"/>
                <a:cs typeface="Arial"/>
                <a:sym typeface="Arial"/>
              </a:rPr>
              <a:t> confidence interval for the population proportion. Basing your decision on this sample information, can you conclude that the necessary proportion of BBA members favor the merger? Why?</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id="198" name="Google Shape;198;p28"/>
          <p:cNvPicPr preferRelativeResize="0"/>
          <p:nvPr>
            <p:ph idx="1" type="body"/>
          </p:nvPr>
        </p:nvPicPr>
        <p:blipFill rotWithShape="1">
          <a:blip r:embed="rId3">
            <a:alphaModFix/>
          </a:blip>
          <a:srcRect b="0" l="0" r="0" t="0"/>
          <a:stretch/>
        </p:blipFill>
        <p:spPr>
          <a:xfrm>
            <a:off x="4667250" y="2232025"/>
            <a:ext cx="4035425" cy="397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5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5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500"/>
                                        <p:tgtEl>
                                          <p:spTgt spid="1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200"/>
              <a:buFont typeface="Arial"/>
              <a:buNone/>
            </a:pPr>
            <a:r>
              <a:rPr b="1" i="0" lang="en-US" sz="3200" u="none">
                <a:solidFill>
                  <a:srgbClr val="800000"/>
                </a:solidFill>
                <a:latin typeface="Arial"/>
                <a:ea typeface="Arial"/>
                <a:cs typeface="Arial"/>
                <a:sym typeface="Arial"/>
              </a:rPr>
              <a:t>Finite-Population Correction Factor</a:t>
            </a:r>
            <a:endParaRPr/>
          </a:p>
        </p:txBody>
      </p:sp>
      <p:sp>
        <p:nvSpPr>
          <p:cNvPr id="205" name="Google Shape;205;p29"/>
          <p:cNvSpPr txBox="1"/>
          <p:nvPr>
            <p:ph idx="1" type="body"/>
          </p:nvPr>
        </p:nvSpPr>
        <p:spPr>
          <a:xfrm>
            <a:off x="604837" y="1828800"/>
            <a:ext cx="7808912" cy="8509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 population that has a fixed upper bound is said to be finite.</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For a finite population, where the total number of objects is </a:t>
            </a: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and the size of the sample is </a:t>
            </a: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the following adjustment is made to the standard errors of the sample means and the proportion:</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However, if</a:t>
            </a:r>
            <a:r>
              <a:rPr b="0" i="1" lang="en-US" sz="1200" u="none">
                <a:solidFill>
                  <a:schemeClr val="dk1"/>
                </a:solidFill>
                <a:latin typeface="Arial"/>
                <a:ea typeface="Arial"/>
                <a:cs typeface="Arial"/>
                <a:sym typeface="Arial"/>
              </a:rPr>
              <a:t> </a:t>
            </a:r>
            <a:r>
              <a:rPr b="0" i="1" lang="en-US" sz="1200" u="none">
                <a:solidFill>
                  <a:srgbClr val="FF3101"/>
                </a:solidFill>
                <a:latin typeface="Arial"/>
                <a:ea typeface="Arial"/>
                <a:cs typeface="Arial"/>
                <a:sym typeface="Arial"/>
              </a:rPr>
              <a:t>n</a:t>
            </a:r>
            <a:r>
              <a:rPr b="0" i="0" lang="en-US" sz="1200" u="none">
                <a:solidFill>
                  <a:srgbClr val="FF3101"/>
                </a:solidFill>
                <a:latin typeface="Arial"/>
                <a:ea typeface="Arial"/>
                <a:cs typeface="Arial"/>
                <a:sym typeface="Arial"/>
              </a:rPr>
              <a:t>/</a:t>
            </a:r>
            <a:r>
              <a:rPr b="0" i="1" lang="en-US" sz="1200" u="none">
                <a:solidFill>
                  <a:srgbClr val="FF3101"/>
                </a:solidFill>
                <a:latin typeface="Arial"/>
                <a:ea typeface="Arial"/>
                <a:cs typeface="Arial"/>
                <a:sym typeface="Arial"/>
              </a:rPr>
              <a:t>N</a:t>
            </a:r>
            <a:r>
              <a:rPr b="0" i="0" lang="en-US" sz="1200" u="none">
                <a:solidFill>
                  <a:srgbClr val="FF3101"/>
                </a:solidFill>
                <a:latin typeface="Arial"/>
                <a:ea typeface="Arial"/>
                <a:cs typeface="Arial"/>
                <a:sym typeface="Arial"/>
              </a:rPr>
              <a:t> &lt; .05</a:t>
            </a:r>
            <a:r>
              <a:rPr b="0" i="0" lang="en-US" sz="1200" u="none">
                <a:solidFill>
                  <a:schemeClr val="dk1"/>
                </a:solidFill>
                <a:latin typeface="Arial"/>
                <a:ea typeface="Arial"/>
                <a:cs typeface="Arial"/>
                <a:sym typeface="Arial"/>
              </a:rPr>
              <a:t>, the finite-population correction factor may be ignored.  Why? See what happens to the value of the correction factor in the table below when the fraction n/N becomes smaller</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accent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FPC approaches 1 when </a:t>
            </a:r>
            <a:r>
              <a:rPr b="0" i="1" lang="en-US" sz="1200" u="none">
                <a:solidFill>
                  <a:schemeClr val="dk1"/>
                </a:solidFill>
                <a:latin typeface="Arial"/>
                <a:ea typeface="Arial"/>
                <a:cs typeface="Arial"/>
                <a:sym typeface="Arial"/>
              </a:rPr>
              <a:t>n/N</a:t>
            </a:r>
            <a:r>
              <a:rPr b="0" i="0" lang="en-US" sz="1200" u="none">
                <a:solidFill>
                  <a:schemeClr val="dk1"/>
                </a:solidFill>
                <a:latin typeface="Arial"/>
                <a:ea typeface="Arial"/>
                <a:cs typeface="Arial"/>
                <a:sym typeface="Arial"/>
              </a:rPr>
              <a:t> becomes smaller!</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grpSp>
        <p:nvGrpSpPr>
          <p:cNvPr id="206" name="Google Shape;206;p29"/>
          <p:cNvGrpSpPr/>
          <p:nvPr/>
        </p:nvGrpSpPr>
        <p:grpSpPr>
          <a:xfrm>
            <a:off x="1903412" y="2601912"/>
            <a:ext cx="5245100" cy="949325"/>
            <a:chOff x="691116" y="4633001"/>
            <a:chExt cx="5245346" cy="949092"/>
          </a:xfrm>
        </p:grpSpPr>
        <p:grpSp>
          <p:nvGrpSpPr>
            <p:cNvPr id="207" name="Google Shape;207;p29"/>
            <p:cNvGrpSpPr/>
            <p:nvPr/>
          </p:nvGrpSpPr>
          <p:grpSpPr>
            <a:xfrm>
              <a:off x="691116" y="4869480"/>
              <a:ext cx="5199306" cy="712613"/>
              <a:chOff x="1265275" y="5517936"/>
              <a:chExt cx="6815450" cy="1116781"/>
            </a:xfrm>
          </p:grpSpPr>
          <p:sp>
            <p:nvSpPr>
              <p:cNvPr id="208" name="Google Shape;208;p29"/>
              <p:cNvSpPr/>
              <p:nvPr/>
            </p:nvSpPr>
            <p:spPr>
              <a:xfrm>
                <a:off x="1265275" y="5517936"/>
                <a:ext cx="6815450" cy="111678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09" name="Google Shape;209;p29"/>
              <p:cNvGrpSpPr/>
              <p:nvPr/>
            </p:nvGrpSpPr>
            <p:grpSpPr>
              <a:xfrm>
                <a:off x="1532015" y="5669437"/>
                <a:ext cx="5995200" cy="809624"/>
                <a:chOff x="965" y="3578"/>
                <a:chExt cx="3789" cy="510"/>
              </a:xfrm>
            </p:grpSpPr>
            <p:pic>
              <p:nvPicPr>
                <p:cNvPr id="210" name="Google Shape;210;p29"/>
                <p:cNvPicPr preferRelativeResize="0"/>
                <p:nvPr/>
              </p:nvPicPr>
              <p:blipFill rotWithShape="1">
                <a:blip r:embed="rId3">
                  <a:alphaModFix/>
                </a:blip>
                <a:srcRect b="0" l="0" r="0" t="0"/>
                <a:stretch/>
              </p:blipFill>
              <p:spPr>
                <a:xfrm>
                  <a:off x="965" y="3598"/>
                  <a:ext cx="1021" cy="417"/>
                </a:xfrm>
                <a:prstGeom prst="rect">
                  <a:avLst/>
                </a:prstGeom>
                <a:noFill/>
                <a:ln>
                  <a:noFill/>
                </a:ln>
              </p:spPr>
            </p:pic>
            <p:pic>
              <p:nvPicPr>
                <p:cNvPr id="211" name="Google Shape;211;p29"/>
                <p:cNvPicPr preferRelativeResize="0"/>
                <p:nvPr/>
              </p:nvPicPr>
              <p:blipFill rotWithShape="1">
                <a:blip r:embed="rId4">
                  <a:alphaModFix/>
                </a:blip>
                <a:srcRect b="0" l="0" r="0" t="0"/>
                <a:stretch/>
              </p:blipFill>
              <p:spPr>
                <a:xfrm>
                  <a:off x="3182" y="3632"/>
                  <a:ext cx="1411" cy="409"/>
                </a:xfrm>
                <a:prstGeom prst="rect">
                  <a:avLst/>
                </a:prstGeom>
                <a:noFill/>
                <a:ln>
                  <a:noFill/>
                </a:ln>
              </p:spPr>
            </p:pic>
            <p:sp>
              <p:nvSpPr>
                <p:cNvPr id="212" name="Google Shape;212;p29"/>
                <p:cNvSpPr/>
                <p:nvPr/>
              </p:nvSpPr>
              <p:spPr>
                <a:xfrm>
                  <a:off x="1467" y="3578"/>
                  <a:ext cx="696" cy="49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29"/>
                <p:cNvSpPr/>
                <p:nvPr/>
              </p:nvSpPr>
              <p:spPr>
                <a:xfrm>
                  <a:off x="4058" y="3596"/>
                  <a:ext cx="696" cy="49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214" name="Google Shape;214;p29"/>
            <p:cNvSpPr txBox="1"/>
            <p:nvPr/>
          </p:nvSpPr>
          <p:spPr>
            <a:xfrm>
              <a:off x="762815" y="4633001"/>
              <a:ext cx="2169184" cy="24006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Standard Error of the Mean</a:t>
              </a:r>
              <a:endParaRPr/>
            </a:p>
          </p:txBody>
        </p:sp>
        <p:sp>
          <p:nvSpPr>
            <p:cNvPr id="215" name="Google Shape;215;p29"/>
            <p:cNvSpPr txBox="1"/>
            <p:nvPr/>
          </p:nvSpPr>
          <p:spPr>
            <a:xfrm>
              <a:off x="3371336" y="4647178"/>
              <a:ext cx="2565126" cy="24006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Standard Error of the Proportion</a:t>
              </a:r>
              <a:endParaRPr/>
            </a:p>
          </p:txBody>
        </p:sp>
      </p:grpSp>
      <p:pic>
        <p:nvPicPr>
          <p:cNvPr descr="0920" id="216" name="Google Shape;216;p29"/>
          <p:cNvPicPr preferRelativeResize="0"/>
          <p:nvPr/>
        </p:nvPicPr>
        <p:blipFill rotWithShape="1">
          <a:blip r:embed="rId5">
            <a:alphaModFix/>
          </a:blip>
          <a:srcRect b="0" l="0" r="0" t="0"/>
          <a:stretch/>
        </p:blipFill>
        <p:spPr>
          <a:xfrm>
            <a:off x="1363662" y="4362450"/>
            <a:ext cx="3643312" cy="1924050"/>
          </a:xfrm>
          <a:prstGeom prst="rect">
            <a:avLst/>
          </a:prstGeom>
          <a:noFill/>
          <a:ln>
            <a:noFill/>
          </a:ln>
        </p:spPr>
      </p:pic>
      <p:sp>
        <p:nvSpPr>
          <p:cNvPr id="217" name="Google Shape;217;p29"/>
          <p:cNvSpPr/>
          <p:nvPr/>
        </p:nvSpPr>
        <p:spPr>
          <a:xfrm>
            <a:off x="3822700" y="4684712"/>
            <a:ext cx="739775" cy="1582737"/>
          </a:xfrm>
          <a:prstGeom prst="ellipse">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29"/>
          <p:cNvSpPr/>
          <p:nvPr/>
        </p:nvSpPr>
        <p:spPr>
          <a:xfrm>
            <a:off x="3873500" y="4602162"/>
            <a:ext cx="831850" cy="1552575"/>
          </a:xfrm>
          <a:prstGeom prst="ellipse">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CI for Mean with FPC - Example</a:t>
            </a:r>
            <a:endParaRPr/>
          </a:p>
        </p:txBody>
      </p:sp>
      <p:sp>
        <p:nvSpPr>
          <p:cNvPr id="225" name="Google Shape;225;p30"/>
          <p:cNvSpPr txBox="1"/>
          <p:nvPr>
            <p:ph idx="1" type="body"/>
          </p:nvPr>
        </p:nvSpPr>
        <p:spPr>
          <a:xfrm>
            <a:off x="838200" y="1905000"/>
            <a:ext cx="3011487" cy="39909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There are 250 families in Scandia, Pennsylvania. A random sample of 40 of these families revealed the mean annual church contribution was $450 and the standard deviation of this was $75.</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Could the population mean be $445 or $425?</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What is the population mean? What is the best estimate of the population mean?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sng">
                <a:solidFill>
                  <a:schemeClr val="dk1"/>
                </a:solidFill>
                <a:latin typeface="Arial"/>
                <a:ea typeface="Arial"/>
                <a:cs typeface="Arial"/>
                <a:sym typeface="Arial"/>
              </a:rPr>
              <a:t>Given in Problem:</a:t>
            </a:r>
            <a:endParaRPr/>
          </a:p>
          <a:p>
            <a:pPr indent="-342900" lvl="0" marL="342900" rtl="0" algn="l">
              <a:lnSpc>
                <a:spcPct val="80000"/>
              </a:lnSpc>
              <a:spcBef>
                <a:spcPts val="240"/>
              </a:spcBef>
              <a:spcAft>
                <a:spcPts val="0"/>
              </a:spcAft>
              <a:buSzPts val="900"/>
              <a:buNone/>
            </a:pP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 250</a:t>
            </a:r>
            <a:endParaRPr/>
          </a:p>
          <a:p>
            <a:pPr indent="-342900" lvl="0" marL="342900" rtl="0" algn="l">
              <a:lnSpc>
                <a:spcPct val="80000"/>
              </a:lnSpc>
              <a:spcBef>
                <a:spcPts val="240"/>
              </a:spcBef>
              <a:spcAft>
                <a:spcPts val="0"/>
              </a:spcAft>
              <a:buSzPts val="900"/>
              <a:buNone/>
            </a:pP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 40</a:t>
            </a:r>
            <a:endParaRPr/>
          </a:p>
          <a:p>
            <a:pPr indent="-342900" lvl="0" marL="342900" rtl="0" algn="l">
              <a:lnSpc>
                <a:spcPct val="80000"/>
              </a:lnSpc>
              <a:spcBef>
                <a:spcPts val="240"/>
              </a:spcBef>
              <a:spcAft>
                <a:spcPts val="0"/>
              </a:spcAft>
              <a:buSzPts val="900"/>
              <a:buNone/>
            </a:pPr>
            <a:r>
              <a:rPr b="0" i="1" lang="en-US" sz="1200" u="none">
                <a:solidFill>
                  <a:schemeClr val="dk1"/>
                </a:solidFill>
                <a:latin typeface="Arial"/>
                <a:ea typeface="Arial"/>
                <a:cs typeface="Arial"/>
                <a:sym typeface="Arial"/>
              </a:rPr>
              <a:t>s</a:t>
            </a:r>
            <a:r>
              <a:rPr b="0" i="0" lang="en-US" sz="1200" u="none">
                <a:solidFill>
                  <a:schemeClr val="dk1"/>
                </a:solidFill>
                <a:latin typeface="Arial"/>
                <a:ea typeface="Arial"/>
                <a:cs typeface="Arial"/>
                <a:sym typeface="Arial"/>
              </a:rPr>
              <a:t> - $75</a:t>
            </a:r>
            <a:endParaRPr/>
          </a:p>
          <a:p>
            <a:pPr indent="-342900" lvl="0" marL="342900" rtl="0" algn="l">
              <a:lnSpc>
                <a:spcPct val="8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Since </a:t>
            </a:r>
            <a:r>
              <a:rPr b="0" i="1" lang="en-US" sz="1200" u="none">
                <a:solidFill>
                  <a:schemeClr val="dk1"/>
                </a:solidFill>
                <a:latin typeface="Arial"/>
                <a:ea typeface="Arial"/>
                <a:cs typeface="Arial"/>
                <a:sym typeface="Arial"/>
              </a:rPr>
              <a:t>n/N</a:t>
            </a:r>
            <a:r>
              <a:rPr b="0" i="0" lang="en-US" sz="1200" u="none">
                <a:solidFill>
                  <a:schemeClr val="dk1"/>
                </a:solidFill>
                <a:latin typeface="Arial"/>
                <a:ea typeface="Arial"/>
                <a:cs typeface="Arial"/>
                <a:sym typeface="Arial"/>
              </a:rPr>
              <a:t> = 40/250 = 0.16, the finite population correction factor must be used.</a:t>
            </a:r>
            <a:endParaRPr/>
          </a:p>
          <a:p>
            <a:pPr indent="-342900" lvl="0" marL="342900" rtl="0" algn="l">
              <a:lnSpc>
                <a:spcPct val="8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The population standard deviation is not known therefore use the </a:t>
            </a:r>
            <a:r>
              <a:rPr b="0" i="1" lang="en-US" sz="1200" u="none">
                <a:solidFill>
                  <a:schemeClr val="dk1"/>
                </a:solidFill>
                <a:latin typeface="Arial"/>
                <a:ea typeface="Arial"/>
                <a:cs typeface="Arial"/>
                <a:sym typeface="Arial"/>
              </a:rPr>
              <a:t>t</a:t>
            </a:r>
            <a:r>
              <a:rPr b="0" i="0" lang="en-US" sz="1200" u="none">
                <a:solidFill>
                  <a:schemeClr val="dk1"/>
                </a:solidFill>
                <a:latin typeface="Arial"/>
                <a:ea typeface="Arial"/>
                <a:cs typeface="Arial"/>
                <a:sym typeface="Arial"/>
              </a:rPr>
              <a:t>-distribution (may use the z-dist since n&gt;30)</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226" name="Google Shape;226;p30"/>
          <p:cNvSpPr txBox="1"/>
          <p:nvPr>
            <p:ph idx="1" type="body"/>
          </p:nvPr>
        </p:nvSpPr>
        <p:spPr>
          <a:xfrm>
            <a:off x="4551362" y="1857375"/>
            <a:ext cx="3913187" cy="36099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50"/>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SzPts val="1350"/>
              <a:buNone/>
            </a:pPr>
            <a:r>
              <a:t/>
            </a:r>
            <a:endParaRPr b="0" i="0" sz="1800" u="none">
              <a:solidFill>
                <a:schemeClr val="dk1"/>
              </a:solidFill>
              <a:latin typeface="Arial"/>
              <a:ea typeface="Arial"/>
              <a:cs typeface="Arial"/>
              <a:sym typeface="Arial"/>
            </a:endParaRPr>
          </a:p>
          <a:p>
            <a:pPr indent="-257175" lvl="0" marL="342900" rtl="0" algn="l">
              <a:spcBef>
                <a:spcPts val="360"/>
              </a:spcBef>
              <a:spcAft>
                <a:spcPts val="0"/>
              </a:spcAft>
              <a:buSzPts val="1350"/>
              <a:buNone/>
            </a:pPr>
            <a:r>
              <a:t/>
            </a:r>
            <a:endParaRPr b="0" i="0" sz="1800" u="none">
              <a:solidFill>
                <a:schemeClr val="dk1"/>
              </a:solidFill>
              <a:latin typeface="Arial"/>
              <a:ea typeface="Arial"/>
              <a:cs typeface="Arial"/>
              <a:sym typeface="Arial"/>
            </a:endParaRPr>
          </a:p>
        </p:txBody>
      </p:sp>
      <p:grpSp>
        <p:nvGrpSpPr>
          <p:cNvPr id="227" name="Google Shape;227;p30"/>
          <p:cNvGrpSpPr/>
          <p:nvPr/>
        </p:nvGrpSpPr>
        <p:grpSpPr>
          <a:xfrm>
            <a:off x="4083050" y="2636837"/>
            <a:ext cx="4837112" cy="3173412"/>
            <a:chOff x="4082901" y="2636875"/>
            <a:chExt cx="4859080" cy="3172858"/>
          </a:xfrm>
        </p:grpSpPr>
        <p:grpSp>
          <p:nvGrpSpPr>
            <p:cNvPr id="228" name="Google Shape;228;p30"/>
            <p:cNvGrpSpPr/>
            <p:nvPr/>
          </p:nvGrpSpPr>
          <p:grpSpPr>
            <a:xfrm>
              <a:off x="4082901" y="2636875"/>
              <a:ext cx="1988603" cy="531719"/>
              <a:chOff x="-2078863" y="4773166"/>
              <a:chExt cx="3828326" cy="1286760"/>
            </a:xfrm>
          </p:grpSpPr>
          <p:sp>
            <p:nvSpPr>
              <p:cNvPr id="229" name="Google Shape;229;p30"/>
              <p:cNvSpPr/>
              <p:nvPr/>
            </p:nvSpPr>
            <p:spPr>
              <a:xfrm>
                <a:off x="-2078863" y="4773166"/>
                <a:ext cx="3828326" cy="128676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0" name="Google Shape;230;p30"/>
              <p:cNvPicPr preferRelativeResize="0"/>
              <p:nvPr/>
            </p:nvPicPr>
            <p:blipFill rotWithShape="1">
              <a:blip r:embed="rId3">
                <a:alphaModFix/>
              </a:blip>
              <a:srcRect b="0" l="0" r="0" t="0"/>
              <a:stretch/>
            </p:blipFill>
            <p:spPr>
              <a:xfrm>
                <a:off x="-1690267" y="4902530"/>
                <a:ext cx="2976564" cy="1058862"/>
              </a:xfrm>
              <a:prstGeom prst="rect">
                <a:avLst/>
              </a:prstGeom>
              <a:noFill/>
              <a:ln>
                <a:noFill/>
              </a:ln>
            </p:spPr>
          </p:pic>
        </p:grpSp>
        <p:pic>
          <p:nvPicPr>
            <p:cNvPr id="231" name="Google Shape;231;p30"/>
            <p:cNvPicPr preferRelativeResize="0"/>
            <p:nvPr/>
          </p:nvPicPr>
          <p:blipFill rotWithShape="1">
            <a:blip r:embed="rId4">
              <a:alphaModFix/>
            </a:blip>
            <a:srcRect b="0" l="0" r="0" t="0"/>
            <a:stretch/>
          </p:blipFill>
          <p:spPr>
            <a:xfrm>
              <a:off x="4189302" y="3110983"/>
              <a:ext cx="4752679" cy="269875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200"/>
              <a:buFont typeface="Arial"/>
              <a:buNone/>
            </a:pPr>
            <a:r>
              <a:rPr b="1" i="0" lang="en-US" sz="3200" u="none">
                <a:solidFill>
                  <a:srgbClr val="800000"/>
                </a:solidFill>
                <a:latin typeface="Arial"/>
                <a:ea typeface="Arial"/>
                <a:cs typeface="Arial"/>
                <a:sym typeface="Arial"/>
              </a:rPr>
              <a:t>Selecting an Appropriate Sample Size</a:t>
            </a:r>
            <a:endParaRPr/>
          </a:p>
        </p:txBody>
      </p:sp>
      <p:sp>
        <p:nvSpPr>
          <p:cNvPr id="238" name="Google Shape;238;p31"/>
          <p:cNvSpPr txBox="1"/>
          <p:nvPr>
            <p:ph idx="1" type="body"/>
          </p:nvPr>
        </p:nvSpPr>
        <p:spPr>
          <a:xfrm>
            <a:off x="715962" y="1995487"/>
            <a:ext cx="3892550" cy="3952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There are 3 factors that determine the size of a sample, none of which has any direct relationship to the size of the population.  </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accent1"/>
                </a:solidFill>
                <a:latin typeface="Arial"/>
                <a:ea typeface="Arial"/>
                <a:cs typeface="Arial"/>
                <a:sym typeface="Arial"/>
              </a:rPr>
              <a:t>The level of confidence desired.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accent1"/>
                </a:solidFill>
                <a:latin typeface="Arial"/>
                <a:ea typeface="Arial"/>
                <a:cs typeface="Arial"/>
                <a:sym typeface="Arial"/>
              </a:rPr>
              <a:t>The margin of error the researcher will tolerate.</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accent1"/>
                </a:solidFill>
                <a:latin typeface="Arial"/>
                <a:ea typeface="Arial"/>
                <a:cs typeface="Arial"/>
                <a:sym typeface="Arial"/>
              </a:rPr>
              <a:t>The variation in the population being Studied.  </a:t>
            </a:r>
            <a:endParaRPr/>
          </a:p>
        </p:txBody>
      </p:sp>
      <p:grpSp>
        <p:nvGrpSpPr>
          <p:cNvPr id="239" name="Google Shape;239;p31"/>
          <p:cNvGrpSpPr/>
          <p:nvPr/>
        </p:nvGrpSpPr>
        <p:grpSpPr>
          <a:xfrm>
            <a:off x="1403350" y="3711575"/>
            <a:ext cx="1317625" cy="765175"/>
            <a:chOff x="2604977" y="2498651"/>
            <a:chExt cx="1318438" cy="765544"/>
          </a:xfrm>
        </p:grpSpPr>
        <p:sp>
          <p:nvSpPr>
            <p:cNvPr id="240" name="Google Shape;240;p31"/>
            <p:cNvSpPr/>
            <p:nvPr/>
          </p:nvSpPr>
          <p:spPr>
            <a:xfrm>
              <a:off x="2604977" y="2498651"/>
              <a:ext cx="1318438" cy="765544"/>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1" name="Google Shape;241;p31"/>
            <p:cNvPicPr preferRelativeResize="0"/>
            <p:nvPr/>
          </p:nvPicPr>
          <p:blipFill rotWithShape="1">
            <a:blip r:embed="rId3">
              <a:alphaModFix/>
            </a:blip>
            <a:srcRect b="0" l="0" r="0" t="0"/>
            <a:stretch/>
          </p:blipFill>
          <p:spPr>
            <a:xfrm>
              <a:off x="2823896" y="2605237"/>
              <a:ext cx="811161" cy="541161"/>
            </a:xfrm>
            <a:prstGeom prst="rect">
              <a:avLst/>
            </a:prstGeom>
            <a:noFill/>
            <a:ln>
              <a:noFill/>
            </a:ln>
          </p:spPr>
        </p:pic>
      </p:grpSp>
      <p:grpSp>
        <p:nvGrpSpPr>
          <p:cNvPr id="242" name="Google Shape;242;p31"/>
          <p:cNvGrpSpPr/>
          <p:nvPr/>
        </p:nvGrpSpPr>
        <p:grpSpPr>
          <a:xfrm>
            <a:off x="947737" y="4729162"/>
            <a:ext cx="3606800" cy="1071562"/>
            <a:chOff x="955114" y="4444322"/>
            <a:chExt cx="3606253" cy="1071733"/>
          </a:xfrm>
        </p:grpSpPr>
        <p:pic>
          <p:nvPicPr>
            <p:cNvPr id="243" name="Google Shape;243;p31"/>
            <p:cNvPicPr preferRelativeResize="0"/>
            <p:nvPr/>
          </p:nvPicPr>
          <p:blipFill rotWithShape="1">
            <a:blip r:embed="rId4">
              <a:alphaModFix/>
            </a:blip>
            <a:srcRect b="0" l="0" r="40539" t="56288"/>
            <a:stretch/>
          </p:blipFill>
          <p:spPr>
            <a:xfrm>
              <a:off x="955114" y="5105925"/>
              <a:ext cx="3579629" cy="410130"/>
            </a:xfrm>
            <a:prstGeom prst="rect">
              <a:avLst/>
            </a:prstGeom>
            <a:noFill/>
            <a:ln>
              <a:noFill/>
            </a:ln>
          </p:spPr>
        </p:pic>
        <p:pic>
          <p:nvPicPr>
            <p:cNvPr id="244" name="Google Shape;244;p31"/>
            <p:cNvPicPr preferRelativeResize="0"/>
            <p:nvPr/>
          </p:nvPicPr>
          <p:blipFill rotWithShape="1">
            <a:blip r:embed="rId4">
              <a:alphaModFix/>
            </a:blip>
            <a:srcRect b="41174" l="0" r="40127" t="0"/>
            <a:stretch/>
          </p:blipFill>
          <p:spPr>
            <a:xfrm>
              <a:off x="956929" y="4444322"/>
              <a:ext cx="3604438" cy="551960"/>
            </a:xfrm>
            <a:prstGeom prst="rect">
              <a:avLst/>
            </a:prstGeom>
            <a:noFill/>
            <a:ln>
              <a:noFill/>
            </a:ln>
          </p:spPr>
        </p:pic>
        <p:pic>
          <p:nvPicPr>
            <p:cNvPr id="245" name="Google Shape;245;p31"/>
            <p:cNvPicPr preferRelativeResize="0"/>
            <p:nvPr/>
          </p:nvPicPr>
          <p:blipFill rotWithShape="1">
            <a:blip r:embed="rId4">
              <a:alphaModFix/>
            </a:blip>
            <a:srcRect b="38044" l="59459" r="0" t="35893"/>
            <a:stretch/>
          </p:blipFill>
          <p:spPr>
            <a:xfrm>
              <a:off x="1389207" y="4951285"/>
              <a:ext cx="2440614" cy="244549"/>
            </a:xfrm>
            <a:prstGeom prst="rect">
              <a:avLst/>
            </a:prstGeom>
            <a:noFill/>
            <a:ln>
              <a:noFill/>
            </a:ln>
          </p:spPr>
        </p:pic>
      </p:grpSp>
      <p:sp>
        <p:nvSpPr>
          <p:cNvPr id="246" name="Google Shape;246;p31"/>
          <p:cNvSpPr txBox="1"/>
          <p:nvPr/>
        </p:nvSpPr>
        <p:spPr>
          <a:xfrm>
            <a:off x="4857750" y="1809750"/>
            <a:ext cx="3949700"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student in public administration wants to determine the mean amount members of city councils in large cities earn per month as remuneration for being a council member. The error in estimating the mean is to be less than $100 with a 95 percent level of confidence. The student found a report by the Department of Labor that estimated the standard deviation to be $1,000. What is the required sample size?</a:t>
            </a:r>
            <a:endParaRPr/>
          </a:p>
          <a:p>
            <a:pPr indent="-342900" lvl="0" marL="3429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Given in the problem:</a:t>
            </a:r>
            <a:endParaRPr/>
          </a:p>
          <a:p>
            <a:pPr indent="-342900" lvl="0" marL="342900" marR="0" rtl="0" algn="l">
              <a:lnSpc>
                <a:spcPct val="80000"/>
              </a:lnSpc>
              <a:spcBef>
                <a:spcPts val="240"/>
              </a:spcBef>
              <a:spcAft>
                <a:spcPts val="0"/>
              </a:spcAft>
              <a:buClr>
                <a:schemeClr val="dk1"/>
              </a:buClr>
              <a:buSzPts val="900"/>
              <a:buFont typeface="Noto Sans Symbols"/>
              <a:buChar char="●"/>
            </a:pPr>
            <a:r>
              <a:rPr b="0" i="1" lang="en-US" sz="1200" u="none">
                <a:solidFill>
                  <a:schemeClr val="dk1"/>
                </a:solidFill>
                <a:latin typeface="Arial"/>
                <a:ea typeface="Arial"/>
                <a:cs typeface="Arial"/>
                <a:sym typeface="Arial"/>
              </a:rPr>
              <a:t>E</a:t>
            </a:r>
            <a:r>
              <a:rPr b="0" i="0" lang="en-US" sz="1200" u="none">
                <a:solidFill>
                  <a:schemeClr val="dk1"/>
                </a:solidFill>
                <a:latin typeface="Arial"/>
                <a:ea typeface="Arial"/>
                <a:cs typeface="Arial"/>
                <a:sym typeface="Arial"/>
              </a:rPr>
              <a:t>, the maximum allowable error, is $100</a:t>
            </a:r>
            <a:endParaRPr/>
          </a:p>
          <a:p>
            <a:pPr indent="-342900" lvl="0" marL="342900" marR="0" rtl="0" algn="l">
              <a:lnSpc>
                <a:spcPct val="8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value of </a:t>
            </a:r>
            <a:r>
              <a:rPr b="0" i="1" lang="en-US" sz="1200" u="none">
                <a:solidFill>
                  <a:schemeClr val="dk1"/>
                </a:solidFill>
                <a:latin typeface="Arial"/>
                <a:ea typeface="Arial"/>
                <a:cs typeface="Arial"/>
                <a:sym typeface="Arial"/>
              </a:rPr>
              <a:t>z </a:t>
            </a:r>
            <a:r>
              <a:rPr b="0" i="0" lang="en-US" sz="1200" u="none">
                <a:solidFill>
                  <a:schemeClr val="dk1"/>
                </a:solidFill>
                <a:latin typeface="Arial"/>
                <a:ea typeface="Arial"/>
                <a:cs typeface="Arial"/>
                <a:sym typeface="Arial"/>
              </a:rPr>
              <a:t>for a 95 percent level of confidence is 1.96, </a:t>
            </a:r>
            <a:endParaRPr/>
          </a:p>
          <a:p>
            <a:pPr indent="-342900" lvl="0" marL="342900" marR="0" rtl="0" algn="l">
              <a:lnSpc>
                <a:spcPct val="8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estimate of the standard deviation is $1,000. </a:t>
            </a:r>
            <a:endParaRPr/>
          </a:p>
        </p:txBody>
      </p:sp>
      <p:pic>
        <p:nvPicPr>
          <p:cNvPr id="247" name="Google Shape;247;p31"/>
          <p:cNvPicPr preferRelativeResize="0"/>
          <p:nvPr/>
        </p:nvPicPr>
        <p:blipFill rotWithShape="1">
          <a:blip r:embed="rId5">
            <a:alphaModFix/>
          </a:blip>
          <a:srcRect b="0" l="0" r="0" t="0"/>
          <a:stretch/>
        </p:blipFill>
        <p:spPr>
          <a:xfrm>
            <a:off x="5797550" y="4694237"/>
            <a:ext cx="1539875" cy="1895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Sample Size for Estimating a  Population Proportion</a:t>
            </a:r>
            <a:endParaRPr/>
          </a:p>
        </p:txBody>
      </p:sp>
      <p:grpSp>
        <p:nvGrpSpPr>
          <p:cNvPr id="254" name="Google Shape;254;p32"/>
          <p:cNvGrpSpPr/>
          <p:nvPr/>
        </p:nvGrpSpPr>
        <p:grpSpPr>
          <a:xfrm>
            <a:off x="1057275" y="2409825"/>
            <a:ext cx="1666875" cy="704850"/>
            <a:chOff x="1076325" y="2228849"/>
            <a:chExt cx="1666876" cy="704851"/>
          </a:xfrm>
        </p:grpSpPr>
        <p:sp>
          <p:nvSpPr>
            <p:cNvPr id="255" name="Google Shape;255;p32"/>
            <p:cNvSpPr/>
            <p:nvPr/>
          </p:nvSpPr>
          <p:spPr>
            <a:xfrm>
              <a:off x="1076325" y="2228849"/>
              <a:ext cx="1666876" cy="70485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56" name="Google Shape;256;p32"/>
            <p:cNvPicPr preferRelativeResize="0"/>
            <p:nvPr/>
          </p:nvPicPr>
          <p:blipFill rotWithShape="1">
            <a:blip r:embed="rId3">
              <a:alphaModFix/>
            </a:blip>
            <a:srcRect b="0" l="0" r="0" t="0"/>
            <a:stretch/>
          </p:blipFill>
          <p:spPr>
            <a:xfrm>
              <a:off x="1209675" y="2255911"/>
              <a:ext cx="1381125" cy="627650"/>
            </a:xfrm>
            <a:prstGeom prst="rect">
              <a:avLst/>
            </a:prstGeom>
            <a:noFill/>
            <a:ln>
              <a:noFill/>
            </a:ln>
          </p:spPr>
        </p:pic>
      </p:grpSp>
      <p:sp>
        <p:nvSpPr>
          <p:cNvPr id="257" name="Google Shape;257;p32"/>
          <p:cNvSpPr txBox="1"/>
          <p:nvPr/>
        </p:nvSpPr>
        <p:spPr>
          <a:xfrm>
            <a:off x="590550" y="3386137"/>
            <a:ext cx="3600450" cy="164306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where:</a:t>
            </a:r>
            <a:endParaRPr/>
          </a:p>
          <a:p>
            <a:pPr indent="0" lvl="0" marL="0" marR="0" rtl="0" algn="l">
              <a:lnSpc>
                <a:spcPct val="80000"/>
              </a:lnSpc>
              <a:spcBef>
                <a:spcPts val="240"/>
              </a:spcBef>
              <a:spcAft>
                <a:spcPts val="0"/>
              </a:spcAft>
              <a:buClr>
                <a:schemeClr val="dk1"/>
              </a:buClr>
              <a:buSzPts val="1200"/>
              <a:buFont typeface="Arial"/>
              <a:buNone/>
            </a:pPr>
            <a:r>
              <a:rPr b="0" i="1" lang="en-US" sz="1200" u="none">
                <a:solidFill>
                  <a:schemeClr val="dk1"/>
                </a:solidFill>
                <a:latin typeface="Arial"/>
                <a:ea typeface="Arial"/>
                <a:cs typeface="Arial"/>
                <a:sym typeface="Arial"/>
              </a:rPr>
              <a:t>n</a:t>
            </a:r>
            <a:r>
              <a:rPr b="0" i="0" lang="en-US" sz="1200" u="none">
                <a:solidFill>
                  <a:schemeClr val="dk1"/>
                </a:solidFill>
                <a:latin typeface="Arial"/>
                <a:ea typeface="Arial"/>
                <a:cs typeface="Arial"/>
                <a:sym typeface="Arial"/>
              </a:rPr>
              <a:t> is the size of the sample </a:t>
            </a:r>
            <a:endParaRPr/>
          </a:p>
          <a:p>
            <a:pPr indent="0" lvl="0" marL="0" marR="0" rtl="0" algn="l">
              <a:lnSpc>
                <a:spcPct val="80000"/>
              </a:lnSpc>
              <a:spcBef>
                <a:spcPts val="240"/>
              </a:spcBef>
              <a:spcAft>
                <a:spcPts val="0"/>
              </a:spcAft>
              <a:buClr>
                <a:schemeClr val="dk1"/>
              </a:buClr>
              <a:buSzPts val="1200"/>
              <a:buFont typeface="Arial"/>
              <a:buNone/>
            </a:pPr>
            <a:r>
              <a:rPr b="0" i="1" lang="en-US" sz="1200" u="none">
                <a:solidFill>
                  <a:schemeClr val="dk1"/>
                </a:solidFill>
                <a:latin typeface="Arial"/>
                <a:ea typeface="Arial"/>
                <a:cs typeface="Arial"/>
                <a:sym typeface="Arial"/>
              </a:rPr>
              <a:t>z</a:t>
            </a:r>
            <a:r>
              <a:rPr b="0" i="0" lang="en-US" sz="1200" u="none">
                <a:solidFill>
                  <a:schemeClr val="dk1"/>
                </a:solidFill>
                <a:latin typeface="Arial"/>
                <a:ea typeface="Arial"/>
                <a:cs typeface="Arial"/>
                <a:sym typeface="Arial"/>
              </a:rPr>
              <a:t> is the standard normal value </a:t>
            </a:r>
            <a:endParaRPr/>
          </a:p>
          <a:p>
            <a:pPr indent="0" lvl="0" marL="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corresponding to the desired level of confidence </a:t>
            </a:r>
            <a:r>
              <a:rPr b="0" i="1" lang="en-US" sz="1200" u="none">
                <a:solidFill>
                  <a:schemeClr val="dk1"/>
                </a:solidFill>
                <a:latin typeface="Arial"/>
                <a:ea typeface="Arial"/>
                <a:cs typeface="Arial"/>
                <a:sym typeface="Arial"/>
              </a:rPr>
              <a:t>E</a:t>
            </a:r>
            <a:r>
              <a:rPr b="0" i="0" lang="en-US" sz="1200" u="none">
                <a:solidFill>
                  <a:schemeClr val="dk1"/>
                </a:solidFill>
                <a:latin typeface="Arial"/>
                <a:ea typeface="Arial"/>
                <a:cs typeface="Arial"/>
                <a:sym typeface="Arial"/>
              </a:rPr>
              <a:t> is the maximum allowable error</a:t>
            </a:r>
            <a:endParaRPr/>
          </a:p>
          <a:p>
            <a:pPr indent="0" lvl="0" marL="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NOTE: </a:t>
            </a:r>
            <a:endParaRPr/>
          </a:p>
          <a:p>
            <a:pPr indent="0" lvl="0" marL="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use </a:t>
            </a:r>
            <a:r>
              <a:rPr b="0" i="1" lang="en-US" sz="1200" u="none">
                <a:solidFill>
                  <a:schemeClr val="dk1"/>
                </a:solidFill>
                <a:latin typeface="Arial"/>
                <a:ea typeface="Arial"/>
                <a:cs typeface="Arial"/>
                <a:sym typeface="Arial"/>
              </a:rPr>
              <a:t>p</a:t>
            </a:r>
            <a:r>
              <a:rPr b="0" i="0" lang="en-US" sz="1200" u="none">
                <a:solidFill>
                  <a:schemeClr val="dk1"/>
                </a:solidFill>
                <a:latin typeface="Arial"/>
                <a:ea typeface="Arial"/>
                <a:cs typeface="Arial"/>
                <a:sym typeface="Arial"/>
              </a:rPr>
              <a:t> = 0.5 if no initial information on the probability of success is available</a:t>
            </a:r>
            <a:endParaRPr/>
          </a:p>
        </p:txBody>
      </p:sp>
      <p:sp>
        <p:nvSpPr>
          <p:cNvPr id="258" name="Google Shape;258;p32"/>
          <p:cNvSpPr txBox="1"/>
          <p:nvPr/>
        </p:nvSpPr>
        <p:spPr>
          <a:xfrm>
            <a:off x="4467225" y="1738312"/>
            <a:ext cx="4305300" cy="339566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 1</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American Kennel Club wanted to estimate the proportion of children that have a dog as a pet.  If the club wanted the estimate to be within 3% of the population proportion, how many children would they need to contact?  Assume a 95% level of confidence and that the club estimated that 30% of the children have a dog as a pet. </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 2</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study needs to estimate the proportion of cities that have private refuse collectors. The investigator wants the margin of error to be within .10 of the population proportion, the desired level of confidence is 90 percent, and no estimate is available for the population proportion. What is the required sample size?</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259" name="Google Shape;259;p32"/>
          <p:cNvPicPr preferRelativeResize="0"/>
          <p:nvPr/>
        </p:nvPicPr>
        <p:blipFill rotWithShape="1">
          <a:blip r:embed="rId4">
            <a:alphaModFix/>
          </a:blip>
          <a:srcRect b="0" l="0" r="0" t="0"/>
          <a:stretch/>
        </p:blipFill>
        <p:spPr>
          <a:xfrm>
            <a:off x="5154612" y="3340100"/>
            <a:ext cx="2951162" cy="593725"/>
          </a:xfrm>
          <a:prstGeom prst="rect">
            <a:avLst/>
          </a:prstGeom>
          <a:noFill/>
          <a:ln>
            <a:noFill/>
          </a:ln>
        </p:spPr>
      </p:pic>
      <p:pic>
        <p:nvPicPr>
          <p:cNvPr id="260" name="Google Shape;260;p32"/>
          <p:cNvPicPr preferRelativeResize="0"/>
          <p:nvPr/>
        </p:nvPicPr>
        <p:blipFill rotWithShape="1">
          <a:blip r:embed="rId5">
            <a:alphaModFix/>
          </a:blip>
          <a:srcRect b="0" l="0" r="0" t="0"/>
          <a:stretch/>
        </p:blipFill>
        <p:spPr>
          <a:xfrm>
            <a:off x="5410200" y="5643562"/>
            <a:ext cx="2427287" cy="738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GOALS</a:t>
            </a:r>
            <a:endParaRPr/>
          </a:p>
        </p:txBody>
      </p:sp>
      <p:sp>
        <p:nvSpPr>
          <p:cNvPr id="112" name="Google Shape;112;p19"/>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Define a </a:t>
            </a:r>
            <a:r>
              <a:rPr b="0" i="1" lang="en-US" sz="2400" u="none">
                <a:solidFill>
                  <a:schemeClr val="accent1"/>
                </a:solidFill>
                <a:latin typeface="Arial"/>
                <a:ea typeface="Arial"/>
                <a:cs typeface="Arial"/>
                <a:sym typeface="Arial"/>
              </a:rPr>
              <a:t>point estimate</a:t>
            </a:r>
            <a:r>
              <a:rPr b="0" i="0" lang="en-US" sz="2400" u="none">
                <a:solidFill>
                  <a:schemeClr val="dk1"/>
                </a:solidFill>
                <a:latin typeface="Arial"/>
                <a:ea typeface="Arial"/>
                <a:cs typeface="Arial"/>
                <a:sym typeface="Arial"/>
              </a:rPr>
              <a:t>.</a:t>
            </a:r>
            <a:endParaRPr/>
          </a:p>
          <a:p>
            <a:pPr indent="-533400" lvl="0" marL="533400" rtl="0" algn="l">
              <a:lnSpc>
                <a:spcPct val="80000"/>
              </a:lnSpc>
              <a:spcBef>
                <a:spcPts val="48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Define </a:t>
            </a:r>
            <a:r>
              <a:rPr b="0" i="1" lang="en-US" sz="2400" u="none">
                <a:solidFill>
                  <a:schemeClr val="accent1"/>
                </a:solidFill>
                <a:latin typeface="Arial"/>
                <a:ea typeface="Arial"/>
                <a:cs typeface="Arial"/>
                <a:sym typeface="Arial"/>
              </a:rPr>
              <a:t>level of confidence</a:t>
            </a:r>
            <a:r>
              <a:rPr b="0" i="0" lang="en-US" sz="2400" u="none">
                <a:solidFill>
                  <a:schemeClr val="dk1"/>
                </a:solidFill>
                <a:latin typeface="Arial"/>
                <a:ea typeface="Arial"/>
                <a:cs typeface="Arial"/>
                <a:sym typeface="Arial"/>
              </a:rPr>
              <a:t>.</a:t>
            </a:r>
            <a:endParaRPr/>
          </a:p>
          <a:p>
            <a:pPr indent="-533400" lvl="0" marL="533400" rtl="0" algn="l">
              <a:lnSpc>
                <a:spcPct val="80000"/>
              </a:lnSpc>
              <a:spcBef>
                <a:spcPts val="48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Construct a confidence interval for the population mean when the population standard deviation is known.</a:t>
            </a:r>
            <a:endParaRPr/>
          </a:p>
          <a:p>
            <a:pPr indent="-533400" lvl="0" marL="533400" rtl="0" algn="l">
              <a:lnSpc>
                <a:spcPct val="80000"/>
              </a:lnSpc>
              <a:spcBef>
                <a:spcPts val="48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Construct a confidence interval for a population mean when the population standard deviation is unknown.</a:t>
            </a:r>
            <a:endParaRPr/>
          </a:p>
          <a:p>
            <a:pPr indent="-533400" lvl="0" marL="533400" rtl="0" algn="l">
              <a:lnSpc>
                <a:spcPct val="80000"/>
              </a:lnSpc>
              <a:spcBef>
                <a:spcPts val="48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Construct a confidence interval for a population proportion.</a:t>
            </a:r>
            <a:endParaRPr/>
          </a:p>
          <a:p>
            <a:pPr indent="-533400" lvl="0" marL="533400" rtl="0" algn="l">
              <a:lnSpc>
                <a:spcPct val="80000"/>
              </a:lnSpc>
              <a:spcBef>
                <a:spcPts val="480"/>
              </a:spcBef>
              <a:spcAft>
                <a:spcPts val="0"/>
              </a:spcAft>
              <a:buClr>
                <a:schemeClr val="dk1"/>
              </a:buClr>
              <a:buSzPts val="1800"/>
              <a:buFont typeface="Noto Sans Symbols"/>
              <a:buAutoNum type="arabicPeriod"/>
            </a:pPr>
            <a:r>
              <a:rPr b="0" i="0" lang="en-US" sz="2400" u="none">
                <a:solidFill>
                  <a:schemeClr val="dk1"/>
                </a:solidFill>
                <a:latin typeface="Arial"/>
                <a:ea typeface="Arial"/>
                <a:cs typeface="Arial"/>
                <a:sym typeface="Arial"/>
              </a:rPr>
              <a:t>Determine the sample size for attribute and variable sampling.</a:t>
            </a:r>
            <a:endParaRPr/>
          </a:p>
          <a:p>
            <a:pPr indent="-228600" lvl="0" marL="342900" rtl="0" algn="l">
              <a:spcBef>
                <a:spcPts val="48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5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5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5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5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5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5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500"/>
                                        <p:tgtEl>
                                          <p:spTgt spid="1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Sampling and Estimates</a:t>
            </a:r>
            <a:endParaRPr/>
          </a:p>
        </p:txBody>
      </p:sp>
      <p:sp>
        <p:nvSpPr>
          <p:cNvPr id="119" name="Google Shape;119;p20"/>
          <p:cNvSpPr txBox="1"/>
          <p:nvPr/>
        </p:nvSpPr>
        <p:spPr>
          <a:xfrm>
            <a:off x="819150" y="1808162"/>
            <a:ext cx="7240587" cy="49545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Why Use Sampling?</a:t>
            </a:r>
            <a:endParaRPr/>
          </a:p>
          <a:p>
            <a:pPr indent="-342900" lvl="0" marL="342900" marR="0" rtl="0" algn="l">
              <a:lnSpc>
                <a:spcPct val="8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To contact the entire population is too time consuming.</a:t>
            </a:r>
            <a:endParaRPr/>
          </a:p>
          <a:p>
            <a:pPr indent="-342900" lvl="0" marL="342900" marR="0" rtl="0" algn="l">
              <a:lnSpc>
                <a:spcPct val="8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cost of studying all the items in the population is often too expensive.</a:t>
            </a:r>
            <a:endParaRPr/>
          </a:p>
          <a:p>
            <a:pPr indent="-342900" lvl="0" marL="342900" marR="0" rtl="0" algn="l">
              <a:lnSpc>
                <a:spcPct val="8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sample results are usually adequate.</a:t>
            </a:r>
            <a:endParaRPr/>
          </a:p>
          <a:p>
            <a:pPr indent="-342900" lvl="0" marL="342900" marR="0" rtl="0" algn="l">
              <a:lnSpc>
                <a:spcPct val="8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Certain tests are destructive.</a:t>
            </a:r>
            <a:endParaRPr/>
          </a:p>
          <a:p>
            <a:pPr indent="-342900" lvl="0" marL="342900" marR="0" rtl="0" algn="l">
              <a:lnSpc>
                <a:spcPct val="8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Checking all the items is physically impossible.</a:t>
            </a:r>
            <a:endParaRPr/>
          </a:p>
          <a:p>
            <a:pPr indent="-342900" lvl="0" marL="342900" marR="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Point Estimate versus Confidence Interval Estimate</a:t>
            </a:r>
            <a:endParaRPr/>
          </a:p>
          <a:p>
            <a:pPr indent="-342900" lvl="0" marL="342900" marR="0" rtl="0" algn="l">
              <a:lnSpc>
                <a:spcPct val="80000"/>
              </a:lnSpc>
              <a:spcBef>
                <a:spcPts val="320"/>
              </a:spcBef>
              <a:spcAft>
                <a:spcPts val="0"/>
              </a:spcAft>
              <a:buClr>
                <a:schemeClr val="dk1"/>
              </a:buClr>
              <a:buSzPts val="1200"/>
              <a:buFont typeface="Arial"/>
              <a:buChar char="•"/>
            </a:pPr>
            <a:r>
              <a:rPr b="0" i="0" lang="en-US" sz="1600" u="none">
                <a:solidFill>
                  <a:schemeClr val="dk1"/>
                </a:solidFill>
                <a:latin typeface="Arial"/>
                <a:ea typeface="Arial"/>
                <a:cs typeface="Arial"/>
                <a:sym typeface="Arial"/>
              </a:rPr>
              <a:t>    A </a:t>
            </a:r>
            <a:r>
              <a:rPr b="0" i="0" lang="en-US" sz="1600" u="none">
                <a:solidFill>
                  <a:schemeClr val="accent1"/>
                </a:solidFill>
                <a:latin typeface="Arial"/>
                <a:ea typeface="Arial"/>
                <a:cs typeface="Arial"/>
                <a:sym typeface="Arial"/>
              </a:rPr>
              <a:t>point estimate</a:t>
            </a:r>
            <a:r>
              <a:rPr b="0" i="0" lang="en-US" sz="1600" u="none">
                <a:solidFill>
                  <a:schemeClr val="dk1"/>
                </a:solidFill>
                <a:latin typeface="Arial"/>
                <a:ea typeface="Arial"/>
                <a:cs typeface="Arial"/>
                <a:sym typeface="Arial"/>
              </a:rPr>
              <a:t> is a single value (point) derived from a sample and used to 	estimate a population value.</a:t>
            </a:r>
            <a:endParaRPr/>
          </a:p>
          <a:p>
            <a:pPr indent="-342900" lvl="0" marL="342900" marR="0" rtl="0" algn="l">
              <a:lnSpc>
                <a:spcPct val="80000"/>
              </a:lnSpc>
              <a:spcBef>
                <a:spcPts val="320"/>
              </a:spcBef>
              <a:spcAft>
                <a:spcPts val="0"/>
              </a:spcAft>
              <a:buClr>
                <a:schemeClr val="dk1"/>
              </a:buClr>
              <a:buSzPts val="1200"/>
              <a:buFont typeface="Arial"/>
              <a:buChar char="•"/>
            </a:pPr>
            <a:r>
              <a:rPr b="0" i="0" lang="en-US" sz="1600" u="none">
                <a:solidFill>
                  <a:schemeClr val="dk1"/>
                </a:solidFill>
                <a:latin typeface="Arial"/>
                <a:ea typeface="Arial"/>
                <a:cs typeface="Arial"/>
                <a:sym typeface="Arial"/>
              </a:rPr>
              <a:t>    A </a:t>
            </a:r>
            <a:r>
              <a:rPr b="0" i="0" lang="en-US" sz="1600" u="none">
                <a:solidFill>
                  <a:schemeClr val="accent1"/>
                </a:solidFill>
                <a:latin typeface="Arial"/>
                <a:ea typeface="Arial"/>
                <a:cs typeface="Arial"/>
                <a:sym typeface="Arial"/>
              </a:rPr>
              <a:t>confidence interval estimate</a:t>
            </a:r>
            <a:r>
              <a:rPr b="0" i="0" lang="en-US" sz="1600" u="none">
                <a:solidFill>
                  <a:schemeClr val="dk1"/>
                </a:solidFill>
                <a:latin typeface="Arial"/>
                <a:ea typeface="Arial"/>
                <a:cs typeface="Arial"/>
                <a:sym typeface="Arial"/>
              </a:rPr>
              <a:t> is a range of values constructed from sample data so that the population parameter is likely to occur within that range at a specified probability. The specified probability is called the level of confidence.</a:t>
            </a:r>
            <a:endParaRPr/>
          </a:p>
          <a:p>
            <a:pPr indent="-266700" lvl="0" marL="342900" marR="0" rtl="0" algn="l">
              <a:lnSpc>
                <a:spcPct val="80000"/>
              </a:lnSpc>
              <a:spcBef>
                <a:spcPts val="320"/>
              </a:spcBef>
              <a:spcAft>
                <a:spcPts val="0"/>
              </a:spcAft>
              <a:buClr>
                <a:schemeClr val="dk1"/>
              </a:buClr>
              <a:buSzPts val="12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What are the factors that determine the width of a confidence interval?</a:t>
            </a:r>
            <a:endParaRPr/>
          </a:p>
          <a:p>
            <a:pPr indent="0" lvl="2" marL="914400" marR="0" rtl="0" algn="l">
              <a:lnSpc>
                <a:spcPct val="8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1.The </a:t>
            </a:r>
            <a:r>
              <a:rPr b="0" i="0" lang="en-US" sz="1600" u="none" cap="none" strike="noStrike">
                <a:solidFill>
                  <a:schemeClr val="accent1"/>
                </a:solidFill>
                <a:latin typeface="Arial"/>
                <a:ea typeface="Arial"/>
                <a:cs typeface="Arial"/>
                <a:sym typeface="Arial"/>
              </a:rPr>
              <a:t>sample size</a:t>
            </a:r>
            <a:r>
              <a:rPr b="0" i="0" lang="en-US" sz="1600" u="none" cap="none" strike="noStrike">
                <a:solidFill>
                  <a:schemeClr val="dk1"/>
                </a:solidFill>
                <a:latin typeface="Arial"/>
                <a:ea typeface="Arial"/>
                <a:cs typeface="Arial"/>
                <a:sym typeface="Arial"/>
              </a:rPr>
              <a:t>, </a:t>
            </a:r>
            <a:r>
              <a:rPr b="0" i="1" lang="en-US" sz="1600" u="none" cap="none" strike="noStrike">
                <a:solidFill>
                  <a:schemeClr val="dk1"/>
                </a:solidFill>
                <a:latin typeface="Arial"/>
                <a:ea typeface="Arial"/>
                <a:cs typeface="Arial"/>
                <a:sym typeface="Arial"/>
              </a:rPr>
              <a:t>n.</a:t>
            </a:r>
            <a:endParaRPr/>
          </a:p>
          <a:p>
            <a:pPr indent="0" lvl="2" marL="914400" marR="0" rtl="0" algn="l">
              <a:lnSpc>
                <a:spcPct val="8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2.The </a:t>
            </a:r>
            <a:r>
              <a:rPr b="0" i="0" lang="en-US" sz="1600" u="none" cap="none" strike="noStrike">
                <a:solidFill>
                  <a:schemeClr val="accent1"/>
                </a:solidFill>
                <a:latin typeface="Arial"/>
                <a:ea typeface="Arial"/>
                <a:cs typeface="Arial"/>
                <a:sym typeface="Arial"/>
              </a:rPr>
              <a:t>variability in the population</a:t>
            </a:r>
            <a:r>
              <a:rPr b="0" i="0" lang="en-US" sz="1600" u="none" cap="none" strike="noStrike">
                <a:solidFill>
                  <a:schemeClr val="dk1"/>
                </a:solidFill>
                <a:latin typeface="Arial"/>
                <a:ea typeface="Arial"/>
                <a:cs typeface="Arial"/>
                <a:sym typeface="Arial"/>
              </a:rPr>
              <a:t>, usually σ estimated by </a:t>
            </a:r>
            <a:r>
              <a:rPr b="0" i="1" lang="en-US" sz="1600" u="none" cap="none" strike="noStrike">
                <a:solidFill>
                  <a:schemeClr val="dk1"/>
                </a:solidFill>
                <a:latin typeface="Arial"/>
                <a:ea typeface="Arial"/>
                <a:cs typeface="Arial"/>
                <a:sym typeface="Arial"/>
              </a:rPr>
              <a:t>s.</a:t>
            </a:r>
            <a:endParaRPr/>
          </a:p>
          <a:p>
            <a:pPr indent="0" lvl="2" marL="914400" marR="0" rtl="0" algn="l">
              <a:lnSpc>
                <a:spcPct val="8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3.The desired </a:t>
            </a:r>
            <a:r>
              <a:rPr b="0" i="0" lang="en-US" sz="1600" u="none" cap="none" strike="noStrike">
                <a:solidFill>
                  <a:schemeClr val="accent1"/>
                </a:solidFill>
                <a:latin typeface="Arial"/>
                <a:ea typeface="Arial"/>
                <a:cs typeface="Arial"/>
                <a:sym typeface="Arial"/>
              </a:rPr>
              <a:t>level of confidence</a:t>
            </a:r>
            <a:r>
              <a:rPr b="0" i="0" lang="en-US" sz="1600" u="none" cap="none" strike="noStrike">
                <a:solidFill>
                  <a:schemeClr val="dk1"/>
                </a:solidFill>
                <a:latin typeface="Arial"/>
                <a:ea typeface="Arial"/>
                <a:cs typeface="Arial"/>
                <a:sym typeface="Arial"/>
              </a:rPr>
              <a:t>. </a:t>
            </a:r>
            <a:endParaRPr b="0" i="1" sz="1600" u="none" cap="none" strike="noStrike">
              <a:solidFill>
                <a:schemeClr val="dk1"/>
              </a:solidFill>
              <a:latin typeface="Arial"/>
              <a:ea typeface="Arial"/>
              <a:cs typeface="Arial"/>
              <a:sym typeface="Arial"/>
            </a:endParaRPr>
          </a:p>
          <a:p>
            <a:pPr indent="-266700" lvl="0" marL="342900" marR="0" rtl="0" algn="l">
              <a:lnSpc>
                <a:spcPct val="80000"/>
              </a:lnSpc>
              <a:spcBef>
                <a:spcPts val="320"/>
              </a:spcBef>
              <a:spcAft>
                <a:spcPts val="0"/>
              </a:spcAft>
              <a:buClr>
                <a:schemeClr val="dk1"/>
              </a:buClr>
              <a:buSzPts val="12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Interval Estimates - Interpretation</a:t>
            </a:r>
            <a:endParaRPr/>
          </a:p>
        </p:txBody>
      </p:sp>
      <p:sp>
        <p:nvSpPr>
          <p:cNvPr id="126" name="Google Shape;126;p21"/>
          <p:cNvSpPr txBox="1"/>
          <p:nvPr>
            <p:ph idx="1" type="body"/>
          </p:nvPr>
        </p:nvSpPr>
        <p:spPr>
          <a:xfrm>
            <a:off x="714375" y="1838325"/>
            <a:ext cx="7427912" cy="80962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050"/>
              <a:buNone/>
            </a:pPr>
            <a:r>
              <a:rPr b="0" i="0" lang="en-US" sz="1400" u="none">
                <a:solidFill>
                  <a:schemeClr val="dk1"/>
                </a:solidFill>
                <a:latin typeface="Arial"/>
                <a:ea typeface="Arial"/>
                <a:cs typeface="Arial"/>
                <a:sym typeface="Arial"/>
              </a:rPr>
              <a:t>For a 95% confidence interval about 95% of the similarly constructed intervals will contain the parameter being estimated.  Also 95% of the sample means for a specified sample size will lie within 1.96 standard deviations of the hypothesized population</a:t>
            </a:r>
            <a:endParaRPr/>
          </a:p>
        </p:txBody>
      </p:sp>
      <p:sp>
        <p:nvSpPr>
          <p:cNvPr id="127" name="Google Shape;127;p21"/>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0905" id="128" name="Google Shape;128;p21"/>
          <p:cNvPicPr preferRelativeResize="0"/>
          <p:nvPr/>
        </p:nvPicPr>
        <p:blipFill rotWithShape="1">
          <a:blip r:embed="rId3">
            <a:alphaModFix/>
          </a:blip>
          <a:srcRect b="0" l="0" r="0" t="0"/>
          <a:stretch/>
        </p:blipFill>
        <p:spPr>
          <a:xfrm>
            <a:off x="2290762" y="2770187"/>
            <a:ext cx="5200650" cy="338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800000"/>
              </a:buClr>
              <a:buSzPts val="3600"/>
              <a:buFont typeface="Arial"/>
              <a:buNone/>
            </a:pPr>
            <a:r>
              <a:rPr b="1" i="0" lang="en-US" sz="3600" u="none">
                <a:solidFill>
                  <a:srgbClr val="800000"/>
                </a:solidFill>
                <a:latin typeface="Arial"/>
                <a:ea typeface="Arial"/>
                <a:cs typeface="Arial"/>
                <a:sym typeface="Arial"/>
              </a:rPr>
              <a:t>How to Obtain z value for a Given Confidence Level</a:t>
            </a:r>
            <a:endParaRPr/>
          </a:p>
        </p:txBody>
      </p:sp>
      <p:sp>
        <p:nvSpPr>
          <p:cNvPr id="135" name="Google Shape;135;p22"/>
          <p:cNvSpPr txBox="1"/>
          <p:nvPr>
            <p:ph idx="1" type="body"/>
          </p:nvPr>
        </p:nvSpPr>
        <p:spPr>
          <a:xfrm>
            <a:off x="639762" y="1976437"/>
            <a:ext cx="4124325" cy="1531937"/>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350"/>
              <a:buNone/>
            </a:pPr>
            <a:r>
              <a:rPr b="0" i="0" lang="en-US" sz="1800" u="none">
                <a:solidFill>
                  <a:schemeClr val="dk1"/>
                </a:solidFill>
                <a:latin typeface="Arial"/>
                <a:ea typeface="Arial"/>
                <a:cs typeface="Arial"/>
                <a:sym typeface="Arial"/>
              </a:rPr>
              <a:t>The </a:t>
            </a:r>
            <a:r>
              <a:rPr b="0" i="1" lang="en-US" sz="1800" u="none">
                <a:solidFill>
                  <a:schemeClr val="dk1"/>
                </a:solidFill>
                <a:latin typeface="Arial"/>
                <a:ea typeface="Arial"/>
                <a:cs typeface="Arial"/>
                <a:sym typeface="Arial"/>
              </a:rPr>
              <a:t>95 percent confidence </a:t>
            </a:r>
            <a:r>
              <a:rPr b="0" i="0" lang="en-US" sz="1800" u="none">
                <a:solidFill>
                  <a:schemeClr val="dk1"/>
                </a:solidFill>
                <a:latin typeface="Arial"/>
                <a:ea typeface="Arial"/>
                <a:cs typeface="Arial"/>
                <a:sym typeface="Arial"/>
              </a:rPr>
              <a:t>refers to the middle 95 percent of the observations. Therefore, the remaining 5 percent are equally divided between the two tails.</a:t>
            </a:r>
            <a:endParaRPr/>
          </a:p>
        </p:txBody>
      </p:sp>
      <p:sp>
        <p:nvSpPr>
          <p:cNvPr id="136" name="Google Shape;136;p22"/>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7" name="Google Shape;137;p22"/>
          <p:cNvPicPr preferRelativeResize="0"/>
          <p:nvPr/>
        </p:nvPicPr>
        <p:blipFill rotWithShape="1">
          <a:blip r:embed="rId3">
            <a:alphaModFix/>
          </a:blip>
          <a:srcRect b="0" l="0" r="0" t="0"/>
          <a:stretch/>
        </p:blipFill>
        <p:spPr>
          <a:xfrm>
            <a:off x="4913312" y="1747837"/>
            <a:ext cx="3590925" cy="1895475"/>
          </a:xfrm>
          <a:prstGeom prst="rect">
            <a:avLst/>
          </a:prstGeom>
          <a:noFill/>
          <a:ln>
            <a:noFill/>
          </a:ln>
        </p:spPr>
      </p:pic>
      <p:grpSp>
        <p:nvGrpSpPr>
          <p:cNvPr id="138" name="Google Shape;138;p22"/>
          <p:cNvGrpSpPr/>
          <p:nvPr/>
        </p:nvGrpSpPr>
        <p:grpSpPr>
          <a:xfrm>
            <a:off x="725487" y="3870325"/>
            <a:ext cx="5908675" cy="2987675"/>
            <a:chOff x="3695704" y="4660576"/>
            <a:chExt cx="4572000" cy="2197424"/>
          </a:xfrm>
        </p:grpSpPr>
        <p:pic>
          <p:nvPicPr>
            <p:cNvPr id="139" name="Google Shape;139;p22"/>
            <p:cNvPicPr preferRelativeResize="0"/>
            <p:nvPr/>
          </p:nvPicPr>
          <p:blipFill rotWithShape="1">
            <a:blip r:embed="rId4">
              <a:alphaModFix/>
            </a:blip>
            <a:srcRect b="0" l="0" r="0" t="0"/>
            <a:stretch/>
          </p:blipFill>
          <p:spPr>
            <a:xfrm>
              <a:off x="3718072" y="4857750"/>
              <a:ext cx="4514850" cy="2000250"/>
            </a:xfrm>
            <a:prstGeom prst="rect">
              <a:avLst/>
            </a:prstGeom>
            <a:noFill/>
            <a:ln>
              <a:noFill/>
            </a:ln>
          </p:spPr>
        </p:pic>
        <p:sp>
          <p:nvSpPr>
            <p:cNvPr id="140" name="Google Shape;140;p22"/>
            <p:cNvSpPr txBox="1"/>
            <p:nvPr/>
          </p:nvSpPr>
          <p:spPr>
            <a:xfrm>
              <a:off x="3695704" y="4660576"/>
              <a:ext cx="4572000" cy="19467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Following is a portion of Appendix B.1.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Point Estimates and Confidence Intervals for a Mean – σ Known</a:t>
            </a:r>
            <a:endParaRPr/>
          </a:p>
        </p:txBody>
      </p:sp>
      <p:pic>
        <p:nvPicPr>
          <p:cNvPr id="147" name="Google Shape;147;p23"/>
          <p:cNvPicPr preferRelativeResize="0"/>
          <p:nvPr>
            <p:ph idx="1" type="body"/>
          </p:nvPr>
        </p:nvPicPr>
        <p:blipFill rotWithShape="1">
          <a:blip r:embed="rId3">
            <a:alphaModFix/>
          </a:blip>
          <a:srcRect b="0" l="1165" r="25028" t="0"/>
          <a:stretch/>
        </p:blipFill>
        <p:spPr>
          <a:xfrm>
            <a:off x="669925" y="1849437"/>
            <a:ext cx="3689350" cy="531812"/>
          </a:xfrm>
          <a:prstGeom prst="rect">
            <a:avLst/>
          </a:prstGeom>
          <a:noFill/>
          <a:ln>
            <a:noFill/>
          </a:ln>
        </p:spPr>
      </p:pic>
      <p:pic>
        <p:nvPicPr>
          <p:cNvPr id="148" name="Google Shape;148;p23"/>
          <p:cNvPicPr preferRelativeResize="0"/>
          <p:nvPr>
            <p:ph idx="1" type="body"/>
          </p:nvPr>
        </p:nvPicPr>
        <p:blipFill rotWithShape="1">
          <a:blip r:embed="rId4">
            <a:alphaModFix/>
          </a:blip>
          <a:srcRect b="0" l="0" r="0" t="0"/>
          <a:stretch/>
        </p:blipFill>
        <p:spPr>
          <a:xfrm>
            <a:off x="1204912" y="2540000"/>
            <a:ext cx="2579687" cy="822325"/>
          </a:xfrm>
          <a:prstGeom prst="rect">
            <a:avLst/>
          </a:prstGeom>
          <a:noFill/>
          <a:ln>
            <a:noFill/>
          </a:ln>
        </p:spPr>
      </p:pic>
      <p:sp>
        <p:nvSpPr>
          <p:cNvPr id="149" name="Google Shape;149;p23"/>
          <p:cNvSpPr txBox="1"/>
          <p:nvPr/>
        </p:nvSpPr>
        <p:spPr>
          <a:xfrm>
            <a:off x="690562" y="3703637"/>
            <a:ext cx="3732212" cy="13668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900"/>
              <a:buFont typeface="Noto Sans Symbols"/>
              <a:buAutoNum type="arabicPeriod"/>
            </a:pPr>
            <a:r>
              <a:rPr b="0" i="0" lang="en-US" sz="1200" u="none">
                <a:solidFill>
                  <a:schemeClr val="dk1"/>
                </a:solidFill>
                <a:latin typeface="Arial"/>
                <a:ea typeface="Arial"/>
                <a:cs typeface="Arial"/>
                <a:sym typeface="Arial"/>
              </a:rPr>
              <a:t>The width of the interval is determined by the level of confidence and the size of the standard error of the mean.</a:t>
            </a:r>
            <a:endParaRPr/>
          </a:p>
          <a:p>
            <a:pPr indent="-342900" lvl="0" marL="342900" marR="0" rtl="0" algn="l">
              <a:lnSpc>
                <a:spcPct val="80000"/>
              </a:lnSpc>
              <a:spcBef>
                <a:spcPts val="240"/>
              </a:spcBef>
              <a:spcAft>
                <a:spcPts val="0"/>
              </a:spcAft>
              <a:buClr>
                <a:schemeClr val="dk1"/>
              </a:buClr>
              <a:buSzPts val="900"/>
              <a:buFont typeface="Noto Sans Symbols"/>
              <a:buAutoNum type="arabicPeriod"/>
            </a:pPr>
            <a:r>
              <a:rPr b="0" i="0" lang="en-US" sz="1200" u="none">
                <a:solidFill>
                  <a:schemeClr val="dk1"/>
                </a:solidFill>
                <a:latin typeface="Arial"/>
                <a:ea typeface="Arial"/>
                <a:cs typeface="Arial"/>
                <a:sym typeface="Arial"/>
              </a:rPr>
              <a:t>The standard error is affected by two values:</a:t>
            </a:r>
            <a:endParaRPr/>
          </a:p>
          <a:p>
            <a:pPr indent="-342900" lvl="1" marL="800100" marR="0" rtl="0" algn="l">
              <a:lnSpc>
                <a:spcPct val="80000"/>
              </a:lnSpc>
              <a:spcBef>
                <a:spcPts val="24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Standard deviation</a:t>
            </a:r>
            <a:endParaRPr/>
          </a:p>
          <a:p>
            <a:pPr indent="-342900" lvl="1" marL="800100" marR="0" rtl="0" algn="l">
              <a:lnSpc>
                <a:spcPct val="80000"/>
              </a:lnSpc>
              <a:spcBef>
                <a:spcPts val="24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Number of observations in the sample</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50" name="Google Shape;150;p23"/>
          <p:cNvSpPr txBox="1"/>
          <p:nvPr/>
        </p:nvSpPr>
        <p:spPr>
          <a:xfrm>
            <a:off x="4741862" y="1776412"/>
            <a:ext cx="4178300" cy="50768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8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American Management Association wishes to have information on the mean income of middle managers in the retail industry. A random sample of 256 managers reveals a sample mean of $45,420. The standard deviation of this population is $2,050. The association would like answers to the following questions:</a:t>
            </a:r>
            <a:endParaRPr/>
          </a:p>
          <a:p>
            <a:pPr indent="-457200" lvl="0" marL="4572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What is the population mean? </a:t>
            </a:r>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In this case, we do not know. We do know the </a:t>
            </a:r>
            <a:r>
              <a:rPr b="0" i="0" lang="en-US" sz="1200" u="none">
                <a:solidFill>
                  <a:schemeClr val="accent1"/>
                </a:solidFill>
                <a:latin typeface="Arial"/>
                <a:ea typeface="Arial"/>
                <a:cs typeface="Arial"/>
                <a:sym typeface="Arial"/>
              </a:rPr>
              <a:t>sample mean is $45,420</a:t>
            </a:r>
            <a:r>
              <a:rPr b="0" i="0" lang="en-US" sz="1200" u="none">
                <a:solidFill>
                  <a:schemeClr val="dk1"/>
                </a:solidFill>
                <a:latin typeface="Arial"/>
                <a:ea typeface="Arial"/>
                <a:cs typeface="Arial"/>
                <a:sym typeface="Arial"/>
              </a:rPr>
              <a:t>. Hence, our </a:t>
            </a:r>
            <a:r>
              <a:rPr b="0" i="0" lang="en-US" sz="1200" u="none">
                <a:solidFill>
                  <a:schemeClr val="accent1"/>
                </a:solidFill>
                <a:latin typeface="Arial"/>
                <a:ea typeface="Arial"/>
                <a:cs typeface="Arial"/>
                <a:sym typeface="Arial"/>
              </a:rPr>
              <a:t>best estimate of the unknown population value</a:t>
            </a:r>
            <a:r>
              <a:rPr b="0" i="0" lang="en-US" sz="1200" u="none">
                <a:solidFill>
                  <a:schemeClr val="dk1"/>
                </a:solidFill>
                <a:latin typeface="Arial"/>
                <a:ea typeface="Arial"/>
                <a:cs typeface="Arial"/>
                <a:sym typeface="Arial"/>
              </a:rPr>
              <a:t> is the corresponding </a:t>
            </a:r>
            <a:r>
              <a:rPr b="0" i="0" lang="en-US" sz="1200" u="none">
                <a:solidFill>
                  <a:schemeClr val="accent1"/>
                </a:solidFill>
                <a:latin typeface="Arial"/>
                <a:ea typeface="Arial"/>
                <a:cs typeface="Arial"/>
                <a:sym typeface="Arial"/>
              </a:rPr>
              <a:t>sample statistic</a:t>
            </a:r>
            <a:r>
              <a:rPr b="0" i="0" lang="en-US" sz="1200" u="none">
                <a:solidFill>
                  <a:schemeClr val="dk1"/>
                </a:solidFill>
                <a:latin typeface="Arial"/>
                <a:ea typeface="Arial"/>
                <a:cs typeface="Arial"/>
                <a:sym typeface="Arial"/>
              </a:rPr>
              <a:t>. </a:t>
            </a:r>
            <a:endParaRPr/>
          </a:p>
          <a:p>
            <a:pPr indent="-457200" lvl="0" marL="4572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457200" lvl="0" marL="457200" marR="0" rtl="0" algn="l">
              <a:lnSpc>
                <a:spcPct val="80000"/>
              </a:lnSpc>
              <a:spcBef>
                <a:spcPts val="240"/>
              </a:spcBef>
              <a:spcAft>
                <a:spcPts val="0"/>
              </a:spcAft>
              <a:buClr>
                <a:schemeClr val="dk1"/>
              </a:buClr>
              <a:buSzPts val="900"/>
              <a:buFont typeface="Noto Sans Symbols"/>
              <a:buAutoNum type="arabicPeriod" startAt="2"/>
            </a:pPr>
            <a:r>
              <a:rPr b="0" i="0" lang="en-US" sz="1200" u="none">
                <a:solidFill>
                  <a:schemeClr val="dk1"/>
                </a:solidFill>
                <a:latin typeface="Arial"/>
                <a:ea typeface="Arial"/>
                <a:cs typeface="Arial"/>
                <a:sym typeface="Arial"/>
              </a:rPr>
              <a:t>What is a reasonable range of values for the population mean? (Use 95% confidence level)</a:t>
            </a:r>
            <a:endParaRPr/>
          </a:p>
          <a:p>
            <a:pPr indent="-457200" lvl="0" marL="4572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endParaRPr/>
          </a:p>
          <a:p>
            <a:pPr indent="-457200" lvl="0" marL="457200" marR="0" rtl="0" algn="l">
              <a:lnSpc>
                <a:spcPct val="8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The confidence limit are $45,169 and $45,671</a:t>
            </a:r>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The ±$251 is referred to as the margin of error</a:t>
            </a:r>
            <a:endParaRPr/>
          </a:p>
          <a:p>
            <a:pPr indent="-400050" lvl="0" marL="457200" marR="0" rtl="0" algn="l">
              <a:lnSpc>
                <a:spcPct val="8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457200" lvl="0" marL="457200" marR="0" rtl="0" algn="l">
              <a:lnSpc>
                <a:spcPct val="80000"/>
              </a:lnSpc>
              <a:spcBef>
                <a:spcPts val="240"/>
              </a:spcBef>
              <a:spcAft>
                <a:spcPts val="0"/>
              </a:spcAft>
              <a:buClr>
                <a:schemeClr val="dk1"/>
              </a:buClr>
              <a:buSzPts val="900"/>
              <a:buFont typeface="Noto Sans Symbols"/>
              <a:buAutoNum type="arabicPeriod" startAt="3"/>
            </a:pPr>
            <a:r>
              <a:rPr b="0" i="0" lang="en-US" sz="1200" u="none">
                <a:solidFill>
                  <a:schemeClr val="dk1"/>
                </a:solidFill>
                <a:latin typeface="Arial"/>
                <a:ea typeface="Arial"/>
                <a:cs typeface="Arial"/>
                <a:sym typeface="Arial"/>
              </a:rPr>
              <a:t>What do these results mean? </a:t>
            </a:r>
            <a:endParaRPr/>
          </a:p>
          <a:p>
            <a:pPr indent="-457200" lvl="0" marL="457200" marR="0" rtl="0" algn="l">
              <a:lnSpc>
                <a:spcPct val="8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If we select many samples of 256 managers, and for each sample we compute the mean and then construct a 95 percent confidence interval, we could expect about 95 percent of these confidence intervals to contain the </a:t>
            </a:r>
            <a:r>
              <a:rPr b="0" i="1" lang="en-US" sz="1200" u="none">
                <a:solidFill>
                  <a:schemeClr val="dk1"/>
                </a:solidFill>
                <a:latin typeface="Arial"/>
                <a:ea typeface="Arial"/>
                <a:cs typeface="Arial"/>
                <a:sym typeface="Arial"/>
              </a:rPr>
              <a:t>population </a:t>
            </a:r>
            <a:r>
              <a:rPr b="0" i="0" lang="en-US" sz="1200" u="none">
                <a:solidFill>
                  <a:schemeClr val="dk1"/>
                </a:solidFill>
                <a:latin typeface="Arial"/>
                <a:ea typeface="Arial"/>
                <a:cs typeface="Arial"/>
                <a:sym typeface="Arial"/>
              </a:rPr>
              <a:t>mean. </a:t>
            </a:r>
            <a:endParaRPr b="0" i="0" sz="1200" u="none">
              <a:solidFill>
                <a:srgbClr val="FF310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rgbClr val="FF3101"/>
              </a:solidFill>
              <a:latin typeface="Arial"/>
              <a:ea typeface="Arial"/>
              <a:cs typeface="Arial"/>
              <a:sym typeface="Arial"/>
            </a:endParaRPr>
          </a:p>
        </p:txBody>
      </p:sp>
      <p:pic>
        <p:nvPicPr>
          <p:cNvPr id="151" name="Google Shape;151;p23"/>
          <p:cNvPicPr preferRelativeResize="0"/>
          <p:nvPr/>
        </p:nvPicPr>
        <p:blipFill rotWithShape="1">
          <a:blip r:embed="rId5">
            <a:alphaModFix/>
          </a:blip>
          <a:srcRect b="-14200" l="12948" r="13615" t="0"/>
          <a:stretch/>
        </p:blipFill>
        <p:spPr>
          <a:xfrm>
            <a:off x="5187950" y="4595812"/>
            <a:ext cx="3498850" cy="43338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Population Standard Deviation (σ)  Unknown – The </a:t>
            </a:r>
            <a:r>
              <a:rPr b="1" i="1" lang="en-US" sz="2800" u="none">
                <a:solidFill>
                  <a:srgbClr val="800000"/>
                </a:solidFill>
                <a:latin typeface="Arial"/>
                <a:ea typeface="Arial"/>
                <a:cs typeface="Arial"/>
                <a:sym typeface="Arial"/>
              </a:rPr>
              <a:t>t</a:t>
            </a:r>
            <a:r>
              <a:rPr b="1" i="0" lang="en-US" sz="2800" u="none">
                <a:solidFill>
                  <a:srgbClr val="800000"/>
                </a:solidFill>
                <a:latin typeface="Arial"/>
                <a:ea typeface="Arial"/>
                <a:cs typeface="Arial"/>
                <a:sym typeface="Arial"/>
              </a:rPr>
              <a:t>-Distribution</a:t>
            </a:r>
            <a:endParaRPr/>
          </a:p>
        </p:txBody>
      </p:sp>
      <p:sp>
        <p:nvSpPr>
          <p:cNvPr id="158" name="Google Shape;158;p24"/>
          <p:cNvSpPr txBox="1"/>
          <p:nvPr>
            <p:ph idx="1" type="body"/>
          </p:nvPr>
        </p:nvSpPr>
        <p:spPr>
          <a:xfrm>
            <a:off x="552450" y="1797050"/>
            <a:ext cx="3275012" cy="42894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In most sampling situations the population standard deviation (σ) is not known. Below are some examples where it is unlikely the population standard deviations would be known.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Dean of the Business College wants to estimate the mean number of hours full-time students work at paying jobs each week. He selects a sample of 30 students, contacts each student and asks them how many hours they worked last week.</a:t>
            </a:r>
            <a:endParaRPr/>
          </a:p>
          <a:p>
            <a:pPr indent="-285750" lvl="0" marL="342900" rtl="0" algn="l">
              <a:lnSpc>
                <a:spcPct val="100000"/>
              </a:lnSpc>
              <a:spcBef>
                <a:spcPts val="240"/>
              </a:spcBef>
              <a:spcAft>
                <a:spcPts val="0"/>
              </a:spcAft>
              <a:buClr>
                <a:schemeClr val="dk1"/>
              </a:buClr>
              <a:buSzPts val="900"/>
              <a:buFont typeface="Arial"/>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Dean of Students wants to estimate the distance the typical commuter student  travels to class. She selects a sample of 40 commuter students, contacts each, and determines the one-way distance from each student’s home to the center of campus. </a:t>
            </a:r>
            <a:endParaRPr/>
          </a:p>
          <a:p>
            <a:pPr indent="-34290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
        <p:nvSpPr>
          <p:cNvPr id="159" name="Google Shape;159;p24"/>
          <p:cNvSpPr txBox="1"/>
          <p:nvPr/>
        </p:nvSpPr>
        <p:spPr>
          <a:xfrm>
            <a:off x="4379912" y="1754187"/>
            <a:ext cx="4275137" cy="3965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CHARACTERISTICS OF THE </a:t>
            </a:r>
            <a:r>
              <a:rPr b="1" i="1" lang="en-US" sz="1200" u="none">
                <a:solidFill>
                  <a:schemeClr val="dk1"/>
                </a:solidFill>
                <a:latin typeface="Arial"/>
                <a:ea typeface="Arial"/>
                <a:cs typeface="Arial"/>
                <a:sym typeface="Arial"/>
              </a:rPr>
              <a:t>t</a:t>
            </a:r>
            <a:r>
              <a:rPr b="1" i="0" lang="en-US" sz="1200" u="none">
                <a:solidFill>
                  <a:schemeClr val="dk1"/>
                </a:solidFill>
                <a:latin typeface="Arial"/>
                <a:ea typeface="Arial"/>
                <a:cs typeface="Arial"/>
                <a:sym typeface="Arial"/>
              </a:rPr>
              <a:t>-Distribution</a:t>
            </a:r>
            <a:endParaRPr/>
          </a:p>
          <a:p>
            <a:pPr indent="-342900" lvl="0" marL="342900" marR="0" rtl="0" algn="l">
              <a:lnSpc>
                <a:spcPct val="9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It is, like the </a:t>
            </a:r>
            <a:r>
              <a:rPr b="0" i="1" lang="en-US" sz="1200" u="none">
                <a:solidFill>
                  <a:schemeClr val="dk1"/>
                </a:solidFill>
                <a:latin typeface="Arial"/>
                <a:ea typeface="Arial"/>
                <a:cs typeface="Arial"/>
                <a:sym typeface="Arial"/>
              </a:rPr>
              <a:t>z </a:t>
            </a:r>
            <a:r>
              <a:rPr b="0" i="0" lang="en-US" sz="1200" u="none">
                <a:solidFill>
                  <a:schemeClr val="dk1"/>
                </a:solidFill>
                <a:latin typeface="Arial"/>
                <a:ea typeface="Arial"/>
                <a:cs typeface="Arial"/>
                <a:sym typeface="Arial"/>
              </a:rPr>
              <a:t>distribution, a </a:t>
            </a:r>
            <a:r>
              <a:rPr b="0" i="0" lang="en-US" sz="1200" u="none">
                <a:solidFill>
                  <a:schemeClr val="accent1"/>
                </a:solidFill>
                <a:latin typeface="Arial"/>
                <a:ea typeface="Arial"/>
                <a:cs typeface="Arial"/>
                <a:sym typeface="Arial"/>
              </a:rPr>
              <a:t>continuous distribution</a:t>
            </a:r>
            <a:r>
              <a:rPr b="0" i="0" lang="en-US" sz="1200" u="none">
                <a:solidFill>
                  <a:schemeClr val="dk1"/>
                </a:solidFill>
                <a:latin typeface="Arial"/>
                <a:ea typeface="Arial"/>
                <a:cs typeface="Arial"/>
                <a:sym typeface="Arial"/>
              </a:rPr>
              <a:t>.</a:t>
            </a:r>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It is, like the </a:t>
            </a:r>
            <a:r>
              <a:rPr b="0" i="1" lang="en-US" sz="1200" u="none">
                <a:solidFill>
                  <a:schemeClr val="dk1"/>
                </a:solidFill>
                <a:latin typeface="Arial"/>
                <a:ea typeface="Arial"/>
                <a:cs typeface="Arial"/>
                <a:sym typeface="Arial"/>
              </a:rPr>
              <a:t>z </a:t>
            </a:r>
            <a:r>
              <a:rPr b="0" i="0" lang="en-US" sz="1200" u="none">
                <a:solidFill>
                  <a:schemeClr val="dk1"/>
                </a:solidFill>
                <a:latin typeface="Arial"/>
                <a:ea typeface="Arial"/>
                <a:cs typeface="Arial"/>
                <a:sym typeface="Arial"/>
              </a:rPr>
              <a:t>distribution, </a:t>
            </a:r>
            <a:r>
              <a:rPr b="0" i="0" lang="en-US" sz="1200" u="none">
                <a:solidFill>
                  <a:schemeClr val="accent1"/>
                </a:solidFill>
                <a:latin typeface="Arial"/>
                <a:ea typeface="Arial"/>
                <a:cs typeface="Arial"/>
                <a:sym typeface="Arial"/>
              </a:rPr>
              <a:t>bell-shaped</a:t>
            </a:r>
            <a:r>
              <a:rPr b="0" i="0" lang="en-US" sz="1200" u="none">
                <a:solidFill>
                  <a:schemeClr val="dk1"/>
                </a:solidFill>
                <a:latin typeface="Arial"/>
                <a:ea typeface="Arial"/>
                <a:cs typeface="Arial"/>
                <a:sym typeface="Arial"/>
              </a:rPr>
              <a:t> and </a:t>
            </a:r>
            <a:r>
              <a:rPr b="0" i="0" lang="en-US" sz="1200" u="none">
                <a:solidFill>
                  <a:schemeClr val="accent1"/>
                </a:solidFill>
                <a:latin typeface="Arial"/>
                <a:ea typeface="Arial"/>
                <a:cs typeface="Arial"/>
                <a:sym typeface="Arial"/>
              </a:rPr>
              <a:t>symmetrical</a:t>
            </a:r>
            <a:r>
              <a:rPr b="0" i="0" lang="en-US" sz="1200" u="none">
                <a:solidFill>
                  <a:schemeClr val="dk1"/>
                </a:solidFill>
                <a:latin typeface="Arial"/>
                <a:ea typeface="Arial"/>
                <a:cs typeface="Arial"/>
                <a:sym typeface="Arial"/>
              </a:rPr>
              <a:t>.</a:t>
            </a:r>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 	There is </a:t>
            </a:r>
            <a:r>
              <a:rPr b="0" i="0" lang="en-US" sz="1200" u="none">
                <a:solidFill>
                  <a:schemeClr val="accent1"/>
                </a:solidFill>
                <a:latin typeface="Arial"/>
                <a:ea typeface="Arial"/>
                <a:cs typeface="Arial"/>
                <a:sym typeface="Arial"/>
              </a:rPr>
              <a:t>not one </a:t>
            </a:r>
            <a:r>
              <a:rPr b="0" i="1" lang="en-US" sz="1200" u="none">
                <a:solidFill>
                  <a:schemeClr val="accent1"/>
                </a:solidFill>
                <a:latin typeface="Arial"/>
                <a:ea typeface="Arial"/>
                <a:cs typeface="Arial"/>
                <a:sym typeface="Arial"/>
              </a:rPr>
              <a:t>t</a:t>
            </a:r>
            <a:r>
              <a:rPr b="0" i="0" lang="en-US" sz="1200" u="none">
                <a:solidFill>
                  <a:schemeClr val="accent1"/>
                </a:solidFill>
                <a:latin typeface="Arial"/>
                <a:ea typeface="Arial"/>
                <a:cs typeface="Arial"/>
                <a:sym typeface="Arial"/>
              </a:rPr>
              <a:t> distribution</a:t>
            </a:r>
            <a:r>
              <a:rPr b="0" i="0" lang="en-US" sz="1200" u="none">
                <a:solidFill>
                  <a:schemeClr val="dk1"/>
                </a:solidFill>
                <a:latin typeface="Arial"/>
                <a:ea typeface="Arial"/>
                <a:cs typeface="Arial"/>
                <a:sym typeface="Arial"/>
              </a:rPr>
              <a:t>, but rather </a:t>
            </a:r>
            <a:r>
              <a:rPr b="0" i="0" lang="en-US" sz="1200" u="none">
                <a:solidFill>
                  <a:schemeClr val="accent1"/>
                </a:solidFill>
                <a:latin typeface="Arial"/>
                <a:ea typeface="Arial"/>
                <a:cs typeface="Arial"/>
                <a:sym typeface="Arial"/>
              </a:rPr>
              <a:t>a family of </a:t>
            </a:r>
            <a:r>
              <a:rPr b="0" i="1" lang="en-US" sz="1200" u="none">
                <a:solidFill>
                  <a:schemeClr val="accent1"/>
                </a:solidFill>
                <a:latin typeface="Arial"/>
                <a:ea typeface="Arial"/>
                <a:cs typeface="Arial"/>
                <a:sym typeface="Arial"/>
              </a:rPr>
              <a:t>t</a:t>
            </a:r>
            <a:r>
              <a:rPr b="0" i="0" lang="en-US" sz="1200" u="none">
                <a:solidFill>
                  <a:schemeClr val="accent1"/>
                </a:solidFill>
                <a:latin typeface="Arial"/>
                <a:ea typeface="Arial"/>
                <a:cs typeface="Arial"/>
                <a:sym typeface="Arial"/>
              </a:rPr>
              <a:t> distributions</a:t>
            </a:r>
            <a:r>
              <a:rPr b="0" i="0" lang="en-US" sz="1200" u="none">
                <a:solidFill>
                  <a:schemeClr val="dk1"/>
                </a:solidFill>
                <a:latin typeface="Arial"/>
                <a:ea typeface="Arial"/>
                <a:cs typeface="Arial"/>
                <a:sym typeface="Arial"/>
              </a:rPr>
              <a:t>. All </a:t>
            </a:r>
            <a:r>
              <a:rPr b="0" i="1" lang="en-US" sz="1200" u="none">
                <a:solidFill>
                  <a:schemeClr val="dk1"/>
                </a:solidFill>
                <a:latin typeface="Arial"/>
                <a:ea typeface="Arial"/>
                <a:cs typeface="Arial"/>
                <a:sym typeface="Arial"/>
              </a:rPr>
              <a:t>t </a:t>
            </a:r>
            <a:r>
              <a:rPr b="0" i="0" lang="en-US" sz="1200" u="none">
                <a:solidFill>
                  <a:schemeClr val="dk1"/>
                </a:solidFill>
                <a:latin typeface="Arial"/>
                <a:ea typeface="Arial"/>
                <a:cs typeface="Arial"/>
                <a:sym typeface="Arial"/>
              </a:rPr>
              <a:t>distributions have a mean of 0, but their standard deviations differ according to the  sample size, </a:t>
            </a:r>
            <a:r>
              <a:rPr b="0" i="1" lang="en-US" sz="1200" u="none">
                <a:solidFill>
                  <a:schemeClr val="dk1"/>
                </a:solidFill>
                <a:latin typeface="Arial"/>
                <a:ea typeface="Arial"/>
                <a:cs typeface="Arial"/>
                <a:sym typeface="Arial"/>
              </a:rPr>
              <a:t>n. </a:t>
            </a:r>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4. 	The </a:t>
            </a:r>
            <a:r>
              <a:rPr b="0" i="1" lang="en-US" sz="1200" u="none">
                <a:solidFill>
                  <a:schemeClr val="accent1"/>
                </a:solidFill>
                <a:latin typeface="Arial"/>
                <a:ea typeface="Arial"/>
                <a:cs typeface="Arial"/>
                <a:sym typeface="Arial"/>
              </a:rPr>
              <a:t>t</a:t>
            </a:r>
            <a:r>
              <a:rPr b="0" i="0" lang="en-US" sz="1200" u="none">
                <a:solidFill>
                  <a:schemeClr val="accent1"/>
                </a:solidFill>
                <a:latin typeface="Arial"/>
                <a:ea typeface="Arial"/>
                <a:cs typeface="Arial"/>
                <a:sym typeface="Arial"/>
              </a:rPr>
              <a:t> distribution is more spread out</a:t>
            </a:r>
            <a:r>
              <a:rPr b="0" i="0" lang="en-US" sz="1200" u="none">
                <a:solidFill>
                  <a:schemeClr val="dk1"/>
                </a:solidFill>
                <a:latin typeface="Arial"/>
                <a:ea typeface="Arial"/>
                <a:cs typeface="Arial"/>
                <a:sym typeface="Arial"/>
              </a:rPr>
              <a:t> and </a:t>
            </a:r>
            <a:r>
              <a:rPr b="0" i="0" lang="en-US" sz="1200" u="none">
                <a:solidFill>
                  <a:schemeClr val="accent1"/>
                </a:solidFill>
                <a:latin typeface="Arial"/>
                <a:ea typeface="Arial"/>
                <a:cs typeface="Arial"/>
                <a:sym typeface="Arial"/>
              </a:rPr>
              <a:t>flatter at the center than the standard normal distribution</a:t>
            </a:r>
            <a:r>
              <a:rPr b="0" i="0" lang="en-US" sz="1200" u="none">
                <a:solidFill>
                  <a:schemeClr val="dk1"/>
                </a:solidFill>
                <a:latin typeface="Arial"/>
                <a:ea typeface="Arial"/>
                <a:cs typeface="Arial"/>
                <a:sym typeface="Arial"/>
              </a:rPr>
              <a:t> As the sample size increases, however, the </a:t>
            </a:r>
            <a:r>
              <a:rPr b="0" i="1" lang="en-US" sz="1200" u="none">
                <a:solidFill>
                  <a:schemeClr val="dk1"/>
                </a:solidFill>
                <a:latin typeface="Arial"/>
                <a:ea typeface="Arial"/>
                <a:cs typeface="Arial"/>
                <a:sym typeface="Arial"/>
              </a:rPr>
              <a:t>t </a:t>
            </a:r>
            <a:r>
              <a:rPr b="0" i="0" lang="en-US" sz="1200" u="none">
                <a:solidFill>
                  <a:schemeClr val="dk1"/>
                </a:solidFill>
                <a:latin typeface="Arial"/>
                <a:ea typeface="Arial"/>
                <a:cs typeface="Arial"/>
                <a:sym typeface="Arial"/>
              </a:rPr>
              <a:t>distribution approaches the standard normal distribution</a:t>
            </a:r>
            <a:endParaRPr/>
          </a:p>
        </p:txBody>
      </p:sp>
      <p:pic>
        <p:nvPicPr>
          <p:cNvPr id="160" name="Google Shape;160;p24"/>
          <p:cNvPicPr preferRelativeResize="0"/>
          <p:nvPr/>
        </p:nvPicPr>
        <p:blipFill rotWithShape="1">
          <a:blip r:embed="rId3">
            <a:alphaModFix/>
          </a:blip>
          <a:srcRect b="0" l="0" r="0" t="0"/>
          <a:stretch/>
        </p:blipFill>
        <p:spPr>
          <a:xfrm>
            <a:off x="5211762" y="4795837"/>
            <a:ext cx="2997200" cy="17541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0909" id="166" name="Google Shape;166;p25"/>
          <p:cNvPicPr preferRelativeResize="0"/>
          <p:nvPr/>
        </p:nvPicPr>
        <p:blipFill rotWithShape="1">
          <a:blip r:embed="rId3">
            <a:alphaModFix/>
          </a:blip>
          <a:srcRect b="0" l="15373" r="0" t="12108"/>
          <a:stretch/>
        </p:blipFill>
        <p:spPr>
          <a:xfrm>
            <a:off x="2486025" y="3319462"/>
            <a:ext cx="4240212" cy="3143250"/>
          </a:xfrm>
          <a:prstGeom prst="rect">
            <a:avLst/>
          </a:prstGeom>
          <a:noFill/>
          <a:ln>
            <a:noFill/>
          </a:ln>
        </p:spPr>
      </p:pic>
      <p:sp>
        <p:nvSpPr>
          <p:cNvPr id="167" name="Google Shape;167;p2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Confidence Interval Estimates for the Mean</a:t>
            </a:r>
            <a:endParaRPr/>
          </a:p>
        </p:txBody>
      </p:sp>
      <p:sp>
        <p:nvSpPr>
          <p:cNvPr id="168" name="Google Shape;168;p25"/>
          <p:cNvSpPr txBox="1"/>
          <p:nvPr>
            <p:ph idx="1" type="body"/>
          </p:nvPr>
        </p:nvSpPr>
        <p:spPr>
          <a:xfrm>
            <a:off x="838200" y="1905000"/>
            <a:ext cx="3770312" cy="6667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0" i="0" lang="en-US" sz="1200" u="sng">
                <a:solidFill>
                  <a:schemeClr val="dk1"/>
                </a:solidFill>
                <a:latin typeface="Arial"/>
                <a:ea typeface="Arial"/>
                <a:cs typeface="Arial"/>
                <a:sym typeface="Arial"/>
              </a:rPr>
              <a:t>Use </a:t>
            </a:r>
            <a:r>
              <a:rPr b="0" i="1" lang="en-US" sz="1200" u="sng">
                <a:solidFill>
                  <a:schemeClr val="dk1"/>
                </a:solidFill>
                <a:latin typeface="Arial"/>
                <a:ea typeface="Arial"/>
                <a:cs typeface="Arial"/>
                <a:sym typeface="Arial"/>
              </a:rPr>
              <a:t>Z</a:t>
            </a:r>
            <a:r>
              <a:rPr b="0" i="0" lang="en-US" sz="1200" u="sng">
                <a:solidFill>
                  <a:schemeClr val="dk1"/>
                </a:solidFill>
                <a:latin typeface="Arial"/>
                <a:ea typeface="Arial"/>
                <a:cs typeface="Arial"/>
                <a:sym typeface="Arial"/>
              </a:rPr>
              <a:t>-distribution</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If the population standard deviation is known or the sample is greater than 30.</a:t>
            </a:r>
            <a:endParaRPr/>
          </a:p>
          <a:p>
            <a:pPr indent="-34290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
        <p:nvSpPr>
          <p:cNvPr id="169" name="Google Shape;169;p25"/>
          <p:cNvSpPr txBox="1"/>
          <p:nvPr>
            <p:ph idx="1" type="body"/>
          </p:nvPr>
        </p:nvSpPr>
        <p:spPr>
          <a:xfrm>
            <a:off x="4760912" y="1905000"/>
            <a:ext cx="3770312" cy="781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0" i="0" lang="en-US" sz="1200" u="sng">
                <a:solidFill>
                  <a:schemeClr val="dk1"/>
                </a:solidFill>
                <a:latin typeface="Arial"/>
                <a:ea typeface="Arial"/>
                <a:cs typeface="Arial"/>
                <a:sym typeface="Arial"/>
              </a:rPr>
              <a:t>Use </a:t>
            </a:r>
            <a:r>
              <a:rPr b="0" i="1" lang="en-US" sz="1200" u="sng">
                <a:solidFill>
                  <a:schemeClr val="dk1"/>
                </a:solidFill>
                <a:latin typeface="Arial"/>
                <a:ea typeface="Arial"/>
                <a:cs typeface="Arial"/>
                <a:sym typeface="Arial"/>
              </a:rPr>
              <a:t>t</a:t>
            </a:r>
            <a:r>
              <a:rPr b="0" i="0" lang="en-US" sz="1200" u="sng">
                <a:solidFill>
                  <a:schemeClr val="dk1"/>
                </a:solidFill>
                <a:latin typeface="Arial"/>
                <a:ea typeface="Arial"/>
                <a:cs typeface="Arial"/>
                <a:sym typeface="Arial"/>
              </a:rPr>
              <a:t>-distribution</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If the population standard deviation is unknown and the sample is less than 30.</a:t>
            </a:r>
            <a:endParaRPr/>
          </a:p>
        </p:txBody>
      </p:sp>
      <p:pic>
        <p:nvPicPr>
          <p:cNvPr descr="0908" id="170" name="Google Shape;170;p25"/>
          <p:cNvPicPr preferRelativeResize="0"/>
          <p:nvPr/>
        </p:nvPicPr>
        <p:blipFill rotWithShape="1">
          <a:blip r:embed="rId4">
            <a:alphaModFix/>
          </a:blip>
          <a:srcRect b="0" l="0" r="66432" t="0"/>
          <a:stretch/>
        </p:blipFill>
        <p:spPr>
          <a:xfrm>
            <a:off x="1423987" y="2574925"/>
            <a:ext cx="1404937" cy="968375"/>
          </a:xfrm>
          <a:prstGeom prst="rect">
            <a:avLst/>
          </a:prstGeom>
          <a:noFill/>
          <a:ln>
            <a:noFill/>
          </a:ln>
        </p:spPr>
      </p:pic>
      <p:pic>
        <p:nvPicPr>
          <p:cNvPr descr="0908" id="171" name="Google Shape;171;p25"/>
          <p:cNvPicPr preferRelativeResize="0"/>
          <p:nvPr/>
        </p:nvPicPr>
        <p:blipFill rotWithShape="1">
          <a:blip r:embed="rId4">
            <a:alphaModFix/>
          </a:blip>
          <a:srcRect b="0" l="66543" r="0" t="0"/>
          <a:stretch/>
        </p:blipFill>
        <p:spPr>
          <a:xfrm>
            <a:off x="5891212" y="2609850"/>
            <a:ext cx="1398587" cy="96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Confidence Interval for the Mean – Example using the </a:t>
            </a:r>
            <a:r>
              <a:rPr b="1" i="1" lang="en-US" sz="2800" u="none">
                <a:solidFill>
                  <a:srgbClr val="800000"/>
                </a:solidFill>
                <a:latin typeface="Arial"/>
                <a:ea typeface="Arial"/>
                <a:cs typeface="Arial"/>
                <a:sym typeface="Arial"/>
              </a:rPr>
              <a:t>t-</a:t>
            </a:r>
            <a:r>
              <a:rPr b="1" i="0" lang="en-US" sz="2800" u="none">
                <a:solidFill>
                  <a:srgbClr val="800000"/>
                </a:solidFill>
                <a:latin typeface="Arial"/>
                <a:ea typeface="Arial"/>
                <a:cs typeface="Arial"/>
                <a:sym typeface="Arial"/>
              </a:rPr>
              <a:t>distribution</a:t>
            </a:r>
            <a:endParaRPr/>
          </a:p>
        </p:txBody>
      </p:sp>
      <p:sp>
        <p:nvSpPr>
          <p:cNvPr id="178" name="Google Shape;178;p26"/>
          <p:cNvSpPr txBox="1"/>
          <p:nvPr>
            <p:ph idx="1" type="body"/>
          </p:nvPr>
        </p:nvSpPr>
        <p:spPr>
          <a:xfrm>
            <a:off x="582612" y="1755775"/>
            <a:ext cx="4467225"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A tire manufacturer wishes to investigate the tread life of its tires. A </a:t>
            </a:r>
            <a:r>
              <a:rPr b="0" i="0" lang="en-US" sz="1200" u="none">
                <a:solidFill>
                  <a:srgbClr val="FF3101"/>
                </a:solidFill>
                <a:latin typeface="Arial"/>
                <a:ea typeface="Arial"/>
                <a:cs typeface="Arial"/>
                <a:sym typeface="Arial"/>
              </a:rPr>
              <a:t>sample of 10</a:t>
            </a:r>
            <a:r>
              <a:rPr b="0" i="0" lang="en-US" sz="1200" u="none">
                <a:solidFill>
                  <a:schemeClr val="dk1"/>
                </a:solidFill>
                <a:latin typeface="Arial"/>
                <a:ea typeface="Arial"/>
                <a:cs typeface="Arial"/>
                <a:sym typeface="Arial"/>
              </a:rPr>
              <a:t> tires driven 50,000 miles revealed a </a:t>
            </a:r>
            <a:r>
              <a:rPr b="0" i="0" lang="en-US" sz="1200" u="none">
                <a:solidFill>
                  <a:srgbClr val="FF3101"/>
                </a:solidFill>
                <a:latin typeface="Arial"/>
                <a:ea typeface="Arial"/>
                <a:cs typeface="Arial"/>
                <a:sym typeface="Arial"/>
              </a:rPr>
              <a:t>sample mean of 0.32 inch</a:t>
            </a:r>
            <a:r>
              <a:rPr b="0" i="0" lang="en-US" sz="1200" u="none">
                <a:solidFill>
                  <a:schemeClr val="dk1"/>
                </a:solidFill>
                <a:latin typeface="Arial"/>
                <a:ea typeface="Arial"/>
                <a:cs typeface="Arial"/>
                <a:sym typeface="Arial"/>
              </a:rPr>
              <a:t> of tread remaining with a </a:t>
            </a:r>
            <a:r>
              <a:rPr b="0" i="0" lang="en-US" sz="1200" u="none">
                <a:solidFill>
                  <a:srgbClr val="FF3101"/>
                </a:solidFill>
                <a:latin typeface="Arial"/>
                <a:ea typeface="Arial"/>
                <a:cs typeface="Arial"/>
                <a:sym typeface="Arial"/>
              </a:rPr>
              <a:t>standard deviation of 0.09</a:t>
            </a:r>
            <a:r>
              <a:rPr b="0" i="0" lang="en-US" sz="1200" u="none">
                <a:solidFill>
                  <a:schemeClr val="dk1"/>
                </a:solidFill>
                <a:latin typeface="Arial"/>
                <a:ea typeface="Arial"/>
                <a:cs typeface="Arial"/>
                <a:sym typeface="Arial"/>
              </a:rPr>
              <a:t> inch.</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Construct a 95 percent confidence interval for the population mean. </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Would it be reasonable for the manufacturer to conclude that after 50,000 miles the population mean amount of tread remaining is 0.30 inches?</a:t>
            </a:r>
            <a:endParaRPr/>
          </a:p>
          <a:p>
            <a:pPr indent="-342900" lvl="0" marL="342900" rtl="0" algn="l">
              <a:lnSpc>
                <a:spcPct val="90000"/>
              </a:lnSpc>
              <a:spcBef>
                <a:spcPts val="360"/>
              </a:spcBef>
              <a:spcAft>
                <a:spcPts val="0"/>
              </a:spcAft>
              <a:buSzPts val="1350"/>
              <a:buNone/>
            </a:pPr>
            <a:r>
              <a:t/>
            </a:r>
            <a:endParaRPr b="0" i="0" sz="1800" u="none">
              <a:solidFill>
                <a:schemeClr val="dk1"/>
              </a:solidFill>
              <a:latin typeface="Arial"/>
              <a:ea typeface="Arial"/>
              <a:cs typeface="Arial"/>
              <a:sym typeface="Arial"/>
            </a:endParaRPr>
          </a:p>
          <a:p>
            <a:pPr indent="-257175" lvl="0" marL="342900" rtl="0" algn="l">
              <a:spcBef>
                <a:spcPts val="360"/>
              </a:spcBef>
              <a:spcAft>
                <a:spcPts val="0"/>
              </a:spcAft>
              <a:buSzPts val="1350"/>
              <a:buNone/>
            </a:pPr>
            <a:r>
              <a:t/>
            </a:r>
            <a:endParaRPr b="0" i="0" sz="1800" u="none">
              <a:solidFill>
                <a:schemeClr val="dk1"/>
              </a:solidFill>
              <a:latin typeface="Arial"/>
              <a:ea typeface="Arial"/>
              <a:cs typeface="Arial"/>
              <a:sym typeface="Arial"/>
            </a:endParaRPr>
          </a:p>
        </p:txBody>
      </p:sp>
      <p:pic>
        <p:nvPicPr>
          <p:cNvPr descr="0911" id="179" name="Google Shape;179;p26"/>
          <p:cNvPicPr preferRelativeResize="0"/>
          <p:nvPr/>
        </p:nvPicPr>
        <p:blipFill rotWithShape="1">
          <a:blip r:embed="rId3">
            <a:alphaModFix/>
          </a:blip>
          <a:srcRect b="0" l="0" r="47513" t="0"/>
          <a:stretch/>
        </p:blipFill>
        <p:spPr>
          <a:xfrm>
            <a:off x="1031875" y="3635375"/>
            <a:ext cx="3284537" cy="3189287"/>
          </a:xfrm>
          <a:prstGeom prst="rect">
            <a:avLst/>
          </a:prstGeom>
          <a:noFill/>
          <a:ln>
            <a:noFill/>
          </a:ln>
        </p:spPr>
      </p:pic>
      <p:pic>
        <p:nvPicPr>
          <p:cNvPr descr="0911" id="180" name="Google Shape;180;p26"/>
          <p:cNvPicPr preferRelativeResize="0"/>
          <p:nvPr/>
        </p:nvPicPr>
        <p:blipFill rotWithShape="1">
          <a:blip r:embed="rId3">
            <a:alphaModFix/>
          </a:blip>
          <a:srcRect b="0" l="54677" r="0" t="0"/>
          <a:stretch/>
        </p:blipFill>
        <p:spPr>
          <a:xfrm>
            <a:off x="4827587" y="1797050"/>
            <a:ext cx="3721100" cy="464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