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8" r:id="rId4"/>
    <p:sldId id="287" r:id="rId5"/>
    <p:sldId id="260" r:id="rId6"/>
    <p:sldId id="262" r:id="rId7"/>
    <p:sldId id="288" r:id="rId8"/>
    <p:sldId id="258" r:id="rId9"/>
    <p:sldId id="266" r:id="rId10"/>
    <p:sldId id="264" r:id="rId11"/>
    <p:sldId id="267" r:id="rId12"/>
    <p:sldId id="268" r:id="rId13"/>
    <p:sldId id="284" r:id="rId14"/>
    <p:sldId id="285" r:id="rId15"/>
    <p:sldId id="286"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91" d="100"/>
          <a:sy n="91" d="100"/>
        </p:scale>
        <p:origin x="123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A54CE20C-772D-4705-8965-9777D2357C68}" type="datetimeFigureOut">
              <a:rPr lang="en-US" smtClean="0"/>
              <a:t>3/16/2024</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19088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CE20C-772D-4705-8965-9777D2357C68}"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9840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A54CE20C-772D-4705-8965-9777D2357C68}" type="datetimeFigureOut">
              <a:rPr lang="en-US" smtClean="0"/>
              <a:t>3/16/2024</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38314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A54CE20C-772D-4705-8965-9777D2357C68}" type="datetimeFigureOut">
              <a:rPr lang="en-US" smtClean="0"/>
              <a:t>3/16/2024</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3A3195B8-A834-4871-9480-6666271A25C1}"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3820059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A54CE20C-772D-4705-8965-9777D2357C68}" type="datetimeFigureOut">
              <a:rPr lang="en-US" smtClean="0"/>
              <a:t>3/16/2024</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565851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4CE20C-772D-4705-8965-9777D2357C68}"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2754551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4CE20C-772D-4705-8965-9777D2357C68}"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57952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CE20C-772D-4705-8965-9777D2357C68}"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116081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A54CE20C-772D-4705-8965-9777D2357C68}" type="datetimeFigureOut">
              <a:rPr lang="en-US" smtClean="0"/>
              <a:t>3/16/2024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252726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CE20C-772D-4705-8965-9777D2357C68}"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26476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A54CE20C-772D-4705-8965-9777D2357C68}" type="datetimeFigureOut">
              <a:rPr lang="en-US" smtClean="0"/>
              <a:t>3/16/2024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4243952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CE20C-772D-4705-8965-9777D2357C68}"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420068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CE20C-772D-4705-8965-9777D2357C68}"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9390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CE20C-772D-4705-8965-9777D2357C68}"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36730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CE20C-772D-4705-8965-9777D2357C68}" type="datetimeFigureOut">
              <a:rPr lang="en-US" smtClean="0"/>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6745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CE20C-772D-4705-8965-9777D2357C68}"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004158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CE20C-772D-4705-8965-9777D2357C68}"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195B8-A834-4871-9480-6666271A25C1}" type="slidenum">
              <a:rPr lang="en-US" smtClean="0"/>
              <a:t>‹#›</a:t>
            </a:fld>
            <a:endParaRPr lang="en-US"/>
          </a:p>
        </p:txBody>
      </p:sp>
    </p:spTree>
    <p:extLst>
      <p:ext uri="{BB962C8B-B14F-4D97-AF65-F5344CB8AC3E}">
        <p14:creationId xmlns:p14="http://schemas.microsoft.com/office/powerpoint/2010/main" val="150505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4CE20C-772D-4705-8965-9777D2357C68}" type="datetimeFigureOut">
              <a:rPr lang="en-US" smtClean="0"/>
              <a:t>3/16/2024</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3195B8-A834-4871-9480-6666271A25C1}" type="slidenum">
              <a:rPr lang="en-US" smtClean="0"/>
              <a:t>‹#›</a:t>
            </a:fld>
            <a:endParaRPr lang="en-US"/>
          </a:p>
        </p:txBody>
      </p:sp>
    </p:spTree>
    <p:extLst>
      <p:ext uri="{BB962C8B-B14F-4D97-AF65-F5344CB8AC3E}">
        <p14:creationId xmlns:p14="http://schemas.microsoft.com/office/powerpoint/2010/main" val="20759474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0"/>
            <a:ext cx="7315200" cy="2104501"/>
          </a:xfrm>
        </p:spPr>
        <p:txBody>
          <a:bodyPr>
            <a:noAutofit/>
          </a:bodyPr>
          <a:lstStyle/>
          <a:p>
            <a:r>
              <a:rPr lang="en-US" sz="3600" b="1" dirty="0">
                <a:latin typeface="Times New Roman" pitchFamily="18" charset="0"/>
                <a:cs typeface="Times New Roman" pitchFamily="18" charset="0"/>
              </a:rPr>
              <a:t>YOUTUBE SPAM DETECTION: LEVERAGING ENSEMBLE ALGORITHMS FOR ROBUST FILTERING</a:t>
            </a:r>
          </a:p>
        </p:txBody>
      </p:sp>
      <p:sp>
        <p:nvSpPr>
          <p:cNvPr id="4" name="TextBox 3">
            <a:extLst>
              <a:ext uri="{FF2B5EF4-FFF2-40B4-BE49-F238E27FC236}">
                <a16:creationId xmlns:a16="http://schemas.microsoft.com/office/drawing/2014/main" id="{CFEA677D-06CB-21D8-15ED-61A75A82C5CA}"/>
              </a:ext>
            </a:extLst>
          </p:cNvPr>
          <p:cNvSpPr txBox="1"/>
          <p:nvPr/>
        </p:nvSpPr>
        <p:spPr>
          <a:xfrm>
            <a:off x="705117" y="4209871"/>
            <a:ext cx="7403821" cy="1200329"/>
          </a:xfrm>
          <a:prstGeom prst="rect">
            <a:avLst/>
          </a:prstGeom>
          <a:noFill/>
        </p:spPr>
        <p:txBody>
          <a:bodyPr wrap="square" rtlCol="0">
            <a:spAutoFit/>
          </a:bodyPr>
          <a:lstStyle/>
          <a:p>
            <a:pPr marL="0" lvl="0" indent="0" algn="l" rtl="0">
              <a:spcBef>
                <a:spcPts val="0"/>
              </a:spcBef>
              <a:spcAft>
                <a:spcPts val="0"/>
              </a:spcAft>
              <a:buNone/>
            </a:pPr>
            <a:r>
              <a:rPr lang="en-IN" sz="2400" dirty="0">
                <a:latin typeface="Times New Roman" panose="02020603050405020304" pitchFamily="18" charset="0"/>
                <a:ea typeface="EB Garamond"/>
                <a:cs typeface="Times New Roman" panose="02020603050405020304" pitchFamily="18" charset="0"/>
                <a:sym typeface="EB Garamond"/>
              </a:rPr>
              <a:t>By</a:t>
            </a:r>
          </a:p>
          <a:p>
            <a:pPr marL="0" lvl="0" indent="0" algn="l" rtl="0">
              <a:spcBef>
                <a:spcPts val="0"/>
              </a:spcBef>
              <a:spcAft>
                <a:spcPts val="0"/>
              </a:spcAft>
              <a:buNone/>
            </a:pPr>
            <a:r>
              <a:rPr lang="en-IN" sz="2400" b="1" dirty="0">
                <a:latin typeface="Times New Roman" panose="02020603050405020304" pitchFamily="18" charset="0"/>
                <a:ea typeface="EB Garamond"/>
                <a:cs typeface="Times New Roman" panose="02020603050405020304" pitchFamily="18" charset="0"/>
                <a:sym typeface="EB Garamond"/>
              </a:rPr>
              <a:t>Suriya S </a:t>
            </a:r>
            <a:r>
              <a:rPr lang="en-IN" sz="2400" dirty="0">
                <a:latin typeface="Times New Roman" panose="02020603050405020304" pitchFamily="18" charset="0"/>
                <a:ea typeface="EB Garamond"/>
                <a:cs typeface="Times New Roman" panose="02020603050405020304" pitchFamily="18" charset="0"/>
                <a:sym typeface="EB Garamond"/>
              </a:rPr>
              <a:t>(2231MCA0004)</a:t>
            </a:r>
          </a:p>
          <a:p>
            <a:pPr marL="0" indent="0"/>
            <a:r>
              <a:rPr lang="en-IN" sz="2400" dirty="0">
                <a:latin typeface="Times New Roman" panose="02020603050405020304" pitchFamily="18" charset="0"/>
                <a:ea typeface="EB Garamond"/>
                <a:cs typeface="Times New Roman" panose="02020603050405020304" pitchFamily="18" charset="0"/>
                <a:sym typeface="EB Garamond"/>
              </a:rPr>
              <a:t>Guide: </a:t>
            </a:r>
            <a:r>
              <a:rPr lang="en-IN" sz="2400" b="1" dirty="0">
                <a:latin typeface="Times New Roman" panose="02020603050405020304" pitchFamily="18" charset="0"/>
                <a:ea typeface="EB Garamond"/>
                <a:cs typeface="Times New Roman" panose="02020603050405020304" pitchFamily="18" charset="0"/>
                <a:sym typeface="EB Garamond"/>
              </a:rPr>
              <a:t>Dr. Geetha P </a:t>
            </a:r>
            <a:r>
              <a:rPr lang="en-IN" sz="2400" dirty="0">
                <a:latin typeface="Times New Roman" panose="02020603050405020304" pitchFamily="18" charset="0"/>
                <a:ea typeface="EB Garamond"/>
                <a:cs typeface="Times New Roman" panose="02020603050405020304" pitchFamily="18" charset="0"/>
                <a:sym typeface="EB Garamond"/>
              </a:rPr>
              <a:t>(Associate Professor, IST )</a:t>
            </a:r>
          </a:p>
        </p:txBody>
      </p:sp>
    </p:spTree>
    <p:extLst>
      <p:ext uri="{BB962C8B-B14F-4D97-AF65-F5344CB8AC3E}">
        <p14:creationId xmlns:p14="http://schemas.microsoft.com/office/powerpoint/2010/main" val="225409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686800" cy="960438"/>
          </a:xfrm>
        </p:spPr>
        <p:txBody>
          <a:bodyPr>
            <a:noAutofit/>
          </a:bodyPr>
          <a:lstStyle/>
          <a:p>
            <a:pPr algn="ctr"/>
            <a:r>
              <a:rPr lang="en-US" sz="3600" b="1" dirty="0">
                <a:latin typeface="Times New Roman" pitchFamily="18" charset="0"/>
                <a:cs typeface="Times New Roman" pitchFamily="18" charset="0"/>
              </a:rPr>
              <a:t>SYSTEM CONFIGURATION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905000"/>
            <a:ext cx="8305800" cy="4724400"/>
          </a:xfrm>
        </p:spPr>
        <p:txBody>
          <a:bodyPr>
            <a:normAutofit/>
          </a:bodyPr>
          <a:lstStyle/>
          <a:p>
            <a:pPr marL="0" indent="0">
              <a:buNone/>
            </a:pPr>
            <a:r>
              <a:rPr lang="en-US" sz="1800" b="1" dirty="0">
                <a:latin typeface="Times New Roman" pitchFamily="18" charset="0"/>
                <a:cs typeface="Times New Roman" pitchFamily="18" charset="0"/>
              </a:rPr>
              <a:t>H/W SYSTEM CONFIGURATION</a:t>
            </a:r>
            <a:endParaRPr lang="en-US" sz="2000" b="1"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Processor 	-  I5</a:t>
            </a:r>
            <a:endParaRPr lang="en-US" sz="1800" b="1" dirty="0">
              <a:latin typeface="Times New Roman" pitchFamily="18" charset="0"/>
              <a:cs typeface="Times New Roman" pitchFamily="18" charset="0"/>
            </a:endParaRPr>
          </a:p>
          <a:p>
            <a:pPr lvl="0"/>
            <a:r>
              <a:rPr lang="en-US" sz="1800" dirty="0">
                <a:latin typeface="Times New Roman" pitchFamily="18" charset="0"/>
                <a:cs typeface="Times New Roman" pitchFamily="18" charset="0"/>
              </a:rPr>
              <a:t>RAM 		-  8 Gb</a:t>
            </a:r>
          </a:p>
          <a:p>
            <a:pPr lvl="0"/>
            <a:r>
              <a:rPr lang="en-US" sz="1800" dirty="0">
                <a:latin typeface="Times New Roman" pitchFamily="18" charset="0"/>
                <a:cs typeface="Times New Roman" pitchFamily="18" charset="0"/>
              </a:rPr>
              <a:t>Hard Disk 	-  500 GB</a:t>
            </a:r>
          </a:p>
          <a:p>
            <a:pPr marL="0" indent="0">
              <a:buNone/>
            </a:pPr>
            <a:endParaRPr lang="en-US" sz="2000" b="1"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S/W SYSTEM CONFIGURATION</a:t>
            </a:r>
          </a:p>
          <a:p>
            <a:pPr lvl="0"/>
            <a:r>
              <a:rPr lang="en-US" sz="1800" dirty="0">
                <a:latin typeface="Times New Roman" pitchFamily="18" charset="0"/>
                <a:cs typeface="Times New Roman" pitchFamily="18" charset="0"/>
              </a:rPr>
              <a:t>Operating System	-  Windows 11</a:t>
            </a:r>
          </a:p>
          <a:p>
            <a:pPr lvl="0"/>
            <a:r>
              <a:rPr lang="en-US" sz="1800" dirty="0">
                <a:latin typeface="Times New Roman" pitchFamily="18" charset="0"/>
                <a:cs typeface="Times New Roman" pitchFamily="18" charset="0"/>
              </a:rPr>
              <a:t>Front End		-  Html, CSS</a:t>
            </a:r>
          </a:p>
          <a:p>
            <a:pPr lvl="0"/>
            <a:r>
              <a:rPr lang="en-US" sz="1800" dirty="0">
                <a:latin typeface="Times New Roman" pitchFamily="18" charset="0"/>
                <a:cs typeface="Times New Roman" pitchFamily="18" charset="0"/>
              </a:rPr>
              <a:t>Scripts			-  python language </a:t>
            </a:r>
          </a:p>
          <a:p>
            <a:pPr marL="0" lv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6420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11972"/>
            <a:ext cx="6377940" cy="1293028"/>
          </a:xfrm>
        </p:spPr>
        <p:txBody>
          <a:bodyPr>
            <a:normAutofit/>
          </a:bodyPr>
          <a:lstStyle/>
          <a:p>
            <a:pPr algn="ctr"/>
            <a:r>
              <a:rPr lang="en-US" b="1" dirty="0">
                <a:latin typeface="Times New Roman" pitchFamily="18" charset="0"/>
                <a:cs typeface="Times New Roman" pitchFamily="18" charset="0"/>
              </a:rPr>
              <a:t>MODULES DISCRIPTION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828800"/>
            <a:ext cx="8686800" cy="4648200"/>
          </a:xfrm>
        </p:spPr>
        <p:txBody>
          <a:bodyPr>
            <a:normAutofit/>
          </a:bodyPr>
          <a:lstStyle/>
          <a:p>
            <a:pPr marL="0" lvl="0" indent="0">
              <a:buNone/>
            </a:pPr>
            <a:r>
              <a:rPr lang="en-US" sz="1800" b="1" dirty="0">
                <a:latin typeface="Times New Roman" pitchFamily="18" charset="0"/>
                <a:cs typeface="Times New Roman" pitchFamily="18" charset="0"/>
              </a:rPr>
              <a:t>MODULES LIST:</a:t>
            </a:r>
            <a:endParaRPr lang="en-US" sz="2000" dirty="0">
              <a:latin typeface="Times New Roman" pitchFamily="18" charset="0"/>
              <a:cs typeface="Times New Roman" pitchFamily="18" charset="0"/>
            </a:endParaRPr>
          </a:p>
          <a:p>
            <a:pPr lvl="0" algn="just">
              <a:lnSpc>
                <a:spcPct val="150000"/>
              </a:lnSpc>
            </a:pPr>
            <a:r>
              <a:rPr lang="en-US" sz="1600" dirty="0">
                <a:latin typeface="Times New Roman" pitchFamily="18" charset="0"/>
                <a:cs typeface="Times New Roman" pitchFamily="18" charset="0"/>
              </a:rPr>
              <a:t>Get a YouTube comment dataset from Kaggle.</a:t>
            </a:r>
          </a:p>
          <a:p>
            <a:pPr lvl="0" algn="just">
              <a:lnSpc>
                <a:spcPct val="150000"/>
              </a:lnSpc>
            </a:pPr>
            <a:r>
              <a:rPr lang="en-US" sz="1600" dirty="0">
                <a:latin typeface="Times New Roman" pitchFamily="18" charset="0"/>
                <a:cs typeface="Times New Roman" pitchFamily="18" charset="0"/>
              </a:rPr>
              <a:t>Clean text data, handle missing values, extract spam-indicating features.</a:t>
            </a:r>
          </a:p>
          <a:p>
            <a:pPr lvl="0" algn="just">
              <a:lnSpc>
                <a:spcPct val="150000"/>
              </a:lnSpc>
            </a:pPr>
            <a:r>
              <a:rPr lang="en-US" sz="1600" dirty="0">
                <a:latin typeface="Times New Roman" pitchFamily="18" charset="0"/>
                <a:cs typeface="Times New Roman" pitchFamily="18" charset="0"/>
              </a:rPr>
              <a:t>Train individual &amp; ensemble machine learning models (Decision Tree, Naive Bayes, etc.).</a:t>
            </a:r>
          </a:p>
          <a:p>
            <a:pPr lvl="0" algn="just">
              <a:lnSpc>
                <a:spcPct val="150000"/>
              </a:lnSpc>
            </a:pPr>
            <a:r>
              <a:rPr lang="en-US" sz="1600" dirty="0">
                <a:latin typeface="Times New Roman" pitchFamily="18" charset="0"/>
                <a:cs typeface="Times New Roman" pitchFamily="18" charset="0"/>
              </a:rPr>
              <a:t>Choose the model (individual or ensemble) with the highest accuracy on the test set.</a:t>
            </a:r>
          </a:p>
          <a:p>
            <a:pPr lvl="0" algn="just">
              <a:lnSpc>
                <a:spcPct val="150000"/>
              </a:lnSpc>
            </a:pPr>
            <a:r>
              <a:rPr lang="en-US" sz="1600" dirty="0">
                <a:latin typeface="Times New Roman" pitchFamily="18" charset="0"/>
                <a:cs typeface="Times New Roman" pitchFamily="18" charset="0"/>
              </a:rPr>
              <a:t>Develop a website to display model predictions (spam/not spam) for user input.</a:t>
            </a:r>
          </a:p>
        </p:txBody>
      </p:sp>
    </p:spTree>
    <p:extLst>
      <p:ext uri="{BB962C8B-B14F-4D97-AF65-F5344CB8AC3E}">
        <p14:creationId xmlns:p14="http://schemas.microsoft.com/office/powerpoint/2010/main" val="194068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0320"/>
            <a:ext cx="9144000" cy="729880"/>
          </a:xfrm>
        </p:spPr>
        <p:txBody>
          <a:bodyPr>
            <a:noAutofit/>
          </a:bodyPr>
          <a:lstStyle/>
          <a:p>
            <a:pPr lvl="0" algn="ctr"/>
            <a:r>
              <a:rPr lang="en-US" b="1" dirty="0">
                <a:latin typeface="Times New Roman" pitchFamily="18" charset="0"/>
                <a:cs typeface="Times New Roman" pitchFamily="18" charset="0"/>
              </a:rPr>
              <a:t>Sample YOUTUBE DATASET</a:t>
            </a:r>
            <a:endParaRPr lang="en-US" dirty="0"/>
          </a:p>
        </p:txBody>
      </p:sp>
      <p:graphicFrame>
        <p:nvGraphicFramePr>
          <p:cNvPr id="8" name="Table 7">
            <a:extLst>
              <a:ext uri="{FF2B5EF4-FFF2-40B4-BE49-F238E27FC236}">
                <a16:creationId xmlns:a16="http://schemas.microsoft.com/office/drawing/2014/main" id="{91BA5713-DEB9-A62A-465A-A9E76FDE38FA}"/>
              </a:ext>
            </a:extLst>
          </p:cNvPr>
          <p:cNvGraphicFramePr>
            <a:graphicFrameLocks noGrp="1"/>
          </p:cNvGraphicFramePr>
          <p:nvPr>
            <p:extLst>
              <p:ext uri="{D42A27DB-BD31-4B8C-83A1-F6EECF244321}">
                <p14:modId xmlns:p14="http://schemas.microsoft.com/office/powerpoint/2010/main" val="3840742462"/>
              </p:ext>
            </p:extLst>
          </p:nvPr>
        </p:nvGraphicFramePr>
        <p:xfrm>
          <a:off x="76200" y="1814481"/>
          <a:ext cx="8986200" cy="4357719"/>
        </p:xfrm>
        <a:graphic>
          <a:graphicData uri="http://schemas.openxmlformats.org/drawingml/2006/table">
            <a:tbl>
              <a:tblPr>
                <a:tableStyleId>{5C22544A-7EE6-4342-B048-85BDC9FD1C3A}</a:tableStyleId>
              </a:tblPr>
              <a:tblGrid>
                <a:gridCol w="469740">
                  <a:extLst>
                    <a:ext uri="{9D8B030D-6E8A-4147-A177-3AD203B41FA5}">
                      <a16:colId xmlns:a16="http://schemas.microsoft.com/office/drawing/2014/main" val="4153246047"/>
                    </a:ext>
                  </a:extLst>
                </a:gridCol>
                <a:gridCol w="1247313">
                  <a:extLst>
                    <a:ext uri="{9D8B030D-6E8A-4147-A177-3AD203B41FA5}">
                      <a16:colId xmlns:a16="http://schemas.microsoft.com/office/drawing/2014/main" val="1467462652"/>
                    </a:ext>
                  </a:extLst>
                </a:gridCol>
                <a:gridCol w="2388186">
                  <a:extLst>
                    <a:ext uri="{9D8B030D-6E8A-4147-A177-3AD203B41FA5}">
                      <a16:colId xmlns:a16="http://schemas.microsoft.com/office/drawing/2014/main" val="2653761558"/>
                    </a:ext>
                  </a:extLst>
                </a:gridCol>
                <a:gridCol w="566540">
                  <a:extLst>
                    <a:ext uri="{9D8B030D-6E8A-4147-A177-3AD203B41FA5}">
                      <a16:colId xmlns:a16="http://schemas.microsoft.com/office/drawing/2014/main" val="1908528193"/>
                    </a:ext>
                  </a:extLst>
                </a:gridCol>
                <a:gridCol w="776522">
                  <a:extLst>
                    <a:ext uri="{9D8B030D-6E8A-4147-A177-3AD203B41FA5}">
                      <a16:colId xmlns:a16="http://schemas.microsoft.com/office/drawing/2014/main" val="2493463747"/>
                    </a:ext>
                  </a:extLst>
                </a:gridCol>
                <a:gridCol w="419100">
                  <a:extLst>
                    <a:ext uri="{9D8B030D-6E8A-4147-A177-3AD203B41FA5}">
                      <a16:colId xmlns:a16="http://schemas.microsoft.com/office/drawing/2014/main" val="1759271531"/>
                    </a:ext>
                  </a:extLst>
                </a:gridCol>
                <a:gridCol w="586740">
                  <a:extLst>
                    <a:ext uri="{9D8B030D-6E8A-4147-A177-3AD203B41FA5}">
                      <a16:colId xmlns:a16="http://schemas.microsoft.com/office/drawing/2014/main" val="1818489320"/>
                    </a:ext>
                  </a:extLst>
                </a:gridCol>
                <a:gridCol w="2532059">
                  <a:extLst>
                    <a:ext uri="{9D8B030D-6E8A-4147-A177-3AD203B41FA5}">
                      <a16:colId xmlns:a16="http://schemas.microsoft.com/office/drawing/2014/main" val="1338552860"/>
                    </a:ext>
                  </a:extLst>
                </a:gridCol>
              </a:tblGrid>
              <a:tr h="381000">
                <a:tc>
                  <a:txBody>
                    <a:bodyPr/>
                    <a:lstStyle/>
                    <a:p>
                      <a:pPr algn="ctr" fontAlgn="b"/>
                      <a:r>
                        <a:rPr lang="en-IN" sz="900" b="1" u="none" strike="noStrike" dirty="0">
                          <a:effectLst/>
                        </a:rPr>
                        <a:t>S. No.</a:t>
                      </a:r>
                      <a:endParaRPr lang="en-IN" sz="900" b="1" i="0" u="none" strike="noStrike" dirty="0">
                        <a:solidFill>
                          <a:srgbClr val="000000"/>
                        </a:solidFill>
                        <a:effectLst/>
                        <a:latin typeface="Calibri" panose="020F0502020204030204" pitchFamily="34" charset="0"/>
                      </a:endParaRPr>
                    </a:p>
                  </a:txBody>
                  <a:tcPr marL="5093" marR="5093" marT="4630" marB="0" anchor="b"/>
                </a:tc>
                <a:tc>
                  <a:txBody>
                    <a:bodyPr/>
                    <a:lstStyle/>
                    <a:p>
                      <a:pPr algn="ctr" fontAlgn="b"/>
                      <a:r>
                        <a:rPr lang="en-IN" sz="900" b="1" u="none" strike="noStrike" dirty="0">
                          <a:effectLst/>
                        </a:rPr>
                        <a:t>Video Link</a:t>
                      </a:r>
                      <a:endParaRPr lang="en-IN" sz="900" b="1" i="0" u="none" strike="noStrike" dirty="0">
                        <a:solidFill>
                          <a:srgbClr val="000000"/>
                        </a:solidFill>
                        <a:effectLst/>
                        <a:latin typeface="Calibri" panose="020F0502020204030204" pitchFamily="34" charset="0"/>
                      </a:endParaRPr>
                    </a:p>
                  </a:txBody>
                  <a:tcPr marL="5093" marR="5093" marT="4630" marB="0" anchor="b"/>
                </a:tc>
                <a:tc>
                  <a:txBody>
                    <a:bodyPr/>
                    <a:lstStyle/>
                    <a:p>
                      <a:pPr algn="ctr" fontAlgn="b"/>
                      <a:r>
                        <a:rPr lang="en-IN" sz="900" b="1" u="none" strike="noStrike" dirty="0">
                          <a:effectLst/>
                        </a:rPr>
                        <a:t>Video Title</a:t>
                      </a:r>
                      <a:endParaRPr lang="en-IN" sz="900" b="1" i="0" u="none" strike="noStrike" dirty="0">
                        <a:solidFill>
                          <a:srgbClr val="000000"/>
                        </a:solidFill>
                        <a:effectLst/>
                        <a:latin typeface="Calibri" panose="020F0502020204030204" pitchFamily="34" charset="0"/>
                      </a:endParaRPr>
                    </a:p>
                  </a:txBody>
                  <a:tcPr marL="5093" marR="5093" marT="4630" marB="0" anchor="b"/>
                </a:tc>
                <a:tc>
                  <a:txBody>
                    <a:bodyPr/>
                    <a:lstStyle/>
                    <a:p>
                      <a:pPr algn="ctr" fontAlgn="b"/>
                      <a:r>
                        <a:rPr lang="en-IN" sz="900" b="1" u="none" strike="noStrike" dirty="0">
                          <a:effectLst/>
                        </a:rPr>
                        <a:t>Views</a:t>
                      </a:r>
                      <a:endParaRPr lang="en-IN" sz="900" b="1" i="0" u="none" strike="noStrike" dirty="0">
                        <a:solidFill>
                          <a:srgbClr val="000000"/>
                        </a:solidFill>
                        <a:effectLst/>
                        <a:latin typeface="Calibri" panose="020F0502020204030204" pitchFamily="34" charset="0"/>
                      </a:endParaRPr>
                    </a:p>
                  </a:txBody>
                  <a:tcPr marL="5093" marR="5093" marT="4630" marB="0" anchor="b"/>
                </a:tc>
                <a:tc>
                  <a:txBody>
                    <a:bodyPr/>
                    <a:lstStyle/>
                    <a:p>
                      <a:pPr algn="ctr" fontAlgn="b"/>
                      <a:r>
                        <a:rPr lang="en-IN" sz="900" b="1" u="none" strike="noStrike" dirty="0">
                          <a:effectLst/>
                        </a:rPr>
                        <a:t>Uploaded date</a:t>
                      </a:r>
                      <a:endParaRPr lang="en-IN" sz="900" b="1" i="0" u="none" strike="noStrike" dirty="0">
                        <a:solidFill>
                          <a:srgbClr val="000000"/>
                        </a:solidFill>
                        <a:effectLst/>
                        <a:latin typeface="Calibri" panose="020F0502020204030204" pitchFamily="34" charset="0"/>
                      </a:endParaRPr>
                    </a:p>
                  </a:txBody>
                  <a:tcPr marL="5093" marR="5093" marT="4630" marB="0" anchor="b"/>
                </a:tc>
                <a:tc>
                  <a:txBody>
                    <a:bodyPr/>
                    <a:lstStyle/>
                    <a:p>
                      <a:pPr algn="ctr" fontAlgn="b"/>
                      <a:r>
                        <a:rPr lang="en-IN" sz="900" b="1" u="none" strike="noStrike" dirty="0">
                          <a:effectLst/>
                        </a:rPr>
                        <a:t>Likes</a:t>
                      </a:r>
                      <a:endParaRPr lang="en-IN" sz="900" b="1" i="0" u="none" strike="noStrike" dirty="0">
                        <a:solidFill>
                          <a:srgbClr val="000000"/>
                        </a:solidFill>
                        <a:effectLst/>
                        <a:latin typeface="Calibri" panose="020F0502020204030204" pitchFamily="34" charset="0"/>
                      </a:endParaRPr>
                    </a:p>
                  </a:txBody>
                  <a:tcPr marL="5093" marR="5093" marT="4630" marB="0" anchor="b"/>
                </a:tc>
                <a:tc>
                  <a:txBody>
                    <a:bodyPr/>
                    <a:lstStyle/>
                    <a:p>
                      <a:pPr algn="ctr" fontAlgn="b"/>
                      <a:r>
                        <a:rPr lang="en-IN" sz="900" b="1" u="none" strike="noStrike" dirty="0">
                          <a:effectLst/>
                        </a:rPr>
                        <a:t>Dislikes</a:t>
                      </a:r>
                      <a:endParaRPr lang="en-IN" sz="900" b="1" i="0" u="none" strike="noStrike" dirty="0">
                        <a:solidFill>
                          <a:srgbClr val="000000"/>
                        </a:solidFill>
                        <a:effectLst/>
                        <a:latin typeface="Calibri" panose="020F0502020204030204" pitchFamily="34" charset="0"/>
                      </a:endParaRPr>
                    </a:p>
                  </a:txBody>
                  <a:tcPr marL="5093" marR="5093" marT="4630" marB="0" anchor="b"/>
                </a:tc>
                <a:tc>
                  <a:txBody>
                    <a:bodyPr/>
                    <a:lstStyle/>
                    <a:p>
                      <a:pPr algn="ctr" fontAlgn="b"/>
                      <a:r>
                        <a:rPr lang="en-IN" sz="900" b="1" u="none" strike="noStrike" dirty="0">
                          <a:effectLst/>
                        </a:rPr>
                        <a:t>Comments</a:t>
                      </a:r>
                      <a:endParaRPr lang="en-IN" sz="900" b="1" i="0" u="none" strike="noStrike" dirty="0">
                        <a:solidFill>
                          <a:srgbClr val="000000"/>
                        </a:solidFill>
                        <a:effectLst/>
                        <a:latin typeface="Calibri" panose="020F0502020204030204" pitchFamily="34" charset="0"/>
                      </a:endParaRPr>
                    </a:p>
                  </a:txBody>
                  <a:tcPr marL="5093" marR="5093" marT="4630" marB="0" anchor="b"/>
                </a:tc>
                <a:extLst>
                  <a:ext uri="{0D108BD9-81ED-4DB2-BD59-A6C34878D82A}">
                    <a16:rowId xmlns:a16="http://schemas.microsoft.com/office/drawing/2014/main" val="3561730459"/>
                  </a:ext>
                </a:extLst>
              </a:tr>
              <a:tr h="611803">
                <a:tc>
                  <a:txBody>
                    <a:bodyPr/>
                    <a:lstStyle/>
                    <a:p>
                      <a:pPr algn="l" fontAlgn="t"/>
                      <a:r>
                        <a:rPr lang="en-IN" sz="800" u="none" strike="noStrike" dirty="0">
                          <a:effectLst/>
                        </a:rPr>
                        <a:t>0</a:t>
                      </a:r>
                      <a:endParaRPr lang="en-IN" sz="800" b="0" i="0" u="none" strike="noStrike" dirty="0">
                        <a:solidFill>
                          <a:srgbClr val="5F6368"/>
                        </a:solidFill>
                        <a:effectLst/>
                        <a:latin typeface="Inherit"/>
                      </a:endParaRPr>
                    </a:p>
                  </a:txBody>
                  <a:tcPr marL="61122" marR="5093" marT="4630" marB="0"/>
                </a:tc>
                <a:tc>
                  <a:txBody>
                    <a:bodyPr/>
                    <a:lstStyle/>
                    <a:p>
                      <a:pPr algn="l" fontAlgn="t"/>
                      <a:r>
                        <a:rPr lang="en-IN" sz="800" u="none" strike="noStrike">
                          <a:effectLst/>
                        </a:rPr>
                        <a:t>https://www.youtube.com/watch?v=bWWTk-pZX5g</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a:effectLst/>
                        </a:rPr>
                        <a:t>8 fiction books you need to read📚(&amp; that will keep you entertained during your quarantine)</a:t>
                      </a:r>
                      <a:endParaRPr lang="en-US"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382,446 views</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23-Mar-20</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18K</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341</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a:effectLst/>
                        </a:rPr>
                        <a:t>Yoo Se Na - "You know what sexy?.... Books." Hell yeah!😍📗📘📙📖 Katelyn Hussing - I love that your...</a:t>
                      </a:r>
                      <a:endParaRPr lang="en-US" sz="800" b="0" i="0" u="none" strike="noStrike">
                        <a:solidFill>
                          <a:srgbClr val="5F6368"/>
                        </a:solidFill>
                        <a:effectLst/>
                        <a:latin typeface="Inherit"/>
                      </a:endParaRPr>
                    </a:p>
                  </a:txBody>
                  <a:tcPr marL="61122" marR="5093" marT="4630" marB="0"/>
                </a:tc>
                <a:extLst>
                  <a:ext uri="{0D108BD9-81ED-4DB2-BD59-A6C34878D82A}">
                    <a16:rowId xmlns:a16="http://schemas.microsoft.com/office/drawing/2014/main" val="248838759"/>
                  </a:ext>
                </a:extLst>
              </a:tr>
              <a:tr h="611803">
                <a:tc>
                  <a:txBody>
                    <a:bodyPr/>
                    <a:lstStyle/>
                    <a:p>
                      <a:pPr algn="l" fontAlgn="t"/>
                      <a:r>
                        <a:rPr lang="en-IN" sz="800" u="none" strike="noStrike">
                          <a:effectLst/>
                        </a:rPr>
                        <a:t>1</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https://www.youtube.com/watch?v=bWWTk-pZX5g</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dirty="0">
                          <a:effectLst/>
                        </a:rPr>
                        <a:t>9 fiction books you need to read📚(&amp; that will keep you entertained during your quarantine)</a:t>
                      </a:r>
                      <a:endParaRPr lang="en-US" sz="800" b="0" i="0" u="none" strike="noStrike" dirty="0">
                        <a:solidFill>
                          <a:srgbClr val="5F6368"/>
                        </a:solidFill>
                        <a:effectLst/>
                        <a:latin typeface="Inherit"/>
                      </a:endParaRPr>
                    </a:p>
                  </a:txBody>
                  <a:tcPr marL="61122" marR="5093" marT="4630" marB="0"/>
                </a:tc>
                <a:tc>
                  <a:txBody>
                    <a:bodyPr/>
                    <a:lstStyle/>
                    <a:p>
                      <a:pPr algn="l" fontAlgn="t"/>
                      <a:r>
                        <a:rPr lang="en-IN" sz="800" u="none" strike="noStrike">
                          <a:effectLst/>
                        </a:rPr>
                        <a:t>382,446 views</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24-Mar-20</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18K</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342</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a:effectLst/>
                        </a:rPr>
                        <a:t>Yoo Se Na - "You know what sexy?.... Books." Hell yeah!😍📗📘📙📖 Katelyn Hussing - I love that your...</a:t>
                      </a:r>
                      <a:endParaRPr lang="en-US" sz="800" b="0" i="0" u="none" strike="noStrike">
                        <a:solidFill>
                          <a:srgbClr val="5F6368"/>
                        </a:solidFill>
                        <a:effectLst/>
                        <a:latin typeface="Inherit"/>
                      </a:endParaRPr>
                    </a:p>
                  </a:txBody>
                  <a:tcPr marL="61122" marR="5093" marT="4630" marB="0"/>
                </a:tc>
                <a:extLst>
                  <a:ext uri="{0D108BD9-81ED-4DB2-BD59-A6C34878D82A}">
                    <a16:rowId xmlns:a16="http://schemas.microsoft.com/office/drawing/2014/main" val="260539602"/>
                  </a:ext>
                </a:extLst>
              </a:tr>
              <a:tr h="611803">
                <a:tc>
                  <a:txBody>
                    <a:bodyPr/>
                    <a:lstStyle/>
                    <a:p>
                      <a:pPr algn="l" fontAlgn="t"/>
                      <a:r>
                        <a:rPr lang="en-IN" sz="800" u="none" strike="noStrike">
                          <a:effectLst/>
                        </a:rPr>
                        <a:t>2</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https://www.youtube.com/watch?v=bWWTk-pZX5g</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a:effectLst/>
                        </a:rPr>
                        <a:t>10 fiction books you need to read📚(&amp; that will keep you entertained during your quarantine)</a:t>
                      </a:r>
                      <a:endParaRPr lang="en-US"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382,446 views</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25-Mar-20</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18K</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343</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a:effectLst/>
                        </a:rPr>
                        <a:t>Yoo Se Na - "You know what sexy?.... Books." Hell yeah!😍📗📘📙📖 Katelyn Hussing - I love that your...</a:t>
                      </a:r>
                      <a:endParaRPr lang="en-US" sz="800" b="0" i="0" u="none" strike="noStrike">
                        <a:solidFill>
                          <a:srgbClr val="5F6368"/>
                        </a:solidFill>
                        <a:effectLst/>
                        <a:latin typeface="Inherit"/>
                      </a:endParaRPr>
                    </a:p>
                  </a:txBody>
                  <a:tcPr marL="61122" marR="5093" marT="4630" marB="0"/>
                </a:tc>
                <a:extLst>
                  <a:ext uri="{0D108BD9-81ED-4DB2-BD59-A6C34878D82A}">
                    <a16:rowId xmlns:a16="http://schemas.microsoft.com/office/drawing/2014/main" val="859395051"/>
                  </a:ext>
                </a:extLst>
              </a:tr>
              <a:tr h="611803">
                <a:tc>
                  <a:txBody>
                    <a:bodyPr/>
                    <a:lstStyle/>
                    <a:p>
                      <a:pPr algn="l" fontAlgn="t"/>
                      <a:r>
                        <a:rPr lang="en-IN" sz="800" u="none" strike="noStrike">
                          <a:effectLst/>
                        </a:rPr>
                        <a:t>3</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https://www.youtube.com/watch?v=bWWTk-pZX5g</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a:effectLst/>
                        </a:rPr>
                        <a:t>11 fiction books you need to read📚(&amp; that will keep you entertained during your quarantine)</a:t>
                      </a:r>
                      <a:endParaRPr lang="en-US"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382,446 views</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26-Mar-20</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18K</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344</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a:effectLst/>
                        </a:rPr>
                        <a:t>Yoo Se Na - "You know what sexy?.... Books." Hell yeah!😍📗📘📙📖 Katelyn Hussing - I love that your...</a:t>
                      </a:r>
                      <a:endParaRPr lang="en-US" sz="800" b="0" i="0" u="none" strike="noStrike">
                        <a:solidFill>
                          <a:srgbClr val="5F6368"/>
                        </a:solidFill>
                        <a:effectLst/>
                        <a:latin typeface="Inherit"/>
                      </a:endParaRPr>
                    </a:p>
                  </a:txBody>
                  <a:tcPr marL="61122" marR="5093" marT="4630" marB="0"/>
                </a:tc>
                <a:extLst>
                  <a:ext uri="{0D108BD9-81ED-4DB2-BD59-A6C34878D82A}">
                    <a16:rowId xmlns:a16="http://schemas.microsoft.com/office/drawing/2014/main" val="3814525542"/>
                  </a:ext>
                </a:extLst>
              </a:tr>
              <a:tr h="611803">
                <a:tc>
                  <a:txBody>
                    <a:bodyPr/>
                    <a:lstStyle/>
                    <a:p>
                      <a:pPr algn="l" fontAlgn="t"/>
                      <a:r>
                        <a:rPr lang="en-IN" sz="800" u="none" strike="noStrike">
                          <a:effectLst/>
                        </a:rPr>
                        <a:t>4</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https://www.youtube.com/watch?v=bWWTk-pZX5g</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a:effectLst/>
                        </a:rPr>
                        <a:t>12 fiction books you need to read📚(&amp; that will keep you entertained during your quarantine)</a:t>
                      </a:r>
                      <a:endParaRPr lang="en-US"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382,446 views</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27-Mar-20</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18K</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345</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a:effectLst/>
                        </a:rPr>
                        <a:t>Yoo Se Na - "You know what sexy?.... Books." Hell yeah!😍📗📘📙📖 Katelyn Hussing - I love that your...</a:t>
                      </a:r>
                      <a:endParaRPr lang="en-US" sz="800" b="0" i="0" u="none" strike="noStrike">
                        <a:solidFill>
                          <a:srgbClr val="5F6368"/>
                        </a:solidFill>
                        <a:effectLst/>
                        <a:latin typeface="Inherit"/>
                      </a:endParaRPr>
                    </a:p>
                  </a:txBody>
                  <a:tcPr marL="61122" marR="5093" marT="4630" marB="0"/>
                </a:tc>
                <a:extLst>
                  <a:ext uri="{0D108BD9-81ED-4DB2-BD59-A6C34878D82A}">
                    <a16:rowId xmlns:a16="http://schemas.microsoft.com/office/drawing/2014/main" val="2793027982"/>
                  </a:ext>
                </a:extLst>
              </a:tr>
              <a:tr h="458852">
                <a:tc>
                  <a:txBody>
                    <a:bodyPr/>
                    <a:lstStyle/>
                    <a:p>
                      <a:pPr algn="l" fontAlgn="t"/>
                      <a:r>
                        <a:rPr lang="en-IN" sz="800" u="none" strike="noStrike">
                          <a:effectLst/>
                        </a:rPr>
                        <a:t>5</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https://www.youtube.com/watch?v=gyK9USvrvDQ</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a:effectLst/>
                        </a:rPr>
                        <a:t>Top 10 BEST SELLING Books In History</a:t>
                      </a:r>
                      <a:endParaRPr lang="en-US"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575,824 views</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29-Aug-18</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12K</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996</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a:effectLst/>
                        </a:rPr>
                        <a:t>- Hello Aluxers, what's your favorite book series of all time Harry Potter or Lord of The Rings? Wh...</a:t>
                      </a:r>
                      <a:endParaRPr lang="en-US" sz="800" b="0" i="0" u="none" strike="noStrike">
                        <a:solidFill>
                          <a:srgbClr val="5F6368"/>
                        </a:solidFill>
                        <a:effectLst/>
                        <a:latin typeface="Inherit"/>
                      </a:endParaRPr>
                    </a:p>
                  </a:txBody>
                  <a:tcPr marL="61122" marR="5093" marT="4630" marB="0"/>
                </a:tc>
                <a:extLst>
                  <a:ext uri="{0D108BD9-81ED-4DB2-BD59-A6C34878D82A}">
                    <a16:rowId xmlns:a16="http://schemas.microsoft.com/office/drawing/2014/main" val="911582993"/>
                  </a:ext>
                </a:extLst>
              </a:tr>
              <a:tr h="458852">
                <a:tc>
                  <a:txBody>
                    <a:bodyPr/>
                    <a:lstStyle/>
                    <a:p>
                      <a:pPr algn="l" fontAlgn="t"/>
                      <a:r>
                        <a:rPr lang="en-IN" sz="800" u="none" strike="noStrike">
                          <a:effectLst/>
                        </a:rPr>
                        <a:t>6</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https://www.youtube.com/watch?v=GihybX7JyG8</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a:effectLst/>
                        </a:rPr>
                        <a:t>(Full Audiobook) This Book Will Change Everything! (Amazing!)</a:t>
                      </a:r>
                      <a:endParaRPr lang="en-US"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4,692,014 views</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30-Oct-17</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61K</a:t>
                      </a:r>
                      <a:endParaRPr lang="en-IN" sz="800" b="0" i="0" u="none" strike="noStrike">
                        <a:solidFill>
                          <a:srgbClr val="5F6368"/>
                        </a:solidFill>
                        <a:effectLst/>
                        <a:latin typeface="Inherit"/>
                      </a:endParaRPr>
                    </a:p>
                  </a:txBody>
                  <a:tcPr marL="61122" marR="5093" marT="4630" marB="0"/>
                </a:tc>
                <a:tc>
                  <a:txBody>
                    <a:bodyPr/>
                    <a:lstStyle/>
                    <a:p>
                      <a:pPr algn="l" fontAlgn="t"/>
                      <a:r>
                        <a:rPr lang="en-IN" sz="800" u="none" strike="noStrike">
                          <a:effectLst/>
                        </a:rPr>
                        <a:t>4.3K</a:t>
                      </a:r>
                      <a:endParaRPr lang="en-IN" sz="800" b="0" i="0" u="none" strike="noStrike">
                        <a:solidFill>
                          <a:srgbClr val="5F6368"/>
                        </a:solidFill>
                        <a:effectLst/>
                        <a:latin typeface="Inherit"/>
                      </a:endParaRPr>
                    </a:p>
                  </a:txBody>
                  <a:tcPr marL="61122" marR="5093" marT="4630" marB="0"/>
                </a:tc>
                <a:tc>
                  <a:txBody>
                    <a:bodyPr/>
                    <a:lstStyle/>
                    <a:p>
                      <a:pPr algn="l" fontAlgn="t"/>
                      <a:r>
                        <a:rPr lang="en-US" sz="800" u="none" strike="noStrike" dirty="0">
                          <a:effectLst/>
                        </a:rPr>
                        <a:t>Brian Perkins - I love audiobooks. I use </a:t>
                      </a:r>
                      <a:r>
                        <a:rPr lang="en-US" sz="800" u="none" strike="noStrike" dirty="0" err="1">
                          <a:effectLst/>
                        </a:rPr>
                        <a:t>youtube</a:t>
                      </a:r>
                      <a:r>
                        <a:rPr lang="en-US" sz="800" u="none" strike="noStrike" dirty="0">
                          <a:effectLst/>
                        </a:rPr>
                        <a:t> now instead of audible....too expensive. Brian D - ...</a:t>
                      </a:r>
                      <a:endParaRPr lang="en-US" sz="800" b="0" i="0" u="none" strike="noStrike" dirty="0">
                        <a:solidFill>
                          <a:srgbClr val="5F6368"/>
                        </a:solidFill>
                        <a:effectLst/>
                        <a:latin typeface="Inherit"/>
                      </a:endParaRPr>
                    </a:p>
                  </a:txBody>
                  <a:tcPr marL="61122" marR="5093" marT="4630" marB="0"/>
                </a:tc>
                <a:extLst>
                  <a:ext uri="{0D108BD9-81ED-4DB2-BD59-A6C34878D82A}">
                    <a16:rowId xmlns:a16="http://schemas.microsoft.com/office/drawing/2014/main" val="3406963302"/>
                  </a:ext>
                </a:extLst>
              </a:tr>
            </a:tbl>
          </a:graphicData>
        </a:graphic>
      </p:graphicFrame>
    </p:spTree>
    <p:extLst>
      <p:ext uri="{BB962C8B-B14F-4D97-AF65-F5344CB8AC3E}">
        <p14:creationId xmlns:p14="http://schemas.microsoft.com/office/powerpoint/2010/main" val="3360956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10600" cy="1293028"/>
          </a:xfrm>
        </p:spPr>
        <p:txBody>
          <a:bodyPr>
            <a:normAutofit/>
          </a:bodyPr>
          <a:lstStyle/>
          <a:p>
            <a:pPr algn="ctr"/>
            <a:r>
              <a:rPr lang="en-US" b="1" dirty="0">
                <a:latin typeface="Times New Roman" pitchFamily="18" charset="0"/>
                <a:cs typeface="Times New Roman" pitchFamily="18" charset="0"/>
              </a:rPr>
              <a:t>Work Plan</a:t>
            </a:r>
          </a:p>
        </p:txBody>
      </p:sp>
      <p:sp>
        <p:nvSpPr>
          <p:cNvPr id="3" name="Content Placeholder 2"/>
          <p:cNvSpPr>
            <a:spLocks noGrp="1"/>
          </p:cNvSpPr>
          <p:nvPr>
            <p:ph idx="1"/>
          </p:nvPr>
        </p:nvSpPr>
        <p:spPr>
          <a:xfrm>
            <a:off x="228600" y="1922920"/>
            <a:ext cx="8686800" cy="4706480"/>
          </a:xfrm>
        </p:spPr>
        <p:txBody>
          <a:bodyPr>
            <a:normAutofit/>
          </a:bodyPr>
          <a:lstStyle/>
          <a:p>
            <a:pPr lvl="0" algn="just">
              <a:lnSpc>
                <a:spcPct val="150000"/>
              </a:lnSpc>
            </a:pPr>
            <a:r>
              <a:rPr lang="en-US" sz="1800" dirty="0">
                <a:latin typeface="Times New Roman" pitchFamily="18" charset="0"/>
                <a:cs typeface="Times New Roman" pitchFamily="18" charset="0"/>
              </a:rPr>
              <a:t>Extraction of  YouTube dataset.</a:t>
            </a:r>
          </a:p>
          <a:p>
            <a:pPr lvl="0" algn="just">
              <a:lnSpc>
                <a:spcPct val="150000"/>
              </a:lnSpc>
            </a:pPr>
            <a:r>
              <a:rPr lang="en-US" sz="1800" dirty="0">
                <a:latin typeface="Times New Roman" pitchFamily="18" charset="0"/>
                <a:cs typeface="Times New Roman" pitchFamily="18" charset="0"/>
              </a:rPr>
              <a:t>Create a webpage using html and CSS.</a:t>
            </a:r>
          </a:p>
          <a:p>
            <a:pPr lvl="0" algn="just">
              <a:lnSpc>
                <a:spcPct val="150000"/>
              </a:lnSpc>
            </a:pPr>
            <a:r>
              <a:rPr lang="en-US" sz="1800" dirty="0">
                <a:latin typeface="Times New Roman" pitchFamily="18" charset="0"/>
                <a:cs typeface="Times New Roman" pitchFamily="18" charset="0"/>
              </a:rPr>
              <a:t>Prepare the Python program to run the algorithm.</a:t>
            </a:r>
          </a:p>
          <a:p>
            <a:pPr lvl="0" algn="just">
              <a:lnSpc>
                <a:spcPct val="150000"/>
              </a:lnSpc>
            </a:pPr>
            <a:r>
              <a:rPr lang="en-US" sz="1800" dirty="0">
                <a:latin typeface="Times New Roman" pitchFamily="18" charset="0"/>
                <a:cs typeface="Times New Roman" pitchFamily="18" charset="0"/>
              </a:rPr>
              <a:t>Using the dataset in the python program.</a:t>
            </a:r>
          </a:p>
          <a:p>
            <a:pPr lvl="0" algn="just">
              <a:lnSpc>
                <a:spcPct val="150000"/>
              </a:lnSpc>
            </a:pPr>
            <a:r>
              <a:rPr lang="en-US" sz="1800" dirty="0">
                <a:latin typeface="Times New Roman" pitchFamily="18" charset="0"/>
                <a:cs typeface="Times New Roman" pitchFamily="18" charset="0"/>
              </a:rPr>
              <a:t>Display the result set based on the input in webpage.</a:t>
            </a:r>
          </a:p>
        </p:txBody>
      </p:sp>
    </p:spTree>
    <p:extLst>
      <p:ext uri="{BB962C8B-B14F-4D97-AF65-F5344CB8AC3E}">
        <p14:creationId xmlns:p14="http://schemas.microsoft.com/office/powerpoint/2010/main" val="947073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21132"/>
            <a:ext cx="8610600" cy="802868"/>
          </a:xfrm>
        </p:spPr>
        <p:txBody>
          <a:bodyPr>
            <a:normAutofit/>
          </a:bodyPr>
          <a:lstStyle/>
          <a:p>
            <a:pPr algn="ctr"/>
            <a:r>
              <a:rPr lang="en-US" b="1" dirty="0">
                <a:latin typeface="Times New Roman" pitchFamily="18" charset="0"/>
                <a:cs typeface="Times New Roman" pitchFamily="18" charset="0"/>
              </a:rPr>
              <a:t>Work done so far</a:t>
            </a:r>
          </a:p>
        </p:txBody>
      </p:sp>
      <p:sp>
        <p:nvSpPr>
          <p:cNvPr id="3" name="Content Placeholder 2"/>
          <p:cNvSpPr>
            <a:spLocks noGrp="1"/>
          </p:cNvSpPr>
          <p:nvPr>
            <p:ph idx="1"/>
          </p:nvPr>
        </p:nvSpPr>
        <p:spPr>
          <a:xfrm>
            <a:off x="228600" y="2106206"/>
            <a:ext cx="8686800" cy="4093388"/>
          </a:xfrm>
        </p:spPr>
        <p:txBody>
          <a:bodyPr>
            <a:normAutofit/>
          </a:bodyPr>
          <a:lstStyle/>
          <a:p>
            <a:pPr lvl="0" algn="just">
              <a:lnSpc>
                <a:spcPct val="150000"/>
              </a:lnSpc>
            </a:pPr>
            <a:r>
              <a:rPr lang="en-US" sz="2000" dirty="0">
                <a:latin typeface="Times New Roman" pitchFamily="18" charset="0"/>
                <a:cs typeface="Times New Roman" pitchFamily="18" charset="0"/>
              </a:rPr>
              <a:t>Extraction of  YouTube dataset.</a:t>
            </a:r>
          </a:p>
          <a:p>
            <a:pPr lvl="0" algn="just">
              <a:lnSpc>
                <a:spcPct val="150000"/>
              </a:lnSpc>
            </a:pPr>
            <a:r>
              <a:rPr lang="en-US" sz="2000" dirty="0">
                <a:latin typeface="Times New Roman" pitchFamily="18" charset="0"/>
                <a:cs typeface="Times New Roman" pitchFamily="18" charset="0"/>
              </a:rPr>
              <a:t>Designing of webpage</a:t>
            </a:r>
          </a:p>
        </p:txBody>
      </p:sp>
    </p:spTree>
    <p:extLst>
      <p:ext uri="{BB962C8B-B14F-4D97-AF65-F5344CB8AC3E}">
        <p14:creationId xmlns:p14="http://schemas.microsoft.com/office/powerpoint/2010/main" val="374663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99249"/>
            <a:ext cx="8610600" cy="877151"/>
          </a:xfrm>
        </p:spPr>
        <p:txBody>
          <a:bodyPr>
            <a:normAutofit/>
          </a:bodyPr>
          <a:lstStyle/>
          <a:p>
            <a:pPr algn="ctr"/>
            <a:r>
              <a:rPr lang="en-US" b="1" dirty="0">
                <a:latin typeface="Times New Roman" pitchFamily="18" charset="0"/>
                <a:cs typeface="Times New Roman" pitchFamily="18" charset="0"/>
              </a:rPr>
              <a:t>Work Needs to be done</a:t>
            </a:r>
          </a:p>
        </p:txBody>
      </p:sp>
      <p:sp>
        <p:nvSpPr>
          <p:cNvPr id="3" name="Content Placeholder 2"/>
          <p:cNvSpPr>
            <a:spLocks noGrp="1"/>
          </p:cNvSpPr>
          <p:nvPr>
            <p:ph idx="1"/>
          </p:nvPr>
        </p:nvSpPr>
        <p:spPr>
          <a:xfrm>
            <a:off x="228600" y="2133600"/>
            <a:ext cx="8686800" cy="4135407"/>
          </a:xfrm>
        </p:spPr>
        <p:txBody>
          <a:bodyPr>
            <a:normAutofit/>
          </a:bodyPr>
          <a:lstStyle/>
          <a:p>
            <a:pPr lvl="0" algn="just">
              <a:lnSpc>
                <a:spcPct val="150000"/>
              </a:lnSpc>
            </a:pPr>
            <a:r>
              <a:rPr lang="en-US" sz="1800" dirty="0">
                <a:latin typeface="Times New Roman" pitchFamily="18" charset="0"/>
                <a:cs typeface="Times New Roman" pitchFamily="18" charset="0"/>
              </a:rPr>
              <a:t>Need to extraction additional of  YouTube dataset.</a:t>
            </a:r>
          </a:p>
          <a:p>
            <a:pPr lvl="0" algn="just">
              <a:lnSpc>
                <a:spcPct val="150000"/>
              </a:lnSpc>
            </a:pPr>
            <a:r>
              <a:rPr lang="en-US" sz="1800" dirty="0">
                <a:latin typeface="Times New Roman" pitchFamily="18" charset="0"/>
                <a:cs typeface="Times New Roman" pitchFamily="18" charset="0"/>
              </a:rPr>
              <a:t>Need to fix webpage based on </a:t>
            </a:r>
          </a:p>
          <a:p>
            <a:pPr lvl="0" algn="just">
              <a:lnSpc>
                <a:spcPct val="150000"/>
              </a:lnSpc>
            </a:pPr>
            <a:r>
              <a:rPr lang="en-US" sz="1800" dirty="0">
                <a:latin typeface="Times New Roman" pitchFamily="18" charset="0"/>
                <a:cs typeface="Times New Roman" pitchFamily="18" charset="0"/>
              </a:rPr>
              <a:t>Need to prepare the Python program to run the algorithm.</a:t>
            </a:r>
          </a:p>
          <a:p>
            <a:pPr lvl="0" algn="just">
              <a:lnSpc>
                <a:spcPct val="150000"/>
              </a:lnSpc>
            </a:pPr>
            <a:r>
              <a:rPr lang="en-US" sz="1800" dirty="0">
                <a:latin typeface="Times New Roman" pitchFamily="18" charset="0"/>
                <a:cs typeface="Times New Roman" pitchFamily="18" charset="0"/>
              </a:rPr>
              <a:t>Need to use the dataset in the python program.</a:t>
            </a:r>
          </a:p>
          <a:p>
            <a:pPr lvl="0" algn="just">
              <a:lnSpc>
                <a:spcPct val="150000"/>
              </a:lnSpc>
            </a:pPr>
            <a:r>
              <a:rPr lang="en-US" sz="1800" dirty="0">
                <a:latin typeface="Times New Roman" pitchFamily="18" charset="0"/>
                <a:cs typeface="Times New Roman" pitchFamily="18" charset="0"/>
              </a:rPr>
              <a:t>Need to display the result set based on the input in webpage.</a:t>
            </a:r>
          </a:p>
          <a:p>
            <a:pPr marL="0" indent="0" algn="just">
              <a:lnSpc>
                <a:spcPct val="150000"/>
              </a:lnSpc>
              <a:buNone/>
            </a:pPr>
            <a:endParaRPr lang="en-US" sz="1800" dirty="0"/>
          </a:p>
        </p:txBody>
      </p:sp>
    </p:spTree>
    <p:extLst>
      <p:ext uri="{BB962C8B-B14F-4D97-AF65-F5344CB8AC3E}">
        <p14:creationId xmlns:p14="http://schemas.microsoft.com/office/powerpoint/2010/main" val="423852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599"/>
            <a:ext cx="8458200" cy="676594"/>
          </a:xfrm>
        </p:spPr>
        <p:txBody>
          <a:bodyPr>
            <a:normAutofit/>
          </a:bodyPr>
          <a:lstStyle/>
          <a:p>
            <a:pPr algn="ctr"/>
            <a:r>
              <a:rPr lang="en-US" b="1" dirty="0">
                <a:latin typeface="Times New Roman" pitchFamily="18" charset="0"/>
                <a:cs typeface="Times New Roman" pitchFamily="18" charset="0"/>
              </a:rPr>
              <a:t>REFERENCE</a:t>
            </a:r>
          </a:p>
        </p:txBody>
      </p:sp>
      <p:sp>
        <p:nvSpPr>
          <p:cNvPr id="3" name="Content Placeholder 2"/>
          <p:cNvSpPr>
            <a:spLocks noGrp="1"/>
          </p:cNvSpPr>
          <p:nvPr>
            <p:ph idx="1"/>
          </p:nvPr>
        </p:nvSpPr>
        <p:spPr>
          <a:xfrm>
            <a:off x="152400" y="1371600"/>
            <a:ext cx="8839200" cy="5257800"/>
          </a:xfrm>
        </p:spPr>
        <p:txBody>
          <a:bodyPr>
            <a:normAutofit/>
          </a:bodyPr>
          <a:lstStyle/>
          <a:p>
            <a:pPr marL="0" indent="0" algn="just">
              <a:lnSpc>
                <a:spcPct val="150000"/>
              </a:lnSpc>
              <a:buNone/>
            </a:pPr>
            <a:r>
              <a:rPr lang="en-US" sz="1600" dirty="0">
                <a:latin typeface="Times New Roman" pitchFamily="18" charset="0"/>
                <a:cs typeface="Times New Roman" pitchFamily="18" charset="0"/>
              </a:rPr>
              <a:t>[1].  H. Shaban. (Sep. 19, 2019). Nearly Half of Cellphone Calls Will be Scams by 2019, Report Says. The Washington Post. Accessed: Feb. 21, 2020. </a:t>
            </a:r>
          </a:p>
          <a:p>
            <a:pPr marL="0" indent="0" algn="just">
              <a:lnSpc>
                <a:spcPct val="150000"/>
              </a:lnSpc>
              <a:buNone/>
            </a:pPr>
            <a:r>
              <a:rPr lang="en-US" sz="1600" dirty="0">
                <a:latin typeface="Times New Roman" pitchFamily="18" charset="0"/>
                <a:cs typeface="Times New Roman" pitchFamily="18" charset="0"/>
              </a:rPr>
              <a:t>[2]. O. Abayomi-Alli, S. Misra, A. Abayomi-Alli, and M. </a:t>
            </a:r>
            <a:r>
              <a:rPr lang="en-US" sz="1600" dirty="0" err="1">
                <a:latin typeface="Times New Roman" pitchFamily="18" charset="0"/>
                <a:cs typeface="Times New Roman" pitchFamily="18" charset="0"/>
              </a:rPr>
              <a:t>Odusami</a:t>
            </a:r>
            <a:r>
              <a:rPr lang="en-US" sz="1600" dirty="0">
                <a:latin typeface="Times New Roman" pitchFamily="18" charset="0"/>
                <a:cs typeface="Times New Roman" pitchFamily="18" charset="0"/>
              </a:rPr>
              <a:t>, ‘‘A review of soft techniques for SMS spam classification: Methods, approaches and applications,’’ Eng. Appl. </a:t>
            </a:r>
            <a:r>
              <a:rPr lang="en-US" sz="1600" dirty="0" err="1">
                <a:latin typeface="Times New Roman" pitchFamily="18" charset="0"/>
                <a:cs typeface="Times New Roman" pitchFamily="18" charset="0"/>
              </a:rPr>
              <a:t>Artif</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Intell</a:t>
            </a:r>
            <a:r>
              <a:rPr lang="en-US" sz="1600" dirty="0">
                <a:latin typeface="Times New Roman" pitchFamily="18" charset="0"/>
                <a:cs typeface="Times New Roman" pitchFamily="18" charset="0"/>
              </a:rPr>
              <a:t>., vol. 86, pp. 197–212, Nov. 2019.</a:t>
            </a:r>
          </a:p>
          <a:p>
            <a:pPr marL="0" indent="0" algn="just">
              <a:lnSpc>
                <a:spcPct val="150000"/>
              </a:lnSpc>
              <a:buNone/>
            </a:pPr>
            <a:r>
              <a:rPr lang="en-US" sz="1600" dirty="0">
                <a:latin typeface="Times New Roman" pitchFamily="18" charset="0"/>
                <a:cs typeface="Times New Roman" pitchFamily="18" charset="0"/>
              </a:rPr>
              <a:t>[3]. O. M. E. </a:t>
            </a:r>
            <a:r>
              <a:rPr lang="en-US" sz="1600" dirty="0" err="1">
                <a:latin typeface="Times New Roman" pitchFamily="18" charset="0"/>
                <a:cs typeface="Times New Roman" pitchFamily="18" charset="0"/>
              </a:rPr>
              <a:t>Ebadati</a:t>
            </a:r>
            <a:r>
              <a:rPr lang="en-US" sz="1600" dirty="0">
                <a:latin typeface="Times New Roman" pitchFamily="18" charset="0"/>
                <a:cs typeface="Times New Roman" pitchFamily="18" charset="0"/>
              </a:rPr>
              <a:t> and F. </a:t>
            </a:r>
            <a:r>
              <a:rPr lang="en-US" sz="1600" dirty="0" err="1">
                <a:latin typeface="Times New Roman" pitchFamily="18" charset="0"/>
                <a:cs typeface="Times New Roman" pitchFamily="18" charset="0"/>
              </a:rPr>
              <a:t>Ahmadzadeh</a:t>
            </a:r>
            <a:r>
              <a:rPr lang="en-US" sz="1600" dirty="0">
                <a:latin typeface="Times New Roman" pitchFamily="18" charset="0"/>
                <a:cs typeface="Times New Roman" pitchFamily="18" charset="0"/>
              </a:rPr>
              <a:t>, ‘‘Classification spam email with elimination of unsuitable features with hybrid of GA-naive Bayes,’’ J. Inf. </a:t>
            </a:r>
            <a:r>
              <a:rPr lang="en-US" sz="1600" dirty="0" err="1">
                <a:latin typeface="Times New Roman" pitchFamily="18" charset="0"/>
                <a:cs typeface="Times New Roman" pitchFamily="18" charset="0"/>
              </a:rPr>
              <a:t>Knowl</a:t>
            </a:r>
            <a:r>
              <a:rPr lang="en-US" sz="1600" dirty="0">
                <a:latin typeface="Times New Roman" pitchFamily="18" charset="0"/>
                <a:cs typeface="Times New Roman" pitchFamily="18" charset="0"/>
              </a:rPr>
              <a:t>. Manage., vol. 18, no. 1, Mar. 2019.</a:t>
            </a:r>
          </a:p>
          <a:p>
            <a:pPr marL="0" indent="0" algn="just">
              <a:lnSpc>
                <a:spcPct val="150000"/>
              </a:lnSpc>
              <a:buNone/>
            </a:pPr>
            <a:r>
              <a:rPr lang="en-US" sz="1600" dirty="0">
                <a:latin typeface="Times New Roman" pitchFamily="18" charset="0"/>
                <a:cs typeface="Times New Roman" pitchFamily="18" charset="0"/>
              </a:rPr>
              <a:t>[4]. M. S. Hanif and M. Bilal, ‘‘Competitive residual neural network for image classification,’’ ICT Exp., vol. 6, no. 1, pp. 28–37, Mar. 2020. </a:t>
            </a:r>
          </a:p>
          <a:p>
            <a:pPr marL="0" indent="0" algn="just">
              <a:lnSpc>
                <a:spcPct val="150000"/>
              </a:lnSpc>
              <a:buNone/>
            </a:pPr>
            <a:r>
              <a:rPr lang="en-US" sz="1600" dirty="0">
                <a:latin typeface="Times New Roman" pitchFamily="18" charset="0"/>
                <a:cs typeface="Times New Roman" pitchFamily="18" charset="0"/>
              </a:rPr>
              <a:t>[5]. H. Liu, M. Zhou, and Q. Liu, ‘‘An embedded feature selection method for imbalanced data classification,’’ IEEE/CAA J. </a:t>
            </a:r>
            <a:r>
              <a:rPr lang="en-US" sz="1600" dirty="0" err="1">
                <a:latin typeface="Times New Roman" pitchFamily="18" charset="0"/>
                <a:cs typeface="Times New Roman" pitchFamily="18" charset="0"/>
              </a:rPr>
              <a:t>Automatica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Sinica</a:t>
            </a:r>
            <a:r>
              <a:rPr lang="en-US" sz="1600" dirty="0">
                <a:latin typeface="Times New Roman" pitchFamily="18" charset="0"/>
                <a:cs typeface="Times New Roman" pitchFamily="18" charset="0"/>
              </a:rPr>
              <a:t>, vol. 6, no. 3, pp. 703–715, May 2019.</a:t>
            </a:r>
          </a:p>
        </p:txBody>
      </p:sp>
    </p:spTree>
    <p:extLst>
      <p:ext uri="{BB962C8B-B14F-4D97-AF65-F5344CB8AC3E}">
        <p14:creationId xmlns:p14="http://schemas.microsoft.com/office/powerpoint/2010/main" val="50308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914400"/>
            <a:ext cx="8305800" cy="835827"/>
          </a:xfrm>
        </p:spPr>
        <p:txBody>
          <a:bodyPr>
            <a:noAutofit/>
          </a:bodyPr>
          <a:lstStyle/>
          <a:p>
            <a:pPr algn="ctr"/>
            <a:r>
              <a:rPr lang="en-US" dirty="0">
                <a:latin typeface="Times New Roman" panose="02020603050405020304" pitchFamily="18" charset="0"/>
                <a:cs typeface="Times New Roman" panose="02020603050405020304" pitchFamily="18" charset="0"/>
              </a:rPr>
              <a:t>Guide Approval</a:t>
            </a:r>
          </a:p>
        </p:txBody>
      </p:sp>
    </p:spTree>
    <p:extLst>
      <p:ext uri="{BB962C8B-B14F-4D97-AF65-F5344CB8AC3E}">
        <p14:creationId xmlns:p14="http://schemas.microsoft.com/office/powerpoint/2010/main" val="21750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17045"/>
            <a:ext cx="8458200" cy="883155"/>
          </a:xfrm>
        </p:spPr>
        <p:txBody>
          <a:bodyPr>
            <a:normAutofit/>
          </a:bodyPr>
          <a:lstStyle/>
          <a:p>
            <a:pPr algn="ctr"/>
            <a:r>
              <a:rPr lang="en-US" sz="4000" b="1" dirty="0">
                <a:latin typeface="Times New Roman" pitchFamily="18" charset="0"/>
                <a:cs typeface="Times New Roman" pitchFamily="18" charset="0"/>
              </a:rPr>
              <a:t>MOTIVATION OF PROJECT</a:t>
            </a:r>
          </a:p>
        </p:txBody>
      </p:sp>
      <p:sp>
        <p:nvSpPr>
          <p:cNvPr id="3" name="Content Placeholder 2"/>
          <p:cNvSpPr>
            <a:spLocks noGrp="1"/>
          </p:cNvSpPr>
          <p:nvPr>
            <p:ph idx="1"/>
          </p:nvPr>
        </p:nvSpPr>
        <p:spPr>
          <a:xfrm>
            <a:off x="152400" y="1905000"/>
            <a:ext cx="8763000" cy="4471240"/>
          </a:xfrm>
        </p:spPr>
        <p:txBody>
          <a:bodyPr>
            <a:normAutofit/>
          </a:bodyPr>
          <a:lstStyle/>
          <a:p>
            <a:pPr algn="just">
              <a:lnSpc>
                <a:spcPct val="150000"/>
              </a:lnSpc>
            </a:pPr>
            <a:r>
              <a:rPr lang="en-US" sz="1800" dirty="0">
                <a:latin typeface="Times New Roman" pitchFamily="18" charset="0"/>
                <a:cs typeface="Times New Roman" pitchFamily="18" charset="0"/>
              </a:rPr>
              <a:t>Spam,  poses  a  huge  challenge  for  researchers  aiming  to  find  ways  to  detect  or  exclude  these unwanted messages from nearly every online media. </a:t>
            </a:r>
          </a:p>
          <a:p>
            <a:pPr algn="just">
              <a:lnSpc>
                <a:spcPct val="150000"/>
              </a:lnSpc>
            </a:pPr>
            <a:r>
              <a:rPr lang="en-US" sz="1800" dirty="0">
                <a:latin typeface="Times New Roman" pitchFamily="18" charset="0"/>
                <a:cs typeface="Times New Roman" pitchFamily="18" charset="0"/>
              </a:rPr>
              <a:t>Many studies focused on traditional methods, such as content-based  analysis  or extraction  of  features  from  the  content  or their  information.  </a:t>
            </a:r>
          </a:p>
          <a:p>
            <a:pPr algn="just">
              <a:lnSpc>
                <a:spcPct val="150000"/>
              </a:lnSpc>
            </a:pPr>
            <a:r>
              <a:rPr lang="en-US" sz="1800" dirty="0">
                <a:latin typeface="Times New Roman" pitchFamily="18" charset="0"/>
                <a:cs typeface="Times New Roman" pitchFamily="18" charset="0"/>
              </a:rPr>
              <a:t>Analysis  of  users’ behavior is often, used to improve the accuracy and performance of spam detection. </a:t>
            </a:r>
          </a:p>
          <a:p>
            <a:pPr algn="just">
              <a:lnSpc>
                <a:spcPct val="150000"/>
              </a:lnSpc>
            </a:pPr>
            <a:r>
              <a:rPr lang="en-US" sz="1800" dirty="0">
                <a:latin typeface="Times New Roman" pitchFamily="18" charset="0"/>
                <a:cs typeface="Times New Roman" pitchFamily="18" charset="0"/>
              </a:rPr>
              <a:t>In an experiment based on content analysis, Rathod and </a:t>
            </a:r>
            <a:r>
              <a:rPr lang="en-US" sz="1800" dirty="0" err="1">
                <a:latin typeface="Times New Roman" pitchFamily="18" charset="0"/>
                <a:cs typeface="Times New Roman" pitchFamily="18" charset="0"/>
              </a:rPr>
              <a:t>Pattewar</a:t>
            </a:r>
            <a:r>
              <a:rPr lang="en-US" sz="1800" dirty="0">
                <a:latin typeface="Times New Roman" pitchFamily="18" charset="0"/>
                <a:cs typeface="Times New Roman" pitchFamily="18" charset="0"/>
              </a:rPr>
              <a:t>  analyzed a body of the Gmail dataset to classify legitimate and spam email using the Bayesian classifier model. </a:t>
            </a:r>
          </a:p>
        </p:txBody>
      </p:sp>
    </p:spTree>
    <p:extLst>
      <p:ext uri="{BB962C8B-B14F-4D97-AF65-F5344CB8AC3E}">
        <p14:creationId xmlns:p14="http://schemas.microsoft.com/office/powerpoint/2010/main" val="139602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763000" cy="5410200"/>
          </a:xfrm>
        </p:spPr>
        <p:txBody>
          <a:bodyPr>
            <a:normAutofit/>
          </a:bodyPr>
          <a:lstStyle/>
          <a:p>
            <a:pPr algn="just">
              <a:lnSpc>
                <a:spcPct val="150000"/>
              </a:lnSpc>
            </a:pPr>
            <a:r>
              <a:rPr lang="en-US" sz="1800" dirty="0">
                <a:latin typeface="Times New Roman" pitchFamily="18" charset="0"/>
                <a:cs typeface="Times New Roman" pitchFamily="18" charset="0"/>
              </a:rPr>
              <a:t>The proposed Bayesian classifier was able to achieve as high as 96.46% accuracy. Moreover, similarity and relevance are important features used to distinguish spams from regular messages. Liu et al. developed two algorithms to identify false reviews on Amazon.com based on the similarity of the reviews and how much the review content is related to  the product and  to describe some  common behavior features of  spammers in  the spam review. </a:t>
            </a:r>
          </a:p>
          <a:p>
            <a:pPr algn="just">
              <a:lnSpc>
                <a:spcPct val="150000"/>
              </a:lnSpc>
            </a:pPr>
            <a:r>
              <a:rPr lang="en-US" sz="1800" dirty="0">
                <a:latin typeface="Times New Roman" pitchFamily="18" charset="0"/>
                <a:cs typeface="Times New Roman" pitchFamily="18" charset="0"/>
              </a:rPr>
              <a:t>According to the observation, it was found that if the similarity of the two reviews is greater than 70%, then the second review was identified as a copied review. </a:t>
            </a:r>
          </a:p>
          <a:p>
            <a:pPr algn="just">
              <a:lnSpc>
                <a:spcPct val="150000"/>
              </a:lnSpc>
            </a:pPr>
            <a:r>
              <a:rPr lang="en-US" sz="1800" dirty="0">
                <a:latin typeface="Times New Roman" pitchFamily="18" charset="0"/>
                <a:cs typeface="Times New Roman" pitchFamily="18" charset="0"/>
              </a:rPr>
              <a:t>The   results showed that 54% of mobile phone reviews on  Amazon.com  are  copied  from  existing reviews.  </a:t>
            </a:r>
          </a:p>
          <a:p>
            <a:pPr algn="just">
              <a:lnSpc>
                <a:spcPct val="150000"/>
              </a:lnSpc>
            </a:pPr>
            <a:r>
              <a:rPr lang="en-US" sz="1800" dirty="0">
                <a:latin typeface="Times New Roman" pitchFamily="18" charset="0"/>
                <a:cs typeface="Times New Roman" pitchFamily="18" charset="0"/>
              </a:rPr>
              <a:t>Jindal  and Liu  categorized  customer  reviews  of Amazon.com  into three  types:  false opinion,  brand  review,  and non-reviews. </a:t>
            </a:r>
          </a:p>
        </p:txBody>
      </p:sp>
    </p:spTree>
    <p:extLst>
      <p:ext uri="{BB962C8B-B14F-4D97-AF65-F5344CB8AC3E}">
        <p14:creationId xmlns:p14="http://schemas.microsoft.com/office/powerpoint/2010/main" val="273015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534400" cy="731838"/>
          </a:xfrm>
        </p:spPr>
        <p:txBody>
          <a:bodyPr>
            <a:noAutofit/>
          </a:bodyPr>
          <a:lstStyle/>
          <a:p>
            <a:pPr algn="ctr"/>
            <a:r>
              <a:rPr lang="en-US" b="1" dirty="0">
                <a:latin typeface="Times New Roman" pitchFamily="18" charset="0"/>
                <a:cs typeface="Times New Roman" pitchFamily="18" charset="0"/>
              </a:rPr>
              <a:t>EXISTING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8686800" cy="5248808"/>
          </a:xfrm>
        </p:spPr>
        <p:txBody>
          <a:bodyPr>
            <a:normAutofit/>
          </a:bodyPr>
          <a:lstStyle/>
          <a:p>
            <a:pPr algn="just">
              <a:lnSpc>
                <a:spcPct val="150000"/>
              </a:lnSpc>
            </a:pPr>
            <a:r>
              <a:rPr lang="en-US" sz="1800" dirty="0">
                <a:latin typeface="Times New Roman" pitchFamily="18" charset="0"/>
                <a:cs typeface="Times New Roman" pitchFamily="18" charset="0"/>
              </a:rPr>
              <a:t>YouTube has its own spam filtering system, though there are still spam comments that are not being caught.</a:t>
            </a:r>
          </a:p>
          <a:p>
            <a:pPr algn="just">
              <a:lnSpc>
                <a:spcPct val="150000"/>
              </a:lnSpc>
            </a:pPr>
            <a:r>
              <a:rPr lang="en-US" sz="1800" dirty="0">
                <a:latin typeface="Times New Roman" pitchFamily="18" charset="0"/>
                <a:cs typeface="Times New Roman" pitchFamily="18" charset="0"/>
              </a:rPr>
              <a:t>We review related studies on YouTube spam comments and propose the Cascaded Ensemble Machine Learning Model aware YouTube Spam Comments Detection Scheme to improve the performance of the model. </a:t>
            </a:r>
          </a:p>
          <a:p>
            <a:pPr algn="just">
              <a:lnSpc>
                <a:spcPct val="150000"/>
              </a:lnSpc>
            </a:pPr>
            <a:r>
              <a:rPr lang="en-US" sz="1800" dirty="0">
                <a:latin typeface="Times New Roman" pitchFamily="18" charset="0"/>
                <a:cs typeface="Times New Roman" pitchFamily="18" charset="0"/>
              </a:rPr>
              <a:t>In previous studies, various machine learning techniques were applied to each dataset to detect spam comments and compare their performance. </a:t>
            </a:r>
          </a:p>
          <a:p>
            <a:pPr algn="just">
              <a:lnSpc>
                <a:spcPct val="150000"/>
              </a:lnSpc>
            </a:pPr>
            <a:r>
              <a:rPr lang="en-US" sz="1800" dirty="0">
                <a:latin typeface="Times New Roman" pitchFamily="18" charset="0"/>
                <a:cs typeface="Times New Roman" pitchFamily="18" charset="0"/>
              </a:rPr>
              <a:t>Therefore, we implements an ensemble machine learning method that combines the results of several models to produce the final result.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6896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51" y="609600"/>
            <a:ext cx="8610600" cy="960438"/>
          </a:xfrm>
        </p:spPr>
        <p:txBody>
          <a:bodyPr>
            <a:noAutofit/>
          </a:bodyPr>
          <a:lstStyle/>
          <a:p>
            <a:pPr algn="ctr"/>
            <a:r>
              <a:rPr lang="en-US" sz="4000" b="1" dirty="0">
                <a:latin typeface="Times New Roman" pitchFamily="18" charset="0"/>
                <a:cs typeface="Times New Roman" pitchFamily="18" charset="0"/>
              </a:rPr>
              <a:t>PROPOSED SYSTEM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574800"/>
            <a:ext cx="8610600" cy="4979405"/>
          </a:xfrm>
        </p:spPr>
        <p:txBody>
          <a:bodyPr>
            <a:noAutofit/>
          </a:bodyPr>
          <a:lstStyle/>
          <a:p>
            <a:pPr marL="0" marR="0" algn="just">
              <a:lnSpc>
                <a:spcPct val="150000"/>
              </a:lnSpc>
              <a:spcBef>
                <a:spcPts val="0"/>
              </a:spcBef>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ever-growing popularity of YouTube has brought with it a deluge of unwelcome guests: spam comments. These disruptive messages not only detract from user experience but also stifle genuine conversation. While YouTube employs its own filtering system, it often falls short in completely eradicating the problem.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research proposes a novel approach to combating YouTube spam – leveraging the power of ensemble learning. We delve into existing studies on YouTube spam detection and conduct a series of classification experiments. Six individual machine learning algorithms are put to the test: Decision Trees, Bernoulli Naive Bayes, Random Forest, Support Vector Machines (linear). Additionally, we explore the potential of two ensemble models: Ensemble with Hard Voting and Ensemble with Soft Voting. These models combine the strengths of individual algorithms, aiming to achieve a superior level of spam detection accuracy.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To comprehensively evaluate these techniques, we train them on a dataset of comments from popular music videos by renowned artists like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Psy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Katy Perry, LMFAO, Eminem, and Shakira. By harnessing the capabilities of machine learning and ensemble approaches, this research aims to develop a robust system for filtering YouTube spam comments, fostering a more positive and engaging online platform for users.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483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458200" cy="838200"/>
          </a:xfrm>
        </p:spPr>
        <p:txBody>
          <a:bodyPr>
            <a:noAutofit/>
          </a:bodyPr>
          <a:lstStyle/>
          <a:p>
            <a:pPr algn="ctr"/>
            <a:r>
              <a:rPr lang="en-US"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457200" y="1714598"/>
            <a:ext cx="8229600" cy="3992366"/>
          </a:xfrm>
        </p:spPr>
        <p:txBody>
          <a:bodyPr>
            <a:normAutofit lnSpcReduction="10000"/>
          </a:bodyPr>
          <a:lstStyle/>
          <a:p>
            <a:pPr algn="just">
              <a:lnSpc>
                <a:spcPct val="150000"/>
              </a:lnSpc>
            </a:pPr>
            <a:r>
              <a:rPr lang="en-US" sz="1800" dirty="0">
                <a:latin typeface="Times New Roman" pitchFamily="18" charset="0"/>
                <a:cs typeface="Times New Roman" pitchFamily="18" charset="0"/>
              </a:rPr>
              <a:t>To achieve our objective, machine learning algorithms, including Random Forest and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Support Vector Machines</a:t>
            </a:r>
            <a:r>
              <a:rPr lang="en-US" sz="1800" dirty="0">
                <a:latin typeface="Times New Roman" pitchFamily="18" charset="0"/>
                <a:cs typeface="Times New Roman" pitchFamily="18" charset="0"/>
              </a:rPr>
              <a:t>.</a:t>
            </a:r>
          </a:p>
          <a:p>
            <a:pPr algn="just">
              <a:lnSpc>
                <a:spcPct val="150000"/>
              </a:lnSpc>
            </a:pPr>
            <a:r>
              <a:rPr lang="en-US" sz="1800" dirty="0">
                <a:latin typeface="Times New Roman" pitchFamily="18" charset="0"/>
                <a:cs typeface="Times New Roman" pitchFamily="18" charset="0"/>
              </a:rPr>
              <a:t>These ensemble learning techniques are well-suited for classification tasks and offer</a:t>
            </a:r>
          </a:p>
          <a:p>
            <a:pPr marL="0" indent="0" algn="just">
              <a:lnSpc>
                <a:spcPct val="150000"/>
              </a:lnSpc>
              <a:buNone/>
            </a:pPr>
            <a:r>
              <a:rPr lang="en-US" sz="1800" dirty="0">
                <a:latin typeface="Times New Roman" pitchFamily="18" charset="0"/>
                <a:cs typeface="Times New Roman" pitchFamily="18" charset="0"/>
              </a:rPr>
              <a:t>several advantages, such as robustness to over fitting, scalability to large datasets, and</a:t>
            </a:r>
          </a:p>
          <a:p>
            <a:pPr marL="0" indent="0" algn="just">
              <a:lnSpc>
                <a:spcPct val="150000"/>
              </a:lnSpc>
              <a:buNone/>
            </a:pPr>
            <a:r>
              <a:rPr lang="en-US" sz="1800" dirty="0">
                <a:latin typeface="Times New Roman" pitchFamily="18" charset="0"/>
                <a:cs typeface="Times New Roman" pitchFamily="18" charset="0"/>
              </a:rPr>
              <a:t>interpretability of results.</a:t>
            </a:r>
          </a:p>
          <a:p>
            <a:pPr algn="just">
              <a:lnSpc>
                <a:spcPct val="150000"/>
              </a:lnSpc>
            </a:pPr>
            <a:r>
              <a:rPr lang="en-US" sz="1800" dirty="0">
                <a:latin typeface="Times New Roman" pitchFamily="18" charset="0"/>
                <a:cs typeface="Times New Roman" pitchFamily="18" charset="0"/>
              </a:rPr>
              <a:t>By leveraging the inherent diversity of decision trees within these algorithms, we can</a:t>
            </a:r>
          </a:p>
          <a:p>
            <a:pPr marL="0" indent="0" algn="just">
              <a:lnSpc>
                <a:spcPct val="150000"/>
              </a:lnSpc>
              <a:buNone/>
            </a:pPr>
            <a:r>
              <a:rPr lang="en-US" sz="1800" dirty="0">
                <a:latin typeface="Times New Roman" pitchFamily="18" charset="0"/>
                <a:cs typeface="Times New Roman" pitchFamily="18" charset="0"/>
              </a:rPr>
              <a:t>effectively capture complex patterns and features indicative of spam comments,</a:t>
            </a:r>
          </a:p>
          <a:p>
            <a:pPr marL="0" indent="0" algn="just">
              <a:lnSpc>
                <a:spcPct val="150000"/>
              </a:lnSpc>
              <a:buNone/>
            </a:pPr>
            <a:r>
              <a:rPr lang="en-US" sz="1800" dirty="0">
                <a:latin typeface="Times New Roman" pitchFamily="18" charset="0"/>
                <a:cs typeface="Times New Roman" pitchFamily="18" charset="0"/>
              </a:rPr>
              <a:t>leading to reliable detection performance.</a:t>
            </a:r>
          </a:p>
        </p:txBody>
      </p:sp>
    </p:spTree>
    <p:extLst>
      <p:ext uri="{BB962C8B-B14F-4D97-AF65-F5344CB8AC3E}">
        <p14:creationId xmlns:p14="http://schemas.microsoft.com/office/powerpoint/2010/main" val="404777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534400" cy="1066800"/>
          </a:xfrm>
        </p:spPr>
        <p:txBody>
          <a:bodyPr>
            <a:noAutofit/>
          </a:bodyPr>
          <a:lstStyle/>
          <a:p>
            <a:pPr algn="ctr"/>
            <a:r>
              <a:rPr lang="en-US" b="1" dirty="0">
                <a:latin typeface="Times New Roman" panose="02020603050405020304" pitchFamily="18" charset="0"/>
                <a:cs typeface="Times New Roman" panose="02020603050405020304" pitchFamily="18" charset="0"/>
              </a:rPr>
              <a:t>SCOPE OF  PROJECT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905000"/>
            <a:ext cx="8686800" cy="4358640"/>
          </a:xfrm>
        </p:spPr>
        <p:txBody>
          <a:bodyPr>
            <a:normAutofit/>
          </a:bodyPr>
          <a:lstStyle/>
          <a:p>
            <a:pPr algn="just">
              <a:lnSpc>
                <a:spcPct val="150000"/>
              </a:lnSpc>
            </a:pPr>
            <a:r>
              <a:rPr lang="en-US" sz="1800" dirty="0">
                <a:latin typeface="Times New Roman" pitchFamily="18" charset="0"/>
                <a:cs typeface="Times New Roman" pitchFamily="18" charset="0"/>
              </a:rPr>
              <a:t>Research on detecting spam content and users focus on various fields. Many studies focused on spam on websites (e.g., portal sites and blogs).</a:t>
            </a:r>
          </a:p>
          <a:p>
            <a:pPr algn="just">
              <a:lnSpc>
                <a:spcPct val="150000"/>
              </a:lnSpc>
            </a:pPr>
            <a:r>
              <a:rPr lang="en-US" sz="1800" dirty="0">
                <a:latin typeface="Times New Roman" pitchFamily="18" charset="0"/>
                <a:cs typeface="Times New Roman" pitchFamily="18" charset="0"/>
              </a:rPr>
              <a:t>As YouTube gains popularity as a video sharing platform, spammers target it with low quality content or promotions. </a:t>
            </a:r>
          </a:p>
          <a:p>
            <a:pPr algn="just">
              <a:lnSpc>
                <a:spcPct val="150000"/>
              </a:lnSpc>
            </a:pPr>
            <a:r>
              <a:rPr lang="en-US" sz="1800" dirty="0">
                <a:latin typeface="Times New Roman" pitchFamily="18" charset="0"/>
                <a:cs typeface="Times New Roman" pitchFamily="18" charset="0"/>
              </a:rPr>
              <a:t>Since spammers that harm the YouTube community are increasing, detecting them becomes an interesting source to research. </a:t>
            </a:r>
          </a:p>
        </p:txBody>
      </p:sp>
    </p:spTree>
    <p:extLst>
      <p:ext uri="{BB962C8B-B14F-4D97-AF65-F5344CB8AC3E}">
        <p14:creationId xmlns:p14="http://schemas.microsoft.com/office/powerpoint/2010/main" val="314139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0"/>
            <a:ext cx="6377940" cy="729880"/>
          </a:xfrm>
        </p:spPr>
        <p:txBody>
          <a:bodyPr>
            <a:noAutofit/>
          </a:bodyPr>
          <a:lstStyle/>
          <a:p>
            <a:pPr algn="ctr"/>
            <a:r>
              <a:rPr lang="en-US" b="1" dirty="0">
                <a:latin typeface="Times New Roman" pitchFamily="18" charset="0"/>
                <a:cs typeface="Times New Roman" pitchFamily="18" charset="0"/>
              </a:rPr>
              <a:t>BLOCK DIAGRAM</a:t>
            </a:r>
            <a:endParaRPr lang="en-US"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5ADB6187-5CD5-F5A0-AD13-859E80210E0D}"/>
              </a:ext>
            </a:extLst>
          </p:cNvPr>
          <p:cNvSpPr/>
          <p:nvPr/>
        </p:nvSpPr>
        <p:spPr>
          <a:xfrm>
            <a:off x="609600" y="1983572"/>
            <a:ext cx="167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YouTube Dataset</a:t>
            </a:r>
            <a:endParaRPr lang="en-IN" dirty="0">
              <a:ln>
                <a:solidFill>
                  <a:schemeClr val="accent1"/>
                </a:solidFill>
              </a:ln>
            </a:endParaRPr>
          </a:p>
        </p:txBody>
      </p:sp>
      <p:sp>
        <p:nvSpPr>
          <p:cNvPr id="7" name="Rectangle 6">
            <a:extLst>
              <a:ext uri="{FF2B5EF4-FFF2-40B4-BE49-F238E27FC236}">
                <a16:creationId xmlns:a16="http://schemas.microsoft.com/office/drawing/2014/main" id="{7959A33D-4DC0-CA66-ACE9-FF3D1D2C623A}"/>
              </a:ext>
            </a:extLst>
          </p:cNvPr>
          <p:cNvSpPr/>
          <p:nvPr/>
        </p:nvSpPr>
        <p:spPr>
          <a:xfrm>
            <a:off x="3276600" y="1955970"/>
            <a:ext cx="174446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Preprocessing</a:t>
            </a:r>
            <a:endParaRPr lang="en-IN" dirty="0">
              <a:ln>
                <a:solidFill>
                  <a:schemeClr val="accent1"/>
                </a:solidFill>
              </a:ln>
            </a:endParaRPr>
          </a:p>
        </p:txBody>
      </p:sp>
      <p:sp>
        <p:nvSpPr>
          <p:cNvPr id="8" name="Rectangle 7">
            <a:extLst>
              <a:ext uri="{FF2B5EF4-FFF2-40B4-BE49-F238E27FC236}">
                <a16:creationId xmlns:a16="http://schemas.microsoft.com/office/drawing/2014/main" id="{DDC6F0D6-CC08-B15D-7D6C-38B2FF5218FE}"/>
              </a:ext>
            </a:extLst>
          </p:cNvPr>
          <p:cNvSpPr/>
          <p:nvPr/>
        </p:nvSpPr>
        <p:spPr>
          <a:xfrm>
            <a:off x="6331350" y="3581400"/>
            <a:ext cx="1815301"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Model Selection</a:t>
            </a:r>
            <a:endParaRPr lang="en-IN" dirty="0">
              <a:ln>
                <a:solidFill>
                  <a:schemeClr val="accent1"/>
                </a:solidFill>
              </a:ln>
            </a:endParaRPr>
          </a:p>
        </p:txBody>
      </p:sp>
      <p:sp>
        <p:nvSpPr>
          <p:cNvPr id="9" name="Rectangle 8">
            <a:extLst>
              <a:ext uri="{FF2B5EF4-FFF2-40B4-BE49-F238E27FC236}">
                <a16:creationId xmlns:a16="http://schemas.microsoft.com/office/drawing/2014/main" id="{599C09A7-6176-6DC6-9233-4446A1B4C98B}"/>
              </a:ext>
            </a:extLst>
          </p:cNvPr>
          <p:cNvSpPr/>
          <p:nvPr/>
        </p:nvSpPr>
        <p:spPr>
          <a:xfrm>
            <a:off x="6339647" y="5410200"/>
            <a:ext cx="1874907"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Prediction in web Application</a:t>
            </a:r>
            <a:endParaRPr lang="en-IN" dirty="0">
              <a:ln>
                <a:solidFill>
                  <a:schemeClr val="accent1"/>
                </a:solidFill>
              </a:ln>
            </a:endParaRPr>
          </a:p>
        </p:txBody>
      </p:sp>
      <p:sp>
        <p:nvSpPr>
          <p:cNvPr id="10" name="Rectangle 9">
            <a:extLst>
              <a:ext uri="{FF2B5EF4-FFF2-40B4-BE49-F238E27FC236}">
                <a16:creationId xmlns:a16="http://schemas.microsoft.com/office/drawing/2014/main" id="{EF3AE4F6-B6D7-367F-53AA-DA0A517A9006}"/>
              </a:ext>
            </a:extLst>
          </p:cNvPr>
          <p:cNvSpPr/>
          <p:nvPr/>
        </p:nvSpPr>
        <p:spPr>
          <a:xfrm>
            <a:off x="6275510" y="1955970"/>
            <a:ext cx="192697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Test, Train and Split with models</a:t>
            </a:r>
            <a:endParaRPr lang="en-IN" sz="1600" dirty="0">
              <a:ln>
                <a:solidFill>
                  <a:schemeClr val="accent1"/>
                </a:solidFill>
              </a:ln>
            </a:endParaRPr>
          </a:p>
        </p:txBody>
      </p:sp>
      <p:sp>
        <p:nvSpPr>
          <p:cNvPr id="11" name="Arrow: Down 10">
            <a:extLst>
              <a:ext uri="{FF2B5EF4-FFF2-40B4-BE49-F238E27FC236}">
                <a16:creationId xmlns:a16="http://schemas.microsoft.com/office/drawing/2014/main" id="{49373C2E-E78B-206C-2E06-F137993FB6F4}"/>
              </a:ext>
            </a:extLst>
          </p:cNvPr>
          <p:cNvSpPr/>
          <p:nvPr/>
        </p:nvSpPr>
        <p:spPr>
          <a:xfrm>
            <a:off x="7086600" y="2897972"/>
            <a:ext cx="304800" cy="68342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12" name="Arrow: Down 11">
            <a:extLst>
              <a:ext uri="{FF2B5EF4-FFF2-40B4-BE49-F238E27FC236}">
                <a16:creationId xmlns:a16="http://schemas.microsoft.com/office/drawing/2014/main" id="{D7CB2111-EC2F-D2F6-0778-D8CC851FFC91}"/>
              </a:ext>
            </a:extLst>
          </p:cNvPr>
          <p:cNvSpPr/>
          <p:nvPr/>
        </p:nvSpPr>
        <p:spPr>
          <a:xfrm rot="16140000">
            <a:off x="2632433" y="1960007"/>
            <a:ext cx="307848" cy="97526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13" name="Arrow: Down 12">
            <a:extLst>
              <a:ext uri="{FF2B5EF4-FFF2-40B4-BE49-F238E27FC236}">
                <a16:creationId xmlns:a16="http://schemas.microsoft.com/office/drawing/2014/main" id="{712BA3D7-BA9B-029E-CE53-6DCD26D93A75}"/>
              </a:ext>
            </a:extLst>
          </p:cNvPr>
          <p:cNvSpPr/>
          <p:nvPr/>
        </p:nvSpPr>
        <p:spPr>
          <a:xfrm rot="16140000">
            <a:off x="5468803" y="1823136"/>
            <a:ext cx="368808" cy="118006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
        <p:nvSpPr>
          <p:cNvPr id="14" name="Arrow: Down 13">
            <a:extLst>
              <a:ext uri="{FF2B5EF4-FFF2-40B4-BE49-F238E27FC236}">
                <a16:creationId xmlns:a16="http://schemas.microsoft.com/office/drawing/2014/main" id="{5336EFE9-238D-FA96-7FE9-F8281A8FB11B}"/>
              </a:ext>
            </a:extLst>
          </p:cNvPr>
          <p:cNvSpPr/>
          <p:nvPr/>
        </p:nvSpPr>
        <p:spPr>
          <a:xfrm rot="21540000">
            <a:off x="7088171" y="4498951"/>
            <a:ext cx="368808" cy="88660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spc="5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97571412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Depth</Template>
  <TotalTime>886</TotalTime>
  <Words>1668</Words>
  <Application>Microsoft Office PowerPoint</Application>
  <PresentationFormat>On-screen Show (4:3)</PresentationFormat>
  <Paragraphs>144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Inherit</vt:lpstr>
      <vt:lpstr>Times New Roman</vt:lpstr>
      <vt:lpstr>Vapor Trail</vt:lpstr>
      <vt:lpstr>YOUTUBE SPAM DETECTION: LEVERAGING ENSEMBLE ALGORITHMS FOR ROBUST FILTERING</vt:lpstr>
      <vt:lpstr>Guide Approval</vt:lpstr>
      <vt:lpstr>MOTIVATION OF PROJECT</vt:lpstr>
      <vt:lpstr>PowerPoint Presentation</vt:lpstr>
      <vt:lpstr>EXISTING SYSTEM</vt:lpstr>
      <vt:lpstr>PROPOSED SYSTEM</vt:lpstr>
      <vt:lpstr>OBJECTIVE</vt:lpstr>
      <vt:lpstr>SCOPE OF  PROJECT</vt:lpstr>
      <vt:lpstr>BLOCK DIAGRAM</vt:lpstr>
      <vt:lpstr>SYSTEM CONFIGURATION</vt:lpstr>
      <vt:lpstr>MODULES DISCRIPTION</vt:lpstr>
      <vt:lpstr>Sample YOUTUBE DATASET</vt:lpstr>
      <vt:lpstr>Work Plan</vt:lpstr>
      <vt:lpstr>Work done so far</vt:lpstr>
      <vt:lpstr>Work Needs to be done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Suriya S</cp:lastModifiedBy>
  <cp:revision>140</cp:revision>
  <dcterms:created xsi:type="dcterms:W3CDTF">2022-03-25T07:14:35Z</dcterms:created>
  <dcterms:modified xsi:type="dcterms:W3CDTF">2024-03-16T09:35:56Z</dcterms:modified>
</cp:coreProperties>
</file>