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9" r:id="rId4"/>
    <p:sldId id="258" r:id="rId5"/>
    <p:sldId id="283" r:id="rId6"/>
    <p:sldId id="284" r:id="rId7"/>
    <p:sldId id="285" r:id="rId8"/>
    <p:sldId id="286" r:id="rId9"/>
    <p:sldId id="287" r:id="rId10"/>
    <p:sldId id="278" r:id="rId11"/>
    <p:sldId id="259" r:id="rId12"/>
    <p:sldId id="260" r:id="rId13"/>
    <p:sldId id="261" r:id="rId14"/>
    <p:sldId id="262" r:id="rId15"/>
    <p:sldId id="263" r:id="rId16"/>
    <p:sldId id="264" r:id="rId17"/>
    <p:sldId id="266" r:id="rId18"/>
    <p:sldId id="267" r:id="rId19"/>
    <p:sldId id="268" r:id="rId20"/>
    <p:sldId id="269" r:id="rId21"/>
    <p:sldId id="270" r:id="rId22"/>
    <p:sldId id="271" r:id="rId23"/>
    <p:sldId id="272" r:id="rId24"/>
    <p:sldId id="282" r:id="rId25"/>
    <p:sldId id="265"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8" d="100"/>
          <a:sy n="98" d="100"/>
        </p:scale>
        <p:origin x="-576" y="7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A54CE20C-772D-4705-8965-9777D2357C68}" type="datetimeFigureOut">
              <a:rPr lang="en-US" smtClean="0"/>
              <a:t>3/9/2024</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319088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CE20C-772D-4705-8965-9777D2357C68}"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9840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A54CE20C-772D-4705-8965-9777D2357C68}" type="datetimeFigureOut">
              <a:rPr lang="en-US" smtClean="0"/>
              <a:t>3/9/2024</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138314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A54CE20C-772D-4705-8965-9777D2357C68}" type="datetimeFigureOut">
              <a:rPr lang="en-US" smtClean="0"/>
              <a:t>3/9/2024</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3A3195B8-A834-4871-9480-6666271A25C1}"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3820059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A54CE20C-772D-4705-8965-9777D2357C68}" type="datetimeFigureOut">
              <a:rPr lang="en-US" smtClean="0"/>
              <a:t>3/9/2024</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3565851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54CE20C-772D-4705-8965-9777D2357C68}" type="datetimeFigureOut">
              <a:rPr lang="en-US" smtClean="0"/>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2754551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54CE20C-772D-4705-8965-9777D2357C68}" type="datetimeFigureOut">
              <a:rPr lang="en-US" smtClean="0"/>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157952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4CE20C-772D-4705-8965-9777D2357C68}"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1116081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A54CE20C-772D-4705-8965-9777D2357C68}" type="datetimeFigureOut">
              <a:rPr lang="en-US" smtClean="0"/>
              <a:t>3/9/2024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252726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4CE20C-772D-4705-8965-9777D2357C68}"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326476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A54CE20C-772D-4705-8965-9777D2357C68}" type="datetimeFigureOut">
              <a:rPr lang="en-US" smtClean="0"/>
              <a:t>3/9/2024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4243952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4CE20C-772D-4705-8965-9777D2357C68}"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420068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4CE20C-772D-4705-8965-9777D2357C68}" type="datetimeFigureOut">
              <a:rPr lang="en-US" smtClean="0"/>
              <a:t>3/9/2024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39390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4CE20C-772D-4705-8965-9777D2357C68}" type="datetimeFigureOut">
              <a:rPr lang="en-US" smtClean="0"/>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36730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CE20C-772D-4705-8965-9777D2357C68}" type="datetimeFigureOut">
              <a:rPr lang="en-US" smtClean="0"/>
              <a:t>3/9/2024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6745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CE20C-772D-4705-8965-9777D2357C68}"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100415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CE20C-772D-4705-8965-9777D2357C68}"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150505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4CE20C-772D-4705-8965-9777D2357C68}" type="datetimeFigureOut">
              <a:rPr lang="en-US" smtClean="0"/>
              <a:t>3/9/2024</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3195B8-A834-4871-9480-6666271A25C1}" type="slidenum">
              <a:rPr lang="en-US" smtClean="0"/>
              <a:t>‹#›</a:t>
            </a:fld>
            <a:endParaRPr lang="en-US"/>
          </a:p>
        </p:txBody>
      </p:sp>
    </p:spTree>
    <p:extLst>
      <p:ext uri="{BB962C8B-B14F-4D97-AF65-F5344CB8AC3E}">
        <p14:creationId xmlns:p14="http://schemas.microsoft.com/office/powerpoint/2010/main" val="20759474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0"/>
            <a:ext cx="7315200" cy="2104501"/>
          </a:xfrm>
        </p:spPr>
        <p:txBody>
          <a:bodyPr>
            <a:noAutofit/>
          </a:bodyPr>
          <a:lstStyle/>
          <a:p>
            <a:r>
              <a:rPr lang="en-US" sz="3600" b="1" dirty="0">
                <a:latin typeface="Times New Roman" pitchFamily="18" charset="0"/>
                <a:cs typeface="Times New Roman" pitchFamily="18" charset="0"/>
              </a:rPr>
              <a:t>YOUTUBE SPAM DETECTION: LEVERAGING ENSEMBLE ALGORITHMS FOR ROBUST FILTERING</a:t>
            </a:r>
          </a:p>
        </p:txBody>
      </p:sp>
    </p:spTree>
    <p:extLst>
      <p:ext uri="{BB962C8B-B14F-4D97-AF65-F5344CB8AC3E}">
        <p14:creationId xmlns:p14="http://schemas.microsoft.com/office/powerpoint/2010/main" val="225409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1293028"/>
          </a:xfrm>
        </p:spPr>
        <p:txBody>
          <a:bodyPr>
            <a:normAutofit/>
          </a:bodyPr>
          <a:lstStyle/>
          <a:p>
            <a:pPr algn="ctr"/>
            <a:r>
              <a:rPr lang="en-US" sz="4000" b="1" dirty="0" smtClean="0">
                <a:latin typeface="Times New Roman" pitchFamily="18" charset="0"/>
                <a:cs typeface="Times New Roman" pitchFamily="18" charset="0"/>
              </a:rPr>
              <a:t>MOTIVATION OF PROJECT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1219200"/>
            <a:ext cx="8763000" cy="5410200"/>
          </a:xfrm>
        </p:spPr>
        <p:txBody>
          <a:bodyPr>
            <a:normAutofit fontScale="92500" lnSpcReduction="20000"/>
          </a:bodyPr>
          <a:lstStyle/>
          <a:p>
            <a:pPr algn="just">
              <a:lnSpc>
                <a:spcPct val="150000"/>
              </a:lnSpc>
            </a:pPr>
            <a:r>
              <a:rPr lang="en-US" sz="1400" dirty="0">
                <a:latin typeface="Times New Roman" pitchFamily="18" charset="0"/>
                <a:cs typeface="Times New Roman" pitchFamily="18" charset="0"/>
              </a:rPr>
              <a:t>Spam,  poses  a  huge  challenge  for  researchers  aiming  to  find  ways  to  detect  or  exclude  these unwanted messages from nearly every online media.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Many </a:t>
            </a:r>
            <a:r>
              <a:rPr lang="en-US" sz="1400" dirty="0">
                <a:latin typeface="Times New Roman" pitchFamily="18" charset="0"/>
                <a:cs typeface="Times New Roman" pitchFamily="18" charset="0"/>
              </a:rPr>
              <a:t>studies focused on traditional methods, such as content-based  analysis  or extraction  of  features  from  the  content  or their  information.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Analysis  </a:t>
            </a:r>
            <a:r>
              <a:rPr lang="en-US" sz="1400" dirty="0">
                <a:latin typeface="Times New Roman" pitchFamily="18" charset="0"/>
                <a:cs typeface="Times New Roman" pitchFamily="18" charset="0"/>
              </a:rPr>
              <a:t>of  users’ behavior is often, used to improve the accuracy and performance of spam detection.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In </a:t>
            </a:r>
            <a:r>
              <a:rPr lang="en-US" sz="1400" dirty="0">
                <a:latin typeface="Times New Roman" pitchFamily="18" charset="0"/>
                <a:cs typeface="Times New Roman" pitchFamily="18" charset="0"/>
              </a:rPr>
              <a:t>an experiment based on content analysis, </a:t>
            </a:r>
            <a:r>
              <a:rPr lang="en-US" sz="1400" dirty="0" err="1">
                <a:latin typeface="Times New Roman" pitchFamily="18" charset="0"/>
                <a:cs typeface="Times New Roman" pitchFamily="18" charset="0"/>
              </a:rPr>
              <a:t>Rathod</a:t>
            </a:r>
            <a:r>
              <a:rPr lang="en-US" sz="1400" dirty="0">
                <a:latin typeface="Times New Roman" pitchFamily="18" charset="0"/>
                <a:cs typeface="Times New Roman" pitchFamily="18" charset="0"/>
              </a:rPr>
              <a:t> and </a:t>
            </a:r>
            <a:r>
              <a:rPr lang="en-US" sz="1400" dirty="0" err="1">
                <a:latin typeface="Times New Roman" pitchFamily="18" charset="0"/>
                <a:cs typeface="Times New Roman" pitchFamily="18" charset="0"/>
              </a:rPr>
              <a:t>Pattewar</a:t>
            </a:r>
            <a:r>
              <a:rPr lang="en-US" sz="1400" dirty="0">
                <a:latin typeface="Times New Roman" pitchFamily="18" charset="0"/>
                <a:cs typeface="Times New Roman" pitchFamily="18" charset="0"/>
              </a:rPr>
              <a:t>  analyzed a body of the Gmail dataset to classify legitimate and spam email using the Bayesian classifier model.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proposed </a:t>
            </a:r>
            <a:r>
              <a:rPr lang="en-US" sz="1400" dirty="0" err="1">
                <a:latin typeface="Times New Roman" pitchFamily="18" charset="0"/>
                <a:cs typeface="Times New Roman" pitchFamily="18" charset="0"/>
              </a:rPr>
              <a:t>bayesian</a:t>
            </a:r>
            <a:r>
              <a:rPr lang="en-US" sz="1400" dirty="0">
                <a:latin typeface="Times New Roman" pitchFamily="18" charset="0"/>
                <a:cs typeface="Times New Roman" pitchFamily="18" charset="0"/>
              </a:rPr>
              <a:t> classifier was able to achieve as high as 96.46% accuracy. Moreover, similarity and relevance are important features used to distinguish spams from regular messages. Liu et al. developed two algorithms to identify false reviews on Amazon.com based on the similarity of the reviews and how much the review content is related to  the product and  to describe some  common behavior features of  spammers in  the spam review.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According </a:t>
            </a:r>
            <a:r>
              <a:rPr lang="en-US" sz="1400" dirty="0">
                <a:latin typeface="Times New Roman" pitchFamily="18" charset="0"/>
                <a:cs typeface="Times New Roman" pitchFamily="18" charset="0"/>
              </a:rPr>
              <a:t>to the observation, it was found that if the similarity of the two reviews is greater than 70%, then the second review was identified as a copied review.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results showed that 54% of mobile phone reviews on  Amazon.com  are  copied  from  existing reviews.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Jindal  </a:t>
            </a:r>
            <a:r>
              <a:rPr lang="en-US" sz="1400" dirty="0">
                <a:latin typeface="Times New Roman" pitchFamily="18" charset="0"/>
                <a:cs typeface="Times New Roman" pitchFamily="18" charset="0"/>
              </a:rPr>
              <a:t>and Liu  categorized  customer  reviews  of Amazon.com  into three  types:  false opinion,  brand  review,  and non-reviews. </a:t>
            </a:r>
          </a:p>
          <a:p>
            <a:pPr algn="just">
              <a:lnSpc>
                <a:spcPct val="150000"/>
              </a:lnSpc>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396028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458200" cy="838200"/>
          </a:xfrm>
        </p:spPr>
        <p:txBody>
          <a:bodyPr>
            <a:noAutofit/>
          </a:bodyPr>
          <a:lstStyle/>
          <a:p>
            <a:pPr algn="ctr"/>
            <a:r>
              <a:rPr lang="en-US" b="1" dirty="0" smtClean="0">
                <a:latin typeface="Times New Roman" panose="02020603050405020304" pitchFamily="18" charset="0"/>
                <a:cs typeface="Times New Roman" panose="02020603050405020304" pitchFamily="18" charset="0"/>
              </a:rPr>
              <a:t>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OBJECTIVE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4830763"/>
          </a:xfrm>
        </p:spPr>
        <p:txBody>
          <a:bodyPr>
            <a:normAutofit fontScale="92500"/>
          </a:bodyPr>
          <a:lstStyle/>
          <a:p>
            <a:pPr algn="just">
              <a:lnSpc>
                <a:spcPct val="150000"/>
              </a:lnSpc>
            </a:pPr>
            <a:r>
              <a:rPr lang="en-US" sz="1400" dirty="0" smtClean="0">
                <a:latin typeface="Times New Roman" pitchFamily="18" charset="0"/>
                <a:cs typeface="Times New Roman" pitchFamily="18" charset="0"/>
              </a:rPr>
              <a:t>YouTube</a:t>
            </a:r>
            <a:r>
              <a:rPr lang="en-US" sz="1400" dirty="0">
                <a:latin typeface="Times New Roman" pitchFamily="18" charset="0"/>
                <a:cs typeface="Times New Roman" pitchFamily="18" charset="0"/>
              </a:rPr>
              <a:t>, the world’s largest video sharing site, was founded in 2005 and acquired by Google in </a:t>
            </a:r>
            <a:r>
              <a:rPr lang="en-US" sz="1400" dirty="0" smtClean="0">
                <a:latin typeface="Times New Roman" pitchFamily="18" charset="0"/>
                <a:cs typeface="Times New Roman" pitchFamily="18" charset="0"/>
              </a:rPr>
              <a:t>2006.</a:t>
            </a:r>
          </a:p>
          <a:p>
            <a:pPr algn="just">
              <a:lnSpc>
                <a:spcPct val="150000"/>
              </a:lnSpc>
            </a:pPr>
            <a:r>
              <a:rPr lang="en-US" sz="1400" dirty="0" smtClean="0">
                <a:latin typeface="Times New Roman" pitchFamily="18" charset="0"/>
                <a:cs typeface="Times New Roman" pitchFamily="18" charset="0"/>
              </a:rPr>
              <a:t>YouTube </a:t>
            </a:r>
            <a:r>
              <a:rPr lang="en-US" sz="1400" dirty="0">
                <a:latin typeface="Times New Roman" pitchFamily="18" charset="0"/>
                <a:cs typeface="Times New Roman" pitchFamily="18" charset="0"/>
              </a:rPr>
              <a:t>has grown tremendously as a video content platform, with the recent shift in online content to video.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At </a:t>
            </a:r>
            <a:r>
              <a:rPr lang="en-US" sz="1400" dirty="0">
                <a:latin typeface="Times New Roman" pitchFamily="18" charset="0"/>
                <a:cs typeface="Times New Roman" pitchFamily="18" charset="0"/>
              </a:rPr>
              <a:t>present, more than 400 hours of video are uploaded and 4.5 million videos are watched every minute on YouTube.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It </a:t>
            </a:r>
            <a:r>
              <a:rPr lang="en-US" sz="1400" dirty="0">
                <a:latin typeface="Times New Roman" pitchFamily="18" charset="0"/>
                <a:cs typeface="Times New Roman" pitchFamily="18" charset="0"/>
              </a:rPr>
              <a:t>is easy for users to watch and upload videos without any restrictions.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This </a:t>
            </a:r>
            <a:r>
              <a:rPr lang="en-US" sz="1400" dirty="0">
                <a:latin typeface="Times New Roman" pitchFamily="18" charset="0"/>
                <a:cs typeface="Times New Roman" pitchFamily="18" charset="0"/>
              </a:rPr>
              <a:t>great accessibility has increased the number of personal media, and some of them have become online influencers.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YouTube </a:t>
            </a:r>
            <a:r>
              <a:rPr lang="en-US" sz="1400" dirty="0">
                <a:latin typeface="Times New Roman" pitchFamily="18" charset="0"/>
                <a:cs typeface="Times New Roman" pitchFamily="18" charset="0"/>
              </a:rPr>
              <a:t>creators can monetize if they have more than 1,000 subscribers and 4,000 hours of watch time for the last 12 months.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Accordingly</a:t>
            </a:r>
            <a:r>
              <a:rPr lang="en-US" sz="1400" dirty="0">
                <a:latin typeface="Times New Roman" pitchFamily="18" charset="0"/>
                <a:cs typeface="Times New Roman" pitchFamily="18" charset="0"/>
              </a:rPr>
              <a:t>, spam comments are being created to promote their channels or videos in popular videos.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Some </a:t>
            </a:r>
            <a:r>
              <a:rPr lang="en-US" sz="1400" dirty="0">
                <a:latin typeface="Times New Roman" pitchFamily="18" charset="0"/>
                <a:cs typeface="Times New Roman" pitchFamily="18" charset="0"/>
              </a:rPr>
              <a:t>creators closed the comment function due to aggression such as political comments, abusive speech, or derogatory comments not related to their videos.</a:t>
            </a:r>
          </a:p>
          <a:p>
            <a:pPr algn="just">
              <a:lnSpc>
                <a:spcPct val="150000"/>
              </a:lnSpc>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186238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534400" cy="1112838"/>
          </a:xfrm>
        </p:spPr>
        <p:txBody>
          <a:bodyPr>
            <a:noAutofit/>
          </a:bodyPr>
          <a:lstStyle/>
          <a:p>
            <a:pPr algn="ctr"/>
            <a:r>
              <a:rPr lang="en-US" b="1" dirty="0" smtClean="0">
                <a:latin typeface="Times New Roman" pitchFamily="18" charset="0"/>
                <a:cs typeface="Times New Roman" pitchFamily="18" charset="0"/>
              </a:rPr>
              <a:t>         EXISTING SYSTEM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686800" cy="5715000"/>
          </a:xfrm>
        </p:spPr>
        <p:txBody>
          <a:bodyPr>
            <a:normAutofit/>
          </a:bodyPr>
          <a:lstStyle/>
          <a:p>
            <a:pPr algn="just">
              <a:lnSpc>
                <a:spcPct val="150000"/>
              </a:lnSpc>
            </a:pPr>
            <a:r>
              <a:rPr lang="en-US" sz="1400" dirty="0" smtClean="0">
                <a:latin typeface="Times New Roman" pitchFamily="18" charset="0"/>
                <a:cs typeface="Times New Roman" pitchFamily="18" charset="0"/>
              </a:rPr>
              <a:t>YouTube </a:t>
            </a:r>
            <a:r>
              <a:rPr lang="en-US" sz="1400" dirty="0">
                <a:latin typeface="Times New Roman" pitchFamily="18" charset="0"/>
                <a:cs typeface="Times New Roman" pitchFamily="18" charset="0"/>
              </a:rPr>
              <a:t>has its own spam filtering system, though there are still spam comments that are not being </a:t>
            </a:r>
            <a:r>
              <a:rPr lang="en-US" sz="1400" dirty="0" smtClean="0">
                <a:latin typeface="Times New Roman" pitchFamily="18" charset="0"/>
                <a:cs typeface="Times New Roman" pitchFamily="18" charset="0"/>
              </a:rPr>
              <a:t>caught.</a:t>
            </a:r>
          </a:p>
          <a:p>
            <a:pPr algn="just">
              <a:lnSpc>
                <a:spcPct val="150000"/>
              </a:lnSpc>
            </a:pPr>
            <a:r>
              <a:rPr lang="en-US" sz="1400" dirty="0" smtClean="0">
                <a:latin typeface="Times New Roman" pitchFamily="18" charset="0"/>
                <a:cs typeface="Times New Roman" pitchFamily="18" charset="0"/>
              </a:rPr>
              <a:t>In </a:t>
            </a:r>
            <a:r>
              <a:rPr lang="en-US" sz="1400" dirty="0">
                <a:latin typeface="Times New Roman" pitchFamily="18" charset="0"/>
                <a:cs typeface="Times New Roman" pitchFamily="18" charset="0"/>
              </a:rPr>
              <a:t>this paper, we review related studies on YouTube spam comments and propose the Cascaded Ensemble Machine Learning Model aware YouTube Spam Comments Detection Scheme to improve the performance of the model.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In </a:t>
            </a:r>
            <a:r>
              <a:rPr lang="en-US" sz="1400" dirty="0">
                <a:latin typeface="Times New Roman" pitchFamily="18" charset="0"/>
                <a:cs typeface="Times New Roman" pitchFamily="18" charset="0"/>
              </a:rPr>
              <a:t>previous studies, various machine learning techniques were applied to each dataset to detect spam comments and compare their performance.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Therefore</a:t>
            </a:r>
            <a:r>
              <a:rPr lang="en-US" sz="1400" dirty="0">
                <a:latin typeface="Times New Roman" pitchFamily="18" charset="0"/>
                <a:cs typeface="Times New Roman" pitchFamily="18" charset="0"/>
              </a:rPr>
              <a:t>, in this paper, we propose an ensemble machine learning method that combines the results of several models to produce the final result.</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6896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05800" cy="1293028"/>
          </a:xfrm>
        </p:spPr>
        <p:txBody>
          <a:bodyPr>
            <a:noAutofit/>
          </a:bodyPr>
          <a:lstStyle/>
          <a:p>
            <a:pPr algn="ctr"/>
            <a:r>
              <a:rPr lang="en-US" b="1" dirty="0" smtClean="0">
                <a:latin typeface="Times New Roman" pitchFamily="18" charset="0"/>
                <a:cs typeface="Times New Roman" pitchFamily="18" charset="0"/>
              </a:rPr>
              <a:t>           DISADVANTAGE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686800" cy="4419600"/>
          </a:xfrm>
        </p:spPr>
        <p:txBody>
          <a:bodyPr>
            <a:normAutofit/>
          </a:bodyPr>
          <a:lstStyle/>
          <a:p>
            <a:pPr lvl="0">
              <a:lnSpc>
                <a:spcPct val="150000"/>
              </a:lnSpc>
            </a:pPr>
            <a:r>
              <a:rPr lang="en-US" sz="1400" dirty="0">
                <a:latin typeface="Times New Roman" pitchFamily="18" charset="0"/>
                <a:cs typeface="Times New Roman" pitchFamily="18" charset="0"/>
              </a:rPr>
              <a:t>The user evaluation can collect desired information such as usage problems or fitness of recommendation to users who have been invited for evaluation</a:t>
            </a:r>
            <a:r>
              <a:rPr lang="en-US" sz="1400" dirty="0" smtClean="0">
                <a:latin typeface="Times New Roman" pitchFamily="18" charset="0"/>
                <a:cs typeface="Times New Roman" pitchFamily="18" charset="0"/>
              </a:rPr>
              <a:t>.</a:t>
            </a:r>
          </a:p>
          <a:p>
            <a:pPr marL="0" lvl="0" indent="0">
              <a:lnSpc>
                <a:spcPct val="150000"/>
              </a:lnSpc>
              <a:buNone/>
            </a:pPr>
            <a:endParaRPr lang="en-US" sz="1400" dirty="0">
              <a:latin typeface="Times New Roman" pitchFamily="18" charset="0"/>
              <a:cs typeface="Times New Roman" pitchFamily="18" charset="0"/>
            </a:endParaRPr>
          </a:p>
          <a:p>
            <a:pPr lvl="0">
              <a:lnSpc>
                <a:spcPct val="150000"/>
              </a:lnSpc>
            </a:pPr>
            <a:r>
              <a:rPr lang="en-US" sz="1400" dirty="0">
                <a:latin typeface="Times New Roman" pitchFamily="18" charset="0"/>
                <a:cs typeface="Times New Roman" pitchFamily="18" charset="0"/>
              </a:rPr>
              <a:t>This is a method for determining whether the prediction result is reliable in the case of the data scarcity </a:t>
            </a:r>
            <a:r>
              <a:rPr lang="en-US" sz="1400" dirty="0" smtClean="0">
                <a:latin typeface="Times New Roman" pitchFamily="18" charset="0"/>
                <a:cs typeface="Times New Roman" pitchFamily="18" charset="0"/>
              </a:rPr>
              <a:t>problem</a:t>
            </a:r>
            <a:r>
              <a:rPr lang="en-US" sz="1400" dirty="0">
                <a:latin typeface="Times New Roman" pitchFamily="18" charset="0"/>
                <a:cs typeface="Times New Roman" pitchFamily="18" charset="0"/>
              </a:rPr>
              <a:t>.</a:t>
            </a:r>
          </a:p>
        </p:txBody>
      </p:sp>
    </p:spTree>
    <p:extLst>
      <p:ext uri="{BB962C8B-B14F-4D97-AF65-F5344CB8AC3E}">
        <p14:creationId xmlns:p14="http://schemas.microsoft.com/office/powerpoint/2010/main" val="150743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57200"/>
            <a:ext cx="8610600" cy="960438"/>
          </a:xfrm>
        </p:spPr>
        <p:txBody>
          <a:bodyPr>
            <a:noAutofit/>
          </a:bodyPr>
          <a:lstStyle/>
          <a:p>
            <a:pPr algn="ctr"/>
            <a:r>
              <a:rPr lang="en-US" sz="4000" b="1" dirty="0" smtClean="0">
                <a:latin typeface="Times New Roman" pitchFamily="18" charset="0"/>
                <a:cs typeface="Times New Roman" pitchFamily="18" charset="0"/>
              </a:rPr>
              <a:t>            PROPOSED SYSTEM</a:t>
            </a: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143000"/>
            <a:ext cx="8610600" cy="5486400"/>
          </a:xfrm>
        </p:spPr>
        <p:txBody>
          <a:bodyPr>
            <a:noAutofit/>
          </a:bodyPr>
          <a:lstStyle/>
          <a:p>
            <a:pPr algn="just">
              <a:lnSpc>
                <a:spcPct val="150000"/>
              </a:lnSpc>
            </a:pPr>
            <a:r>
              <a:rPr lang="en-US" sz="1400" dirty="0" smtClean="0">
                <a:latin typeface="Times New Roman" pitchFamily="18" charset="0"/>
                <a:cs typeface="Times New Roman" pitchFamily="18" charset="0"/>
              </a:rPr>
              <a:t>In </a:t>
            </a:r>
            <a:r>
              <a:rPr lang="en-US" sz="1400" dirty="0">
                <a:latin typeface="Times New Roman" pitchFamily="18" charset="0"/>
                <a:cs typeface="Times New Roman" pitchFamily="18" charset="0"/>
              </a:rPr>
              <a:t>this paper on spam or normal labeled datasets.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dataset consists of 6,431,471 crawled comments of which 481,334 comments were spam in the 6,407 videos that were most viewed between October 31, 2011 and January 17, 2012 in the United States.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This </a:t>
            </a:r>
            <a:r>
              <a:rPr lang="en-US" sz="1400" dirty="0">
                <a:latin typeface="Times New Roman" pitchFamily="18" charset="0"/>
                <a:cs typeface="Times New Roman" pitchFamily="18" charset="0"/>
              </a:rPr>
              <a:t>dataset was mixed with English and non-English comments, so we extracted only English comments for the experiment. In addition, to make it similar to the data size used in the experiment of 3, we extracted 1,000 spam comments and normal comments, and compared them with 5,000 samples.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In </a:t>
            </a:r>
            <a:r>
              <a:rPr lang="en-US" sz="1400" dirty="0">
                <a:latin typeface="Times New Roman" pitchFamily="18" charset="0"/>
                <a:cs typeface="Times New Roman" pitchFamily="18" charset="0"/>
              </a:rPr>
              <a:t>the experiment, we used an ANN (Artificial Neural Network) technique with the techniques used in 3.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Finally</a:t>
            </a:r>
            <a:r>
              <a:rPr lang="en-US" sz="1400" dirty="0">
                <a:latin typeface="Times New Roman" pitchFamily="18" charset="0"/>
                <a:cs typeface="Times New Roman" pitchFamily="18" charset="0"/>
              </a:rPr>
              <a:t>, we plotted the Precision, Recall, F1-score, and ROC curves by adding 1,000 data points from 1,000 to 5,000.</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84838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610600" cy="1189038"/>
          </a:xfrm>
        </p:spPr>
        <p:txBody>
          <a:bodyPr>
            <a:noAutofit/>
          </a:bodyPr>
          <a:lstStyle/>
          <a:p>
            <a:pPr algn="ctr"/>
            <a:r>
              <a:rPr lang="en-US" b="1" dirty="0" smtClean="0">
                <a:latin typeface="Times New Roman" pitchFamily="18" charset="0"/>
                <a:cs typeface="Times New Roman" pitchFamily="18" charset="0"/>
              </a:rPr>
              <a:t>                ADVANTAGE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763000" cy="5410200"/>
          </a:xfrm>
        </p:spPr>
        <p:txBody>
          <a:bodyPr>
            <a:normAutofit/>
          </a:bodyPr>
          <a:lstStyle/>
          <a:p>
            <a:pPr lvl="0" algn="just">
              <a:lnSpc>
                <a:spcPct val="150000"/>
              </a:lnSpc>
            </a:pPr>
            <a:r>
              <a:rPr lang="en-US" sz="1400" dirty="0">
                <a:latin typeface="Times New Roman" pitchFamily="18" charset="0"/>
                <a:cs typeface="Times New Roman" pitchFamily="18" charset="0"/>
              </a:rPr>
              <a:t>The advantages are that it is very efficient in terms of storage space and computation time and handles noise and missing data well</a:t>
            </a:r>
            <a:r>
              <a:rPr lang="en-US" sz="1400" dirty="0" smtClean="0">
                <a:latin typeface="Times New Roman" pitchFamily="18" charset="0"/>
                <a:cs typeface="Times New Roman" pitchFamily="18" charset="0"/>
              </a:rPr>
              <a:t>.</a:t>
            </a:r>
          </a:p>
          <a:p>
            <a:pPr marL="0" lvl="0" indent="0" algn="just">
              <a:lnSpc>
                <a:spcPct val="150000"/>
              </a:lnSpc>
              <a:buNone/>
            </a:pPr>
            <a:endParaRPr lang="en-US" sz="1400" dirty="0">
              <a:latin typeface="Times New Roman" pitchFamily="18" charset="0"/>
              <a:cs typeface="Times New Roman" pitchFamily="18" charset="0"/>
            </a:endParaRPr>
          </a:p>
          <a:p>
            <a:pPr lvl="0" algn="just">
              <a:lnSpc>
                <a:spcPct val="150000"/>
              </a:lnSpc>
            </a:pPr>
            <a:r>
              <a:rPr lang="en-US" sz="1400" dirty="0">
                <a:latin typeface="Times New Roman" pitchFamily="18" charset="0"/>
                <a:cs typeface="Times New Roman" pitchFamily="18" charset="0"/>
              </a:rPr>
              <a:t>Offline evaluation has the advantage of standardizing evaluation methods and evaluation items, and there are various evaluation items such as accuracy, coverage, confidence, and novelty.</a:t>
            </a:r>
          </a:p>
          <a:p>
            <a:pPr marL="0" indent="0" algn="just">
              <a:lnSpc>
                <a:spcPct val="150000"/>
              </a:lnSpc>
              <a:buNone/>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248775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1341438"/>
          </a:xfrm>
        </p:spPr>
        <p:txBody>
          <a:bodyPr>
            <a:noAutofit/>
          </a:bodyPr>
          <a:lstStyle/>
          <a:p>
            <a:pPr algn="l"/>
            <a:r>
              <a:rPr lang="en-US" sz="3600" b="1" dirty="0" smtClean="0">
                <a:latin typeface="Times New Roman" pitchFamily="18" charset="0"/>
                <a:cs typeface="Times New Roman" pitchFamily="18" charset="0"/>
              </a:rPr>
              <a:t>            SYSTEM CONFIGURATION</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382000" cy="5715000"/>
          </a:xfrm>
        </p:spPr>
        <p:txBody>
          <a:bodyPr>
            <a:normAutofit/>
          </a:bodyPr>
          <a:lstStyle/>
          <a:p>
            <a:pPr marL="0" indent="0">
              <a:buNone/>
            </a:pPr>
            <a:r>
              <a:rPr lang="en-US" sz="1800" b="1" dirty="0">
                <a:latin typeface="Times New Roman" pitchFamily="18" charset="0"/>
                <a:cs typeface="Times New Roman" pitchFamily="18" charset="0"/>
              </a:rPr>
              <a:t>H/W SYSTEM </a:t>
            </a:r>
            <a:r>
              <a:rPr lang="en-US" sz="1800" b="1" dirty="0" smtClean="0">
                <a:latin typeface="Times New Roman" pitchFamily="18" charset="0"/>
                <a:cs typeface="Times New Roman" pitchFamily="18" charset="0"/>
              </a:rPr>
              <a:t>CONFIGURATION</a:t>
            </a:r>
          </a:p>
          <a:p>
            <a:pPr marL="0" indent="0">
              <a:buNone/>
            </a:pPr>
            <a:endParaRPr lang="en-US" sz="2000" b="1" dirty="0">
              <a:latin typeface="Times New Roman" pitchFamily="18" charset="0"/>
              <a:cs typeface="Times New Roman" pitchFamily="18" charset="0"/>
            </a:endParaRPr>
          </a:p>
          <a:p>
            <a:pPr lvl="0"/>
            <a:r>
              <a:rPr lang="en-US" sz="1400" dirty="0">
                <a:latin typeface="Times New Roman" pitchFamily="18" charset="0"/>
                <a:cs typeface="Times New Roman" pitchFamily="18" charset="0"/>
              </a:rPr>
              <a:t>Processor                -    I3, I5,I7</a:t>
            </a:r>
            <a:endParaRPr lang="en-US" sz="1400" b="1" dirty="0">
              <a:latin typeface="Times New Roman" pitchFamily="18" charset="0"/>
              <a:cs typeface="Times New Roman" pitchFamily="18" charset="0"/>
            </a:endParaRPr>
          </a:p>
          <a:p>
            <a:pPr lvl="0"/>
            <a:r>
              <a:rPr lang="en-US" sz="1400" dirty="0" smtClean="0">
                <a:latin typeface="Times New Roman" pitchFamily="18" charset="0"/>
                <a:cs typeface="Times New Roman" pitchFamily="18" charset="0"/>
              </a:rPr>
              <a:t>RAM                        </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8 </a:t>
            </a:r>
            <a:r>
              <a:rPr lang="en-US" sz="1400" dirty="0">
                <a:latin typeface="Times New Roman" pitchFamily="18" charset="0"/>
                <a:cs typeface="Times New Roman" pitchFamily="18" charset="0"/>
              </a:rPr>
              <a:t>Gb</a:t>
            </a:r>
          </a:p>
          <a:p>
            <a:pPr lvl="0"/>
            <a:r>
              <a:rPr lang="en-US" sz="1400" dirty="0">
                <a:latin typeface="Times New Roman" pitchFamily="18" charset="0"/>
                <a:cs typeface="Times New Roman" pitchFamily="18" charset="0"/>
              </a:rPr>
              <a:t>Hard Disk                -   </a:t>
            </a:r>
            <a:r>
              <a:rPr lang="en-US" sz="1400" dirty="0" smtClean="0">
                <a:latin typeface="Times New Roman" pitchFamily="18" charset="0"/>
                <a:cs typeface="Times New Roman" pitchFamily="18" charset="0"/>
              </a:rPr>
              <a:t>500 </a:t>
            </a:r>
            <a:r>
              <a:rPr lang="en-US" sz="1400" dirty="0">
                <a:latin typeface="Times New Roman" pitchFamily="18" charset="0"/>
                <a:cs typeface="Times New Roman" pitchFamily="18" charset="0"/>
              </a:rPr>
              <a:t>GB</a:t>
            </a:r>
          </a:p>
          <a:p>
            <a:pPr marL="0" indent="0">
              <a:buNone/>
            </a:pPr>
            <a:endParaRPr lang="en-US" sz="2000" b="1"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S/W </a:t>
            </a:r>
            <a:r>
              <a:rPr lang="en-US" sz="2000" b="1" dirty="0">
                <a:latin typeface="Times New Roman" pitchFamily="18" charset="0"/>
                <a:cs typeface="Times New Roman" pitchFamily="18" charset="0"/>
              </a:rPr>
              <a:t>SYSTEM </a:t>
            </a:r>
            <a:r>
              <a:rPr lang="en-US" sz="2000" b="1" dirty="0" smtClean="0">
                <a:latin typeface="Times New Roman" pitchFamily="18" charset="0"/>
                <a:cs typeface="Times New Roman" pitchFamily="18" charset="0"/>
              </a:rPr>
              <a:t>CONFIGURATION</a:t>
            </a:r>
          </a:p>
          <a:p>
            <a:pPr marL="0" indent="0">
              <a:buNone/>
            </a:pPr>
            <a:endParaRPr lang="en-US" sz="2000" b="1" dirty="0">
              <a:latin typeface="Times New Roman" pitchFamily="18" charset="0"/>
              <a:cs typeface="Times New Roman" pitchFamily="18" charset="0"/>
            </a:endParaRPr>
          </a:p>
          <a:p>
            <a:pPr lvl="0"/>
            <a:r>
              <a:rPr lang="en-US" sz="1400" dirty="0">
                <a:latin typeface="Times New Roman" pitchFamily="18" charset="0"/>
                <a:cs typeface="Times New Roman" pitchFamily="18" charset="0"/>
              </a:rPr>
              <a:t>Operating System            -  Windows 7/8/10</a:t>
            </a:r>
          </a:p>
          <a:p>
            <a:pPr lvl="0"/>
            <a:r>
              <a:rPr lang="en-US" sz="1400" dirty="0">
                <a:latin typeface="Times New Roman" pitchFamily="18" charset="0"/>
                <a:cs typeface="Times New Roman" pitchFamily="18" charset="0"/>
              </a:rPr>
              <a:t>Front End                	  -   Html,Css</a:t>
            </a:r>
          </a:p>
          <a:p>
            <a:pPr lvl="0"/>
            <a:r>
              <a:rPr lang="en-US" sz="1400" dirty="0">
                <a:latin typeface="Times New Roman" pitchFamily="18" charset="0"/>
                <a:cs typeface="Times New Roman" pitchFamily="18" charset="0"/>
              </a:rPr>
              <a:t>Scripts                     	  -   python language </a:t>
            </a:r>
          </a:p>
          <a:p>
            <a:pPr marL="0" indent="0">
              <a:buNone/>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64201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6377940" cy="1293028"/>
          </a:xfrm>
        </p:spPr>
        <p:txBody>
          <a:bodyPr>
            <a:noAutofit/>
          </a:bodyPr>
          <a:lstStyle/>
          <a:p>
            <a:pPr algn="ctr"/>
            <a:r>
              <a:rPr lang="en-US" b="1" dirty="0" smtClean="0">
                <a:latin typeface="Times New Roman" pitchFamily="18" charset="0"/>
                <a:cs typeface="Times New Roman" pitchFamily="18" charset="0"/>
              </a:rPr>
              <a:t>BLOCK DIAGRAM</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5" name="Content Placeholder 4" descr="C:\Users\admin\Downloads\DNA Overall DFD (17).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600200" y="1524000"/>
            <a:ext cx="5009661" cy="4070350"/>
          </a:xfrm>
          <a:prstGeom prst="rect">
            <a:avLst/>
          </a:prstGeom>
          <a:noFill/>
          <a:ln>
            <a:noFill/>
          </a:ln>
        </p:spPr>
      </p:pic>
    </p:spTree>
    <p:extLst>
      <p:ext uri="{BB962C8B-B14F-4D97-AF65-F5344CB8AC3E}">
        <p14:creationId xmlns:p14="http://schemas.microsoft.com/office/powerpoint/2010/main" val="1975714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6377940" cy="1293028"/>
          </a:xfrm>
        </p:spPr>
        <p:txBody>
          <a:bodyPr>
            <a:normAutofit/>
          </a:bodyPr>
          <a:lstStyle/>
          <a:p>
            <a:pPr algn="ctr"/>
            <a:r>
              <a:rPr lang="en-US" b="1" dirty="0" smtClean="0">
                <a:latin typeface="Times New Roman" pitchFamily="18" charset="0"/>
                <a:cs typeface="Times New Roman" pitchFamily="18" charset="0"/>
              </a:rPr>
              <a:t>MODULES DISCRIPTION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686800" cy="5257800"/>
          </a:xfrm>
        </p:spPr>
        <p:txBody>
          <a:bodyPr>
            <a:normAutofit/>
          </a:bodyPr>
          <a:lstStyle/>
          <a:p>
            <a:pPr marL="0" lvl="0" indent="0">
              <a:buNone/>
            </a:pPr>
            <a:r>
              <a:rPr lang="en-US" sz="1800" b="1" dirty="0" smtClean="0">
                <a:latin typeface="Times New Roman" pitchFamily="18" charset="0"/>
                <a:cs typeface="Times New Roman" pitchFamily="18" charset="0"/>
              </a:rPr>
              <a:t>MODULES LIST:</a:t>
            </a:r>
          </a:p>
          <a:p>
            <a:pPr marL="0" lvl="0" indent="0">
              <a:buNone/>
            </a:pPr>
            <a:endParaRPr lang="en-US" sz="2000" dirty="0" smtClean="0">
              <a:latin typeface="Times New Roman" pitchFamily="18" charset="0"/>
              <a:cs typeface="Times New Roman" pitchFamily="18" charset="0"/>
            </a:endParaRPr>
          </a:p>
          <a:p>
            <a:pPr lvl="0" algn="just">
              <a:lnSpc>
                <a:spcPct val="150000"/>
              </a:lnSpc>
            </a:pPr>
            <a:r>
              <a:rPr lang="en-US" sz="1400" dirty="0" err="1" smtClean="0">
                <a:latin typeface="Times New Roman" pitchFamily="18" charset="0"/>
                <a:cs typeface="Times New Roman" pitchFamily="18" charset="0"/>
              </a:rPr>
              <a:t>Youtube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datase</a:t>
            </a:r>
            <a:r>
              <a:rPr lang="en-US" sz="1400" dirty="0" smtClean="0">
                <a:latin typeface="Times New Roman" pitchFamily="18" charset="0"/>
                <a:cs typeface="Times New Roman" pitchFamily="18" charset="0"/>
              </a:rPr>
              <a:t>.</a:t>
            </a:r>
          </a:p>
          <a:p>
            <a:pPr lvl="0" algn="just">
              <a:lnSpc>
                <a:spcPct val="150000"/>
              </a:lnSpc>
            </a:pPr>
            <a:r>
              <a:rPr lang="en-US" sz="1400" dirty="0" smtClean="0">
                <a:latin typeface="Times New Roman" pitchFamily="18" charset="0"/>
                <a:cs typeface="Times New Roman" pitchFamily="18" charset="0"/>
              </a:rPr>
              <a:t>Preprocessing</a:t>
            </a:r>
          </a:p>
          <a:p>
            <a:pPr lvl="0" algn="just">
              <a:lnSpc>
                <a:spcPct val="150000"/>
              </a:lnSpc>
            </a:pPr>
            <a:r>
              <a:rPr lang="en-US" sz="1400" dirty="0" smtClean="0">
                <a:latin typeface="Times New Roman" pitchFamily="18" charset="0"/>
                <a:cs typeface="Times New Roman" pitchFamily="18" charset="0"/>
              </a:rPr>
              <a:t>Feature selection </a:t>
            </a:r>
          </a:p>
          <a:p>
            <a:pPr lvl="0" algn="just">
              <a:lnSpc>
                <a:spcPct val="150000"/>
              </a:lnSpc>
            </a:pPr>
            <a:r>
              <a:rPr lang="en-US" sz="1400" dirty="0" smtClean="0">
                <a:latin typeface="Times New Roman" pitchFamily="18" charset="0"/>
                <a:cs typeface="Times New Roman" pitchFamily="18" charset="0"/>
              </a:rPr>
              <a:t>Feature extraction and feature engineering</a:t>
            </a:r>
          </a:p>
          <a:p>
            <a:pPr algn="just">
              <a:lnSpc>
                <a:spcPct val="150000"/>
              </a:lnSpc>
            </a:pPr>
            <a:r>
              <a:rPr lang="en-US" sz="1400" dirty="0" smtClean="0">
                <a:latin typeface="Times New Roman" pitchFamily="18" charset="0"/>
                <a:cs typeface="Times New Roman" pitchFamily="18" charset="0"/>
              </a:rPr>
              <a:t>Extra tree classifier </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940684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6377940" cy="1293028"/>
          </a:xfrm>
        </p:spPr>
        <p:txBody>
          <a:bodyPr>
            <a:noAutofit/>
          </a:bodyPr>
          <a:lstStyle/>
          <a:p>
            <a:pPr lvl="0" algn="ctr"/>
            <a:r>
              <a:rPr lang="en-US" sz="3600" b="1" dirty="0" smtClean="0">
                <a:latin typeface="Times New Roman" pitchFamily="18" charset="0"/>
                <a:cs typeface="Times New Roman" pitchFamily="18" charset="0"/>
              </a:rPr>
              <a:t>YOUTUBE DATASET</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152400" y="1219200"/>
            <a:ext cx="8686800" cy="5181600"/>
          </a:xfrm>
        </p:spPr>
        <p:txBody>
          <a:bodyPr>
            <a:normAutofit/>
          </a:bodyPr>
          <a:lstStyle/>
          <a:p>
            <a:pPr marL="0" indent="0" algn="just">
              <a:lnSpc>
                <a:spcPct val="150000"/>
              </a:lnSpc>
              <a:buNone/>
            </a:pPr>
            <a:r>
              <a:rPr lang="en-US" sz="1600" dirty="0">
                <a:latin typeface="Times New Roman" pitchFamily="18" charset="0"/>
                <a:cs typeface="Times New Roman" pitchFamily="18" charset="0"/>
              </a:rPr>
              <a:t>The benefit of using these words based on their entropy score in the characteristic-set is that we have been capable of lessen uncertainty in the prediction final results as those phrases have a exceptional effect of frequency count in spam and non-spam YouTube. </a:t>
            </a:r>
          </a:p>
          <a:p>
            <a:pPr marL="0" indent="0" algn="just">
              <a:lnSpc>
                <a:spcPct val="150000"/>
              </a:lnSpc>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36095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835827"/>
          </a:xfrm>
        </p:spPr>
        <p:txBody>
          <a:bodyPr>
            <a:noAutofit/>
          </a:bodyPr>
          <a:lstStyle/>
          <a:p>
            <a:pPr algn="ctr"/>
            <a:r>
              <a:rPr lang="en-US" b="1" dirty="0" smtClean="0">
                <a:latin typeface="Times New Roman" panose="02020603050405020304" pitchFamily="18" charset="0"/>
                <a:cs typeface="Times New Roman" panose="02020603050405020304" pitchFamily="18" charset="0"/>
              </a:rPr>
              <a:t>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ABSTRACT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pPr algn="just">
              <a:lnSpc>
                <a:spcPct val="150000"/>
              </a:lnSpc>
            </a:pPr>
            <a:r>
              <a:rPr lang="en-US" sz="1400" dirty="0" smtClean="0">
                <a:latin typeface="Times New Roman" pitchFamily="18" charset="0"/>
                <a:cs typeface="Times New Roman" pitchFamily="18" charset="0"/>
              </a:rPr>
              <a:t>This </a:t>
            </a:r>
            <a:r>
              <a:rPr lang="en-US" sz="1400" dirty="0">
                <a:latin typeface="Times New Roman" pitchFamily="18" charset="0"/>
                <a:cs typeface="Times New Roman" pitchFamily="18" charset="0"/>
              </a:rPr>
              <a:t>paper proposes a technique to detect spam comments on YouTube, which have recently seen tremendous growth.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YouTube </a:t>
            </a:r>
            <a:r>
              <a:rPr lang="en-US" sz="1400" dirty="0">
                <a:latin typeface="Times New Roman" pitchFamily="18" charset="0"/>
                <a:cs typeface="Times New Roman" pitchFamily="18" charset="0"/>
              </a:rPr>
              <a:t>is running its own spam blocking system but continues to fail to block them properly.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Therefore</a:t>
            </a:r>
            <a:r>
              <a:rPr lang="en-US" sz="1400" dirty="0">
                <a:latin typeface="Times New Roman" pitchFamily="18" charset="0"/>
                <a:cs typeface="Times New Roman" pitchFamily="18" charset="0"/>
              </a:rPr>
              <a:t>, we examined related studies on YouTube spam comment screening and conducted classification experiments with six different machine learning techniques (Decision tree, Logistic regression, Bernoulli Naïve </a:t>
            </a:r>
            <a:r>
              <a:rPr lang="en-US" sz="1400" dirty="0" smtClean="0">
                <a:latin typeface="Times New Roman" pitchFamily="18" charset="0"/>
                <a:cs typeface="Times New Roman" pitchFamily="18" charset="0"/>
              </a:rPr>
              <a:t>Bayes</a:t>
            </a:r>
            <a:r>
              <a:rPr lang="en-US" sz="1400" dirty="0">
                <a:latin typeface="Times New Roman" pitchFamily="18" charset="0"/>
                <a:cs typeface="Times New Roman" pitchFamily="18" charset="0"/>
              </a:rPr>
              <a:t>.</a:t>
            </a:r>
            <a:r>
              <a:rPr lang="en-US" sz="1400" dirty="0" smtClean="0">
                <a:latin typeface="Times New Roman" pitchFamily="18" charset="0"/>
                <a:cs typeface="Times New Roman" pitchFamily="18" charset="0"/>
              </a:rPr>
              <a:t> </a:t>
            </a:r>
          </a:p>
          <a:p>
            <a:pPr algn="just">
              <a:lnSpc>
                <a:spcPct val="150000"/>
              </a:lnSpc>
            </a:pPr>
            <a:r>
              <a:rPr lang="en-US" sz="1400" dirty="0" smtClean="0">
                <a:latin typeface="Times New Roman" pitchFamily="18" charset="0"/>
                <a:cs typeface="Times New Roman" pitchFamily="18" charset="0"/>
              </a:rPr>
              <a:t>Random </a:t>
            </a:r>
            <a:r>
              <a:rPr lang="en-US" sz="1400" dirty="0">
                <a:latin typeface="Times New Roman" pitchFamily="18" charset="0"/>
                <a:cs typeface="Times New Roman" pitchFamily="18" charset="0"/>
              </a:rPr>
              <a:t>Forest, Support vector machine with linear kernel, Support vector machine with Gaussian kernel) and two ensemble models (Ensemble with hard voting, Ensemble with soft voting) combining these techniques in the comment data from popular music videos Psy, Katy Perry, LMFAO, Eminem and Shakira</a:t>
            </a:r>
          </a:p>
        </p:txBody>
      </p:sp>
    </p:spTree>
    <p:extLst>
      <p:ext uri="{BB962C8B-B14F-4D97-AF65-F5344CB8AC3E}">
        <p14:creationId xmlns:p14="http://schemas.microsoft.com/office/powerpoint/2010/main" val="21750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6377940" cy="990600"/>
          </a:xfrm>
        </p:spPr>
        <p:txBody>
          <a:bodyPr>
            <a:normAutofit/>
          </a:bodyPr>
          <a:lstStyle/>
          <a:p>
            <a:pPr algn="ctr"/>
            <a:r>
              <a:rPr lang="en-US" sz="3600" b="1" dirty="0" smtClean="0">
                <a:latin typeface="Times New Roman" pitchFamily="18" charset="0"/>
                <a:cs typeface="Times New Roman" pitchFamily="18" charset="0"/>
              </a:rPr>
              <a:t>PREPROCESSING</a:t>
            </a:r>
            <a:endParaRPr lang="en-US" sz="3600" dirty="0"/>
          </a:p>
        </p:txBody>
      </p:sp>
      <p:sp>
        <p:nvSpPr>
          <p:cNvPr id="3" name="Content Placeholder 2"/>
          <p:cNvSpPr>
            <a:spLocks noGrp="1"/>
          </p:cNvSpPr>
          <p:nvPr>
            <p:ph idx="1"/>
          </p:nvPr>
        </p:nvSpPr>
        <p:spPr>
          <a:xfrm>
            <a:off x="228600" y="1371600"/>
            <a:ext cx="7955280" cy="4069080"/>
          </a:xfrm>
        </p:spPr>
        <p:txBody>
          <a:bodyPr>
            <a:normAutofit/>
          </a:bodyPr>
          <a:lstStyle/>
          <a:p>
            <a:pPr marL="0" indent="0" algn="just">
              <a:lnSpc>
                <a:spcPct val="150000"/>
              </a:lnSpc>
              <a:buNone/>
            </a:pPr>
            <a:r>
              <a:rPr lang="en-US" sz="1600" dirty="0">
                <a:latin typeface="Times New Roman" pitchFamily="18" charset="0"/>
                <a:cs typeface="Times New Roman" pitchFamily="18" charset="0"/>
              </a:rPr>
              <a:t>Before starting with preparation preprocessing of the messages must be done. First all the characters must be in lowercase. The word which is both in uppercase and lowercase must be considered as same words and not as two different words. Then tokenization must be done for each message in the data set. </a:t>
            </a:r>
          </a:p>
        </p:txBody>
      </p:sp>
    </p:spTree>
    <p:extLst>
      <p:ext uri="{BB962C8B-B14F-4D97-AF65-F5344CB8AC3E}">
        <p14:creationId xmlns:p14="http://schemas.microsoft.com/office/powerpoint/2010/main" val="2890246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0"/>
            <a:ext cx="6377940" cy="835827"/>
          </a:xfrm>
        </p:spPr>
        <p:txBody>
          <a:bodyPr>
            <a:normAutofit fontScale="90000"/>
          </a:bodyPr>
          <a:lstStyle/>
          <a:p>
            <a:pPr lvl="0" algn="ctr"/>
            <a:r>
              <a:rPr lang="en-US" sz="4000" b="1" dirty="0" smtClean="0">
                <a:latin typeface="Times New Roman" pitchFamily="18" charset="0"/>
                <a:cs typeface="Times New Roman" pitchFamily="18" charset="0"/>
              </a:rPr>
              <a:t>FEATURE </a:t>
            </a:r>
            <a:r>
              <a:rPr lang="en-US" sz="4000" b="1" dirty="0">
                <a:latin typeface="Times New Roman" pitchFamily="18" charset="0"/>
                <a:cs typeface="Times New Roman" pitchFamily="18" charset="0"/>
              </a:rPr>
              <a:t>SELECTION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533400" y="1600200"/>
            <a:ext cx="8153400" cy="4525963"/>
          </a:xfrm>
        </p:spPr>
        <p:txBody>
          <a:bodyPr>
            <a:normAutofit/>
          </a:bodyPr>
          <a:lstStyle/>
          <a:p>
            <a:pPr marL="0" indent="0" algn="just">
              <a:lnSpc>
                <a:spcPct val="150000"/>
              </a:lnSpc>
              <a:buNone/>
            </a:pPr>
            <a:r>
              <a:rPr lang="en-US" sz="1600" dirty="0">
                <a:latin typeface="Times New Roman" pitchFamily="18" charset="0"/>
                <a:cs typeface="Times New Roman" pitchFamily="18" charset="0"/>
              </a:rPr>
              <a:t>The main advantage of using the words present in the dataset is that it is capable of reducing uncertainty in the prediction of the final results as those phrases have a remarkable effect of frequency count in spam and ham comments in YouTube. </a:t>
            </a: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35608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077200" cy="1143000"/>
          </a:xfrm>
        </p:spPr>
        <p:txBody>
          <a:bodyPr>
            <a:normAutofit fontScale="90000"/>
          </a:bodyPr>
          <a:lstStyle/>
          <a:p>
            <a:pPr lvl="0" algn="ctr"/>
            <a:r>
              <a:rPr lang="en-US" sz="4000" b="1" dirty="0" smtClean="0">
                <a:latin typeface="Times New Roman" pitchFamily="18" charset="0"/>
                <a:cs typeface="Times New Roman" pitchFamily="18" charset="0"/>
              </a:rPr>
              <a:t>FEATURE </a:t>
            </a:r>
            <a:r>
              <a:rPr lang="en-US" sz="4000" b="1" dirty="0">
                <a:latin typeface="Times New Roman" pitchFamily="18" charset="0"/>
                <a:cs typeface="Times New Roman" pitchFamily="18" charset="0"/>
              </a:rPr>
              <a:t>EXTRACTION AND FEATURE ENGINEERING</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228600" y="1371600"/>
            <a:ext cx="8458200" cy="4754563"/>
          </a:xfrm>
        </p:spPr>
        <p:txBody>
          <a:bodyPr>
            <a:normAutofit/>
          </a:bodyPr>
          <a:lstStyle/>
          <a:p>
            <a:pPr marL="0" indent="0" algn="just">
              <a:lnSpc>
                <a:spcPct val="150000"/>
              </a:lnSpc>
              <a:buNone/>
            </a:pPr>
            <a:r>
              <a:rPr lang="en-US" sz="1400" dirty="0">
                <a:latin typeface="Times New Roman" pitchFamily="18" charset="0"/>
                <a:cs typeface="Times New Roman" pitchFamily="18" charset="0"/>
              </a:rPr>
              <a:t>Attribute significance is a supervised characteristic that ranks attributes in a step by step manner with their significance in predicting an aim. Here Count </a:t>
            </a:r>
            <a:r>
              <a:rPr lang="en-US" sz="1400" dirty="0" err="1">
                <a:latin typeface="Times New Roman" pitchFamily="18" charset="0"/>
                <a:cs typeface="Times New Roman" pitchFamily="18" charset="0"/>
              </a:rPr>
              <a:t>Vectorizer</a:t>
            </a:r>
            <a:r>
              <a:rPr lang="en-US" sz="1400" dirty="0">
                <a:latin typeface="Times New Roman" pitchFamily="18" charset="0"/>
                <a:cs typeface="Times New Roman" pitchFamily="18" charset="0"/>
              </a:rPr>
              <a:t> is used which convert a “collection of text documents to a matrix of token counts . This undergoes the following technique: </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N-grams: N-grams is used to improve the accuracy. It is dealt with single word but when there are two mutual words the complete meaning will be changed. So, the variation of accuracy is better occurred when text is split into token of two or more words rather than being a single word. </a:t>
            </a:r>
            <a:r>
              <a:rPr lang="en-US" sz="1400" dirty="0" smtClean="0">
                <a:latin typeface="Times New Roman" pitchFamily="18" charset="0"/>
                <a:cs typeface="Times New Roman" pitchFamily="18" charset="0"/>
              </a:rPr>
              <a:t>Analyzer</a:t>
            </a:r>
            <a:r>
              <a:rPr lang="en-US" sz="1400" dirty="0">
                <a:latin typeface="Times New Roman" pitchFamily="18" charset="0"/>
                <a:cs typeface="Times New Roman" pitchFamily="18" charset="0"/>
              </a:rPr>
              <a:t>: “Whether the feature should be made of word or character n-grams. Option ‘</a:t>
            </a:r>
            <a:r>
              <a:rPr lang="en-US" sz="1400" dirty="0" err="1">
                <a:latin typeface="Times New Roman" pitchFamily="18" charset="0"/>
                <a:cs typeface="Times New Roman" pitchFamily="18" charset="0"/>
              </a:rPr>
              <a:t>char_wb</a:t>
            </a:r>
            <a:r>
              <a:rPr lang="en-US" sz="1400" dirty="0">
                <a:latin typeface="Times New Roman" pitchFamily="18" charset="0"/>
                <a:cs typeface="Times New Roman" pitchFamily="18" charset="0"/>
              </a:rPr>
              <a:t>’ creates character n-grams only from text inside word boundaries; n-grams at the edges of words are padded with space.” </a:t>
            </a:r>
          </a:p>
          <a:p>
            <a:pPr algn="just"/>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4030588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944562"/>
          </a:xfrm>
        </p:spPr>
        <p:txBody>
          <a:bodyPr>
            <a:noAutofit/>
          </a:bodyPr>
          <a:lstStyle/>
          <a:p>
            <a:pPr algn="ctr">
              <a:lnSpc>
                <a:spcPct val="150000"/>
              </a:lnSpc>
            </a:pPr>
            <a:r>
              <a:rPr lang="en-US" sz="3600" b="1" dirty="0">
                <a:latin typeface="Times New Roman" pitchFamily="18" charset="0"/>
                <a:cs typeface="Times New Roman" pitchFamily="18" charset="0"/>
              </a:rPr>
              <a:t>EXTRA TREE CLASSIFIER</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447800"/>
            <a:ext cx="8686800" cy="5257800"/>
          </a:xfrm>
        </p:spPr>
        <p:txBody>
          <a:bodyPr>
            <a:normAutofit/>
          </a:bodyPr>
          <a:lstStyle/>
          <a:p>
            <a:pPr algn="just">
              <a:lnSpc>
                <a:spcPct val="150000"/>
              </a:lnSpc>
            </a:pPr>
            <a:r>
              <a:rPr lang="en-US" sz="1400" dirty="0">
                <a:latin typeface="Times New Roman" pitchFamily="18" charset="0"/>
                <a:cs typeface="Times New Roman" pitchFamily="18" charset="0"/>
              </a:rPr>
              <a:t>The Extra Trees classifier algorithm, a member of the ensemble learning family, shares similarities with Random Forests but introduces distinctive features in its tree-building process. Notably, Extra Trees employs a higher degree of randomization during the creation of individual decision trees. This involves selecting random subsets of features and utilizing random thresholds for node splitting, enhancing the model's robustness to noisy data. This algorithm excels in parallelization, allowing for efficient construction of each tree independently. By embracing randomness, Extra Trees mitigates </a:t>
            </a:r>
            <a:r>
              <a:rPr lang="en-US" sz="1400" dirty="0" err="1">
                <a:latin typeface="Times New Roman" pitchFamily="18" charset="0"/>
                <a:cs typeface="Times New Roman" pitchFamily="18" charset="0"/>
              </a:rPr>
              <a:t>overfitting</a:t>
            </a:r>
            <a:r>
              <a:rPr lang="en-US" sz="1400" dirty="0">
                <a:latin typeface="Times New Roman" pitchFamily="18" charset="0"/>
                <a:cs typeface="Times New Roman" pitchFamily="18" charset="0"/>
              </a:rPr>
              <a:t> concerns, making it less sensitive to the intricacies of the training data. As a result, Extra Trees stands as a powerful and efficient tool for predictive modeling tasks, offering reliable predictions across diverse datasets.</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8920046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10600" cy="1293028"/>
          </a:xfrm>
        </p:spPr>
        <p:txBody>
          <a:bodyPr>
            <a:normAutofit/>
          </a:bodyPr>
          <a:lstStyle/>
          <a:p>
            <a:pPr algn="ctr"/>
            <a:r>
              <a:rPr lang="en-US" b="1" dirty="0" smtClean="0">
                <a:latin typeface="Times New Roman" pitchFamily="18" charset="0"/>
                <a:cs typeface="Times New Roman" pitchFamily="18" charset="0"/>
              </a:rPr>
              <a:t>RESULT AND DISCUSSION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686800" cy="5334000"/>
          </a:xfrm>
        </p:spPr>
        <p:txBody>
          <a:bodyPr>
            <a:normAutofit/>
          </a:bodyPr>
          <a:lstStyle/>
          <a:p>
            <a:pPr algn="just">
              <a:lnSpc>
                <a:spcPct val="150000"/>
              </a:lnSpc>
            </a:pPr>
            <a:r>
              <a:rPr lang="en-US" sz="1200" dirty="0">
                <a:latin typeface="Times New Roman" pitchFamily="18" charset="0"/>
                <a:cs typeface="Times New Roman" pitchFamily="18" charset="0"/>
              </a:rPr>
              <a:t>We divide the datasets with 70% for training data and 30% for test data. Then, 10 machine learning techniques are applied, which are presented </a:t>
            </a:r>
            <a:r>
              <a:rPr lang="en-US" sz="1200" dirty="0" smtClean="0">
                <a:latin typeface="Times New Roman" pitchFamily="18" charset="0"/>
                <a:cs typeface="Times New Roman" pitchFamily="18" charset="0"/>
              </a:rPr>
              <a:t>. </a:t>
            </a:r>
          </a:p>
          <a:p>
            <a:pPr algn="just">
              <a:lnSpc>
                <a:spcPct val="150000"/>
              </a:lnSpc>
            </a:pPr>
            <a:r>
              <a:rPr lang="en-US" sz="1200" dirty="0" smtClean="0">
                <a:latin typeface="Times New Roman" pitchFamily="18" charset="0"/>
                <a:cs typeface="Times New Roman" pitchFamily="18" charset="0"/>
              </a:rPr>
              <a:t>Five </a:t>
            </a:r>
            <a:r>
              <a:rPr lang="en-US" sz="1200" dirty="0">
                <a:latin typeface="Times New Roman" pitchFamily="18" charset="0"/>
                <a:cs typeface="Times New Roman" pitchFamily="18" charset="0"/>
              </a:rPr>
              <a:t>measures are used for evaluation, </a:t>
            </a:r>
            <a:r>
              <a:rPr lang="en-US" sz="1200" dirty="0" err="1">
                <a:latin typeface="Times New Roman" pitchFamily="18" charset="0"/>
                <a:cs typeface="Times New Roman" pitchFamily="18" charset="0"/>
              </a:rPr>
              <a:t>Acc</a:t>
            </a:r>
            <a:r>
              <a:rPr lang="en-US" sz="1200" dirty="0">
                <a:latin typeface="Times New Roman" pitchFamily="18" charset="0"/>
                <a:cs typeface="Times New Roman" pitchFamily="18" charset="0"/>
              </a:rPr>
              <a:t> (Accuracy rate), SC (Spam caught rate), BH (Blocked ham rate), F1- score, and MCC (Matthews correlation coefficient</a:t>
            </a:r>
            <a:r>
              <a:rPr lang="en-US" sz="1200" dirty="0" smtClean="0">
                <a:latin typeface="Times New Roman" pitchFamily="18" charset="0"/>
                <a:cs typeface="Times New Roman" pitchFamily="18" charset="0"/>
              </a:rPr>
              <a:t>).</a:t>
            </a:r>
          </a:p>
          <a:p>
            <a:pPr algn="just">
              <a:lnSpc>
                <a:spcPct val="150000"/>
              </a:lnSpc>
            </a:pPr>
            <a:r>
              <a:rPr lang="en-US" sz="1200" dirty="0" smtClean="0">
                <a:latin typeface="Times New Roman" pitchFamily="18" charset="0"/>
                <a:cs typeface="Times New Roman" pitchFamily="18" charset="0"/>
              </a:rPr>
              <a:t>As </a:t>
            </a:r>
            <a:r>
              <a:rPr lang="en-US" sz="1200" dirty="0">
                <a:latin typeface="Times New Roman" pitchFamily="18" charset="0"/>
                <a:cs typeface="Times New Roman" pitchFamily="18" charset="0"/>
              </a:rPr>
              <a:t>a result, the ESM-S model showed the best </a:t>
            </a:r>
            <a:r>
              <a:rPr lang="en-US" sz="1200" dirty="0" err="1">
                <a:latin typeface="Times New Roman" pitchFamily="18" charset="0"/>
                <a:cs typeface="Times New Roman" pitchFamily="18" charset="0"/>
              </a:rPr>
              <a:t>performance</a:t>
            </a:r>
            <a:r>
              <a:rPr lang="en-US" sz="1200" dirty="0">
                <a:latin typeface="Times New Roman" pitchFamily="18" charset="0"/>
                <a:cs typeface="Times New Roman" pitchFamily="18" charset="0"/>
              </a:rPr>
              <a:t> in </a:t>
            </a:r>
            <a:r>
              <a:rPr lang="en-US" sz="1200" dirty="0" err="1">
                <a:latin typeface="Times New Roman" pitchFamily="18" charset="0"/>
                <a:cs typeface="Times New Roman" pitchFamily="18" charset="0"/>
              </a:rPr>
              <a:t>Acc</a:t>
            </a:r>
            <a:r>
              <a:rPr lang="en-US" sz="1200" dirty="0">
                <a:latin typeface="Times New Roman" pitchFamily="18" charset="0"/>
                <a:cs typeface="Times New Roman" pitchFamily="18" charset="0"/>
              </a:rPr>
              <a:t>, SC, F1-score, and MCC, and the ESM-S model showed the second-best results with BH after NB-B . </a:t>
            </a:r>
            <a:endParaRPr lang="en-US" sz="1200" dirty="0" smtClean="0">
              <a:latin typeface="Times New Roman" pitchFamily="18" charset="0"/>
              <a:cs typeface="Times New Roman" pitchFamily="18" charset="0"/>
            </a:endParaRPr>
          </a:p>
          <a:p>
            <a:pPr algn="just">
              <a:lnSpc>
                <a:spcPct val="150000"/>
              </a:lnSpc>
            </a:pPr>
            <a:r>
              <a:rPr lang="en-US" sz="1200" dirty="0" smtClean="0">
                <a:latin typeface="Times New Roman" pitchFamily="18" charset="0"/>
                <a:cs typeface="Times New Roman" pitchFamily="18" charset="0"/>
              </a:rPr>
              <a:t>We </a:t>
            </a:r>
            <a:r>
              <a:rPr lang="en-US" sz="1200" dirty="0">
                <a:latin typeface="Times New Roman" pitchFamily="18" charset="0"/>
                <a:cs typeface="Times New Roman" pitchFamily="18" charset="0"/>
              </a:rPr>
              <a:t>evaluated the performance of the classifiers through another evaluation method, the Receiver Operating Characteristic (ROC) curve. </a:t>
            </a:r>
            <a:endParaRPr lang="en-US" sz="1200" dirty="0" smtClean="0">
              <a:latin typeface="Times New Roman" pitchFamily="18" charset="0"/>
              <a:cs typeface="Times New Roman" pitchFamily="18" charset="0"/>
            </a:endParaRPr>
          </a:p>
          <a:p>
            <a:pPr algn="just">
              <a:lnSpc>
                <a:spcPct val="150000"/>
              </a:lnSpc>
            </a:pPr>
            <a:r>
              <a:rPr lang="en-US" sz="1200" dirty="0" smtClean="0">
                <a:latin typeface="Times New Roman" pitchFamily="18" charset="0"/>
                <a:cs typeface="Times New Roman" pitchFamily="18" charset="0"/>
              </a:rPr>
              <a:t>The </a:t>
            </a:r>
            <a:r>
              <a:rPr lang="en-US" sz="1200" dirty="0">
                <a:latin typeface="Times New Roman" pitchFamily="18" charset="0"/>
                <a:cs typeface="Times New Roman" pitchFamily="18" charset="0"/>
              </a:rPr>
              <a:t>ROC curve is a graph created with the x-axis as the FPR (False Positive Rate; the rate of normal comments being incorrectly predicted as a spam) and the y-axis as a Recall (the rate of spam comments correctly predicted as a spam</a:t>
            </a:r>
            <a:r>
              <a:rPr lang="en-US" sz="1200" dirty="0" smtClean="0">
                <a:latin typeface="Times New Roman" pitchFamily="18" charset="0"/>
                <a:cs typeface="Times New Roman" pitchFamily="18" charset="0"/>
              </a:rPr>
              <a:t>).</a:t>
            </a:r>
          </a:p>
          <a:p>
            <a:pPr algn="just">
              <a:lnSpc>
                <a:spcPct val="150000"/>
              </a:lnSpc>
            </a:pPr>
            <a:r>
              <a:rPr lang="en-US" sz="1200" dirty="0" smtClean="0">
                <a:latin typeface="Times New Roman" pitchFamily="18" charset="0"/>
                <a:cs typeface="Times New Roman" pitchFamily="18" charset="0"/>
              </a:rPr>
              <a:t>The </a:t>
            </a:r>
            <a:r>
              <a:rPr lang="en-US" sz="1200" dirty="0">
                <a:latin typeface="Times New Roman" pitchFamily="18" charset="0"/>
                <a:cs typeface="Times New Roman" pitchFamily="18" charset="0"/>
              </a:rPr>
              <a:t>final ROC curve created by using the FPR of the eight classifiers on the x-axis and Recall on the y-axis. </a:t>
            </a:r>
            <a:endParaRPr lang="en-US" sz="1200" dirty="0" smtClean="0">
              <a:latin typeface="Times New Roman" pitchFamily="18" charset="0"/>
              <a:cs typeface="Times New Roman" pitchFamily="18" charset="0"/>
            </a:endParaRPr>
          </a:p>
          <a:p>
            <a:pPr algn="just">
              <a:lnSpc>
                <a:spcPct val="150000"/>
              </a:lnSpc>
            </a:pPr>
            <a:r>
              <a:rPr lang="en-US" sz="1200" dirty="0" smtClean="0">
                <a:latin typeface="Times New Roman" pitchFamily="18" charset="0"/>
                <a:cs typeface="Times New Roman" pitchFamily="18" charset="0"/>
              </a:rPr>
              <a:t>The </a:t>
            </a:r>
            <a:r>
              <a:rPr lang="en-US" sz="1200" dirty="0">
                <a:latin typeface="Times New Roman" pitchFamily="18" charset="0"/>
                <a:cs typeface="Times New Roman" pitchFamily="18" charset="0"/>
              </a:rPr>
              <a:t>area under the ROC curve (AUC) seems correct because the area is close to 1, the higher the TP (True Positive; predicting spam as spam) the higher the FN (False Negative; predicting normal comments as normal). </a:t>
            </a:r>
            <a:endParaRPr lang="en-US" sz="1200" dirty="0" smtClean="0">
              <a:latin typeface="Times New Roman" pitchFamily="18" charset="0"/>
              <a:cs typeface="Times New Roman" pitchFamily="18" charset="0"/>
            </a:endParaRPr>
          </a:p>
          <a:p>
            <a:pPr algn="just">
              <a:lnSpc>
                <a:spcPct val="150000"/>
              </a:lnSpc>
            </a:pPr>
            <a:r>
              <a:rPr lang="en-US" sz="1200" dirty="0" smtClean="0">
                <a:latin typeface="Times New Roman" pitchFamily="18" charset="0"/>
                <a:cs typeface="Times New Roman" pitchFamily="18" charset="0"/>
              </a:rPr>
              <a:t>Therefore</a:t>
            </a:r>
            <a:r>
              <a:rPr lang="en-US" sz="1200" dirty="0">
                <a:latin typeface="Times New Roman" pitchFamily="18" charset="0"/>
                <a:cs typeface="Times New Roman" pitchFamily="18" charset="0"/>
              </a:rPr>
              <a:t>, the ESM-S model shown with a gray line has the largest area of AUC in most datasets. </a:t>
            </a:r>
          </a:p>
        </p:txBody>
      </p:sp>
    </p:spTree>
    <p:extLst>
      <p:ext uri="{BB962C8B-B14F-4D97-AF65-F5344CB8AC3E}">
        <p14:creationId xmlns:p14="http://schemas.microsoft.com/office/powerpoint/2010/main" val="2801500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759627"/>
          </a:xfrm>
        </p:spPr>
        <p:txBody>
          <a:bodyPr>
            <a:noAutofit/>
          </a:bodyPr>
          <a:lstStyle/>
          <a:p>
            <a:pPr algn="ctr"/>
            <a:r>
              <a:rPr lang="en-US" b="1" dirty="0" smtClean="0">
                <a:latin typeface="Times New Roman" pitchFamily="18" charset="0"/>
                <a:cs typeface="Times New Roman" pitchFamily="18" charset="0"/>
              </a:rPr>
              <a:t>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CONCLUSION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a:bodyPr>
          <a:lstStyle/>
          <a:p>
            <a:pPr algn="just">
              <a:lnSpc>
                <a:spcPct val="150000"/>
              </a:lnSpc>
            </a:pPr>
            <a:r>
              <a:rPr lang="en-US" sz="1400" dirty="0" smtClean="0">
                <a:latin typeface="Times New Roman" pitchFamily="18" charset="0"/>
                <a:cs typeface="Times New Roman" pitchFamily="18" charset="0"/>
              </a:rPr>
              <a:t>In </a:t>
            </a:r>
            <a:r>
              <a:rPr lang="en-US" sz="1400" dirty="0">
                <a:latin typeface="Times New Roman" pitchFamily="18" charset="0"/>
                <a:cs typeface="Times New Roman" pitchFamily="18" charset="0"/>
              </a:rPr>
              <a:t>this paper, we proposed a technique to detect spam comments on YouTube, which have recently seen tremendous growth using a Cascaded Ensemble Machine Learning Model.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It </a:t>
            </a:r>
            <a:r>
              <a:rPr lang="en-US" sz="1400" dirty="0">
                <a:latin typeface="Times New Roman" pitchFamily="18" charset="0"/>
                <a:cs typeface="Times New Roman" pitchFamily="18" charset="0"/>
              </a:rPr>
              <a:t>examined related studies on YouTube spam comment screening and conducted classification experiments with six different machine learning techniques </a:t>
            </a:r>
            <a:r>
              <a:rPr lang="en-US" sz="1400" dirty="0" smtClean="0">
                <a:latin typeface="Times New Roman" pitchFamily="18" charset="0"/>
                <a:cs typeface="Times New Roman" pitchFamily="18" charset="0"/>
              </a:rPr>
              <a:t>(Extra Tree, </a:t>
            </a:r>
            <a:r>
              <a:rPr lang="en-US" sz="1400" dirty="0">
                <a:latin typeface="Times New Roman" pitchFamily="18" charset="0"/>
                <a:cs typeface="Times New Roman" pitchFamily="18" charset="0"/>
              </a:rPr>
              <a:t>Logistic regression, Bernoulli Naïve </a:t>
            </a:r>
            <a:r>
              <a:rPr lang="en-US" sz="1400" dirty="0" smtClean="0">
                <a:latin typeface="Times New Roman" pitchFamily="18" charset="0"/>
                <a:cs typeface="Times New Roman" pitchFamily="18" charset="0"/>
              </a:rPr>
              <a:t>Bayes</a:t>
            </a:r>
          </a:p>
          <a:p>
            <a:pPr algn="just">
              <a:lnSpc>
                <a:spcPct val="150000"/>
              </a:lnSpc>
            </a:pPr>
            <a:r>
              <a:rPr lang="en-US" sz="1400" dirty="0" smtClean="0">
                <a:latin typeface="Times New Roman" pitchFamily="18" charset="0"/>
                <a:cs typeface="Times New Roman" pitchFamily="18" charset="0"/>
              </a:rPr>
              <a:t>Random </a:t>
            </a:r>
            <a:r>
              <a:rPr lang="en-US" sz="1400" dirty="0">
                <a:latin typeface="Times New Roman" pitchFamily="18" charset="0"/>
                <a:cs typeface="Times New Roman" pitchFamily="18" charset="0"/>
              </a:rPr>
              <a:t>Forest, Support vector machine with linear kernel, Support vector machine with Gaussian kernel) and two ensemble models (Ensemble with hard voting, Ensemble with soft voting) combining these techniques in the comment data.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experimental results showed that the ESM-S model proposed in this paper had the best performance in four of five evaluation measures. We proposed a new model, combining various techniques that improved the performance results unlike previous studies that used one model for detection</a:t>
            </a:r>
          </a:p>
        </p:txBody>
      </p:sp>
    </p:spTree>
    <p:extLst>
      <p:ext uri="{BB962C8B-B14F-4D97-AF65-F5344CB8AC3E}">
        <p14:creationId xmlns:p14="http://schemas.microsoft.com/office/powerpoint/2010/main" val="829035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990600"/>
          </a:xfrm>
        </p:spPr>
        <p:txBody>
          <a:bodyPr>
            <a:normAutofit/>
          </a:bodyPr>
          <a:lstStyle/>
          <a:p>
            <a:pPr algn="ctr"/>
            <a:r>
              <a:rPr lang="en-US" b="1" dirty="0" smtClean="0">
                <a:latin typeface="Times New Roman" pitchFamily="18" charset="0"/>
                <a:cs typeface="Times New Roman" pitchFamily="18" charset="0"/>
              </a:rPr>
              <a:t>REFERENCE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1066800"/>
            <a:ext cx="8839200" cy="5638800"/>
          </a:xfrm>
        </p:spPr>
        <p:txBody>
          <a:bodyPr>
            <a:normAutofit/>
          </a:bodyPr>
          <a:lstStyle/>
          <a:p>
            <a:pPr marL="0" indent="0" algn="just">
              <a:lnSpc>
                <a:spcPct val="150000"/>
              </a:lnSpc>
              <a:buNone/>
            </a:pPr>
            <a:r>
              <a:rPr lang="en-US" sz="1400" dirty="0">
                <a:latin typeface="Times New Roman" pitchFamily="18" charset="0"/>
                <a:cs typeface="Times New Roman" pitchFamily="18" charset="0"/>
              </a:rPr>
              <a:t>[1].  H. </a:t>
            </a:r>
            <a:r>
              <a:rPr lang="en-US" sz="1400" dirty="0" err="1">
                <a:latin typeface="Times New Roman" pitchFamily="18" charset="0"/>
                <a:cs typeface="Times New Roman" pitchFamily="18" charset="0"/>
              </a:rPr>
              <a:t>Shaban</a:t>
            </a:r>
            <a:r>
              <a:rPr lang="en-US" sz="1400" dirty="0">
                <a:latin typeface="Times New Roman" pitchFamily="18" charset="0"/>
                <a:cs typeface="Times New Roman" pitchFamily="18" charset="0"/>
              </a:rPr>
              <a:t>. (Sep. 19, 2019). Nearly Half of Cellphone Calls Will be Scams by 2019, Report Says. The Washington Post. Accessed: Feb. 21, 2020. </a:t>
            </a:r>
          </a:p>
          <a:p>
            <a:pPr marL="0" indent="0" algn="just">
              <a:lnSpc>
                <a:spcPct val="150000"/>
              </a:lnSpc>
              <a:buNone/>
            </a:pPr>
            <a:r>
              <a:rPr lang="en-US" sz="1400" dirty="0">
                <a:latin typeface="Times New Roman" pitchFamily="18" charset="0"/>
                <a:cs typeface="Times New Roman" pitchFamily="18" charset="0"/>
              </a:rPr>
              <a:t>[2]. O. </a:t>
            </a:r>
            <a:r>
              <a:rPr lang="en-US" sz="1400" dirty="0" err="1">
                <a:latin typeface="Times New Roman" pitchFamily="18" charset="0"/>
                <a:cs typeface="Times New Roman" pitchFamily="18" charset="0"/>
              </a:rPr>
              <a:t>Abayomi-Alli</a:t>
            </a:r>
            <a:r>
              <a:rPr lang="en-US" sz="1400" dirty="0">
                <a:latin typeface="Times New Roman" pitchFamily="18" charset="0"/>
                <a:cs typeface="Times New Roman" pitchFamily="18" charset="0"/>
              </a:rPr>
              <a:t>, S. </a:t>
            </a:r>
            <a:r>
              <a:rPr lang="en-US" sz="1400" dirty="0" err="1">
                <a:latin typeface="Times New Roman" pitchFamily="18" charset="0"/>
                <a:cs typeface="Times New Roman" pitchFamily="18" charset="0"/>
              </a:rPr>
              <a:t>Misra</a:t>
            </a:r>
            <a:r>
              <a:rPr lang="en-US" sz="1400" dirty="0">
                <a:latin typeface="Times New Roman" pitchFamily="18" charset="0"/>
                <a:cs typeface="Times New Roman" pitchFamily="18" charset="0"/>
              </a:rPr>
              <a:t>, A. </a:t>
            </a:r>
            <a:r>
              <a:rPr lang="en-US" sz="1400" dirty="0" err="1">
                <a:latin typeface="Times New Roman" pitchFamily="18" charset="0"/>
                <a:cs typeface="Times New Roman" pitchFamily="18" charset="0"/>
              </a:rPr>
              <a:t>Abayomi-Alli</a:t>
            </a:r>
            <a:r>
              <a:rPr lang="en-US" sz="1400" dirty="0">
                <a:latin typeface="Times New Roman" pitchFamily="18" charset="0"/>
                <a:cs typeface="Times New Roman" pitchFamily="18" charset="0"/>
              </a:rPr>
              <a:t>, and M. </a:t>
            </a:r>
            <a:r>
              <a:rPr lang="en-US" sz="1400" dirty="0" err="1">
                <a:latin typeface="Times New Roman" pitchFamily="18" charset="0"/>
                <a:cs typeface="Times New Roman" pitchFamily="18" charset="0"/>
              </a:rPr>
              <a:t>Odusami</a:t>
            </a:r>
            <a:r>
              <a:rPr lang="en-US" sz="1400" dirty="0">
                <a:latin typeface="Times New Roman" pitchFamily="18" charset="0"/>
                <a:cs typeface="Times New Roman" pitchFamily="18" charset="0"/>
              </a:rPr>
              <a:t>, ‘‘A review of soft techniques for SMS spam classification: Methods, approaches and applications,’’ Eng. Appl. </a:t>
            </a:r>
            <a:r>
              <a:rPr lang="en-US" sz="1400" dirty="0" err="1">
                <a:latin typeface="Times New Roman" pitchFamily="18" charset="0"/>
                <a:cs typeface="Times New Roman" pitchFamily="18" charset="0"/>
              </a:rPr>
              <a:t>Artif</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Intell</a:t>
            </a:r>
            <a:r>
              <a:rPr lang="en-US" sz="1400" dirty="0">
                <a:latin typeface="Times New Roman" pitchFamily="18" charset="0"/>
                <a:cs typeface="Times New Roman" pitchFamily="18" charset="0"/>
              </a:rPr>
              <a:t>., vol. 86, pp. 197–212, Nov. 2019.</a:t>
            </a:r>
          </a:p>
          <a:p>
            <a:pPr marL="0" indent="0" algn="just">
              <a:lnSpc>
                <a:spcPct val="150000"/>
              </a:lnSpc>
              <a:buNone/>
            </a:pPr>
            <a:r>
              <a:rPr lang="en-US" sz="1400" dirty="0">
                <a:latin typeface="Times New Roman" pitchFamily="18" charset="0"/>
                <a:cs typeface="Times New Roman" pitchFamily="18" charset="0"/>
              </a:rPr>
              <a:t>[3]. O. M. E. </a:t>
            </a:r>
            <a:r>
              <a:rPr lang="en-US" sz="1400" dirty="0" err="1">
                <a:latin typeface="Times New Roman" pitchFamily="18" charset="0"/>
                <a:cs typeface="Times New Roman" pitchFamily="18" charset="0"/>
              </a:rPr>
              <a:t>Ebadati</a:t>
            </a:r>
            <a:r>
              <a:rPr lang="en-US" sz="1400" dirty="0">
                <a:latin typeface="Times New Roman" pitchFamily="18" charset="0"/>
                <a:cs typeface="Times New Roman" pitchFamily="18" charset="0"/>
              </a:rPr>
              <a:t> and F. </a:t>
            </a:r>
            <a:r>
              <a:rPr lang="en-US" sz="1400" dirty="0" err="1">
                <a:latin typeface="Times New Roman" pitchFamily="18" charset="0"/>
                <a:cs typeface="Times New Roman" pitchFamily="18" charset="0"/>
              </a:rPr>
              <a:t>Ahmadzadeh</a:t>
            </a:r>
            <a:r>
              <a:rPr lang="en-US" sz="1400" dirty="0">
                <a:latin typeface="Times New Roman" pitchFamily="18" charset="0"/>
                <a:cs typeface="Times New Roman" pitchFamily="18" charset="0"/>
              </a:rPr>
              <a:t>, ‘‘Classification spam email with elimination of unsuitable features with hybrid of GA-naive Bayes,’’ J. Inf. </a:t>
            </a:r>
            <a:r>
              <a:rPr lang="en-US" sz="1400" dirty="0" err="1">
                <a:latin typeface="Times New Roman" pitchFamily="18" charset="0"/>
                <a:cs typeface="Times New Roman" pitchFamily="18" charset="0"/>
              </a:rPr>
              <a:t>Knowl</a:t>
            </a:r>
            <a:r>
              <a:rPr lang="en-US" sz="1400" dirty="0">
                <a:latin typeface="Times New Roman" pitchFamily="18" charset="0"/>
                <a:cs typeface="Times New Roman" pitchFamily="18" charset="0"/>
              </a:rPr>
              <a:t>. Manage., vol. 18, no. 1, Mar. 2019.</a:t>
            </a:r>
          </a:p>
          <a:p>
            <a:pPr marL="0" indent="0" algn="just">
              <a:lnSpc>
                <a:spcPct val="150000"/>
              </a:lnSpc>
              <a:buNone/>
            </a:pPr>
            <a:r>
              <a:rPr lang="en-US" sz="1400" dirty="0">
                <a:latin typeface="Times New Roman" pitchFamily="18" charset="0"/>
                <a:cs typeface="Times New Roman" pitchFamily="18" charset="0"/>
              </a:rPr>
              <a:t>[4]. M. S. </a:t>
            </a:r>
            <a:r>
              <a:rPr lang="en-US" sz="1400" dirty="0" err="1">
                <a:latin typeface="Times New Roman" pitchFamily="18" charset="0"/>
                <a:cs typeface="Times New Roman" pitchFamily="18" charset="0"/>
              </a:rPr>
              <a:t>Hanif</a:t>
            </a:r>
            <a:r>
              <a:rPr lang="en-US" sz="1400" dirty="0">
                <a:latin typeface="Times New Roman" pitchFamily="18" charset="0"/>
                <a:cs typeface="Times New Roman" pitchFamily="18" charset="0"/>
              </a:rPr>
              <a:t> and M. Bilal, ‘‘Competitive residual neural network for image classification,’’ ICT Exp., vol. 6, no. 1, pp. 28–37, Mar. 2020. </a:t>
            </a:r>
          </a:p>
          <a:p>
            <a:pPr marL="0" indent="0" algn="just">
              <a:lnSpc>
                <a:spcPct val="150000"/>
              </a:lnSpc>
              <a:buNone/>
            </a:pPr>
            <a:r>
              <a:rPr lang="en-US" sz="1400" dirty="0">
                <a:latin typeface="Times New Roman" pitchFamily="18" charset="0"/>
                <a:cs typeface="Times New Roman" pitchFamily="18" charset="0"/>
              </a:rPr>
              <a:t>[5]. H. Liu, M. Zhou, and Q. Liu, ‘‘An embedded feature selection method for imbalanced data classification,’’ IEEE/CAA J. </a:t>
            </a:r>
            <a:r>
              <a:rPr lang="en-US" sz="1400" dirty="0" err="1">
                <a:latin typeface="Times New Roman" pitchFamily="18" charset="0"/>
                <a:cs typeface="Times New Roman" pitchFamily="18" charset="0"/>
              </a:rPr>
              <a:t>Automatica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Sinica</a:t>
            </a:r>
            <a:r>
              <a:rPr lang="en-US" sz="1400" dirty="0">
                <a:latin typeface="Times New Roman" pitchFamily="18" charset="0"/>
                <a:cs typeface="Times New Roman" pitchFamily="18" charset="0"/>
              </a:rPr>
              <a:t>, vol. 6, no. 3, pp. 703–715, May 2019.</a:t>
            </a:r>
          </a:p>
          <a:p>
            <a:pPr>
              <a:lnSpc>
                <a:spcPct val="150000"/>
              </a:lnSpc>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503086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3924151"/>
          </a:xfrm>
          <a:prstGeom prst="rect">
            <a:avLst/>
          </a:prstGeom>
        </p:spPr>
        <p:txBody>
          <a:bodyPr wrap="square">
            <a:spAutoFit/>
          </a:bodyPr>
          <a:lstStyle/>
          <a:p>
            <a:pPr algn="just">
              <a:lnSpc>
                <a:spcPct val="150000"/>
              </a:lnSpc>
            </a:pPr>
            <a:endParaRPr lang="en-US" dirty="0" smtClean="0"/>
          </a:p>
          <a:p>
            <a:pPr algn="just">
              <a:lnSpc>
                <a:spcPct val="150000"/>
              </a:lnSpc>
            </a:pPr>
            <a:endParaRPr lang="en-US" dirty="0"/>
          </a:p>
          <a:p>
            <a:pPr algn="just">
              <a:lnSpc>
                <a:spcPct val="150000"/>
              </a:lnSpc>
            </a:pPr>
            <a:r>
              <a:rPr lang="en-US" sz="1400" dirty="0" smtClean="0"/>
              <a:t>[</a:t>
            </a:r>
            <a:r>
              <a:rPr lang="en-US" sz="1400" dirty="0">
                <a:latin typeface="Times New Roman" pitchFamily="18" charset="0"/>
                <a:cs typeface="Times New Roman" pitchFamily="18" charset="0"/>
              </a:rPr>
              <a:t>6]. Z. </a:t>
            </a:r>
            <a:r>
              <a:rPr lang="en-US" sz="1400" dirty="0" err="1">
                <a:latin typeface="Times New Roman" pitchFamily="18" charset="0"/>
                <a:cs typeface="Times New Roman" pitchFamily="18" charset="0"/>
              </a:rPr>
              <a:t>Lan</a:t>
            </a:r>
            <a:r>
              <a:rPr lang="en-US" sz="1400" dirty="0">
                <a:latin typeface="Times New Roman" pitchFamily="18" charset="0"/>
                <a:cs typeface="Times New Roman" pitchFamily="18" charset="0"/>
              </a:rPr>
              <a:t>, M. Chen, S. Goodman, K. </a:t>
            </a:r>
            <a:r>
              <a:rPr lang="en-US" sz="1400" dirty="0" err="1">
                <a:latin typeface="Times New Roman" pitchFamily="18" charset="0"/>
                <a:cs typeface="Times New Roman" pitchFamily="18" charset="0"/>
              </a:rPr>
              <a:t>Gimpel</a:t>
            </a:r>
            <a:r>
              <a:rPr lang="en-US" sz="1400" dirty="0">
                <a:latin typeface="Times New Roman" pitchFamily="18" charset="0"/>
                <a:cs typeface="Times New Roman" pitchFamily="18" charset="0"/>
              </a:rPr>
              <a:t>, P. Sharma, and R. </a:t>
            </a:r>
            <a:r>
              <a:rPr lang="en-US" sz="1400" dirty="0" err="1">
                <a:latin typeface="Times New Roman" pitchFamily="18" charset="0"/>
                <a:cs typeface="Times New Roman" pitchFamily="18" charset="0"/>
              </a:rPr>
              <a:t>Soricut</a:t>
            </a:r>
            <a:r>
              <a:rPr lang="en-US" sz="1400" dirty="0">
                <a:latin typeface="Times New Roman" pitchFamily="18" charset="0"/>
                <a:cs typeface="Times New Roman" pitchFamily="18" charset="0"/>
              </a:rPr>
              <a:t>, “Albert: A lite </a:t>
            </a:r>
            <a:r>
              <a:rPr lang="en-US" sz="1400" dirty="0" err="1">
                <a:latin typeface="Times New Roman" pitchFamily="18" charset="0"/>
                <a:cs typeface="Times New Roman" pitchFamily="18" charset="0"/>
              </a:rPr>
              <a:t>bert</a:t>
            </a:r>
            <a:r>
              <a:rPr lang="en-US" sz="1400" dirty="0">
                <a:latin typeface="Times New Roman" pitchFamily="18" charset="0"/>
                <a:cs typeface="Times New Roman" pitchFamily="18" charset="0"/>
              </a:rPr>
              <a:t> for self-supervised learning of language representations,” Feb. 2020.</a:t>
            </a:r>
          </a:p>
          <a:p>
            <a:pPr algn="just">
              <a:lnSpc>
                <a:spcPct val="150000"/>
              </a:lnSpc>
            </a:pPr>
            <a:r>
              <a:rPr lang="en-US" sz="1400" dirty="0">
                <a:latin typeface="Times New Roman" pitchFamily="18" charset="0"/>
                <a:cs typeface="Times New Roman" pitchFamily="18" charset="0"/>
              </a:rPr>
              <a:t>[7]. S. </a:t>
            </a:r>
            <a:r>
              <a:rPr lang="en-US" sz="1400" dirty="0" err="1">
                <a:latin typeface="Times New Roman" pitchFamily="18" charset="0"/>
                <a:cs typeface="Times New Roman" pitchFamily="18" charset="0"/>
              </a:rPr>
              <a:t>Venkatraman</a:t>
            </a:r>
            <a:r>
              <a:rPr lang="en-US" sz="1400" dirty="0">
                <a:latin typeface="Times New Roman" pitchFamily="18" charset="0"/>
                <a:cs typeface="Times New Roman" pitchFamily="18" charset="0"/>
              </a:rPr>
              <a:t>, B. </a:t>
            </a:r>
            <a:r>
              <a:rPr lang="en-US" sz="1400" dirty="0" err="1">
                <a:latin typeface="Times New Roman" pitchFamily="18" charset="0"/>
                <a:cs typeface="Times New Roman" pitchFamily="18" charset="0"/>
              </a:rPr>
              <a:t>Surendiran</a:t>
            </a:r>
            <a:r>
              <a:rPr lang="en-US" sz="1400" dirty="0">
                <a:latin typeface="Times New Roman" pitchFamily="18" charset="0"/>
                <a:cs typeface="Times New Roman" pitchFamily="18" charset="0"/>
              </a:rPr>
              <a:t>, and P. A. R. Kumar, “Spam e-mail classification for the internet of things environment using semantic similarity approach,” J </a:t>
            </a:r>
            <a:r>
              <a:rPr lang="en-US" sz="1400" dirty="0" err="1">
                <a:latin typeface="Times New Roman" pitchFamily="18" charset="0"/>
                <a:cs typeface="Times New Roman" pitchFamily="18" charset="0"/>
              </a:rPr>
              <a:t>Supercomput</a:t>
            </a:r>
            <a:r>
              <a:rPr lang="en-US" sz="1400" dirty="0">
                <a:latin typeface="Times New Roman" pitchFamily="18" charset="0"/>
                <a:cs typeface="Times New Roman" pitchFamily="18" charset="0"/>
              </a:rPr>
              <a:t>, vol. 76, no. 2, pp. 756-776, 2020.</a:t>
            </a:r>
          </a:p>
          <a:p>
            <a:pPr algn="just">
              <a:lnSpc>
                <a:spcPct val="150000"/>
              </a:lnSpc>
            </a:pPr>
            <a:r>
              <a:rPr lang="en-US" sz="1400" dirty="0">
                <a:latin typeface="Times New Roman" pitchFamily="18" charset="0"/>
                <a:cs typeface="Times New Roman" pitchFamily="18" charset="0"/>
              </a:rPr>
              <a:t>[8]. K. Sheridan. (2020). FBI: Business Email Compromise Cost Businesses 1.7B in 2019, Dark Reading. Accessed: Mar. 21, 2021.</a:t>
            </a:r>
          </a:p>
          <a:p>
            <a:pPr algn="just">
              <a:lnSpc>
                <a:spcPct val="150000"/>
              </a:lnSpc>
            </a:pPr>
            <a:r>
              <a:rPr lang="en-US" sz="1400" dirty="0">
                <a:latin typeface="Times New Roman" pitchFamily="18" charset="0"/>
                <a:cs typeface="Times New Roman" pitchFamily="18" charset="0"/>
              </a:rPr>
              <a:t>[9]. A. Ali. (2020). Visualizing the Social Media Universe in 2020. Accessed: Jan. 14, 2021.</a:t>
            </a:r>
          </a:p>
          <a:p>
            <a:pPr algn="just">
              <a:lnSpc>
                <a:spcPct val="150000"/>
              </a:lnSpc>
            </a:pPr>
            <a:r>
              <a:rPr lang="en-US" sz="1400" dirty="0">
                <a:latin typeface="Times New Roman" pitchFamily="18" charset="0"/>
                <a:cs typeface="Times New Roman" pitchFamily="18" charset="0"/>
              </a:rPr>
              <a:t>[10]. R. </a:t>
            </a:r>
            <a:r>
              <a:rPr lang="en-US" sz="1400" dirty="0" err="1">
                <a:latin typeface="Times New Roman" pitchFamily="18" charset="0"/>
                <a:cs typeface="Times New Roman" pitchFamily="18" charset="0"/>
              </a:rPr>
              <a:t>Lerman</a:t>
            </a:r>
            <a:r>
              <a:rPr lang="en-US" sz="1400" dirty="0">
                <a:latin typeface="Times New Roman" pitchFamily="18" charset="0"/>
                <a:cs typeface="Times New Roman" pitchFamily="18" charset="0"/>
              </a:rPr>
              <a:t> and H. Denham. (2020). 3 Charged in Massive Twitter Hack, Including Alleged Teenage ‘</a:t>
            </a:r>
            <a:r>
              <a:rPr lang="en-US" sz="1400" dirty="0" err="1">
                <a:latin typeface="Times New Roman" pitchFamily="18" charset="0"/>
                <a:cs typeface="Times New Roman" pitchFamily="18" charset="0"/>
              </a:rPr>
              <a:t>Mastermind’.The</a:t>
            </a:r>
            <a:r>
              <a:rPr lang="en-US" sz="1400" dirty="0">
                <a:latin typeface="Times New Roman" pitchFamily="18" charset="0"/>
                <a:cs typeface="Times New Roman" pitchFamily="18" charset="0"/>
              </a:rPr>
              <a:t> Washington Post. Accessed: Jan. 14, 2021.</a:t>
            </a:r>
          </a:p>
        </p:txBody>
      </p:sp>
    </p:spTree>
    <p:extLst>
      <p:ext uri="{BB962C8B-B14F-4D97-AF65-F5344CB8AC3E}">
        <p14:creationId xmlns:p14="http://schemas.microsoft.com/office/powerpoint/2010/main" val="385882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1066800"/>
          </a:xfrm>
        </p:spPr>
        <p:txBody>
          <a:bodyPr>
            <a:normAutofit/>
          </a:bodyPr>
          <a:lstStyle/>
          <a:p>
            <a:pPr algn="ctr"/>
            <a:r>
              <a:rPr lang="en-US"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382000" cy="4830763"/>
          </a:xfrm>
        </p:spPr>
        <p:txBody>
          <a:bodyPr>
            <a:normAutofit fontScale="25000" lnSpcReduction="20000"/>
          </a:bodyPr>
          <a:lstStyle/>
          <a:p>
            <a:pPr algn="just">
              <a:lnSpc>
                <a:spcPct val="170000"/>
              </a:lnSpc>
            </a:pPr>
            <a:r>
              <a:rPr lang="en-US" sz="4800" dirty="0">
                <a:latin typeface="Times New Roman" pitchFamily="18" charset="0"/>
                <a:cs typeface="Times New Roman" pitchFamily="18" charset="0"/>
              </a:rPr>
              <a:t>In the previous years, informal online communities like Face book and YouTube have become progressively common platform in an individual person’s day to day </a:t>
            </a:r>
            <a:r>
              <a:rPr lang="en-US" sz="4800" dirty="0" smtClean="0">
                <a:latin typeface="Times New Roman" pitchFamily="18" charset="0"/>
                <a:cs typeface="Times New Roman" pitchFamily="18" charset="0"/>
              </a:rPr>
              <a:t>life.</a:t>
            </a:r>
          </a:p>
          <a:p>
            <a:pPr algn="just">
              <a:lnSpc>
                <a:spcPct val="170000"/>
              </a:lnSpc>
            </a:pPr>
            <a:r>
              <a:rPr lang="en-US" sz="4800" dirty="0" smtClean="0">
                <a:latin typeface="Times New Roman" pitchFamily="18" charset="0"/>
                <a:cs typeface="Times New Roman" pitchFamily="18" charset="0"/>
              </a:rPr>
              <a:t>People </a:t>
            </a:r>
            <a:r>
              <a:rPr lang="en-US" sz="4800" dirty="0">
                <a:latin typeface="Times New Roman" pitchFamily="18" charset="0"/>
                <a:cs typeface="Times New Roman" pitchFamily="18" charset="0"/>
              </a:rPr>
              <a:t>use social media as a virtual community platform to stay in touch with friends and family and to also share thoughts and ideas in blogs. Due to this developing pattern, these platforms pull in an enormous number of clients and are easy targets for spammers. </a:t>
            </a:r>
            <a:endParaRPr lang="en-US" sz="4800" dirty="0" smtClean="0">
              <a:latin typeface="Times New Roman" pitchFamily="18" charset="0"/>
              <a:cs typeface="Times New Roman" pitchFamily="18" charset="0"/>
            </a:endParaRPr>
          </a:p>
          <a:p>
            <a:pPr algn="just">
              <a:lnSpc>
                <a:spcPct val="170000"/>
              </a:lnSpc>
            </a:pPr>
            <a:r>
              <a:rPr lang="en-US" sz="4800" dirty="0" smtClean="0">
                <a:latin typeface="Times New Roman" pitchFamily="18" charset="0"/>
                <a:cs typeface="Times New Roman" pitchFamily="18" charset="0"/>
              </a:rPr>
              <a:t>YouTube </a:t>
            </a:r>
            <a:r>
              <a:rPr lang="en-US" sz="4800" dirty="0">
                <a:latin typeface="Times New Roman" pitchFamily="18" charset="0"/>
                <a:cs typeface="Times New Roman" pitchFamily="18" charset="0"/>
              </a:rPr>
              <a:t>has become the most well-known informal community among youngsters. For example, many makeup tutorials have been started by bloggers who are referred to as “beauty guru” or “beauty influencers” in which majority of the audiences are teenage girls. </a:t>
            </a:r>
            <a:endParaRPr lang="en-US" sz="4800" dirty="0" smtClean="0">
              <a:latin typeface="Times New Roman" pitchFamily="18" charset="0"/>
              <a:cs typeface="Times New Roman" pitchFamily="18" charset="0"/>
            </a:endParaRPr>
          </a:p>
          <a:p>
            <a:pPr algn="just">
              <a:lnSpc>
                <a:spcPct val="170000"/>
              </a:lnSpc>
            </a:pPr>
            <a:r>
              <a:rPr lang="en-US" sz="4800" dirty="0" smtClean="0">
                <a:latin typeface="Times New Roman" pitchFamily="18" charset="0"/>
                <a:cs typeface="Times New Roman" pitchFamily="18" charset="0"/>
              </a:rPr>
              <a:t>These </a:t>
            </a:r>
            <a:r>
              <a:rPr lang="en-US" sz="4800" dirty="0">
                <a:latin typeface="Times New Roman" pitchFamily="18" charset="0"/>
                <a:cs typeface="Times New Roman" pitchFamily="18" charset="0"/>
              </a:rPr>
              <a:t>days, 200 million clients produce 400 million new YouTube content (videos) every day. This extensive environment provided by YouTube also creates an opportunity for spammers to create irrelevant content directed to users. </a:t>
            </a:r>
            <a:endParaRPr lang="en-US" sz="4800" dirty="0" smtClean="0">
              <a:latin typeface="Times New Roman" pitchFamily="18" charset="0"/>
              <a:cs typeface="Times New Roman" pitchFamily="18" charset="0"/>
            </a:endParaRPr>
          </a:p>
          <a:p>
            <a:pPr algn="just">
              <a:lnSpc>
                <a:spcPct val="170000"/>
              </a:lnSpc>
            </a:pPr>
            <a:r>
              <a:rPr lang="en-US" sz="4800" dirty="0" smtClean="0">
                <a:latin typeface="Times New Roman" pitchFamily="18" charset="0"/>
                <a:cs typeface="Times New Roman" pitchFamily="18" charset="0"/>
              </a:rPr>
              <a:t>These </a:t>
            </a:r>
            <a:r>
              <a:rPr lang="en-US" sz="4800" dirty="0">
                <a:latin typeface="Times New Roman" pitchFamily="18" charset="0"/>
                <a:cs typeface="Times New Roman" pitchFamily="18" charset="0"/>
              </a:rPr>
              <a:t>irrelevant or unsolicited messages are aimed to attack users by luring them into clicking links to view malicious sites containing malware, </a:t>
            </a:r>
            <a:r>
              <a:rPr lang="en-US" sz="4800" dirty="0" err="1">
                <a:latin typeface="Times New Roman" pitchFamily="18" charset="0"/>
                <a:cs typeface="Times New Roman" pitchFamily="18" charset="0"/>
              </a:rPr>
              <a:t>phising</a:t>
            </a:r>
            <a:r>
              <a:rPr lang="en-US" sz="4800" dirty="0">
                <a:latin typeface="Times New Roman" pitchFamily="18" charset="0"/>
                <a:cs typeface="Times New Roman" pitchFamily="18" charset="0"/>
              </a:rPr>
              <a:t> and scams. </a:t>
            </a:r>
            <a:endParaRPr lang="en-US" sz="4800" dirty="0" smtClean="0">
              <a:latin typeface="Times New Roman" pitchFamily="18" charset="0"/>
              <a:cs typeface="Times New Roman" pitchFamily="18" charset="0"/>
            </a:endParaRPr>
          </a:p>
          <a:p>
            <a:pPr algn="just">
              <a:lnSpc>
                <a:spcPct val="170000"/>
              </a:lnSpc>
            </a:pPr>
            <a:r>
              <a:rPr lang="en-US" sz="4800" dirty="0" smtClean="0">
                <a:latin typeface="Times New Roman" pitchFamily="18" charset="0"/>
                <a:cs typeface="Times New Roman" pitchFamily="18" charset="0"/>
              </a:rPr>
              <a:t>One </a:t>
            </a:r>
            <a:r>
              <a:rPr lang="en-US" sz="4800" dirty="0">
                <a:latin typeface="Times New Roman" pitchFamily="18" charset="0"/>
                <a:cs typeface="Times New Roman" pitchFamily="18" charset="0"/>
              </a:rPr>
              <a:t>of the most highlighted features of YouTube is the comments section below every video posted by a user. This feature allows users to share opinions and ideas. In this project, the prediction of the spam comments present in the comments section of </a:t>
            </a:r>
            <a:r>
              <a:rPr lang="en-US" sz="4800" dirty="0" err="1">
                <a:latin typeface="Times New Roman" pitchFamily="18" charset="0"/>
                <a:cs typeface="Times New Roman" pitchFamily="18" charset="0"/>
              </a:rPr>
              <a:t>Youtube</a:t>
            </a:r>
            <a:r>
              <a:rPr lang="en-US" sz="4800" dirty="0">
                <a:latin typeface="Times New Roman" pitchFamily="18" charset="0"/>
                <a:cs typeface="Times New Roman" pitchFamily="18" charset="0"/>
              </a:rPr>
              <a:t> videos using the concept called machine learning, it is also known as subset of artificial intelligence, is done. </a:t>
            </a:r>
            <a:endParaRPr lang="en-US" sz="4800" dirty="0" smtClean="0">
              <a:latin typeface="Times New Roman" pitchFamily="18" charset="0"/>
              <a:cs typeface="Times New Roman" pitchFamily="18" charset="0"/>
            </a:endParaRPr>
          </a:p>
          <a:p>
            <a:pPr algn="just">
              <a:lnSpc>
                <a:spcPct val="170000"/>
              </a:lnSpc>
            </a:pPr>
            <a:r>
              <a:rPr lang="en-US" sz="4800" dirty="0" smtClean="0">
                <a:latin typeface="Times New Roman" pitchFamily="18" charset="0"/>
                <a:cs typeface="Times New Roman" pitchFamily="18" charset="0"/>
              </a:rPr>
              <a:t>Supervised </a:t>
            </a:r>
            <a:r>
              <a:rPr lang="en-US" sz="4800" dirty="0">
                <a:latin typeface="Times New Roman" pitchFamily="18" charset="0"/>
                <a:cs typeface="Times New Roman" pitchFamily="18" charset="0"/>
              </a:rPr>
              <a:t>learning approach depends on a very large number of labeled </a:t>
            </a:r>
            <a:r>
              <a:rPr lang="en-US" sz="4800" dirty="0" err="1">
                <a:latin typeface="Times New Roman" pitchFamily="18" charset="0"/>
                <a:cs typeface="Times New Roman" pitchFamily="18" charset="0"/>
              </a:rPr>
              <a:t>datasets.The</a:t>
            </a:r>
            <a:r>
              <a:rPr lang="en-US" sz="4800" dirty="0">
                <a:latin typeface="Times New Roman" pitchFamily="18" charset="0"/>
                <a:cs typeface="Times New Roman" pitchFamily="18" charset="0"/>
              </a:rPr>
              <a:t> proposed classification algorithm (Logistic Regression) is used in order to predict the spam comment. </a:t>
            </a:r>
            <a:endParaRPr lang="en-US" sz="4800" dirty="0" smtClean="0">
              <a:latin typeface="Times New Roman" pitchFamily="18" charset="0"/>
              <a:cs typeface="Times New Roman" pitchFamily="18" charset="0"/>
            </a:endParaRPr>
          </a:p>
          <a:p>
            <a:pPr algn="just"/>
            <a:endParaRPr lang="en-US" dirty="0"/>
          </a:p>
        </p:txBody>
      </p:sp>
    </p:spTree>
    <p:extLst>
      <p:ext uri="{BB962C8B-B14F-4D97-AF65-F5344CB8AC3E}">
        <p14:creationId xmlns:p14="http://schemas.microsoft.com/office/powerpoint/2010/main" val="279042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534400" cy="1066800"/>
          </a:xfrm>
        </p:spPr>
        <p:txBody>
          <a:bodyPr>
            <a:noAutofit/>
          </a:bodyPr>
          <a:lstStyle/>
          <a:p>
            <a:pPr algn="ctr"/>
            <a:r>
              <a:rPr lang="en-US" sz="3200"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SCOPE OF  PROJECT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762000"/>
            <a:ext cx="8686800" cy="5501640"/>
          </a:xfrm>
        </p:spPr>
        <p:txBody>
          <a:bodyPr>
            <a:normAutofit/>
          </a:bodyPr>
          <a:lstStyle/>
          <a:p>
            <a:pPr algn="just">
              <a:lnSpc>
                <a:spcPct val="150000"/>
              </a:lnSpc>
            </a:pPr>
            <a:r>
              <a:rPr lang="en-US" sz="1400" dirty="0" smtClean="0">
                <a:latin typeface="Times New Roman" pitchFamily="18" charset="0"/>
                <a:cs typeface="Times New Roman" pitchFamily="18" charset="0"/>
              </a:rPr>
              <a:t>Research </a:t>
            </a:r>
            <a:r>
              <a:rPr lang="en-US" sz="1400" dirty="0">
                <a:latin typeface="Times New Roman" pitchFamily="18" charset="0"/>
                <a:cs typeface="Times New Roman" pitchFamily="18" charset="0"/>
              </a:rPr>
              <a:t>on detecting spam content and users focus on various fields. Many studies focused on spam on websites (e.g., portal sites and blogs</a:t>
            </a:r>
            <a:r>
              <a:rPr lang="en-US" sz="1400" dirty="0" smtClean="0">
                <a:latin typeface="Times New Roman" pitchFamily="18" charset="0"/>
                <a:cs typeface="Times New Roman" pitchFamily="18" charset="0"/>
              </a:rPr>
              <a:t>).</a:t>
            </a:r>
          </a:p>
          <a:p>
            <a:pPr algn="just">
              <a:lnSpc>
                <a:spcPct val="150000"/>
              </a:lnSpc>
            </a:pPr>
            <a:r>
              <a:rPr lang="en-US" sz="1400" dirty="0" smtClean="0">
                <a:latin typeface="Times New Roman" pitchFamily="18" charset="0"/>
                <a:cs typeface="Times New Roman" pitchFamily="18" charset="0"/>
              </a:rPr>
              <a:t>As </a:t>
            </a:r>
            <a:r>
              <a:rPr lang="en-US" sz="1400" dirty="0">
                <a:latin typeface="Times New Roman" pitchFamily="18" charset="0"/>
                <a:cs typeface="Times New Roman" pitchFamily="18" charset="0"/>
              </a:rPr>
              <a:t>YouTube gains popularity as a video sharing platform, spammers target it with low quality content or promotions.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Since </a:t>
            </a:r>
            <a:r>
              <a:rPr lang="en-US" sz="1400" dirty="0">
                <a:latin typeface="Times New Roman" pitchFamily="18" charset="0"/>
                <a:cs typeface="Times New Roman" pitchFamily="18" charset="0"/>
              </a:rPr>
              <a:t>spammers that harm the YouTube community are increasing, detecting them becomes an interesting source to research. </a:t>
            </a:r>
            <a:endParaRPr lang="en-US" sz="1400" dirty="0" smtClean="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So</a:t>
            </a:r>
            <a:r>
              <a:rPr lang="en-US" sz="1400" dirty="0">
                <a:latin typeface="Times New Roman" pitchFamily="18" charset="0"/>
                <a:cs typeface="Times New Roman" pitchFamily="18" charset="0"/>
              </a:rPr>
              <a:t>, we divide the literature of detecting spam into two sections, spam on websites and spam on YouTube</a:t>
            </a: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 </a:t>
            </a:r>
          </a:p>
        </p:txBody>
      </p:sp>
    </p:spTree>
    <p:extLst>
      <p:ext uri="{BB962C8B-B14F-4D97-AF65-F5344CB8AC3E}">
        <p14:creationId xmlns:p14="http://schemas.microsoft.com/office/powerpoint/2010/main" val="314139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763000" cy="914400"/>
          </a:xfrm>
        </p:spPr>
        <p:txBody>
          <a:bodyPr/>
          <a:lstStyle/>
          <a:p>
            <a:pPr algn="ctr"/>
            <a:r>
              <a:rPr lang="en-US"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152400" y="1295400"/>
            <a:ext cx="8839200" cy="5410200"/>
          </a:xfrm>
        </p:spPr>
        <p:txBody>
          <a:bodyPr>
            <a:normAutofit lnSpcReduction="10000"/>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PAPER 1</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TITLE </a:t>
            </a:r>
            <a:r>
              <a:rPr lang="en-US" sz="1400" dirty="0">
                <a:latin typeface="Times New Roman" panose="02020603050405020304" pitchFamily="18" charset="0"/>
                <a:cs typeface="Times New Roman" panose="02020603050405020304" pitchFamily="18" charset="0"/>
              </a:rPr>
              <a:t>NAME:CASCARO: Cascade Of Classifiers For Minimizing The Cost Of Prediction</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AUTHOR</a:t>
            </a:r>
            <a:r>
              <a:rPr lang="en-US" sz="1400" dirty="0">
                <a:latin typeface="Times New Roman" panose="02020603050405020304" pitchFamily="18" charset="0"/>
                <a:cs typeface="Times New Roman" panose="02020603050405020304" pitchFamily="18" charset="0"/>
              </a:rPr>
              <a:t>: Blaise </a:t>
            </a:r>
            <a:r>
              <a:rPr lang="en-US" sz="1400" dirty="0" err="1">
                <a:latin typeface="Times New Roman" panose="02020603050405020304" pitchFamily="18" charset="0"/>
                <a:cs typeface="Times New Roman" panose="02020603050405020304" pitchFamily="18" charset="0"/>
              </a:rPr>
              <a:t>Hanczar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Avner</a:t>
            </a:r>
            <a:r>
              <a:rPr lang="en-US" sz="1400" dirty="0">
                <a:latin typeface="Times New Roman" panose="02020603050405020304" pitchFamily="18" charset="0"/>
                <a:cs typeface="Times New Roman" panose="02020603050405020304" pitchFamily="18" charset="0"/>
              </a:rPr>
              <a:t> Bar-Hen</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YEAR</a:t>
            </a:r>
            <a:r>
              <a:rPr lang="en-US" sz="1400" dirty="0">
                <a:latin typeface="Times New Roman" panose="02020603050405020304" pitchFamily="18" charset="0"/>
                <a:cs typeface="Times New Roman" panose="02020603050405020304" pitchFamily="18" charset="0"/>
              </a:rPr>
              <a:t>: 2021</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ABSTRACT</a:t>
            </a:r>
            <a:r>
              <a:rPr lang="en-US" sz="1400" dirty="0">
                <a:latin typeface="Times New Roman" panose="02020603050405020304" pitchFamily="18" charset="0"/>
                <a:cs typeface="Times New Roman" panose="02020603050405020304" pitchFamily="18" charset="0"/>
              </a:rPr>
              <a:t>:</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Although </a:t>
            </a:r>
            <a:r>
              <a:rPr lang="en-US" sz="1400" dirty="0">
                <a:latin typeface="Times New Roman" panose="02020603050405020304" pitchFamily="18" charset="0"/>
                <a:cs typeface="Times New Roman" panose="02020603050405020304" pitchFamily="18" charset="0"/>
              </a:rPr>
              <a:t>the prediction performance is crucial for a classifier, its cost of use is also an essential issue </a:t>
            </a:r>
            <a:r>
              <a:rPr lang="en-US" sz="1400" dirty="0" err="1" smtClean="0">
                <a:latin typeface="Times New Roman" panose="02020603050405020304" pitchFamily="18" charset="0"/>
                <a:cs typeface="Times New Roman" panose="02020603050405020304" pitchFamily="18" charset="0"/>
              </a:rPr>
              <a:t>forpracticalapplication</a:t>
            </a:r>
            <a:r>
              <a:rPr lang="en-US" sz="1400" dirty="0">
                <a:latin typeface="Times New Roman" panose="02020603050405020304" pitchFamily="18" charset="0"/>
                <a:cs typeface="Times New Roman" panose="02020603050405020304" pitchFamily="18" charset="0"/>
              </a:rPr>
              <a:t>, however, this question is rarely addressed in the literature. The aim of this article is </a:t>
            </a:r>
            <a:r>
              <a:rPr lang="en-US" sz="1400" dirty="0" err="1" smtClean="0">
                <a:latin typeface="Times New Roman" panose="02020603050405020304" pitchFamily="18" charset="0"/>
                <a:cs typeface="Times New Roman" panose="02020603050405020304" pitchFamily="18" charset="0"/>
              </a:rPr>
              <a:t>topropose</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prediction method that controls not only the error rate but also the cost of the construction of </a:t>
            </a:r>
            <a:r>
              <a:rPr lang="en-US" sz="1400" dirty="0" err="1" smtClean="0">
                <a:latin typeface="Times New Roman" panose="02020603050405020304" pitchFamily="18" charset="0"/>
                <a:cs typeface="Times New Roman" panose="02020603050405020304" pitchFamily="18" charset="0"/>
              </a:rPr>
              <a:t>theclassifier</a:t>
            </a:r>
            <a:r>
              <a:rPr lang="en-US" sz="1400" dirty="0">
                <a:latin typeface="Times New Roman" panose="02020603050405020304" pitchFamily="18" charset="0"/>
                <a:cs typeface="Times New Roman" panose="02020603050405020304" pitchFamily="18" charset="0"/>
              </a:rPr>
              <a:t>. The main idea is that some examples are easier to predict than others and can be predicted using </a:t>
            </a:r>
            <a:r>
              <a:rPr lang="en-US" sz="1400" dirty="0" err="1" smtClean="0">
                <a:latin typeface="Times New Roman" panose="02020603050405020304" pitchFamily="18" charset="0"/>
                <a:cs typeface="Times New Roman" panose="02020603050405020304" pitchFamily="18" charset="0"/>
              </a:rPr>
              <a:t>fewervariables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i.e. with a lower prediction cost. Our method, called CASCARO, is based on a cascade of </a:t>
            </a:r>
            <a:r>
              <a:rPr lang="en-US" sz="1400" dirty="0" err="1" smtClean="0">
                <a:latin typeface="Times New Roman" panose="02020603050405020304" pitchFamily="18" charset="0"/>
                <a:cs typeface="Times New Roman" panose="02020603050405020304" pitchFamily="18" charset="0"/>
              </a:rPr>
              <a:t>rejectclassifiers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of increasing cost. The first classifier of the cascade required only one variable, if the prediction is </a:t>
            </a:r>
            <a:r>
              <a:rPr lang="en-US" sz="1400" dirty="0" err="1" smtClean="0">
                <a:latin typeface="Times New Roman" panose="02020603050405020304" pitchFamily="18" charset="0"/>
                <a:cs typeface="Times New Roman" panose="02020603050405020304" pitchFamily="18" charset="0"/>
              </a:rPr>
              <a:t>notreliable</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second classifier requiring one more variable is used. The principle is repeated until the last </a:t>
            </a:r>
            <a:r>
              <a:rPr lang="en-US" sz="1400" dirty="0" err="1" smtClean="0">
                <a:latin typeface="Times New Roman" panose="02020603050405020304" pitchFamily="18" charset="0"/>
                <a:cs typeface="Times New Roman" panose="02020603050405020304" pitchFamily="18" charset="0"/>
              </a:rPr>
              <a:t>classifierusing</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all variables. We solve the two main problems for the construction of this type of cascade: its </a:t>
            </a:r>
            <a:r>
              <a:rPr lang="en-US" sz="1400" dirty="0" smtClean="0">
                <a:latin typeface="Times New Roman" panose="02020603050405020304" pitchFamily="18" charset="0"/>
                <a:cs typeface="Times New Roman" panose="02020603050405020304" pitchFamily="18" charset="0"/>
              </a:rPr>
              <a:t>architecture(the </a:t>
            </a:r>
            <a:r>
              <a:rPr lang="en-US" sz="1400" dirty="0">
                <a:latin typeface="Times New Roman" panose="02020603050405020304" pitchFamily="18" charset="0"/>
                <a:cs typeface="Times New Roman" panose="02020603050405020304" pitchFamily="18" charset="0"/>
              </a:rPr>
              <a:t>order of the classifier) and the simultaneous computation of the rejection regions of the classifiers. </a:t>
            </a:r>
            <a:r>
              <a:rPr lang="en-US" sz="1400" dirty="0" err="1" smtClean="0">
                <a:latin typeface="Times New Roman" panose="02020603050405020304" pitchFamily="18" charset="0"/>
                <a:cs typeface="Times New Roman" panose="02020603050405020304" pitchFamily="18" charset="0"/>
              </a:rPr>
              <a:t>Theexperiments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show that CASCARO produces significant improvements in the use cost without </a:t>
            </a:r>
            <a:r>
              <a:rPr lang="en-US" sz="1400" dirty="0" err="1" smtClean="0">
                <a:latin typeface="Times New Roman" panose="02020603050405020304" pitchFamily="18" charset="0"/>
                <a:cs typeface="Times New Roman" panose="02020603050405020304" pitchFamily="18" charset="0"/>
              </a:rPr>
              <a:t>decreasingprediction</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performance</a:t>
            </a:r>
          </a:p>
        </p:txBody>
      </p:sp>
    </p:spTree>
    <p:extLst>
      <p:ext uri="{BB962C8B-B14F-4D97-AF65-F5344CB8AC3E}">
        <p14:creationId xmlns:p14="http://schemas.microsoft.com/office/powerpoint/2010/main" val="88692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293028"/>
          </a:xfrm>
        </p:spPr>
        <p:txBody>
          <a:bodyPr/>
          <a:lstStyle/>
          <a:p>
            <a:pPr algn="ctr"/>
            <a:r>
              <a:rPr lang="en-US" dirty="0">
                <a:latin typeface="Times New Roman" panose="02020603050405020304" pitchFamily="18" charset="0"/>
                <a:cs typeface="Times New Roman" panose="02020603050405020304" pitchFamily="18" charset="0"/>
              </a:rPr>
              <a:t>LITERATURE SURVEY</a:t>
            </a:r>
            <a:endParaRPr lang="en-US" dirty="0"/>
          </a:p>
        </p:txBody>
      </p:sp>
      <p:sp>
        <p:nvSpPr>
          <p:cNvPr id="3" name="Content Placeholder 2"/>
          <p:cNvSpPr>
            <a:spLocks noGrp="1"/>
          </p:cNvSpPr>
          <p:nvPr>
            <p:ph idx="1"/>
          </p:nvPr>
        </p:nvSpPr>
        <p:spPr>
          <a:xfrm>
            <a:off x="228600" y="1219200"/>
            <a:ext cx="8763000" cy="5486400"/>
          </a:xfrm>
        </p:spPr>
        <p:txBody>
          <a:bodyPr>
            <a:normAutofit fontScale="92500"/>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PAPER 2</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TITLE </a:t>
            </a:r>
            <a:r>
              <a:rPr lang="en-US" sz="1400" dirty="0">
                <a:latin typeface="Times New Roman" panose="02020603050405020304" pitchFamily="18" charset="0"/>
                <a:cs typeface="Times New Roman" panose="02020603050405020304" pitchFamily="18" charset="0"/>
              </a:rPr>
              <a:t>NAME: Twitter Spam Detection Based on Deep Learning</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AUTHOR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Tingmin</a:t>
            </a:r>
            <a:r>
              <a:rPr lang="en-US" sz="1400" dirty="0">
                <a:latin typeface="Times New Roman" panose="02020603050405020304" pitchFamily="18" charset="0"/>
                <a:cs typeface="Times New Roman" panose="02020603050405020304" pitchFamily="18" charset="0"/>
              </a:rPr>
              <a:t> Wu, </a:t>
            </a:r>
            <a:r>
              <a:rPr lang="en-US" sz="1400" dirty="0" err="1">
                <a:latin typeface="Times New Roman" panose="02020603050405020304" pitchFamily="18" charset="0"/>
                <a:cs typeface="Times New Roman" panose="02020603050405020304" pitchFamily="18" charset="0"/>
              </a:rPr>
              <a:t>Shigang</a:t>
            </a:r>
            <a:r>
              <a:rPr lang="en-US" sz="1400" dirty="0">
                <a:latin typeface="Times New Roman" panose="02020603050405020304" pitchFamily="18" charset="0"/>
                <a:cs typeface="Times New Roman" panose="02020603050405020304" pitchFamily="18" charset="0"/>
              </a:rPr>
              <a:t> Liu, Jun Zhang, Yang Xiang</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YEAR</a:t>
            </a:r>
            <a:r>
              <a:rPr lang="en-US" sz="1400" dirty="0">
                <a:latin typeface="Times New Roman" panose="02020603050405020304" pitchFamily="18" charset="0"/>
                <a:cs typeface="Times New Roman" panose="02020603050405020304" pitchFamily="18" charset="0"/>
              </a:rPr>
              <a:t>: 2021</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ABSTRACT:</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Twitter </a:t>
            </a:r>
            <a:r>
              <a:rPr lang="en-US" sz="1400" dirty="0">
                <a:latin typeface="Times New Roman" panose="02020603050405020304" pitchFamily="18" charset="0"/>
                <a:cs typeface="Times New Roman" panose="02020603050405020304" pitchFamily="18" charset="0"/>
              </a:rPr>
              <a:t>spam has long been a critical but difficult problem to be addressed. So far, researchers </a:t>
            </a:r>
            <a:r>
              <a:rPr lang="en-US" sz="1400" dirty="0" err="1" smtClean="0">
                <a:latin typeface="Times New Roman" panose="02020603050405020304" pitchFamily="18" charset="0"/>
                <a:cs typeface="Times New Roman" panose="02020603050405020304" pitchFamily="18" charset="0"/>
              </a:rPr>
              <a:t>havedeveloped</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series of machine learning-based methods and blacklisting techniques to detect spamming activities </a:t>
            </a:r>
            <a:r>
              <a:rPr lang="en-US" sz="1400" dirty="0" err="1" smtClean="0">
                <a:latin typeface="Times New Roman" panose="02020603050405020304" pitchFamily="18" charset="0"/>
                <a:cs typeface="Times New Roman" panose="02020603050405020304" pitchFamily="18" charset="0"/>
              </a:rPr>
              <a:t>onTwitter</a:t>
            </a:r>
            <a:r>
              <a:rPr lang="en-US" sz="1400" dirty="0">
                <a:latin typeface="Times New Roman" panose="02020603050405020304" pitchFamily="18" charset="0"/>
                <a:cs typeface="Times New Roman" panose="02020603050405020304" pitchFamily="18" charset="0"/>
              </a:rPr>
              <a:t>. According to our investigation, current methods and techniques have achieved the accuracy of around 80</a:t>
            </a:r>
            <a:r>
              <a:rPr lang="en-US" sz="1400" dirty="0" smtClean="0">
                <a:latin typeface="Times New Roman" panose="02020603050405020304" pitchFamily="18" charset="0"/>
                <a:cs typeface="Times New Roman" panose="02020603050405020304" pitchFamily="18" charset="0"/>
              </a:rPr>
              <a:t>%.However</a:t>
            </a:r>
            <a:r>
              <a:rPr lang="en-US" sz="1400" dirty="0">
                <a:latin typeface="Times New Roman" panose="02020603050405020304" pitchFamily="18" charset="0"/>
                <a:cs typeface="Times New Roman" panose="02020603050405020304" pitchFamily="18" charset="0"/>
              </a:rPr>
              <a:t>, due to the problems of spam drift and information fabrication, these machine-learning based </a:t>
            </a:r>
            <a:r>
              <a:rPr lang="en-US" sz="1400" dirty="0" err="1" smtClean="0">
                <a:latin typeface="Times New Roman" panose="02020603050405020304" pitchFamily="18" charset="0"/>
                <a:cs typeface="Times New Roman" panose="02020603050405020304" pitchFamily="18" charset="0"/>
              </a:rPr>
              <a:t>methodscannot</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efficiently detect spam activities in real-life scenarios. Moreover, the blacklisting method cannot catch </a:t>
            </a:r>
            <a:r>
              <a:rPr lang="en-US" sz="1400" dirty="0" err="1" smtClean="0">
                <a:latin typeface="Times New Roman" panose="02020603050405020304" pitchFamily="18" charset="0"/>
                <a:cs typeface="Times New Roman" panose="02020603050405020304" pitchFamily="18" charset="0"/>
              </a:rPr>
              <a:t>upwith</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variations of spamming activities as manually inspecting suspicious URLs is extremely time-consuming. </a:t>
            </a:r>
            <a:r>
              <a:rPr lang="en-US" sz="1400" dirty="0" err="1" smtClean="0">
                <a:latin typeface="Times New Roman" panose="02020603050405020304" pitchFamily="18" charset="0"/>
                <a:cs typeface="Times New Roman" panose="02020603050405020304" pitchFamily="18" charset="0"/>
              </a:rPr>
              <a:t>Inthis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paper, we proposed a novel technique based on deep learning techniques to address the above challenges. </a:t>
            </a:r>
            <a:r>
              <a:rPr lang="en-US" sz="1400" dirty="0" err="1" smtClean="0">
                <a:latin typeface="Times New Roman" panose="02020603050405020304" pitchFamily="18" charset="0"/>
                <a:cs typeface="Times New Roman" panose="02020603050405020304" pitchFamily="18" charset="0"/>
              </a:rPr>
              <a:t>Thesyntax</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of each tweet will be learned through </a:t>
            </a:r>
            <a:r>
              <a:rPr lang="en-US" sz="1400" dirty="0" err="1">
                <a:latin typeface="Times New Roman" panose="02020603050405020304" pitchFamily="18" charset="0"/>
                <a:cs typeface="Times New Roman" panose="02020603050405020304" pitchFamily="18" charset="0"/>
              </a:rPr>
              <a:t>WordVector</a:t>
            </a:r>
            <a:r>
              <a:rPr lang="en-US" sz="1400" dirty="0">
                <a:latin typeface="Times New Roman" panose="02020603050405020304" pitchFamily="18" charset="0"/>
                <a:cs typeface="Times New Roman" panose="02020603050405020304" pitchFamily="18" charset="0"/>
              </a:rPr>
              <a:t> Training Mode. We then constructed a binary </a:t>
            </a:r>
            <a:r>
              <a:rPr lang="en-US" sz="1400" dirty="0" err="1" smtClean="0">
                <a:latin typeface="Times New Roman" panose="02020603050405020304" pitchFamily="18" charset="0"/>
                <a:cs typeface="Times New Roman" panose="02020603050405020304" pitchFamily="18" charset="0"/>
              </a:rPr>
              <a:t>classifierbased</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on the preceding representation dataset. In experiments, we collected and implemented a 10-day real </a:t>
            </a:r>
            <a:r>
              <a:rPr lang="en-US" sz="1400" dirty="0" err="1" smtClean="0">
                <a:latin typeface="Times New Roman" panose="02020603050405020304" pitchFamily="18" charset="0"/>
                <a:cs typeface="Times New Roman" panose="02020603050405020304" pitchFamily="18" charset="0"/>
              </a:rPr>
              <a:t>Tweetdatasets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in order to evaluate our proposed method. We first studied the performance of different classifiers, and </a:t>
            </a:r>
            <a:r>
              <a:rPr lang="en-US" sz="1400" dirty="0" err="1" smtClean="0">
                <a:latin typeface="Times New Roman" panose="02020603050405020304" pitchFamily="18" charset="0"/>
                <a:cs typeface="Times New Roman" panose="02020603050405020304" pitchFamily="18" charset="0"/>
              </a:rPr>
              <a:t>thencompared</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our method to other existing text-based methods.</a:t>
            </a:r>
          </a:p>
        </p:txBody>
      </p:sp>
    </p:spTree>
    <p:extLst>
      <p:ext uri="{BB962C8B-B14F-4D97-AF65-F5344CB8AC3E}">
        <p14:creationId xmlns:p14="http://schemas.microsoft.com/office/powerpoint/2010/main" val="1921365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1066800"/>
          </a:xfrm>
        </p:spPr>
        <p:txBody>
          <a:bodyPr/>
          <a:lstStyle/>
          <a:p>
            <a:pPr algn="ctr"/>
            <a:r>
              <a:rPr lang="en-US" dirty="0">
                <a:latin typeface="Times New Roman" panose="02020603050405020304" pitchFamily="18" charset="0"/>
                <a:cs typeface="Times New Roman" panose="02020603050405020304" pitchFamily="18" charset="0"/>
              </a:rPr>
              <a:t>LITERATURE SURVEY</a:t>
            </a:r>
            <a:endParaRPr lang="en-US" dirty="0"/>
          </a:p>
        </p:txBody>
      </p:sp>
      <p:sp>
        <p:nvSpPr>
          <p:cNvPr id="3" name="Content Placeholder 2"/>
          <p:cNvSpPr>
            <a:spLocks noGrp="1"/>
          </p:cNvSpPr>
          <p:nvPr>
            <p:ph idx="1"/>
          </p:nvPr>
        </p:nvSpPr>
        <p:spPr>
          <a:xfrm>
            <a:off x="228600" y="1066800"/>
            <a:ext cx="8763000" cy="5638800"/>
          </a:xfrm>
        </p:spPr>
        <p:txBody>
          <a:bodyPr>
            <a:normAutofit/>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PAPER 3</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TITLE </a:t>
            </a:r>
            <a:r>
              <a:rPr lang="en-US" sz="1400" dirty="0">
                <a:latin typeface="Times New Roman" panose="02020603050405020304" pitchFamily="18" charset="0"/>
                <a:cs typeface="Times New Roman" panose="02020603050405020304" pitchFamily="18" charset="0"/>
              </a:rPr>
              <a:t>NAME: Two-Stage Unsupervised Approach For Combating Social Spammers</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AUTHOR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Darshika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Koggalahewa</a:t>
            </a:r>
            <a:r>
              <a:rPr lang="en-US" sz="1400" dirty="0">
                <a:latin typeface="Times New Roman" panose="02020603050405020304" pitchFamily="18" charset="0"/>
                <a:cs typeface="Times New Roman" panose="02020603050405020304" pitchFamily="18" charset="0"/>
              </a:rPr>
              <a:t>, Yue Xu, </a:t>
            </a:r>
            <a:r>
              <a:rPr lang="en-US" sz="1400" dirty="0" err="1">
                <a:latin typeface="Times New Roman" panose="02020603050405020304" pitchFamily="18" charset="0"/>
                <a:cs typeface="Times New Roman" panose="02020603050405020304" pitchFamily="18" charset="0"/>
              </a:rPr>
              <a:t>Emest</a:t>
            </a:r>
            <a:r>
              <a:rPr lang="en-US" sz="1400" dirty="0">
                <a:latin typeface="Times New Roman" panose="02020603050405020304" pitchFamily="18" charset="0"/>
                <a:cs typeface="Times New Roman" panose="02020603050405020304" pitchFamily="18" charset="0"/>
              </a:rPr>
              <a:t> Foo</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YEAR</a:t>
            </a:r>
            <a:r>
              <a:rPr lang="en-US" sz="1400" dirty="0">
                <a:latin typeface="Times New Roman" panose="02020603050405020304" pitchFamily="18" charset="0"/>
                <a:cs typeface="Times New Roman" panose="02020603050405020304" pitchFamily="18" charset="0"/>
              </a:rPr>
              <a:t>: 2020</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ABSTRACT</a:t>
            </a:r>
            <a:r>
              <a:rPr lang="en-US" sz="1400" dirty="0">
                <a:latin typeface="Times New Roman" panose="02020603050405020304" pitchFamily="18" charset="0"/>
                <a:cs typeface="Times New Roman" panose="02020603050405020304" pitchFamily="18" charset="0"/>
              </a:rPr>
              <a:t>:</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Spammers </a:t>
            </a:r>
            <a:r>
              <a:rPr lang="en-US" sz="1400" dirty="0">
                <a:latin typeface="Times New Roman" panose="02020603050405020304" pitchFamily="18" charset="0"/>
                <a:cs typeface="Times New Roman" panose="02020603050405020304" pitchFamily="18" charset="0"/>
              </a:rPr>
              <a:t>use Online Social Networks (OSNs) as a popular platform for spreading malicious content </a:t>
            </a:r>
            <a:r>
              <a:rPr lang="en-US" sz="1400" dirty="0" err="1" smtClean="0">
                <a:latin typeface="Times New Roman" panose="02020603050405020304" pitchFamily="18" charset="0"/>
                <a:cs typeface="Times New Roman" panose="02020603050405020304" pitchFamily="18" charset="0"/>
              </a:rPr>
              <a:t>andlinks</a:t>
            </a:r>
            <a:r>
              <a:rPr lang="en-US" sz="1400" dirty="0">
                <a:latin typeface="Times New Roman" panose="02020603050405020304" pitchFamily="18" charset="0"/>
                <a:cs typeface="Times New Roman" panose="02020603050405020304" pitchFamily="18" charset="0"/>
              </a:rPr>
              <a:t>. The nature of OSNs allows the spammers to bypass the combating techniques by changing their </a:t>
            </a:r>
            <a:r>
              <a:rPr lang="en-US" sz="1400" dirty="0" err="1" smtClean="0">
                <a:latin typeface="Times New Roman" panose="02020603050405020304" pitchFamily="18" charset="0"/>
                <a:cs typeface="Times New Roman" panose="02020603050405020304" pitchFamily="18" charset="0"/>
              </a:rPr>
              <a:t>behaviours.Classification</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based approaches are the most common technique for spam detection. “Data labelling”, “spam </a:t>
            </a:r>
            <a:r>
              <a:rPr lang="en-US" sz="1400" dirty="0" err="1">
                <a:latin typeface="Times New Roman" panose="02020603050405020304" pitchFamily="18" charset="0"/>
                <a:cs typeface="Times New Roman" panose="02020603050405020304" pitchFamily="18" charset="0"/>
              </a:rPr>
              <a:t>drift</a:t>
            </a:r>
            <a:r>
              <a:rPr lang="en-US" sz="1400" dirty="0" err="1" smtClean="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imbalanced</a:t>
            </a:r>
            <a:r>
              <a:rPr lang="en-US" sz="1400" dirty="0">
                <a:latin typeface="Times New Roman" panose="02020603050405020304" pitchFamily="18" charset="0"/>
                <a:cs typeface="Times New Roman" panose="02020603050405020304" pitchFamily="18" charset="0"/>
              </a:rPr>
              <a:t> datasets” and “data fabrication” are the most common limitations of classification techniques </a:t>
            </a:r>
            <a:r>
              <a:rPr lang="en-US" sz="1400" dirty="0" err="1" smtClean="0">
                <a:latin typeface="Times New Roman" panose="02020603050405020304" pitchFamily="18" charset="0"/>
                <a:cs typeface="Times New Roman" panose="02020603050405020304" pitchFamily="18" charset="0"/>
              </a:rPr>
              <a:t>thathinder</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accuracy of spam detection. The paper presents a two-stage fully unsupervised approach using a </a:t>
            </a:r>
            <a:r>
              <a:rPr lang="en-US" sz="1400" dirty="0" err="1" smtClean="0">
                <a:latin typeface="Times New Roman" panose="02020603050405020304" pitchFamily="18" charset="0"/>
                <a:cs typeface="Times New Roman" panose="02020603050405020304" pitchFamily="18" charset="0"/>
              </a:rPr>
              <a:t>user’speer</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acceptance within OSN to distinguish spammers from genuine users. User’s common shared interest </a:t>
            </a:r>
            <a:r>
              <a:rPr lang="en-US" sz="1400" dirty="0" err="1" smtClean="0">
                <a:latin typeface="Times New Roman" panose="02020603050405020304" pitchFamily="18" charset="0"/>
                <a:cs typeface="Times New Roman" panose="02020603050405020304" pitchFamily="18" charset="0"/>
              </a:rPr>
              <a:t>overmultiple</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topics and the mentioning </a:t>
            </a:r>
            <a:r>
              <a:rPr lang="en-US" sz="1400" dirty="0" err="1">
                <a:latin typeface="Times New Roman" panose="02020603050405020304" pitchFamily="18" charset="0"/>
                <a:cs typeface="Times New Roman" panose="02020603050405020304" pitchFamily="18" charset="0"/>
              </a:rPr>
              <a:t>behaviour</a:t>
            </a:r>
            <a:r>
              <a:rPr lang="en-US" sz="1400" dirty="0">
                <a:latin typeface="Times New Roman" panose="02020603050405020304" pitchFamily="18" charset="0"/>
                <a:cs typeface="Times New Roman" panose="02020603050405020304" pitchFamily="18" charset="0"/>
              </a:rPr>
              <a:t> are used to derive the peer acceptance. The contribution of the </a:t>
            </a:r>
            <a:r>
              <a:rPr lang="en-US" sz="1400" dirty="0" err="1" smtClean="0">
                <a:latin typeface="Times New Roman" panose="02020603050405020304" pitchFamily="18" charset="0"/>
                <a:cs typeface="Times New Roman" panose="02020603050405020304" pitchFamily="18" charset="0"/>
              </a:rPr>
              <a:t>paperis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pure unsupervised method to detect spammers based on users’ peer acceptance without labelled datasets. </a:t>
            </a:r>
            <a:r>
              <a:rPr lang="en-US" sz="1400" dirty="0" err="1" smtClean="0">
                <a:latin typeface="Times New Roman" panose="02020603050405020304" pitchFamily="18" charset="0"/>
                <a:cs typeface="Times New Roman" panose="02020603050405020304" pitchFamily="18" charset="0"/>
              </a:rPr>
              <a:t>Ourunsupervised</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approach is able to achieve 95.9% accuracy without the need for labelling</a:t>
            </a:r>
          </a:p>
        </p:txBody>
      </p:sp>
    </p:spTree>
    <p:extLst>
      <p:ext uri="{BB962C8B-B14F-4D97-AF65-F5344CB8AC3E}">
        <p14:creationId xmlns:p14="http://schemas.microsoft.com/office/powerpoint/2010/main" val="134140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1066800"/>
          </a:xfrm>
        </p:spPr>
        <p:txBody>
          <a:bodyPr/>
          <a:lstStyle/>
          <a:p>
            <a:pPr algn="ctr"/>
            <a:r>
              <a:rPr lang="en-US" dirty="0">
                <a:latin typeface="Times New Roman" panose="02020603050405020304" pitchFamily="18" charset="0"/>
                <a:cs typeface="Times New Roman" panose="02020603050405020304" pitchFamily="18" charset="0"/>
              </a:rPr>
              <a:t>LITERATURE SURVEY</a:t>
            </a:r>
            <a:endParaRPr lang="en-US" dirty="0"/>
          </a:p>
        </p:txBody>
      </p:sp>
      <p:sp>
        <p:nvSpPr>
          <p:cNvPr id="3" name="Content Placeholder 2"/>
          <p:cNvSpPr>
            <a:spLocks noGrp="1"/>
          </p:cNvSpPr>
          <p:nvPr>
            <p:ph idx="1"/>
          </p:nvPr>
        </p:nvSpPr>
        <p:spPr>
          <a:xfrm>
            <a:off x="152400" y="1295400"/>
            <a:ext cx="8763000" cy="5334000"/>
          </a:xfrm>
        </p:spPr>
        <p:txBody>
          <a:bodyPr>
            <a:normAutofit/>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PAPER 4</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TITLE </a:t>
            </a:r>
            <a:r>
              <a:rPr lang="en-US" sz="1400" dirty="0">
                <a:latin typeface="Times New Roman" panose="02020603050405020304" pitchFamily="18" charset="0"/>
                <a:cs typeface="Times New Roman" panose="02020603050405020304" pitchFamily="18" charset="0"/>
              </a:rPr>
              <a:t>NAME: </a:t>
            </a:r>
            <a:r>
              <a:rPr lang="en-US" sz="1400" dirty="0" err="1">
                <a:latin typeface="Times New Roman" panose="02020603050405020304" pitchFamily="18" charset="0"/>
                <a:cs typeface="Times New Roman" panose="02020603050405020304" pitchFamily="18" charset="0"/>
              </a:rPr>
              <a:t>BotNet</a:t>
            </a:r>
            <a:r>
              <a:rPr lang="en-US" sz="1400" dirty="0">
                <a:latin typeface="Times New Roman" panose="02020603050405020304" pitchFamily="18" charset="0"/>
                <a:cs typeface="Times New Roman" panose="02020603050405020304" pitchFamily="18" charset="0"/>
              </a:rPr>
              <a:t> Detection on Social media</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AUTHOR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Aniket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Chandrakant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Devle</a:t>
            </a:r>
            <a:r>
              <a:rPr lang="en-US" sz="1400" dirty="0">
                <a:latin typeface="Times New Roman" panose="02020603050405020304" pitchFamily="18" charset="0"/>
                <a:cs typeface="Times New Roman" panose="02020603050405020304" pitchFamily="18" charset="0"/>
              </a:rPr>
              <a:t>, Julia Ann Jose, </a:t>
            </a:r>
            <a:r>
              <a:rPr lang="en-US" sz="1400" dirty="0" err="1">
                <a:latin typeface="Times New Roman" panose="02020603050405020304" pitchFamily="18" charset="0"/>
                <a:cs typeface="Times New Roman" panose="02020603050405020304" pitchFamily="18" charset="0"/>
              </a:rPr>
              <a:t>Abhay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Shrinivas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Saraswathula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Shubham</a:t>
            </a:r>
            <a:r>
              <a:rPr lang="en-US" sz="1400" dirty="0">
                <a:latin typeface="Times New Roman" panose="02020603050405020304" pitchFamily="18" charset="0"/>
                <a:cs typeface="Times New Roman" panose="02020603050405020304" pitchFamily="18" charset="0"/>
              </a:rPr>
              <a:t> Mehta,</a:t>
            </a:r>
          </a:p>
          <a:p>
            <a:pPr marL="0" indent="0">
              <a:lnSpc>
                <a:spcPct val="150000"/>
              </a:lnSpc>
              <a:buNone/>
            </a:pPr>
            <a:r>
              <a:rPr lang="en-US" sz="1400" dirty="0" err="1">
                <a:latin typeface="Times New Roman" panose="02020603050405020304" pitchFamily="18" charset="0"/>
                <a:cs typeface="Times New Roman" panose="02020603050405020304" pitchFamily="18" charset="0"/>
              </a:rPr>
              <a:t>Siddhant</a:t>
            </a:r>
            <a:r>
              <a:rPr lang="en-US" sz="1400" dirty="0">
                <a:latin typeface="Times New Roman" panose="02020603050405020304" pitchFamily="18" charset="0"/>
                <a:cs typeface="Times New Roman" panose="02020603050405020304" pitchFamily="18" charset="0"/>
              </a:rPr>
              <a:t> Srivastava, </a:t>
            </a:r>
            <a:r>
              <a:rPr lang="en-US" sz="1400" dirty="0" err="1">
                <a:latin typeface="Times New Roman" panose="02020603050405020304" pitchFamily="18" charset="0"/>
                <a:cs typeface="Times New Roman" panose="02020603050405020304" pitchFamily="18" charset="0"/>
              </a:rPr>
              <a:t>Sirisha</a:t>
            </a:r>
            <a:r>
              <a:rPr lang="en-US" sz="1400" dirty="0">
                <a:latin typeface="Times New Roman" panose="02020603050405020304" pitchFamily="18" charset="0"/>
                <a:cs typeface="Times New Roman" panose="02020603050405020304" pitchFamily="18" charset="0"/>
              </a:rPr>
              <a:t> Kona, </a:t>
            </a:r>
            <a:r>
              <a:rPr lang="en-US" sz="1400" dirty="0" err="1">
                <a:latin typeface="Times New Roman" panose="02020603050405020304" pitchFamily="18" charset="0"/>
                <a:cs typeface="Times New Roman" panose="02020603050405020304" pitchFamily="18" charset="0"/>
              </a:rPr>
              <a:t>Sudheera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Daggumalli</a:t>
            </a:r>
            <a:endParaRPr lang="en-US" sz="1400" dirty="0">
              <a:latin typeface="Times New Roman" panose="02020603050405020304" pitchFamily="18" charset="0"/>
              <a:cs typeface="Times New Roman" panose="02020603050405020304" pitchFamily="18" charset="0"/>
            </a:endParaRPr>
          </a:p>
          <a:p>
            <a:pPr marL="0" indent="0">
              <a:lnSpc>
                <a:spcPct val="150000"/>
              </a:lnSpc>
              <a:buNone/>
            </a:pPr>
            <a:r>
              <a:rPr lang="en-US" sz="1400" dirty="0" smtClean="0">
                <a:latin typeface="Times New Roman" panose="02020603050405020304" pitchFamily="18" charset="0"/>
                <a:cs typeface="Times New Roman" panose="02020603050405020304" pitchFamily="18" charset="0"/>
              </a:rPr>
              <a:t>YEAR</a:t>
            </a:r>
            <a:r>
              <a:rPr lang="en-US" sz="1400" dirty="0">
                <a:latin typeface="Times New Roman" panose="02020603050405020304" pitchFamily="18" charset="0"/>
                <a:cs typeface="Times New Roman" panose="02020603050405020304" pitchFamily="18" charset="0"/>
              </a:rPr>
              <a:t>: 2020</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ABSTRACT</a:t>
            </a:r>
            <a:r>
              <a:rPr lang="en-US" sz="1400" dirty="0">
                <a:latin typeface="Times New Roman" panose="02020603050405020304" pitchFamily="18" charset="0"/>
                <a:cs typeface="Times New Roman" panose="02020603050405020304" pitchFamily="18" charset="0"/>
              </a:rPr>
              <a:t>:</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As </a:t>
            </a:r>
            <a:r>
              <a:rPr lang="en-US" sz="1400" dirty="0">
                <a:latin typeface="Times New Roman" panose="02020603050405020304" pitchFamily="18" charset="0"/>
                <a:cs typeface="Times New Roman" panose="02020603050405020304" pitchFamily="18" charset="0"/>
              </a:rPr>
              <a:t>our reliance on social media platforms and web services increase day by day, exploiters view </a:t>
            </a:r>
            <a:r>
              <a:rPr lang="en-US" sz="1400" dirty="0" err="1" smtClean="0">
                <a:latin typeface="Times New Roman" panose="02020603050405020304" pitchFamily="18" charset="0"/>
                <a:cs typeface="Times New Roman" panose="02020603050405020304" pitchFamily="18" charset="0"/>
              </a:rPr>
              <a:t>theseplatforms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as an opportunity to manipulate our thoughts and actions. These platforms have become an </a:t>
            </a:r>
            <a:r>
              <a:rPr lang="en-US" sz="1400" dirty="0" err="1" smtClean="0">
                <a:latin typeface="Times New Roman" panose="02020603050405020304" pitchFamily="18" charset="0"/>
                <a:cs typeface="Times New Roman" panose="02020603050405020304" pitchFamily="18" charset="0"/>
              </a:rPr>
              <a:t>openplayground</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for social bot accounts. Social bots not only learn human conversations, manners, and presence </a:t>
            </a:r>
            <a:r>
              <a:rPr lang="en-US" sz="1400" dirty="0" err="1" smtClean="0">
                <a:latin typeface="Times New Roman" panose="02020603050405020304" pitchFamily="18" charset="0"/>
                <a:cs typeface="Times New Roman" panose="02020603050405020304" pitchFamily="18" charset="0"/>
              </a:rPr>
              <a:t>butalso</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manipulate public opinion, act as scammers, manipulate stock markets, and so on. There has been </a:t>
            </a:r>
            <a:r>
              <a:rPr lang="en-US" sz="1400" dirty="0" err="1" smtClean="0">
                <a:latin typeface="Times New Roman" panose="02020603050405020304" pitchFamily="18" charset="0"/>
                <a:cs typeface="Times New Roman" panose="02020603050405020304" pitchFamily="18" charset="0"/>
              </a:rPr>
              <a:t>evidenceof</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bots manipulating people’s opinions and thoughts which can be a great threat to democracy. Identification </a:t>
            </a:r>
            <a:r>
              <a:rPr lang="en-US" sz="1400" dirty="0" err="1" smtClean="0">
                <a:latin typeface="Times New Roman" panose="02020603050405020304" pitchFamily="18" charset="0"/>
                <a:cs typeface="Times New Roman" panose="02020603050405020304" pitchFamily="18" charset="0"/>
              </a:rPr>
              <a:t>andprevention</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of such campaigns that release or create these bots have become critical. Our goal in this paper is </a:t>
            </a:r>
            <a:r>
              <a:rPr lang="en-US" sz="1400" dirty="0" err="1" smtClean="0">
                <a:latin typeface="Times New Roman" panose="02020603050405020304" pitchFamily="18" charset="0"/>
                <a:cs typeface="Times New Roman" panose="02020603050405020304" pitchFamily="18" charset="0"/>
              </a:rPr>
              <a:t>toleverage</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web mining techniques to help detect fake bots on social media platforms such </a:t>
            </a:r>
            <a:r>
              <a:rPr lang="en-US" sz="1400" dirty="0" err="1" smtClean="0">
                <a:latin typeface="Times New Roman" panose="02020603050405020304" pitchFamily="18" charset="0"/>
                <a:cs typeface="Times New Roman" panose="02020603050405020304" pitchFamily="18" charset="0"/>
              </a:rPr>
              <a:t>asTwitter</a:t>
            </a:r>
            <a:r>
              <a:rPr lang="en-US" sz="1400" dirty="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therebymitigating</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spread of fake news.</a:t>
            </a:r>
          </a:p>
        </p:txBody>
      </p:sp>
    </p:spTree>
    <p:extLst>
      <p:ext uri="{BB962C8B-B14F-4D97-AF65-F5344CB8AC3E}">
        <p14:creationId xmlns:p14="http://schemas.microsoft.com/office/powerpoint/2010/main" val="195515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1066800"/>
          </a:xfrm>
        </p:spPr>
        <p:txBody>
          <a:bodyPr/>
          <a:lstStyle/>
          <a:p>
            <a:pPr algn="ctr"/>
            <a:r>
              <a:rPr lang="en-US" dirty="0">
                <a:latin typeface="Times New Roman" panose="02020603050405020304" pitchFamily="18" charset="0"/>
                <a:cs typeface="Times New Roman" panose="02020603050405020304" pitchFamily="18" charset="0"/>
              </a:rPr>
              <a:t>LITERATURE SURVEY</a:t>
            </a:r>
            <a:endParaRPr lang="en-US" dirty="0"/>
          </a:p>
        </p:txBody>
      </p:sp>
      <p:sp>
        <p:nvSpPr>
          <p:cNvPr id="3" name="Content Placeholder 2"/>
          <p:cNvSpPr>
            <a:spLocks noGrp="1"/>
          </p:cNvSpPr>
          <p:nvPr>
            <p:ph idx="1"/>
          </p:nvPr>
        </p:nvSpPr>
        <p:spPr>
          <a:xfrm>
            <a:off x="152400" y="1066800"/>
            <a:ext cx="8763000" cy="5638800"/>
          </a:xfrm>
        </p:spPr>
        <p:txBody>
          <a:bodyPr>
            <a:normAutofit lnSpcReduction="10000"/>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PAPER 5</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TITLE </a:t>
            </a:r>
            <a:r>
              <a:rPr lang="en-US" sz="1400" dirty="0">
                <a:latin typeface="Times New Roman" panose="02020603050405020304" pitchFamily="18" charset="0"/>
                <a:cs typeface="Times New Roman" panose="02020603050405020304" pitchFamily="18" charset="0"/>
              </a:rPr>
              <a:t>NAME: A Novel Recruitment Policy to Defend against </a:t>
            </a:r>
            <a:r>
              <a:rPr lang="en-US" sz="1400" dirty="0" err="1">
                <a:latin typeface="Times New Roman" panose="02020603050405020304" pitchFamily="18" charset="0"/>
                <a:cs typeface="Times New Roman" panose="02020603050405020304" pitchFamily="18" charset="0"/>
              </a:rPr>
              <a:t>Sybils</a:t>
            </a:r>
            <a:r>
              <a:rPr lang="en-US" sz="1400" dirty="0">
                <a:latin typeface="Times New Roman" panose="02020603050405020304" pitchFamily="18" charset="0"/>
                <a:cs typeface="Times New Roman" panose="02020603050405020304" pitchFamily="18" charset="0"/>
              </a:rPr>
              <a:t> in Vehicular Crowdsourcing</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AUTHOR</a:t>
            </a:r>
            <a:r>
              <a:rPr lang="en-US" sz="1400" dirty="0">
                <a:latin typeface="Times New Roman" panose="02020603050405020304" pitchFamily="18" charset="0"/>
                <a:cs typeface="Times New Roman" panose="02020603050405020304" pitchFamily="18" charset="0"/>
              </a:rPr>
              <a:t>: Federico </a:t>
            </a:r>
            <a:r>
              <a:rPr lang="en-US" sz="1400" dirty="0" err="1">
                <a:latin typeface="Times New Roman" panose="02020603050405020304" pitchFamily="18" charset="0"/>
                <a:cs typeface="Times New Roman" panose="02020603050405020304" pitchFamily="18" charset="0"/>
              </a:rPr>
              <a:t>Concone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Fabrizio</a:t>
            </a:r>
            <a:r>
              <a:rPr lang="en-US" sz="1400" dirty="0">
                <a:latin typeface="Times New Roman" panose="02020603050405020304" pitchFamily="18" charset="0"/>
                <a:cs typeface="Times New Roman" panose="02020603050405020304" pitchFamily="18" charset="0"/>
              </a:rPr>
              <a:t> De Vita, Ajay </a:t>
            </a:r>
            <a:r>
              <a:rPr lang="en-US" sz="1400" dirty="0" err="1">
                <a:latin typeface="Times New Roman" panose="02020603050405020304" pitchFamily="18" charset="0"/>
                <a:cs typeface="Times New Roman" panose="02020603050405020304" pitchFamily="18" charset="0"/>
              </a:rPr>
              <a:t>Pratap</a:t>
            </a:r>
            <a:r>
              <a:rPr lang="en-US" sz="1400" dirty="0">
                <a:latin typeface="Times New Roman" panose="02020603050405020304" pitchFamily="18" charset="0"/>
                <a:cs typeface="Times New Roman" panose="02020603050405020304" pitchFamily="18" charset="0"/>
              </a:rPr>
              <a:t>, Dario </a:t>
            </a:r>
            <a:r>
              <a:rPr lang="en-US" sz="1400" dirty="0" err="1">
                <a:latin typeface="Times New Roman" panose="02020603050405020304" pitchFamily="18" charset="0"/>
                <a:cs typeface="Times New Roman" panose="02020603050405020304" pitchFamily="18" charset="0"/>
              </a:rPr>
              <a:t>Bruneo</a:t>
            </a:r>
            <a:r>
              <a:rPr lang="en-US" sz="1400" dirty="0">
                <a:latin typeface="Times New Roman" panose="02020603050405020304" pitchFamily="18" charset="0"/>
                <a:cs typeface="Times New Roman" panose="02020603050405020304" pitchFamily="18" charset="0"/>
              </a:rPr>
              <a:t>, Giuseppe Lo Re, </a:t>
            </a:r>
            <a:r>
              <a:rPr lang="en-US" sz="1400" dirty="0" err="1">
                <a:latin typeface="Times New Roman" panose="02020603050405020304" pitchFamily="18" charset="0"/>
                <a:cs typeface="Times New Roman" panose="02020603050405020304" pitchFamily="18" charset="0"/>
              </a:rPr>
              <a:t>Sajal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K.Da</a:t>
            </a:r>
            <a:endParaRPr lang="en-US" sz="1400" dirty="0">
              <a:latin typeface="Times New Roman" panose="02020603050405020304" pitchFamily="18" charset="0"/>
              <a:cs typeface="Times New Roman" panose="02020603050405020304" pitchFamily="18" charset="0"/>
            </a:endParaRPr>
          </a:p>
          <a:p>
            <a:pPr marL="0" indent="0">
              <a:lnSpc>
                <a:spcPct val="150000"/>
              </a:lnSpc>
              <a:buNone/>
            </a:pPr>
            <a:r>
              <a:rPr lang="en-US" sz="1400" dirty="0" smtClean="0">
                <a:latin typeface="Times New Roman" panose="02020603050405020304" pitchFamily="18" charset="0"/>
                <a:cs typeface="Times New Roman" panose="02020603050405020304" pitchFamily="18" charset="0"/>
              </a:rPr>
              <a:t>YEAR</a:t>
            </a:r>
            <a:r>
              <a:rPr lang="en-US" sz="1400" dirty="0">
                <a:latin typeface="Times New Roman" panose="02020603050405020304" pitchFamily="18" charset="0"/>
                <a:cs typeface="Times New Roman" panose="02020603050405020304" pitchFamily="18" charset="0"/>
              </a:rPr>
              <a:t>: 2021</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ABSTRACT</a:t>
            </a:r>
            <a:r>
              <a:rPr lang="en-US" sz="1400" dirty="0">
                <a:latin typeface="Times New Roman" panose="02020603050405020304" pitchFamily="18" charset="0"/>
                <a:cs typeface="Times New Roman" panose="02020603050405020304" pitchFamily="18" charset="0"/>
              </a:rPr>
              <a:t>:</a:t>
            </a:r>
          </a:p>
          <a:p>
            <a:pPr marL="0" indent="0">
              <a:lnSpc>
                <a:spcPct val="150000"/>
              </a:lnSpc>
              <a:buNone/>
            </a:pPr>
            <a:r>
              <a:rPr lang="en-US" sz="1400" dirty="0" smtClean="0">
                <a:latin typeface="Times New Roman" panose="02020603050405020304" pitchFamily="18" charset="0"/>
                <a:cs typeface="Times New Roman" panose="02020603050405020304" pitchFamily="18" charset="0"/>
              </a:rPr>
              <a:t>Vehicular </a:t>
            </a:r>
            <a:r>
              <a:rPr lang="en-US" sz="1400" dirty="0">
                <a:latin typeface="Times New Roman" panose="02020603050405020304" pitchFamily="18" charset="0"/>
                <a:cs typeface="Times New Roman" panose="02020603050405020304" pitchFamily="18" charset="0"/>
              </a:rPr>
              <a:t>Social Networks (VSNs) is an emerging communication paradigm, derived by merging the</a:t>
            </a:r>
          </a:p>
          <a:p>
            <a:pPr marL="0" indent="0">
              <a:lnSpc>
                <a:spcPct val="150000"/>
              </a:lnSpc>
              <a:buNone/>
            </a:pPr>
            <a:r>
              <a:rPr lang="en-US" sz="1400" dirty="0">
                <a:latin typeface="Times New Roman" panose="02020603050405020304" pitchFamily="18" charset="0"/>
                <a:cs typeface="Times New Roman" panose="02020603050405020304" pitchFamily="18" charset="0"/>
              </a:rPr>
              <a:t>concepts of Online Social Networks (OSNs) and Vehicular Ad-hoc Networks (VANETs). Due to the lack </a:t>
            </a:r>
            <a:r>
              <a:rPr lang="en-US" sz="1400" dirty="0" err="1" smtClean="0">
                <a:latin typeface="Times New Roman" panose="02020603050405020304" pitchFamily="18" charset="0"/>
                <a:cs typeface="Times New Roman" panose="02020603050405020304" pitchFamily="18" charset="0"/>
              </a:rPr>
              <a:t>ofrobust</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authentication mechanisms, social-based vehicular applications are vulnerable to numerous </a:t>
            </a:r>
            <a:r>
              <a:rPr lang="en-US" sz="1400" dirty="0" err="1" smtClean="0">
                <a:latin typeface="Times New Roman" panose="02020603050405020304" pitchFamily="18" charset="0"/>
                <a:cs typeface="Times New Roman" panose="02020603050405020304" pitchFamily="18" charset="0"/>
              </a:rPr>
              <a:t>attacksincluding</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generation of </a:t>
            </a:r>
            <a:r>
              <a:rPr lang="en-US" sz="1400" dirty="0" err="1">
                <a:latin typeface="Times New Roman" panose="02020603050405020304" pitchFamily="18" charset="0"/>
                <a:cs typeface="Times New Roman" panose="02020603050405020304" pitchFamily="18" charset="0"/>
              </a:rPr>
              <a:t>sybil</a:t>
            </a:r>
            <a:r>
              <a:rPr lang="en-US" sz="1400" dirty="0">
                <a:latin typeface="Times New Roman" panose="02020603050405020304" pitchFamily="18" charset="0"/>
                <a:cs typeface="Times New Roman" panose="02020603050405020304" pitchFamily="18" charset="0"/>
              </a:rPr>
              <a:t> entities in the networks. We address this important issue in </a:t>
            </a:r>
            <a:r>
              <a:rPr lang="en-US" sz="1400" dirty="0" err="1" smtClean="0">
                <a:latin typeface="Times New Roman" panose="02020603050405020304" pitchFamily="18" charset="0"/>
                <a:cs typeface="Times New Roman" panose="02020603050405020304" pitchFamily="18" charset="0"/>
              </a:rPr>
              <a:t>vehicularcrowdsourcing</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campaigns where </a:t>
            </a:r>
            <a:r>
              <a:rPr lang="en-US" sz="1400" dirty="0" err="1">
                <a:latin typeface="Times New Roman" panose="02020603050405020304" pitchFamily="18" charset="0"/>
                <a:cs typeface="Times New Roman" panose="02020603050405020304" pitchFamily="18" charset="0"/>
              </a:rPr>
              <a:t>sybils</a:t>
            </a:r>
            <a:r>
              <a:rPr lang="en-US" sz="1400" dirty="0">
                <a:latin typeface="Times New Roman" panose="02020603050405020304" pitchFamily="18" charset="0"/>
                <a:cs typeface="Times New Roman" panose="02020603050405020304" pitchFamily="18" charset="0"/>
              </a:rPr>
              <a:t> are usually employed to increase their influence and worsen </a:t>
            </a:r>
            <a:r>
              <a:rPr lang="en-US" sz="1400" dirty="0" err="1" smtClean="0">
                <a:latin typeface="Times New Roman" panose="02020603050405020304" pitchFamily="18" charset="0"/>
                <a:cs typeface="Times New Roman" panose="02020603050405020304" pitchFamily="18" charset="0"/>
              </a:rPr>
              <a:t>thefunctioning</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of the system. In particular, we propose a novel User Recruitment Policy (URP) that, after </a:t>
            </a:r>
            <a:r>
              <a:rPr lang="en-US" sz="1400" dirty="0" err="1" smtClean="0">
                <a:latin typeface="Times New Roman" panose="02020603050405020304" pitchFamily="18" charset="0"/>
                <a:cs typeface="Times New Roman" panose="02020603050405020304" pitchFamily="18" charset="0"/>
              </a:rPr>
              <a:t>extractingthe</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participants within the event radius of a crowdsourcing campaign, detects and filters out the </a:t>
            </a:r>
            <a:r>
              <a:rPr lang="en-US" sz="1400" dirty="0" err="1">
                <a:latin typeface="Times New Roman" panose="02020603050405020304" pitchFamily="18" charset="0"/>
                <a:cs typeface="Times New Roman" panose="02020603050405020304" pitchFamily="18" charset="0"/>
              </a:rPr>
              <a:t>sybil</a:t>
            </a:r>
            <a:r>
              <a:rPr lang="en-US" sz="1400" dirty="0">
                <a:latin typeface="Times New Roman" panose="02020603050405020304" pitchFamily="18" charset="0"/>
                <a:cs typeface="Times New Roman" panose="02020603050405020304" pitchFamily="18" charset="0"/>
              </a:rPr>
              <a:t> vehicles </a:t>
            </a:r>
            <a:r>
              <a:rPr lang="en-US" sz="1400" dirty="0" err="1" smtClean="0">
                <a:latin typeface="Times New Roman" panose="02020603050405020304" pitchFamily="18" charset="0"/>
                <a:cs typeface="Times New Roman" panose="02020603050405020304" pitchFamily="18" charset="0"/>
              </a:rPr>
              <a:t>byusing</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novel </a:t>
            </a:r>
            <a:r>
              <a:rPr lang="en-US" sz="1400" dirty="0" err="1">
                <a:latin typeface="Times New Roman" panose="02020603050405020304" pitchFamily="18" charset="0"/>
                <a:cs typeface="Times New Roman" panose="02020603050405020304" pitchFamily="18" charset="0"/>
              </a:rPr>
              <a:t>sybil</a:t>
            </a:r>
            <a:r>
              <a:rPr lang="en-US" sz="1400" dirty="0">
                <a:latin typeface="Times New Roman" panose="02020603050405020304" pitchFamily="18" charset="0"/>
                <a:cs typeface="Times New Roman" panose="02020603050405020304" pitchFamily="18" charset="0"/>
              </a:rPr>
              <a:t> detection approach, called </a:t>
            </a:r>
            <a:r>
              <a:rPr lang="en-US" sz="1400" dirty="0" err="1">
                <a:latin typeface="Times New Roman" panose="02020603050405020304" pitchFamily="18" charset="0"/>
                <a:cs typeface="Times New Roman" panose="02020603050405020304" pitchFamily="18" charset="0"/>
              </a:rPr>
              <a:t>SybilDriver</a:t>
            </a:r>
            <a:r>
              <a:rPr lang="en-US" sz="1400" dirty="0">
                <a:latin typeface="Times New Roman" panose="02020603050405020304" pitchFamily="18" charset="0"/>
                <a:cs typeface="Times New Roman" panose="02020603050405020304" pitchFamily="18" charset="0"/>
              </a:rPr>
              <a:t>. This technique combines the advantages of </a:t>
            </a:r>
            <a:r>
              <a:rPr lang="en-US" sz="1400" dirty="0" err="1" smtClean="0">
                <a:latin typeface="Times New Roman" panose="02020603050405020304" pitchFamily="18" charset="0"/>
                <a:cs typeface="Times New Roman" panose="02020603050405020304" pitchFamily="18" charset="0"/>
              </a:rPr>
              <a:t>VANETsand</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OSNs by means of an innovative concept of proximity graph obtained from the physical vehicular network, </a:t>
            </a:r>
            <a:r>
              <a:rPr lang="en-US" sz="1400" dirty="0" err="1" smtClean="0">
                <a:latin typeface="Times New Roman" panose="02020603050405020304" pitchFamily="18" charset="0"/>
                <a:cs typeface="Times New Roman" panose="02020603050405020304" pitchFamily="18" charset="0"/>
              </a:rPr>
              <a:t>inconjunction</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with a community detection and Random Forest techniques adopted in the OSN domain.</a:t>
            </a:r>
          </a:p>
        </p:txBody>
      </p:sp>
    </p:spTree>
    <p:extLst>
      <p:ext uri="{BB962C8B-B14F-4D97-AF65-F5344CB8AC3E}">
        <p14:creationId xmlns:p14="http://schemas.microsoft.com/office/powerpoint/2010/main" val="101737635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ESAN-03</Template>
  <TotalTime>221</TotalTime>
  <Words>3579</Words>
  <Application>Microsoft Office PowerPoint</Application>
  <PresentationFormat>On-screen Show (4:3)</PresentationFormat>
  <Paragraphs>151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Vapor Trail</vt:lpstr>
      <vt:lpstr>YOUTUBE SPAM DETECTION: LEVERAGING ENSEMBLE ALGORITHMS FOR ROBUST FILTERING</vt:lpstr>
      <vt:lpstr>                 ABSTRACT </vt:lpstr>
      <vt:lpstr>INTRODUCTION</vt:lpstr>
      <vt:lpstr>              SCOPE OF  PROJECT </vt:lpstr>
      <vt:lpstr>LITERATURE SURVEY</vt:lpstr>
      <vt:lpstr>LITERATURE SURVEY</vt:lpstr>
      <vt:lpstr>LITERATURE SURVEY</vt:lpstr>
      <vt:lpstr>LITERATURE SURVEY</vt:lpstr>
      <vt:lpstr>LITERATURE SURVEY</vt:lpstr>
      <vt:lpstr>MOTIVATION OF PROJECT</vt:lpstr>
      <vt:lpstr>                  OBJECTIVE </vt:lpstr>
      <vt:lpstr>         EXISTING SYSTEM </vt:lpstr>
      <vt:lpstr>           DISADVANTAGE </vt:lpstr>
      <vt:lpstr>            PROPOSED SYSTEM </vt:lpstr>
      <vt:lpstr>                ADVANTAGE </vt:lpstr>
      <vt:lpstr>            SYSTEM CONFIGURATION </vt:lpstr>
      <vt:lpstr>BLOCK DIAGRAM </vt:lpstr>
      <vt:lpstr>MODULES DISCRIPTION</vt:lpstr>
      <vt:lpstr>YOUTUBE DATASET </vt:lpstr>
      <vt:lpstr>PREPROCESSING</vt:lpstr>
      <vt:lpstr>FEATURE SELECTION  </vt:lpstr>
      <vt:lpstr>FEATURE EXTRACTION AND FEATURE ENGINEERING </vt:lpstr>
      <vt:lpstr>EXTRA TREE CLASSIFIER</vt:lpstr>
      <vt:lpstr>RESULT AND DISCUSSION</vt:lpstr>
      <vt:lpstr>              CONCLUSION </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129</cp:revision>
  <dcterms:created xsi:type="dcterms:W3CDTF">2022-03-25T07:14:35Z</dcterms:created>
  <dcterms:modified xsi:type="dcterms:W3CDTF">2024-03-10T03:10:53Z</dcterms:modified>
</cp:coreProperties>
</file>