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2" r:id="rId6"/>
    <p:sldId id="260" r:id="rId7"/>
    <p:sldId id="283" r:id="rId8"/>
    <p:sldId id="284" r:id="rId9"/>
    <p:sldId id="285" r:id="rId10"/>
    <p:sldId id="275" r:id="rId11"/>
    <p:sldId id="270" r:id="rId12"/>
    <p:sldId id="277" r:id="rId13"/>
    <p:sldId id="286" r:id="rId14"/>
    <p:sldId id="281"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7" d="100"/>
          <a:sy n="87" d="100"/>
        </p:scale>
        <p:origin x="4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sushmanth/CitiBikeNYC-spa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3.amazonaws.com/tripdata/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235E-21BB-469A-AA2B-16177A8FBB93}"/>
              </a:ext>
            </a:extLst>
          </p:cNvPr>
          <p:cNvSpPr>
            <a:spLocks noGrp="1"/>
          </p:cNvSpPr>
          <p:nvPr>
            <p:ph type="ctrTitle"/>
          </p:nvPr>
        </p:nvSpPr>
        <p:spPr/>
        <p:txBody>
          <a:bodyPr/>
          <a:lstStyle/>
          <a:p>
            <a:r>
              <a:rPr lang="en-IN" dirty="0"/>
              <a:t>Citi Bike NYC</a:t>
            </a:r>
          </a:p>
        </p:txBody>
      </p:sp>
      <p:sp>
        <p:nvSpPr>
          <p:cNvPr id="3" name="Subtitle 2">
            <a:extLst>
              <a:ext uri="{FF2B5EF4-FFF2-40B4-BE49-F238E27FC236}">
                <a16:creationId xmlns:a16="http://schemas.microsoft.com/office/drawing/2014/main" id="{4C8BD44C-9C36-4ADD-A552-0150499C1DA1}"/>
              </a:ext>
            </a:extLst>
          </p:cNvPr>
          <p:cNvSpPr>
            <a:spLocks noGrp="1"/>
          </p:cNvSpPr>
          <p:nvPr>
            <p:ph type="subTitle" idx="1"/>
          </p:nvPr>
        </p:nvSpPr>
        <p:spPr/>
        <p:txBody>
          <a:bodyPr>
            <a:normAutofit lnSpcReduction="10000"/>
          </a:bodyPr>
          <a:lstStyle/>
          <a:p>
            <a:r>
              <a:rPr lang="en-US" b="1" dirty="0"/>
              <a:t>By,</a:t>
            </a:r>
          </a:p>
          <a:p>
            <a:r>
              <a:rPr lang="en-US" b="1" dirty="0"/>
              <a:t>Sushmanth Sagala</a:t>
            </a:r>
            <a:endParaRPr lang="en-IN" dirty="0"/>
          </a:p>
          <a:p>
            <a:r>
              <a:rPr lang="en-IN" b="1" dirty="0"/>
              <a:t>Spark Project – </a:t>
            </a:r>
            <a:r>
              <a:rPr lang="en-IN" b="1" dirty="0" err="1"/>
              <a:t>UpX</a:t>
            </a:r>
            <a:r>
              <a:rPr lang="en-IN" b="1" dirty="0"/>
              <a:t> Academy</a:t>
            </a:r>
            <a:endParaRPr lang="en-US" b="1" dirty="0"/>
          </a:p>
        </p:txBody>
      </p:sp>
    </p:spTree>
    <p:extLst>
      <p:ext uri="{BB962C8B-B14F-4D97-AF65-F5344CB8AC3E}">
        <p14:creationId xmlns:p14="http://schemas.microsoft.com/office/powerpoint/2010/main" val="1836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43348-8B58-44C8-9864-745A19593BD6}"/>
              </a:ext>
            </a:extLst>
          </p:cNvPr>
          <p:cNvSpPr>
            <a:spLocks noGrp="1"/>
          </p:cNvSpPr>
          <p:nvPr>
            <p:ph type="title"/>
          </p:nvPr>
        </p:nvSpPr>
        <p:spPr>
          <a:xfrm>
            <a:off x="2589212" y="5939666"/>
            <a:ext cx="8915400" cy="566738"/>
          </a:xfrm>
        </p:spPr>
        <p:txBody>
          <a:bodyPr/>
          <a:lstStyle/>
          <a:p>
            <a:r>
              <a:rPr lang="en-IN" dirty="0"/>
              <a:t>Sample output screenshot</a:t>
            </a:r>
          </a:p>
        </p:txBody>
      </p:sp>
      <p:sp>
        <p:nvSpPr>
          <p:cNvPr id="8" name="Picture Placeholder 7">
            <a:extLst>
              <a:ext uri="{FF2B5EF4-FFF2-40B4-BE49-F238E27FC236}">
                <a16:creationId xmlns:a16="http://schemas.microsoft.com/office/drawing/2014/main" id="{E90738D1-8301-42AD-A149-B1F632EF0683}"/>
              </a:ext>
            </a:extLst>
          </p:cNvPr>
          <p:cNvSpPr>
            <a:spLocks noGrp="1"/>
          </p:cNvSpPr>
          <p:nvPr>
            <p:ph type="pic" idx="1"/>
          </p:nvPr>
        </p:nvSpPr>
        <p:spPr/>
      </p:sp>
      <p:pic>
        <p:nvPicPr>
          <p:cNvPr id="9" name="Picture 8">
            <a:extLst>
              <a:ext uri="{FF2B5EF4-FFF2-40B4-BE49-F238E27FC236}">
                <a16:creationId xmlns:a16="http://schemas.microsoft.com/office/drawing/2014/main" id="{D6570FA2-4324-4F65-AA9C-B8B963B88EE0}"/>
              </a:ext>
            </a:extLst>
          </p:cNvPr>
          <p:cNvPicPr>
            <a:picLocks noChangeAspect="1"/>
          </p:cNvPicPr>
          <p:nvPr/>
        </p:nvPicPr>
        <p:blipFill>
          <a:blip r:embed="rId2"/>
          <a:stretch>
            <a:fillRect/>
          </a:stretch>
        </p:blipFill>
        <p:spPr>
          <a:xfrm>
            <a:off x="2589212" y="634965"/>
            <a:ext cx="9296896" cy="5229504"/>
          </a:xfrm>
          <a:prstGeom prst="rect">
            <a:avLst/>
          </a:prstGeom>
        </p:spPr>
      </p:pic>
    </p:spTree>
    <p:extLst>
      <p:ext uri="{BB962C8B-B14F-4D97-AF65-F5344CB8AC3E}">
        <p14:creationId xmlns:p14="http://schemas.microsoft.com/office/powerpoint/2010/main" val="417498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normAutofit/>
          </a:bodyPr>
          <a:lstStyle/>
          <a:p>
            <a:r>
              <a:rPr lang="en-IN" dirty="0"/>
              <a:t>Q7. </a:t>
            </a:r>
            <a:r>
              <a:rPr lang="en-US" dirty="0"/>
              <a:t>Predicting the gender based on patterns in the trip</a:t>
            </a:r>
            <a:endParaRPr lang="en-IN" dirty="0"/>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369290"/>
            <a:ext cx="8915400" cy="5172187"/>
          </a:xfrm>
        </p:spPr>
        <p:txBody>
          <a:bodyPr>
            <a:normAutofit fontScale="77500" lnSpcReduction="20000"/>
          </a:bodyPr>
          <a:lstStyle/>
          <a:p>
            <a:endParaRPr lang="en-IN" dirty="0"/>
          </a:p>
          <a:p>
            <a:r>
              <a:rPr lang="en-IN" dirty="0"/>
              <a:t>Building a model using Logistic Regression to predict the gender based on patterns in the trip.</a:t>
            </a:r>
          </a:p>
          <a:p>
            <a:r>
              <a:rPr lang="en-IN" dirty="0"/>
              <a:t>Converting the </a:t>
            </a:r>
            <a:r>
              <a:rPr lang="en-IN" dirty="0" err="1"/>
              <a:t>bikeDF</a:t>
            </a:r>
            <a:r>
              <a:rPr lang="en-IN" dirty="0"/>
              <a:t> Dataframe to RDD so as to apply the data to model.</a:t>
            </a:r>
          </a:p>
          <a:p>
            <a:pPr lvl="1"/>
            <a:r>
              <a:rPr lang="en-IN" dirty="0" err="1"/>
              <a:t>val</a:t>
            </a:r>
            <a:r>
              <a:rPr lang="en-IN" dirty="0"/>
              <a:t> </a:t>
            </a:r>
            <a:r>
              <a:rPr lang="en-IN" dirty="0" err="1"/>
              <a:t>bikeRDD</a:t>
            </a:r>
            <a:r>
              <a:rPr lang="en-IN" dirty="0"/>
              <a:t> = </a:t>
            </a:r>
            <a:r>
              <a:rPr lang="en-IN" dirty="0" err="1"/>
              <a:t>bikeDF.rdd</a:t>
            </a:r>
            <a:endParaRPr lang="en-IN" dirty="0"/>
          </a:p>
          <a:p>
            <a:r>
              <a:rPr lang="en-IN" dirty="0"/>
              <a:t>To define the Label and Features, extracted the features based on ride patterns.</a:t>
            </a:r>
          </a:p>
          <a:p>
            <a:pPr lvl="1"/>
            <a:r>
              <a:rPr lang="en-IN" dirty="0" err="1"/>
              <a:t>val</a:t>
            </a:r>
            <a:r>
              <a:rPr lang="en-IN" dirty="0"/>
              <a:t> features = </a:t>
            </a:r>
            <a:r>
              <a:rPr lang="en-IN" dirty="0" err="1"/>
              <a:t>bikeRDD.map</a:t>
            </a:r>
            <a:r>
              <a:rPr lang="en-IN" dirty="0"/>
              <a:t> {</a:t>
            </a:r>
          </a:p>
          <a:p>
            <a:pPr marL="457200" lvl="1" indent="0">
              <a:buNone/>
            </a:pPr>
            <a:r>
              <a:rPr lang="en-IN" dirty="0"/>
              <a:t>	bike =&gt; </a:t>
            </a:r>
            <a:r>
              <a:rPr lang="en-IN" dirty="0" err="1"/>
              <a:t>val</a:t>
            </a:r>
            <a:r>
              <a:rPr lang="en-IN" dirty="0"/>
              <a:t> gender = if (</a:t>
            </a:r>
            <a:r>
              <a:rPr lang="en-IN" dirty="0" err="1"/>
              <a:t>bike.getInt</a:t>
            </a:r>
            <a:r>
              <a:rPr lang="en-IN" dirty="0"/>
              <a:t>(14) == 1) 0.0 else if (</a:t>
            </a:r>
            <a:r>
              <a:rPr lang="en-IN" dirty="0" err="1"/>
              <a:t>bike.getInt</a:t>
            </a:r>
            <a:r>
              <a:rPr lang="en-IN" dirty="0"/>
              <a:t>(14) == 2) 1.0 else  2.0</a:t>
            </a:r>
          </a:p>
          <a:p>
            <a:pPr marL="457200" lvl="1" indent="0">
              <a:buNone/>
            </a:pPr>
            <a:r>
              <a:rPr lang="en-IN" dirty="0"/>
              <a:t>	</a:t>
            </a:r>
            <a:r>
              <a:rPr lang="en-IN" dirty="0" err="1"/>
              <a:t>val</a:t>
            </a:r>
            <a:r>
              <a:rPr lang="en-IN" dirty="0"/>
              <a:t> </a:t>
            </a:r>
            <a:r>
              <a:rPr lang="en-IN" dirty="0" err="1"/>
              <a:t>trip_duration</a:t>
            </a:r>
            <a:r>
              <a:rPr lang="en-IN" dirty="0"/>
              <a:t> = </a:t>
            </a:r>
            <a:r>
              <a:rPr lang="en-IN" dirty="0" err="1"/>
              <a:t>bike.getInt</a:t>
            </a:r>
            <a:r>
              <a:rPr lang="en-IN" dirty="0"/>
              <a:t>(0).</a:t>
            </a:r>
            <a:r>
              <a:rPr lang="en-IN" dirty="0" err="1"/>
              <a:t>toDouble</a:t>
            </a:r>
            <a:endParaRPr lang="en-IN" dirty="0"/>
          </a:p>
          <a:p>
            <a:pPr marL="457200" lvl="1" indent="0">
              <a:buNone/>
            </a:pPr>
            <a:r>
              <a:rPr lang="en-IN" dirty="0"/>
              <a:t>	</a:t>
            </a:r>
            <a:r>
              <a:rPr lang="en-IN" dirty="0" err="1"/>
              <a:t>val</a:t>
            </a:r>
            <a:r>
              <a:rPr lang="en-IN" dirty="0"/>
              <a:t> </a:t>
            </a:r>
            <a:r>
              <a:rPr lang="en-IN" dirty="0" err="1"/>
              <a:t>start_time</a:t>
            </a:r>
            <a:r>
              <a:rPr lang="en-IN" dirty="0"/>
              <a:t> = </a:t>
            </a:r>
            <a:r>
              <a:rPr lang="en-IN" dirty="0" err="1"/>
              <a:t>bike.getTimestamp</a:t>
            </a:r>
            <a:r>
              <a:rPr lang="en-IN" dirty="0"/>
              <a:t>(1).</a:t>
            </a:r>
            <a:r>
              <a:rPr lang="en-IN" dirty="0" err="1"/>
              <a:t>getTime.toDouble</a:t>
            </a:r>
            <a:endParaRPr lang="en-IN" dirty="0"/>
          </a:p>
          <a:p>
            <a:pPr marL="457200" lvl="1" indent="0">
              <a:buNone/>
            </a:pPr>
            <a:r>
              <a:rPr lang="en-IN" dirty="0"/>
              <a:t>	</a:t>
            </a:r>
            <a:r>
              <a:rPr lang="en-IN" dirty="0" err="1"/>
              <a:t>val</a:t>
            </a:r>
            <a:r>
              <a:rPr lang="en-IN" dirty="0"/>
              <a:t> </a:t>
            </a:r>
            <a:r>
              <a:rPr lang="en-IN" dirty="0" err="1"/>
              <a:t>stop_time</a:t>
            </a:r>
            <a:r>
              <a:rPr lang="en-IN" dirty="0"/>
              <a:t> = </a:t>
            </a:r>
            <a:r>
              <a:rPr lang="en-IN" dirty="0" err="1"/>
              <a:t>bike.getTimestamp</a:t>
            </a:r>
            <a:r>
              <a:rPr lang="en-IN" dirty="0"/>
              <a:t>(2).</a:t>
            </a:r>
            <a:r>
              <a:rPr lang="en-IN" dirty="0" err="1"/>
              <a:t>getTime.toDouble</a:t>
            </a:r>
            <a:endParaRPr lang="en-IN" dirty="0"/>
          </a:p>
          <a:p>
            <a:pPr marL="457200" lvl="1" indent="0">
              <a:buNone/>
            </a:pPr>
            <a:r>
              <a:rPr lang="en-IN" dirty="0"/>
              <a:t>	</a:t>
            </a:r>
            <a:r>
              <a:rPr lang="en-IN" dirty="0" err="1"/>
              <a:t>val</a:t>
            </a:r>
            <a:r>
              <a:rPr lang="en-IN" dirty="0"/>
              <a:t> </a:t>
            </a:r>
            <a:r>
              <a:rPr lang="en-IN" dirty="0" err="1"/>
              <a:t>start_station_id</a:t>
            </a:r>
            <a:r>
              <a:rPr lang="en-IN" dirty="0"/>
              <a:t> = </a:t>
            </a:r>
            <a:r>
              <a:rPr lang="en-IN" dirty="0" err="1"/>
              <a:t>bike.getInt</a:t>
            </a:r>
            <a:r>
              <a:rPr lang="en-IN" dirty="0"/>
              <a:t>(3).</a:t>
            </a:r>
            <a:r>
              <a:rPr lang="en-IN" dirty="0" err="1"/>
              <a:t>toDouble</a:t>
            </a:r>
            <a:endParaRPr lang="en-IN" dirty="0"/>
          </a:p>
          <a:p>
            <a:pPr marL="457200" lvl="1" indent="0">
              <a:buNone/>
            </a:pPr>
            <a:r>
              <a:rPr lang="en-IN" dirty="0"/>
              <a:t>	</a:t>
            </a:r>
            <a:r>
              <a:rPr lang="en-IN" dirty="0" err="1"/>
              <a:t>val</a:t>
            </a:r>
            <a:r>
              <a:rPr lang="en-IN" dirty="0"/>
              <a:t> </a:t>
            </a:r>
            <a:r>
              <a:rPr lang="en-IN" dirty="0" err="1"/>
              <a:t>start_station_latitude</a:t>
            </a:r>
            <a:r>
              <a:rPr lang="en-IN" dirty="0"/>
              <a:t> = </a:t>
            </a:r>
            <a:r>
              <a:rPr lang="en-IN" dirty="0" err="1"/>
              <a:t>bike.getDouble</a:t>
            </a:r>
            <a:r>
              <a:rPr lang="en-IN" dirty="0"/>
              <a:t>(5)</a:t>
            </a:r>
          </a:p>
          <a:p>
            <a:pPr marL="457200" lvl="1" indent="0">
              <a:buNone/>
            </a:pPr>
            <a:r>
              <a:rPr lang="en-IN" dirty="0"/>
              <a:t>	</a:t>
            </a:r>
            <a:r>
              <a:rPr lang="en-IN" dirty="0" err="1"/>
              <a:t>val</a:t>
            </a:r>
            <a:r>
              <a:rPr lang="en-IN" dirty="0"/>
              <a:t> </a:t>
            </a:r>
            <a:r>
              <a:rPr lang="en-IN" dirty="0" err="1"/>
              <a:t>start_station_longitude</a:t>
            </a:r>
            <a:r>
              <a:rPr lang="en-IN" dirty="0"/>
              <a:t> = </a:t>
            </a:r>
            <a:r>
              <a:rPr lang="en-IN" dirty="0" err="1"/>
              <a:t>bike.getDouble</a:t>
            </a:r>
            <a:r>
              <a:rPr lang="en-IN" dirty="0"/>
              <a:t>(6)</a:t>
            </a:r>
          </a:p>
          <a:p>
            <a:pPr marL="457200" lvl="1" indent="0">
              <a:buNone/>
            </a:pPr>
            <a:r>
              <a:rPr lang="en-IN" dirty="0"/>
              <a:t>	</a:t>
            </a:r>
            <a:r>
              <a:rPr lang="en-IN" dirty="0" err="1"/>
              <a:t>val</a:t>
            </a:r>
            <a:r>
              <a:rPr lang="en-IN" dirty="0"/>
              <a:t> </a:t>
            </a:r>
            <a:r>
              <a:rPr lang="en-IN" dirty="0" err="1"/>
              <a:t>end_station_id</a:t>
            </a:r>
            <a:r>
              <a:rPr lang="en-IN" dirty="0"/>
              <a:t> = </a:t>
            </a:r>
            <a:r>
              <a:rPr lang="en-IN" dirty="0" err="1"/>
              <a:t>bike.getInt</a:t>
            </a:r>
            <a:r>
              <a:rPr lang="en-IN" dirty="0"/>
              <a:t>(7).</a:t>
            </a:r>
            <a:r>
              <a:rPr lang="en-IN" dirty="0" err="1"/>
              <a:t>toDouble</a:t>
            </a:r>
            <a:endParaRPr lang="en-IN" dirty="0"/>
          </a:p>
          <a:p>
            <a:pPr marL="457200" lvl="1" indent="0">
              <a:buNone/>
            </a:pPr>
            <a:r>
              <a:rPr lang="en-IN" dirty="0"/>
              <a:t>	</a:t>
            </a:r>
            <a:r>
              <a:rPr lang="en-IN" dirty="0" err="1"/>
              <a:t>val</a:t>
            </a:r>
            <a:r>
              <a:rPr lang="en-IN" dirty="0"/>
              <a:t> </a:t>
            </a:r>
            <a:r>
              <a:rPr lang="en-IN" dirty="0" err="1"/>
              <a:t>end_station_latitude</a:t>
            </a:r>
            <a:r>
              <a:rPr lang="en-IN" dirty="0"/>
              <a:t> = </a:t>
            </a:r>
            <a:r>
              <a:rPr lang="en-IN" dirty="0" err="1"/>
              <a:t>bike.getDouble</a:t>
            </a:r>
            <a:r>
              <a:rPr lang="en-IN" dirty="0"/>
              <a:t>(9)</a:t>
            </a:r>
          </a:p>
          <a:p>
            <a:pPr marL="457200" lvl="1" indent="0">
              <a:buNone/>
            </a:pPr>
            <a:r>
              <a:rPr lang="en-IN" dirty="0"/>
              <a:t>	</a:t>
            </a:r>
            <a:r>
              <a:rPr lang="en-IN" dirty="0" err="1"/>
              <a:t>val</a:t>
            </a:r>
            <a:r>
              <a:rPr lang="en-IN" dirty="0"/>
              <a:t> </a:t>
            </a:r>
            <a:r>
              <a:rPr lang="en-IN" dirty="0" err="1"/>
              <a:t>end_station_longitude</a:t>
            </a:r>
            <a:r>
              <a:rPr lang="en-IN" dirty="0"/>
              <a:t> = </a:t>
            </a:r>
            <a:r>
              <a:rPr lang="en-IN" dirty="0" err="1"/>
              <a:t>bike.getDouble</a:t>
            </a:r>
            <a:r>
              <a:rPr lang="en-IN" dirty="0"/>
              <a:t>(10)</a:t>
            </a:r>
          </a:p>
          <a:p>
            <a:pPr marL="457200" lvl="1" indent="0">
              <a:buNone/>
            </a:pPr>
            <a:r>
              <a:rPr lang="en-IN" dirty="0"/>
              <a:t>	</a:t>
            </a:r>
            <a:r>
              <a:rPr lang="en-IN" dirty="0" err="1"/>
              <a:t>val</a:t>
            </a:r>
            <a:r>
              <a:rPr lang="en-IN" dirty="0"/>
              <a:t> </a:t>
            </a:r>
            <a:r>
              <a:rPr lang="en-IN" dirty="0" err="1"/>
              <a:t>user_type</a:t>
            </a:r>
            <a:r>
              <a:rPr lang="en-IN" dirty="0"/>
              <a:t> = if (</a:t>
            </a:r>
            <a:r>
              <a:rPr lang="en-IN" dirty="0" err="1"/>
              <a:t>bike.getString</a:t>
            </a:r>
            <a:r>
              <a:rPr lang="en-IN" dirty="0"/>
              <a:t>(12) == "Customer") 1.0 else 2.0</a:t>
            </a:r>
          </a:p>
          <a:p>
            <a:pPr marL="457200" lvl="1" indent="0">
              <a:buNone/>
            </a:pPr>
            <a:r>
              <a:rPr lang="en-IN" dirty="0"/>
              <a:t>	Array(gender, </a:t>
            </a:r>
            <a:r>
              <a:rPr lang="en-IN" dirty="0" err="1"/>
              <a:t>trip_duration</a:t>
            </a:r>
            <a:r>
              <a:rPr lang="en-IN" dirty="0"/>
              <a:t>, </a:t>
            </a:r>
            <a:r>
              <a:rPr lang="en-IN" dirty="0" err="1"/>
              <a:t>start_time</a:t>
            </a:r>
            <a:r>
              <a:rPr lang="en-IN" dirty="0"/>
              <a:t>, </a:t>
            </a:r>
            <a:r>
              <a:rPr lang="en-IN" dirty="0" err="1"/>
              <a:t>stop_time</a:t>
            </a:r>
            <a:r>
              <a:rPr lang="en-IN" dirty="0"/>
              <a:t>, </a:t>
            </a:r>
            <a:r>
              <a:rPr lang="en-IN" dirty="0" err="1"/>
              <a:t>start_station_id</a:t>
            </a:r>
            <a:r>
              <a:rPr lang="en-IN" dirty="0"/>
              <a:t>, </a:t>
            </a:r>
            <a:r>
              <a:rPr lang="en-IN" dirty="0" err="1"/>
              <a:t>start_station_latitude</a:t>
            </a:r>
            <a:r>
              <a:rPr lang="en-IN" dirty="0"/>
              <a:t>, </a:t>
            </a:r>
            <a:r>
              <a:rPr lang="en-IN" dirty="0" err="1"/>
              <a:t>start_station_longitude</a:t>
            </a:r>
            <a:r>
              <a:rPr lang="en-IN" dirty="0"/>
              <a:t>, </a:t>
            </a:r>
            <a:r>
              <a:rPr lang="en-IN" dirty="0" err="1"/>
              <a:t>end_station_id</a:t>
            </a:r>
            <a:r>
              <a:rPr lang="en-IN" dirty="0"/>
              <a:t>, </a:t>
            </a:r>
            <a:r>
              <a:rPr lang="en-IN" dirty="0" err="1"/>
              <a:t>end_station_latitude</a:t>
            </a:r>
            <a:r>
              <a:rPr lang="en-IN" dirty="0"/>
              <a:t>, </a:t>
            </a:r>
            <a:r>
              <a:rPr lang="en-IN" dirty="0" err="1"/>
              <a:t>end_station_longitude</a:t>
            </a:r>
            <a:r>
              <a:rPr lang="en-IN" dirty="0"/>
              <a:t>, </a:t>
            </a:r>
            <a:r>
              <a:rPr lang="en-IN" dirty="0" err="1"/>
              <a:t>user_type</a:t>
            </a:r>
            <a:r>
              <a:rPr lang="en-IN" dirty="0"/>
              <a:t>)    } </a:t>
            </a:r>
          </a:p>
        </p:txBody>
      </p:sp>
    </p:spTree>
    <p:extLst>
      <p:ext uri="{BB962C8B-B14F-4D97-AF65-F5344CB8AC3E}">
        <p14:creationId xmlns:p14="http://schemas.microsoft.com/office/powerpoint/2010/main" val="211623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lstStyle/>
          <a:p>
            <a:r>
              <a:rPr lang="en-IN" dirty="0"/>
              <a:t>Q7. </a:t>
            </a:r>
            <a:r>
              <a:rPr lang="en-US" dirty="0"/>
              <a:t>Predicting the gender based on patterns in the trip</a:t>
            </a:r>
            <a:endParaRPr lang="en-IN" dirty="0"/>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705708"/>
            <a:ext cx="8915400" cy="4607170"/>
          </a:xfrm>
        </p:spPr>
        <p:txBody>
          <a:bodyPr>
            <a:normAutofit/>
          </a:bodyPr>
          <a:lstStyle/>
          <a:p>
            <a:r>
              <a:rPr lang="en-IN" dirty="0"/>
              <a:t>Gender is used as label and other relevant columns are used as features to form the </a:t>
            </a:r>
            <a:r>
              <a:rPr lang="en-IN" dirty="0" err="1"/>
              <a:t>Labeled</a:t>
            </a:r>
            <a:r>
              <a:rPr lang="en-IN" dirty="0"/>
              <a:t> Vector.</a:t>
            </a:r>
          </a:p>
          <a:p>
            <a:pPr lvl="1"/>
            <a:r>
              <a:rPr lang="en-IN" dirty="0" err="1"/>
              <a:t>val</a:t>
            </a:r>
            <a:r>
              <a:rPr lang="en-IN" dirty="0"/>
              <a:t> </a:t>
            </a:r>
            <a:r>
              <a:rPr lang="en-IN" dirty="0" err="1"/>
              <a:t>labeled</a:t>
            </a:r>
            <a:r>
              <a:rPr lang="en-IN" dirty="0"/>
              <a:t> = </a:t>
            </a:r>
            <a:r>
              <a:rPr lang="en-IN" dirty="0" err="1"/>
              <a:t>features.map</a:t>
            </a:r>
            <a:r>
              <a:rPr lang="en-IN" dirty="0"/>
              <a:t> { x =&gt; </a:t>
            </a:r>
            <a:r>
              <a:rPr lang="en-IN" dirty="0" err="1"/>
              <a:t>LabeledPoint</a:t>
            </a:r>
            <a:r>
              <a:rPr lang="en-IN" dirty="0"/>
              <a:t>(x(0), </a:t>
            </a:r>
            <a:r>
              <a:rPr lang="en-IN" dirty="0" err="1"/>
              <a:t>Vectors.dense</a:t>
            </a:r>
            <a:r>
              <a:rPr lang="en-IN" dirty="0"/>
              <a:t>(x(1), x(2), x(3), x(4), x(5), x(6), x(7), x(8), x(9), x(10)))}</a:t>
            </a:r>
          </a:p>
          <a:p>
            <a:endParaRPr lang="en-IN" dirty="0"/>
          </a:p>
          <a:p>
            <a:r>
              <a:rPr lang="en-IN" dirty="0"/>
              <a:t>Splitting the data for Tests and Training respectively.</a:t>
            </a:r>
          </a:p>
          <a:p>
            <a:pPr lvl="1"/>
            <a:r>
              <a:rPr lang="en-IN" dirty="0" err="1"/>
              <a:t>val</a:t>
            </a:r>
            <a:r>
              <a:rPr lang="en-IN" dirty="0"/>
              <a:t> training = </a:t>
            </a:r>
            <a:r>
              <a:rPr lang="en-IN" dirty="0" err="1"/>
              <a:t>labeled.filter</a:t>
            </a:r>
            <a:r>
              <a:rPr lang="en-IN" dirty="0"/>
              <a:t>(_.label != 2).</a:t>
            </a:r>
            <a:r>
              <a:rPr lang="en-IN" dirty="0" err="1"/>
              <a:t>randomSplit</a:t>
            </a:r>
            <a:r>
              <a:rPr lang="en-IN" dirty="0"/>
              <a:t>(Array(0.60, 0.40))(1)              </a:t>
            </a:r>
            <a:r>
              <a:rPr lang="en-IN" dirty="0" err="1"/>
              <a:t>val</a:t>
            </a:r>
            <a:r>
              <a:rPr lang="en-IN" dirty="0"/>
              <a:t> test = </a:t>
            </a:r>
            <a:r>
              <a:rPr lang="en-IN" dirty="0" err="1"/>
              <a:t>labeled.filter</a:t>
            </a:r>
            <a:r>
              <a:rPr lang="en-IN" dirty="0"/>
              <a:t>(_.label != 2).</a:t>
            </a:r>
            <a:r>
              <a:rPr lang="en-IN" dirty="0" err="1"/>
              <a:t>randomSplit</a:t>
            </a:r>
            <a:r>
              <a:rPr lang="en-IN" dirty="0"/>
              <a:t>(Array(0.40, 0.60))(1)</a:t>
            </a:r>
          </a:p>
          <a:p>
            <a:endParaRPr lang="en-IN" dirty="0"/>
          </a:p>
          <a:p>
            <a:r>
              <a:rPr lang="en-IN" dirty="0"/>
              <a:t>Running the training algorithm to build the predicting model. Cached training set is passed to the training algorithm.</a:t>
            </a:r>
          </a:p>
          <a:p>
            <a:r>
              <a:rPr lang="en-IN" dirty="0"/>
              <a:t>Number of classes is set to 2.</a:t>
            </a:r>
          </a:p>
          <a:p>
            <a:pPr lvl="1"/>
            <a:r>
              <a:rPr lang="en-US" dirty="0" err="1"/>
              <a:t>val</a:t>
            </a:r>
            <a:r>
              <a:rPr lang="en-US" dirty="0"/>
              <a:t> model = new </a:t>
            </a:r>
            <a:r>
              <a:rPr lang="en-US" dirty="0" err="1"/>
              <a:t>LogisticRegressionWithLBFGS</a:t>
            </a:r>
            <a:r>
              <a:rPr lang="en-US" dirty="0"/>
              <a:t>().</a:t>
            </a:r>
            <a:r>
              <a:rPr lang="en-US" dirty="0" err="1"/>
              <a:t>setNumClasses</a:t>
            </a:r>
            <a:r>
              <a:rPr lang="en-US" dirty="0"/>
              <a:t>(2).run(training)</a:t>
            </a:r>
          </a:p>
          <a:p>
            <a:endParaRPr lang="en-IN" dirty="0"/>
          </a:p>
        </p:txBody>
      </p:sp>
    </p:spTree>
    <p:extLst>
      <p:ext uri="{BB962C8B-B14F-4D97-AF65-F5344CB8AC3E}">
        <p14:creationId xmlns:p14="http://schemas.microsoft.com/office/powerpoint/2010/main" val="52892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lstStyle/>
          <a:p>
            <a:r>
              <a:rPr lang="en-IN" dirty="0"/>
              <a:t>Q7. </a:t>
            </a:r>
            <a:r>
              <a:rPr lang="en-US" dirty="0"/>
              <a:t>Predicting the gender based on patterns in the trip</a:t>
            </a:r>
            <a:endParaRPr lang="en-IN" dirty="0"/>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705708"/>
            <a:ext cx="8915400" cy="4607170"/>
          </a:xfrm>
        </p:spPr>
        <p:txBody>
          <a:bodyPr>
            <a:normAutofit lnSpcReduction="10000"/>
          </a:bodyPr>
          <a:lstStyle/>
          <a:p>
            <a:r>
              <a:rPr lang="en-IN" dirty="0"/>
              <a:t>Computing the predictions on the Testing data.</a:t>
            </a:r>
          </a:p>
          <a:p>
            <a:pPr lvl="1"/>
            <a:r>
              <a:rPr lang="en-IN" dirty="0" err="1"/>
              <a:t>val</a:t>
            </a:r>
            <a:r>
              <a:rPr lang="en-IN" dirty="0"/>
              <a:t> </a:t>
            </a:r>
            <a:r>
              <a:rPr lang="en-IN" dirty="0" err="1"/>
              <a:t>predictionAndLabels</a:t>
            </a:r>
            <a:r>
              <a:rPr lang="en-IN" dirty="0"/>
              <a:t> = </a:t>
            </a:r>
            <a:r>
              <a:rPr lang="en-IN" dirty="0" err="1"/>
              <a:t>test.map</a:t>
            </a:r>
            <a:r>
              <a:rPr lang="en-IN" dirty="0"/>
              <a:t> {</a:t>
            </a:r>
          </a:p>
          <a:p>
            <a:pPr marL="457200" lvl="1" indent="0">
              <a:buNone/>
            </a:pPr>
            <a:r>
              <a:rPr lang="en-IN" dirty="0"/>
              <a:t>	case </a:t>
            </a:r>
            <a:r>
              <a:rPr lang="en-IN" dirty="0" err="1"/>
              <a:t>LabeledPoint</a:t>
            </a:r>
            <a:r>
              <a:rPr lang="en-IN" dirty="0"/>
              <a:t>(label, features) =&gt;</a:t>
            </a:r>
          </a:p>
          <a:p>
            <a:pPr marL="457200" lvl="1" indent="0">
              <a:buNone/>
            </a:pPr>
            <a:r>
              <a:rPr lang="en-IN" dirty="0"/>
              <a:t>		</a:t>
            </a:r>
            <a:r>
              <a:rPr lang="en-IN" dirty="0" err="1"/>
              <a:t>val</a:t>
            </a:r>
            <a:r>
              <a:rPr lang="en-IN" dirty="0"/>
              <a:t> prediction = </a:t>
            </a:r>
            <a:r>
              <a:rPr lang="en-IN" dirty="0" err="1"/>
              <a:t>model.predict</a:t>
            </a:r>
            <a:r>
              <a:rPr lang="en-IN" dirty="0"/>
              <a:t>(features)</a:t>
            </a:r>
          </a:p>
          <a:p>
            <a:pPr marL="457200" lvl="1" indent="0">
              <a:buNone/>
            </a:pPr>
            <a:r>
              <a:rPr lang="en-IN" dirty="0"/>
              <a:t>		(prediction, label)    }</a:t>
            </a:r>
          </a:p>
          <a:p>
            <a:r>
              <a:rPr lang="en-IN" dirty="0"/>
              <a:t>To determine the accuracy of the built model.</a:t>
            </a:r>
          </a:p>
          <a:p>
            <a:r>
              <a:rPr lang="en-IN" dirty="0"/>
              <a:t>Fetching the count of Wrong predictions found based on label and prediction values.</a:t>
            </a:r>
          </a:p>
          <a:p>
            <a:r>
              <a:rPr lang="en-IN" dirty="0"/>
              <a:t>With the help of total test count and wrong counts accuracy is determined.</a:t>
            </a:r>
          </a:p>
          <a:p>
            <a:pPr lvl="1"/>
            <a:r>
              <a:rPr lang="en-IN" dirty="0" err="1"/>
              <a:t>val</a:t>
            </a:r>
            <a:r>
              <a:rPr lang="en-IN" dirty="0"/>
              <a:t> wrong = </a:t>
            </a:r>
            <a:r>
              <a:rPr lang="en-IN" dirty="0" err="1"/>
              <a:t>predictionAndLabels.filter</a:t>
            </a:r>
            <a:r>
              <a:rPr lang="en-IN" dirty="0"/>
              <a:t> {</a:t>
            </a:r>
          </a:p>
          <a:p>
            <a:pPr marL="457200" lvl="1" indent="0">
              <a:buNone/>
            </a:pPr>
            <a:r>
              <a:rPr lang="en-IN" dirty="0"/>
              <a:t>	case (label, prediction) =&gt; label != prediction    }</a:t>
            </a:r>
          </a:p>
          <a:p>
            <a:pPr lvl="1"/>
            <a:r>
              <a:rPr lang="en-IN" dirty="0" err="1"/>
              <a:t>val</a:t>
            </a:r>
            <a:r>
              <a:rPr lang="en-IN" dirty="0"/>
              <a:t> </a:t>
            </a:r>
            <a:r>
              <a:rPr lang="en-IN" dirty="0" err="1"/>
              <a:t>wrong_count</a:t>
            </a:r>
            <a:r>
              <a:rPr lang="en-IN" dirty="0"/>
              <a:t> = </a:t>
            </a:r>
            <a:r>
              <a:rPr lang="en-IN" dirty="0" err="1"/>
              <a:t>wrong.count</a:t>
            </a:r>
            <a:endParaRPr lang="en-IN" dirty="0"/>
          </a:p>
          <a:p>
            <a:pPr lvl="1"/>
            <a:r>
              <a:rPr lang="en-IN" dirty="0" err="1"/>
              <a:t>val</a:t>
            </a:r>
            <a:r>
              <a:rPr lang="en-IN" dirty="0"/>
              <a:t> accuracy = 1 - (</a:t>
            </a:r>
            <a:r>
              <a:rPr lang="en-IN" dirty="0" err="1"/>
              <a:t>wrong_count.toDouble</a:t>
            </a:r>
            <a:r>
              <a:rPr lang="en-IN" dirty="0"/>
              <a:t> / </a:t>
            </a:r>
            <a:r>
              <a:rPr lang="en-IN" dirty="0" err="1"/>
              <a:t>test_count</a:t>
            </a:r>
            <a:r>
              <a:rPr lang="en-IN" dirty="0"/>
              <a:t>)</a:t>
            </a:r>
          </a:p>
        </p:txBody>
      </p:sp>
    </p:spTree>
    <p:extLst>
      <p:ext uri="{BB962C8B-B14F-4D97-AF65-F5344CB8AC3E}">
        <p14:creationId xmlns:p14="http://schemas.microsoft.com/office/powerpoint/2010/main" val="421499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43348-8B58-44C8-9864-745A19593BD6}"/>
              </a:ext>
            </a:extLst>
          </p:cNvPr>
          <p:cNvSpPr>
            <a:spLocks noGrp="1"/>
          </p:cNvSpPr>
          <p:nvPr>
            <p:ph type="title"/>
          </p:nvPr>
        </p:nvSpPr>
        <p:spPr>
          <a:xfrm>
            <a:off x="2589212" y="5939666"/>
            <a:ext cx="8915400" cy="566738"/>
          </a:xfrm>
        </p:spPr>
        <p:txBody>
          <a:bodyPr/>
          <a:lstStyle/>
          <a:p>
            <a:r>
              <a:rPr lang="en-IN" dirty="0"/>
              <a:t>Sample output screenshot</a:t>
            </a:r>
          </a:p>
        </p:txBody>
      </p:sp>
      <p:sp>
        <p:nvSpPr>
          <p:cNvPr id="6" name="Picture Placeholder 5">
            <a:extLst>
              <a:ext uri="{FF2B5EF4-FFF2-40B4-BE49-F238E27FC236}">
                <a16:creationId xmlns:a16="http://schemas.microsoft.com/office/drawing/2014/main" id="{6BCDDCFD-A851-4295-AC61-6661B3BBD749}"/>
              </a:ext>
            </a:extLst>
          </p:cNvPr>
          <p:cNvSpPr>
            <a:spLocks noGrp="1"/>
          </p:cNvSpPr>
          <p:nvPr>
            <p:ph type="pic" idx="1"/>
          </p:nvPr>
        </p:nvSpPr>
        <p:spPr/>
      </p:sp>
      <p:pic>
        <p:nvPicPr>
          <p:cNvPr id="7" name="Picture 6">
            <a:extLst>
              <a:ext uri="{FF2B5EF4-FFF2-40B4-BE49-F238E27FC236}">
                <a16:creationId xmlns:a16="http://schemas.microsoft.com/office/drawing/2014/main" id="{407514CC-C2A5-49A2-8145-73C094BCE85B}"/>
              </a:ext>
            </a:extLst>
          </p:cNvPr>
          <p:cNvPicPr>
            <a:picLocks noChangeAspect="1"/>
          </p:cNvPicPr>
          <p:nvPr/>
        </p:nvPicPr>
        <p:blipFill>
          <a:blip r:embed="rId2"/>
          <a:stretch>
            <a:fillRect/>
          </a:stretch>
        </p:blipFill>
        <p:spPr>
          <a:xfrm>
            <a:off x="2589212" y="634965"/>
            <a:ext cx="9430580" cy="5304701"/>
          </a:xfrm>
          <a:prstGeom prst="rect">
            <a:avLst/>
          </a:prstGeom>
        </p:spPr>
      </p:pic>
    </p:spTree>
    <p:extLst>
      <p:ext uri="{BB962C8B-B14F-4D97-AF65-F5344CB8AC3E}">
        <p14:creationId xmlns:p14="http://schemas.microsoft.com/office/powerpoint/2010/main" val="289846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lstStyle/>
          <a:p>
            <a:r>
              <a:rPr lang="en-IN" dirty="0"/>
              <a:t>Conclusion</a:t>
            </a:r>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369290"/>
            <a:ext cx="8915400" cy="4793385"/>
          </a:xfrm>
        </p:spPr>
        <p:txBody>
          <a:bodyPr>
            <a:normAutofit/>
          </a:bodyPr>
          <a:lstStyle/>
          <a:p>
            <a:endParaRPr lang="en-IN" dirty="0"/>
          </a:p>
          <a:p>
            <a:r>
              <a:rPr lang="en-IN" dirty="0"/>
              <a:t>Citi Bike NYC data loaded and analysed successfully.</a:t>
            </a:r>
          </a:p>
          <a:p>
            <a:endParaRPr lang="en-IN" dirty="0"/>
          </a:p>
          <a:p>
            <a:r>
              <a:rPr lang="en-IN" dirty="0"/>
              <a:t>CSV data loaded as Dataframe to answer the business questions using Spark SQL.</a:t>
            </a:r>
          </a:p>
          <a:p>
            <a:endParaRPr lang="en-IN" dirty="0"/>
          </a:p>
          <a:p>
            <a:r>
              <a:rPr lang="en-IN" dirty="0"/>
              <a:t>Built an </a:t>
            </a:r>
            <a:r>
              <a:rPr lang="en-IN" dirty="0" err="1"/>
              <a:t>Mllib</a:t>
            </a:r>
            <a:r>
              <a:rPr lang="en-IN" dirty="0"/>
              <a:t> Logistic Regression model to predict the gender of each rider based on patterns in the trip.</a:t>
            </a:r>
          </a:p>
          <a:p>
            <a:endParaRPr lang="en-IN" dirty="0"/>
          </a:p>
          <a:p>
            <a:r>
              <a:rPr lang="en-IN" dirty="0"/>
              <a:t>Code: </a:t>
            </a:r>
            <a:r>
              <a:rPr lang="en-IN" dirty="0">
                <a:hlinkClick r:id="rId2"/>
              </a:rPr>
              <a:t>https://github.com/ssushmanth/CitiBikeNYC-spark</a:t>
            </a:r>
            <a:r>
              <a:rPr lang="en-IN" dirty="0"/>
              <a:t> </a:t>
            </a:r>
          </a:p>
        </p:txBody>
      </p:sp>
    </p:spTree>
    <p:extLst>
      <p:ext uri="{BB962C8B-B14F-4D97-AF65-F5344CB8AC3E}">
        <p14:creationId xmlns:p14="http://schemas.microsoft.com/office/powerpoint/2010/main" val="64487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6C82-C9C6-411F-A837-E5B7B3E7C69C}"/>
              </a:ext>
            </a:extLst>
          </p:cNvPr>
          <p:cNvSpPr>
            <a:spLocks noGrp="1"/>
          </p:cNvSpPr>
          <p:nvPr>
            <p:ph type="title"/>
          </p:nvPr>
        </p:nvSpPr>
        <p:spPr/>
        <p:txBody>
          <a:bodyPr/>
          <a:lstStyle/>
          <a:p>
            <a:r>
              <a:rPr lang="en-IN" dirty="0"/>
              <a:t>Project Information</a:t>
            </a:r>
          </a:p>
        </p:txBody>
      </p:sp>
      <p:sp>
        <p:nvSpPr>
          <p:cNvPr id="3" name="Content Placeholder 2">
            <a:extLst>
              <a:ext uri="{FF2B5EF4-FFF2-40B4-BE49-F238E27FC236}">
                <a16:creationId xmlns:a16="http://schemas.microsoft.com/office/drawing/2014/main" id="{78EAD77E-3886-4584-9B3E-3102C6344110}"/>
              </a:ext>
            </a:extLst>
          </p:cNvPr>
          <p:cNvSpPr>
            <a:spLocks noGrp="1"/>
          </p:cNvSpPr>
          <p:nvPr>
            <p:ph idx="1"/>
          </p:nvPr>
        </p:nvSpPr>
        <p:spPr/>
        <p:txBody>
          <a:bodyPr/>
          <a:lstStyle/>
          <a:p>
            <a:r>
              <a:rPr lang="en-IN" b="1" dirty="0"/>
              <a:t>Domain: </a:t>
            </a:r>
            <a:r>
              <a:rPr lang="en-IN" dirty="0"/>
              <a:t>Travel  </a:t>
            </a:r>
          </a:p>
          <a:p>
            <a:r>
              <a:rPr lang="en-IN" b="1" dirty="0"/>
              <a:t>Technology use:</a:t>
            </a:r>
            <a:r>
              <a:rPr lang="en-IN" dirty="0"/>
              <a:t> Spark, Spark SQL, Spark </a:t>
            </a:r>
            <a:r>
              <a:rPr lang="en-IN" dirty="0" err="1"/>
              <a:t>MLlib</a:t>
            </a:r>
            <a:endParaRPr lang="en-IN" dirty="0"/>
          </a:p>
          <a:p>
            <a:r>
              <a:rPr lang="en-IN" b="1" dirty="0"/>
              <a:t>Dataset: </a:t>
            </a:r>
            <a:r>
              <a:rPr lang="en-IN" dirty="0">
                <a:hlinkClick r:id="rId2"/>
              </a:rPr>
              <a:t>https://s3.amazonaws.com/tripdata/index.html</a:t>
            </a:r>
            <a:r>
              <a:rPr lang="en-IN" dirty="0"/>
              <a:t> </a:t>
            </a:r>
          </a:p>
          <a:p>
            <a:r>
              <a:rPr lang="en-US" dirty="0"/>
              <a:t>Citi Bike is the nation's largest bike share program, with 10,000 bikes and 600 stations across Manhattan, Brooklyn, Queens and Jersey City. Analyze this data to find the interesting patterns in the traffic.</a:t>
            </a:r>
            <a:endParaRPr lang="en-IN" dirty="0"/>
          </a:p>
        </p:txBody>
      </p:sp>
    </p:spTree>
    <p:extLst>
      <p:ext uri="{BB962C8B-B14F-4D97-AF65-F5344CB8AC3E}">
        <p14:creationId xmlns:p14="http://schemas.microsoft.com/office/powerpoint/2010/main" val="180725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36D-2AE2-4F31-BAD7-D53DD1AA6A99}"/>
              </a:ext>
            </a:extLst>
          </p:cNvPr>
          <p:cNvSpPr>
            <a:spLocks noGrp="1"/>
          </p:cNvSpPr>
          <p:nvPr>
            <p:ph type="title"/>
          </p:nvPr>
        </p:nvSpPr>
        <p:spPr>
          <a:xfrm>
            <a:off x="2592925" y="624110"/>
            <a:ext cx="8911687" cy="1143144"/>
          </a:xfrm>
        </p:spPr>
        <p:txBody>
          <a:bodyPr/>
          <a:lstStyle/>
          <a:p>
            <a:r>
              <a:rPr lang="en-IN" dirty="0"/>
              <a:t>Data Description</a:t>
            </a:r>
          </a:p>
        </p:txBody>
      </p:sp>
      <p:sp>
        <p:nvSpPr>
          <p:cNvPr id="3" name="Content Placeholder 2">
            <a:extLst>
              <a:ext uri="{FF2B5EF4-FFF2-40B4-BE49-F238E27FC236}">
                <a16:creationId xmlns:a16="http://schemas.microsoft.com/office/drawing/2014/main" id="{8B97A0C4-4C6C-44C7-9238-B7F7B3F902D5}"/>
              </a:ext>
            </a:extLst>
          </p:cNvPr>
          <p:cNvSpPr>
            <a:spLocks noGrp="1"/>
          </p:cNvSpPr>
          <p:nvPr>
            <p:ph idx="1"/>
          </p:nvPr>
        </p:nvSpPr>
        <p:spPr>
          <a:xfrm>
            <a:off x="2589212" y="1934309"/>
            <a:ext cx="8915400" cy="4712676"/>
          </a:xfrm>
        </p:spPr>
        <p:txBody>
          <a:bodyPr>
            <a:normAutofit/>
          </a:bodyPr>
          <a:lstStyle/>
          <a:p>
            <a:r>
              <a:rPr lang="en-US" dirty="0"/>
              <a:t>Trip Duration (seconds)</a:t>
            </a:r>
          </a:p>
          <a:p>
            <a:r>
              <a:rPr lang="en-US" dirty="0"/>
              <a:t>Start Time and Date</a:t>
            </a:r>
          </a:p>
          <a:p>
            <a:r>
              <a:rPr lang="en-US" dirty="0"/>
              <a:t>Stop Time and Date</a:t>
            </a:r>
          </a:p>
          <a:p>
            <a:r>
              <a:rPr lang="en-US" dirty="0"/>
              <a:t>Start Station Name</a:t>
            </a:r>
          </a:p>
          <a:p>
            <a:r>
              <a:rPr lang="en-US" dirty="0"/>
              <a:t>End Station Name</a:t>
            </a:r>
          </a:p>
          <a:p>
            <a:r>
              <a:rPr lang="en-US" dirty="0"/>
              <a:t>Station ID</a:t>
            </a:r>
          </a:p>
          <a:p>
            <a:r>
              <a:rPr lang="en-US" dirty="0"/>
              <a:t>Station Lat/Long</a:t>
            </a:r>
          </a:p>
          <a:p>
            <a:r>
              <a:rPr lang="en-US" dirty="0"/>
              <a:t>Bike ID</a:t>
            </a:r>
          </a:p>
          <a:p>
            <a:r>
              <a:rPr lang="en-US" dirty="0"/>
              <a:t>User Type (Customer = 24-hour pass or 3-day pass user; Subscriber = Annual Member)</a:t>
            </a:r>
          </a:p>
          <a:p>
            <a:r>
              <a:rPr lang="en-US" dirty="0"/>
              <a:t>Gender (Zero=unknown; 1=male; 2=female)</a:t>
            </a:r>
          </a:p>
          <a:p>
            <a:r>
              <a:rPr lang="en-US" dirty="0"/>
              <a:t>Year of Birth</a:t>
            </a:r>
          </a:p>
        </p:txBody>
      </p:sp>
    </p:spTree>
    <p:extLst>
      <p:ext uri="{BB962C8B-B14F-4D97-AF65-F5344CB8AC3E}">
        <p14:creationId xmlns:p14="http://schemas.microsoft.com/office/powerpoint/2010/main" val="181404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36D-2AE2-4F31-BAD7-D53DD1AA6A99}"/>
              </a:ext>
            </a:extLst>
          </p:cNvPr>
          <p:cNvSpPr>
            <a:spLocks noGrp="1"/>
          </p:cNvSpPr>
          <p:nvPr>
            <p:ph type="title"/>
          </p:nvPr>
        </p:nvSpPr>
        <p:spPr/>
        <p:txBody>
          <a:bodyPr/>
          <a:lstStyle/>
          <a:p>
            <a:r>
              <a:rPr lang="en-IN" dirty="0"/>
              <a:t>Business Questions</a:t>
            </a:r>
          </a:p>
        </p:txBody>
      </p:sp>
      <p:sp>
        <p:nvSpPr>
          <p:cNvPr id="3" name="Content Placeholder 2">
            <a:extLst>
              <a:ext uri="{FF2B5EF4-FFF2-40B4-BE49-F238E27FC236}">
                <a16:creationId xmlns:a16="http://schemas.microsoft.com/office/drawing/2014/main" id="{C5C9CFA9-1DA7-4849-AFD5-BEBF99A27397}"/>
              </a:ext>
            </a:extLst>
          </p:cNvPr>
          <p:cNvSpPr>
            <a:spLocks noGrp="1"/>
          </p:cNvSpPr>
          <p:nvPr>
            <p:ph idx="1"/>
          </p:nvPr>
        </p:nvSpPr>
        <p:spPr>
          <a:xfrm>
            <a:off x="2589212" y="1828800"/>
            <a:ext cx="8915400" cy="4082422"/>
          </a:xfrm>
        </p:spPr>
        <p:txBody>
          <a:bodyPr>
            <a:normAutofit/>
          </a:bodyPr>
          <a:lstStyle/>
          <a:p>
            <a:r>
              <a:rPr lang="en-IN" b="1" dirty="0"/>
              <a:t>Spark Core / Spark SQL </a:t>
            </a:r>
            <a:endParaRPr lang="en-IN" dirty="0"/>
          </a:p>
          <a:p>
            <a:pPr lvl="1"/>
            <a:r>
              <a:rPr lang="en-US" dirty="0"/>
              <a:t>Which route Citi Bikers ride the most?</a:t>
            </a:r>
            <a:endParaRPr lang="en-IN" dirty="0"/>
          </a:p>
          <a:p>
            <a:pPr lvl="1"/>
            <a:r>
              <a:rPr lang="en-US" dirty="0"/>
              <a:t>Find the biggest trip and its duration? </a:t>
            </a:r>
          </a:p>
          <a:p>
            <a:pPr lvl="1"/>
            <a:r>
              <a:rPr lang="en-IN" dirty="0"/>
              <a:t>When do they ride?</a:t>
            </a:r>
          </a:p>
          <a:p>
            <a:pPr lvl="1"/>
            <a:r>
              <a:rPr lang="en-US" dirty="0"/>
              <a:t>How far do they go? </a:t>
            </a:r>
          </a:p>
          <a:p>
            <a:pPr lvl="1"/>
            <a:r>
              <a:rPr lang="en-US" dirty="0"/>
              <a:t>Which stations are most popular?</a:t>
            </a:r>
          </a:p>
          <a:p>
            <a:pPr lvl="1"/>
            <a:r>
              <a:rPr lang="en-US" dirty="0"/>
              <a:t>Which days of the week are most rides taken on?</a:t>
            </a:r>
          </a:p>
          <a:p>
            <a:r>
              <a:rPr lang="en-IN" b="1" dirty="0"/>
              <a:t>Spark MLLIB </a:t>
            </a:r>
            <a:endParaRPr lang="en-US" dirty="0"/>
          </a:p>
          <a:p>
            <a:pPr lvl="1"/>
            <a:r>
              <a:rPr lang="en-US" dirty="0"/>
              <a:t>Predicting the gender based on patterns in the trip</a:t>
            </a:r>
          </a:p>
          <a:p>
            <a:endParaRPr lang="en-US" dirty="0"/>
          </a:p>
          <a:p>
            <a:endParaRPr lang="en-IN" dirty="0"/>
          </a:p>
        </p:txBody>
      </p:sp>
    </p:spTree>
    <p:extLst>
      <p:ext uri="{BB962C8B-B14F-4D97-AF65-F5344CB8AC3E}">
        <p14:creationId xmlns:p14="http://schemas.microsoft.com/office/powerpoint/2010/main" val="218032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36D-2AE2-4F31-BAD7-D53DD1AA6A99}"/>
              </a:ext>
            </a:extLst>
          </p:cNvPr>
          <p:cNvSpPr>
            <a:spLocks noGrp="1"/>
          </p:cNvSpPr>
          <p:nvPr>
            <p:ph type="title"/>
          </p:nvPr>
        </p:nvSpPr>
        <p:spPr/>
        <p:txBody>
          <a:bodyPr/>
          <a:lstStyle/>
          <a:p>
            <a:r>
              <a:rPr lang="en-IN" dirty="0"/>
              <a:t>Data Loading</a:t>
            </a:r>
          </a:p>
        </p:txBody>
      </p:sp>
      <p:sp>
        <p:nvSpPr>
          <p:cNvPr id="3" name="Content Placeholder 2">
            <a:extLst>
              <a:ext uri="{FF2B5EF4-FFF2-40B4-BE49-F238E27FC236}">
                <a16:creationId xmlns:a16="http://schemas.microsoft.com/office/drawing/2014/main" id="{C5C9CFA9-1DA7-4849-AFD5-BEBF99A27397}"/>
              </a:ext>
            </a:extLst>
          </p:cNvPr>
          <p:cNvSpPr>
            <a:spLocks noGrp="1"/>
          </p:cNvSpPr>
          <p:nvPr>
            <p:ph idx="1"/>
          </p:nvPr>
        </p:nvSpPr>
        <p:spPr>
          <a:xfrm>
            <a:off x="2589212" y="1828800"/>
            <a:ext cx="8915400" cy="4082422"/>
          </a:xfrm>
        </p:spPr>
        <p:txBody>
          <a:bodyPr>
            <a:normAutofit lnSpcReduction="10000"/>
          </a:bodyPr>
          <a:lstStyle/>
          <a:p>
            <a:r>
              <a:rPr lang="en-US" dirty="0"/>
              <a:t>Used </a:t>
            </a:r>
            <a:r>
              <a:rPr lang="en-US" dirty="0" err="1"/>
              <a:t>com.databricks.spark</a:t>
            </a:r>
            <a:r>
              <a:rPr lang="en-US" dirty="0"/>
              <a:t> library to load CSV data.</a:t>
            </a:r>
          </a:p>
          <a:p>
            <a:r>
              <a:rPr lang="en-US" dirty="0" err="1"/>
              <a:t>val</a:t>
            </a:r>
            <a:r>
              <a:rPr lang="en-US" dirty="0"/>
              <a:t> bike = </a:t>
            </a:r>
            <a:r>
              <a:rPr lang="en-US" dirty="0" err="1"/>
              <a:t>sqlContext.read.format</a:t>
            </a:r>
            <a:r>
              <a:rPr lang="en-US" dirty="0"/>
              <a:t>("com.databricks.spark.csv").option("header", "true").option("</a:t>
            </a:r>
            <a:r>
              <a:rPr lang="en-US" dirty="0" err="1"/>
              <a:t>inferSchema</a:t>
            </a:r>
            <a:r>
              <a:rPr lang="en-US" dirty="0"/>
              <a:t>", "true").option("delimiter", ",").load("/user/</a:t>
            </a:r>
            <a:r>
              <a:rPr lang="en-US" dirty="0" err="1"/>
              <a:t>cloudera</a:t>
            </a:r>
            <a:r>
              <a:rPr lang="en-US" dirty="0"/>
              <a:t>/Project/</a:t>
            </a:r>
            <a:r>
              <a:rPr lang="en-US" dirty="0" err="1"/>
              <a:t>CitiBikeNYC</a:t>
            </a:r>
            <a:r>
              <a:rPr lang="en-US" dirty="0"/>
              <a:t>/* - Citi Bike trip data.csv")</a:t>
            </a:r>
          </a:p>
          <a:p>
            <a:r>
              <a:rPr lang="en-IN" dirty="0"/>
              <a:t>Parsed to rename the columns and register the Dataframe as a Temporary Table.</a:t>
            </a:r>
          </a:p>
          <a:p>
            <a:r>
              <a:rPr lang="en-IN" dirty="0" err="1"/>
              <a:t>val</a:t>
            </a:r>
            <a:r>
              <a:rPr lang="en-IN" dirty="0"/>
              <a:t> </a:t>
            </a:r>
            <a:r>
              <a:rPr lang="en-IN" dirty="0" err="1"/>
              <a:t>bikeDF</a:t>
            </a:r>
            <a:r>
              <a:rPr lang="en-IN" dirty="0"/>
              <a:t> = </a:t>
            </a:r>
            <a:r>
              <a:rPr lang="en-IN" dirty="0" err="1"/>
              <a:t>bike.toDF</a:t>
            </a:r>
            <a:r>
              <a:rPr lang="en-IN" dirty="0"/>
              <a:t>("</a:t>
            </a:r>
            <a:r>
              <a:rPr lang="en-IN" dirty="0" err="1"/>
              <a:t>trip_duration</a:t>
            </a:r>
            <a:r>
              <a:rPr lang="en-IN" dirty="0"/>
              <a:t>", "</a:t>
            </a:r>
            <a:r>
              <a:rPr lang="en-IN" dirty="0" err="1"/>
              <a:t>start_time</a:t>
            </a:r>
            <a:r>
              <a:rPr lang="en-IN" dirty="0"/>
              <a:t>", "</a:t>
            </a:r>
            <a:r>
              <a:rPr lang="en-IN" dirty="0" err="1"/>
              <a:t>stop_time</a:t>
            </a:r>
            <a:r>
              <a:rPr lang="en-IN" dirty="0"/>
              <a:t>", "</a:t>
            </a:r>
            <a:r>
              <a:rPr lang="en-IN" dirty="0" err="1"/>
              <a:t>start_station_id</a:t>
            </a:r>
            <a:r>
              <a:rPr lang="en-IN" dirty="0"/>
              <a:t>", "</a:t>
            </a:r>
            <a:r>
              <a:rPr lang="en-IN" dirty="0" err="1"/>
              <a:t>start_station_name</a:t>
            </a:r>
            <a:r>
              <a:rPr lang="en-IN" dirty="0"/>
              <a:t>", "</a:t>
            </a:r>
            <a:r>
              <a:rPr lang="en-IN" dirty="0" err="1"/>
              <a:t>start_station_latitude</a:t>
            </a:r>
            <a:r>
              <a:rPr lang="en-IN" dirty="0"/>
              <a:t>", "</a:t>
            </a:r>
            <a:r>
              <a:rPr lang="en-IN" dirty="0" err="1"/>
              <a:t>start_station_longitude</a:t>
            </a:r>
            <a:r>
              <a:rPr lang="en-IN" dirty="0"/>
              <a:t>", "</a:t>
            </a:r>
            <a:r>
              <a:rPr lang="en-IN" dirty="0" err="1"/>
              <a:t>end_station_id</a:t>
            </a:r>
            <a:r>
              <a:rPr lang="en-IN" dirty="0"/>
              <a:t>", "</a:t>
            </a:r>
            <a:r>
              <a:rPr lang="en-IN" dirty="0" err="1"/>
              <a:t>end_station_name</a:t>
            </a:r>
            <a:r>
              <a:rPr lang="en-IN" dirty="0"/>
              <a:t>", "</a:t>
            </a:r>
            <a:r>
              <a:rPr lang="en-IN" dirty="0" err="1"/>
              <a:t>end_station_latitude</a:t>
            </a:r>
            <a:r>
              <a:rPr lang="en-IN" dirty="0"/>
              <a:t>", "</a:t>
            </a:r>
            <a:r>
              <a:rPr lang="en-IN" dirty="0" err="1"/>
              <a:t>end_station_longitude</a:t>
            </a:r>
            <a:r>
              <a:rPr lang="en-IN" dirty="0"/>
              <a:t>", "</a:t>
            </a:r>
            <a:r>
              <a:rPr lang="en-IN" dirty="0" err="1"/>
              <a:t>bike_id</a:t>
            </a:r>
            <a:r>
              <a:rPr lang="en-IN" dirty="0"/>
              <a:t>", "</a:t>
            </a:r>
            <a:r>
              <a:rPr lang="en-IN" dirty="0" err="1"/>
              <a:t>user_type</a:t>
            </a:r>
            <a:r>
              <a:rPr lang="en-IN" dirty="0"/>
              <a:t>", "</a:t>
            </a:r>
            <a:r>
              <a:rPr lang="en-IN" dirty="0" err="1"/>
              <a:t>birth_year</a:t>
            </a:r>
            <a:r>
              <a:rPr lang="en-IN" dirty="0"/>
              <a:t>", "gender")</a:t>
            </a:r>
          </a:p>
          <a:p>
            <a:r>
              <a:rPr lang="en-IN" dirty="0" err="1"/>
              <a:t>bikeDF.registerTempTable</a:t>
            </a:r>
            <a:r>
              <a:rPr lang="en-IN" dirty="0"/>
              <a:t>("bike")</a:t>
            </a:r>
          </a:p>
        </p:txBody>
      </p:sp>
    </p:spTree>
    <p:extLst>
      <p:ext uri="{BB962C8B-B14F-4D97-AF65-F5344CB8AC3E}">
        <p14:creationId xmlns:p14="http://schemas.microsoft.com/office/powerpoint/2010/main" val="328051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normAutofit/>
          </a:bodyPr>
          <a:lstStyle/>
          <a:p>
            <a:r>
              <a:rPr lang="en-IN" dirty="0"/>
              <a:t>Business Questions Answered</a:t>
            </a:r>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529862"/>
            <a:ext cx="8915400" cy="5120320"/>
          </a:xfrm>
        </p:spPr>
        <p:txBody>
          <a:bodyPr>
            <a:normAutofit/>
          </a:bodyPr>
          <a:lstStyle/>
          <a:p>
            <a:r>
              <a:rPr lang="en-IN" dirty="0"/>
              <a:t>Q1. </a:t>
            </a:r>
            <a:r>
              <a:rPr lang="en-US" dirty="0"/>
              <a:t>Which route Citi Bikers ride the most?</a:t>
            </a:r>
            <a:endParaRPr lang="en-IN" dirty="0"/>
          </a:p>
          <a:p>
            <a:pPr lvl="1"/>
            <a:r>
              <a:rPr lang="en-IN" dirty="0"/>
              <a:t>To determine the route Citi Bikers ride the most.</a:t>
            </a:r>
          </a:p>
          <a:p>
            <a:pPr lvl="1"/>
            <a:r>
              <a:rPr lang="en-IN" dirty="0"/>
              <a:t>Grouped the Start and End station combination to find the aggregate count and fetching the route with highest rides taken on.</a:t>
            </a:r>
          </a:p>
          <a:p>
            <a:pPr lvl="1"/>
            <a:r>
              <a:rPr lang="en-US" dirty="0" err="1"/>
              <a:t>sqlContext.sql</a:t>
            </a:r>
            <a:r>
              <a:rPr lang="en-US" dirty="0"/>
              <a:t>("SELECT </a:t>
            </a:r>
            <a:r>
              <a:rPr lang="en-US" dirty="0" err="1"/>
              <a:t>start_station_id</a:t>
            </a:r>
            <a:r>
              <a:rPr lang="en-US" dirty="0"/>
              <a:t>, </a:t>
            </a:r>
            <a:r>
              <a:rPr lang="en-US" dirty="0" err="1"/>
              <a:t>start_station_name</a:t>
            </a:r>
            <a:r>
              <a:rPr lang="en-US" dirty="0"/>
              <a:t>, </a:t>
            </a:r>
            <a:r>
              <a:rPr lang="en-US" dirty="0" err="1"/>
              <a:t>end_station_id</a:t>
            </a:r>
            <a:r>
              <a:rPr lang="en-US" dirty="0"/>
              <a:t>, </a:t>
            </a:r>
            <a:r>
              <a:rPr lang="en-US" dirty="0" err="1"/>
              <a:t>end_station_name</a:t>
            </a:r>
            <a:r>
              <a:rPr lang="en-US" dirty="0"/>
              <a:t>, COUNT(1) AS </a:t>
            </a:r>
            <a:r>
              <a:rPr lang="en-US" dirty="0" err="1"/>
              <a:t>cnt</a:t>
            </a:r>
            <a:r>
              <a:rPr lang="en-US" dirty="0"/>
              <a:t> FROM bike GROUP BY </a:t>
            </a:r>
            <a:r>
              <a:rPr lang="en-US" dirty="0" err="1"/>
              <a:t>start_station_id</a:t>
            </a:r>
            <a:r>
              <a:rPr lang="en-US" dirty="0"/>
              <a:t>, </a:t>
            </a:r>
            <a:r>
              <a:rPr lang="en-US" dirty="0" err="1"/>
              <a:t>start_station_name</a:t>
            </a:r>
            <a:r>
              <a:rPr lang="en-US" dirty="0"/>
              <a:t>, </a:t>
            </a:r>
            <a:r>
              <a:rPr lang="en-US" dirty="0" err="1"/>
              <a:t>end_station_id</a:t>
            </a:r>
            <a:r>
              <a:rPr lang="en-US" dirty="0"/>
              <a:t>, </a:t>
            </a:r>
            <a:r>
              <a:rPr lang="en-US" dirty="0" err="1"/>
              <a:t>end_station_name</a:t>
            </a:r>
            <a:r>
              <a:rPr lang="en-US" dirty="0"/>
              <a:t> ORDER BY </a:t>
            </a:r>
            <a:r>
              <a:rPr lang="en-US" dirty="0" err="1"/>
              <a:t>cnt</a:t>
            </a:r>
            <a:r>
              <a:rPr lang="en-US" dirty="0"/>
              <a:t> DESC LIMIT 1") </a:t>
            </a:r>
          </a:p>
          <a:p>
            <a:endParaRPr lang="en-US" dirty="0"/>
          </a:p>
          <a:p>
            <a:r>
              <a:rPr lang="en-US" dirty="0"/>
              <a:t>Q2. Find the biggest trip and its duration?</a:t>
            </a:r>
          </a:p>
          <a:p>
            <a:pPr lvl="1"/>
            <a:r>
              <a:rPr lang="en-US" dirty="0"/>
              <a:t>To Determine the biggest trip, analyzed trip duration and distance of each trip.</a:t>
            </a:r>
          </a:p>
          <a:p>
            <a:pPr lvl="1"/>
            <a:r>
              <a:rPr lang="en-IN" dirty="0"/>
              <a:t>Distance of each trip calculated based on distance between station location (Latitude and Longitude).</a:t>
            </a:r>
          </a:p>
          <a:p>
            <a:pPr lvl="1"/>
            <a:r>
              <a:rPr lang="en-IN" dirty="0"/>
              <a:t>Defined an UDF function </a:t>
            </a:r>
            <a:r>
              <a:rPr lang="en-US" dirty="0" err="1"/>
              <a:t>calcDist</a:t>
            </a:r>
            <a:r>
              <a:rPr lang="en-US" dirty="0"/>
              <a:t> to calculate the distance between locations.</a:t>
            </a:r>
            <a:endParaRPr lang="en-IN" dirty="0"/>
          </a:p>
        </p:txBody>
      </p:sp>
    </p:spTree>
    <p:extLst>
      <p:ext uri="{BB962C8B-B14F-4D97-AF65-F5344CB8AC3E}">
        <p14:creationId xmlns:p14="http://schemas.microsoft.com/office/powerpoint/2010/main" val="283104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normAutofit/>
          </a:bodyPr>
          <a:lstStyle/>
          <a:p>
            <a:r>
              <a:rPr lang="en-IN" dirty="0"/>
              <a:t>Business Questions Answered</a:t>
            </a:r>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529862"/>
            <a:ext cx="8915400" cy="5120320"/>
          </a:xfrm>
        </p:spPr>
        <p:txBody>
          <a:bodyPr>
            <a:normAutofit lnSpcReduction="10000"/>
          </a:bodyPr>
          <a:lstStyle/>
          <a:p>
            <a:pPr lvl="1"/>
            <a:r>
              <a:rPr lang="en-US" dirty="0"/>
              <a:t>def </a:t>
            </a:r>
            <a:r>
              <a:rPr lang="en-US" dirty="0" err="1"/>
              <a:t>calcDist</a:t>
            </a:r>
            <a:r>
              <a:rPr lang="en-US" dirty="0"/>
              <a:t>(lat1: Double, lon1: Double,lat2: Double, lon2: Double): </a:t>
            </a:r>
            <a:r>
              <a:rPr lang="en-US" dirty="0" err="1"/>
              <a:t>Int</a:t>
            </a:r>
            <a:r>
              <a:rPr lang="en-US" dirty="0"/>
              <a:t> = {</a:t>
            </a:r>
          </a:p>
          <a:p>
            <a:pPr marL="457200" lvl="1" indent="0">
              <a:buNone/>
            </a:pPr>
            <a:r>
              <a:rPr lang="en-US" dirty="0"/>
              <a:t>	</a:t>
            </a:r>
            <a:r>
              <a:rPr lang="en-US" dirty="0" err="1"/>
              <a:t>val</a:t>
            </a:r>
            <a:r>
              <a:rPr lang="en-US" dirty="0"/>
              <a:t> AVERAGE_RADIUS_OF_EARTH_KM = 6371</a:t>
            </a:r>
          </a:p>
          <a:p>
            <a:pPr marL="457200" lvl="1" indent="0">
              <a:buNone/>
            </a:pPr>
            <a:r>
              <a:rPr lang="en-US" dirty="0"/>
              <a:t>	</a:t>
            </a:r>
            <a:r>
              <a:rPr lang="en-US" dirty="0" err="1"/>
              <a:t>val</a:t>
            </a:r>
            <a:r>
              <a:rPr lang="en-US" dirty="0"/>
              <a:t> </a:t>
            </a:r>
            <a:r>
              <a:rPr lang="en-US" dirty="0" err="1"/>
              <a:t>latDistance</a:t>
            </a:r>
            <a:r>
              <a:rPr lang="en-US" dirty="0"/>
              <a:t> = </a:t>
            </a:r>
            <a:r>
              <a:rPr lang="en-US" dirty="0" err="1"/>
              <a:t>Math.toRadians</a:t>
            </a:r>
            <a:r>
              <a:rPr lang="en-US" dirty="0"/>
              <a:t>(lat1 - lat2) </a:t>
            </a:r>
          </a:p>
          <a:p>
            <a:pPr marL="457200" lvl="1" indent="0">
              <a:buNone/>
            </a:pPr>
            <a:r>
              <a:rPr lang="en-US" dirty="0"/>
              <a:t>	</a:t>
            </a:r>
            <a:r>
              <a:rPr lang="en-US" dirty="0" err="1"/>
              <a:t>val</a:t>
            </a:r>
            <a:r>
              <a:rPr lang="en-US" dirty="0"/>
              <a:t> </a:t>
            </a:r>
            <a:r>
              <a:rPr lang="en-US" dirty="0" err="1"/>
              <a:t>lngDistance</a:t>
            </a:r>
            <a:r>
              <a:rPr lang="en-US" dirty="0"/>
              <a:t> = </a:t>
            </a:r>
            <a:r>
              <a:rPr lang="en-US" dirty="0" err="1"/>
              <a:t>Math.toRadians</a:t>
            </a:r>
            <a:r>
              <a:rPr lang="en-US" dirty="0"/>
              <a:t>(lon1 - lon2) </a:t>
            </a:r>
          </a:p>
          <a:p>
            <a:pPr marL="457200" lvl="1" indent="0">
              <a:buNone/>
            </a:pPr>
            <a:r>
              <a:rPr lang="en-US" dirty="0"/>
              <a:t>	</a:t>
            </a:r>
            <a:r>
              <a:rPr lang="en-US" dirty="0" err="1"/>
              <a:t>val</a:t>
            </a:r>
            <a:r>
              <a:rPr lang="en-US" dirty="0"/>
              <a:t> </a:t>
            </a:r>
            <a:r>
              <a:rPr lang="en-US" dirty="0" err="1"/>
              <a:t>sinLat</a:t>
            </a:r>
            <a:r>
              <a:rPr lang="en-US" dirty="0"/>
              <a:t> = </a:t>
            </a:r>
            <a:r>
              <a:rPr lang="en-US" dirty="0" err="1"/>
              <a:t>Math.sin</a:t>
            </a:r>
            <a:r>
              <a:rPr lang="en-US" dirty="0"/>
              <a:t>(</a:t>
            </a:r>
            <a:r>
              <a:rPr lang="en-US" dirty="0" err="1"/>
              <a:t>latDistance</a:t>
            </a:r>
            <a:r>
              <a:rPr lang="en-US" dirty="0"/>
              <a:t> / 2) </a:t>
            </a:r>
          </a:p>
          <a:p>
            <a:pPr marL="457200" lvl="1" indent="0">
              <a:buNone/>
            </a:pPr>
            <a:r>
              <a:rPr lang="en-US" dirty="0"/>
              <a:t>	</a:t>
            </a:r>
            <a:r>
              <a:rPr lang="en-US" dirty="0" err="1"/>
              <a:t>val</a:t>
            </a:r>
            <a:r>
              <a:rPr lang="en-US" dirty="0"/>
              <a:t> </a:t>
            </a:r>
            <a:r>
              <a:rPr lang="en-US" dirty="0" err="1"/>
              <a:t>sinLng</a:t>
            </a:r>
            <a:r>
              <a:rPr lang="en-US" dirty="0"/>
              <a:t> = </a:t>
            </a:r>
            <a:r>
              <a:rPr lang="en-US" dirty="0" err="1"/>
              <a:t>Math.sin</a:t>
            </a:r>
            <a:r>
              <a:rPr lang="en-US" dirty="0"/>
              <a:t>(</a:t>
            </a:r>
            <a:r>
              <a:rPr lang="en-US" dirty="0" err="1"/>
              <a:t>lngDistance</a:t>
            </a:r>
            <a:r>
              <a:rPr lang="en-US" dirty="0"/>
              <a:t> / 2) </a:t>
            </a:r>
          </a:p>
          <a:p>
            <a:pPr marL="457200" lvl="1" indent="0">
              <a:buNone/>
            </a:pPr>
            <a:r>
              <a:rPr lang="en-US" dirty="0"/>
              <a:t>	</a:t>
            </a:r>
            <a:r>
              <a:rPr lang="en-US" dirty="0" err="1"/>
              <a:t>val</a:t>
            </a:r>
            <a:r>
              <a:rPr lang="en-US" dirty="0"/>
              <a:t> a = </a:t>
            </a:r>
            <a:r>
              <a:rPr lang="en-US" dirty="0" err="1"/>
              <a:t>sinLat</a:t>
            </a:r>
            <a:r>
              <a:rPr lang="en-US" dirty="0"/>
              <a:t> * </a:t>
            </a:r>
            <a:r>
              <a:rPr lang="en-US" dirty="0" err="1"/>
              <a:t>sinLat</a:t>
            </a:r>
            <a:r>
              <a:rPr lang="en-US" dirty="0"/>
              <a:t> +  (</a:t>
            </a:r>
            <a:r>
              <a:rPr lang="en-US" dirty="0" err="1"/>
              <a:t>Math.cos</a:t>
            </a:r>
            <a:r>
              <a:rPr lang="en-US" dirty="0"/>
              <a:t>(</a:t>
            </a:r>
            <a:r>
              <a:rPr lang="en-US" dirty="0" err="1"/>
              <a:t>Math.toRadians</a:t>
            </a:r>
            <a:r>
              <a:rPr lang="en-US" dirty="0"/>
              <a:t>(lat1)) *            				</a:t>
            </a:r>
            <a:r>
              <a:rPr lang="en-US" dirty="0" err="1"/>
              <a:t>Math.cos</a:t>
            </a:r>
            <a:r>
              <a:rPr lang="en-US" dirty="0"/>
              <a:t>(</a:t>
            </a:r>
            <a:r>
              <a:rPr lang="en-US" dirty="0" err="1"/>
              <a:t>Math.toRadians</a:t>
            </a:r>
            <a:r>
              <a:rPr lang="en-US" dirty="0"/>
              <a:t>(lat2)) * </a:t>
            </a:r>
            <a:r>
              <a:rPr lang="en-US" dirty="0" err="1"/>
              <a:t>sinLng</a:t>
            </a:r>
            <a:r>
              <a:rPr lang="en-US" dirty="0"/>
              <a:t> * </a:t>
            </a:r>
            <a:r>
              <a:rPr lang="en-US" dirty="0" err="1"/>
              <a:t>sinLng</a:t>
            </a:r>
            <a:r>
              <a:rPr lang="en-US" dirty="0"/>
              <a:t>) </a:t>
            </a:r>
          </a:p>
          <a:p>
            <a:pPr marL="457200" lvl="1" indent="0">
              <a:buNone/>
            </a:pPr>
            <a:r>
              <a:rPr lang="en-US" dirty="0"/>
              <a:t>	</a:t>
            </a:r>
            <a:r>
              <a:rPr lang="en-US" dirty="0" err="1"/>
              <a:t>val</a:t>
            </a:r>
            <a:r>
              <a:rPr lang="en-US" dirty="0"/>
              <a:t> c = 2 * Math.atan2(</a:t>
            </a:r>
            <a:r>
              <a:rPr lang="en-US" dirty="0" err="1"/>
              <a:t>Math.sqrt</a:t>
            </a:r>
            <a:r>
              <a:rPr lang="en-US" dirty="0"/>
              <a:t>(a), </a:t>
            </a:r>
            <a:r>
              <a:rPr lang="en-US" dirty="0" err="1"/>
              <a:t>Math.sqrt</a:t>
            </a:r>
            <a:r>
              <a:rPr lang="en-US" dirty="0"/>
              <a:t>(1 - a))        	(AVERAGE_RADIUS_OF_EARTH_KM * c).</a:t>
            </a:r>
            <a:r>
              <a:rPr lang="en-US" dirty="0" err="1"/>
              <a:t>toInt</a:t>
            </a:r>
            <a:r>
              <a:rPr lang="en-US" dirty="0"/>
              <a:t>   }</a:t>
            </a:r>
          </a:p>
          <a:p>
            <a:pPr lvl="1"/>
            <a:r>
              <a:rPr lang="en-US" dirty="0" err="1"/>
              <a:t>sqlContext.udf.register</a:t>
            </a:r>
            <a:r>
              <a:rPr lang="en-US" dirty="0"/>
              <a:t>("</a:t>
            </a:r>
            <a:r>
              <a:rPr lang="en-US" dirty="0" err="1"/>
              <a:t>calcDist</a:t>
            </a:r>
            <a:r>
              <a:rPr lang="en-US" dirty="0"/>
              <a:t>", </a:t>
            </a:r>
            <a:r>
              <a:rPr lang="en-US" dirty="0" err="1"/>
              <a:t>calcDist</a:t>
            </a:r>
            <a:r>
              <a:rPr lang="en-US" dirty="0"/>
              <a:t> _)</a:t>
            </a:r>
          </a:p>
          <a:p>
            <a:pPr lvl="1"/>
            <a:r>
              <a:rPr lang="en-US" dirty="0"/>
              <a:t>Ordered by the trip duration and distance to find the biggest trip.</a:t>
            </a:r>
          </a:p>
          <a:p>
            <a:pPr lvl="1"/>
            <a:r>
              <a:rPr lang="en-US" dirty="0" err="1"/>
              <a:t>sqlContext.sql</a:t>
            </a:r>
            <a:r>
              <a:rPr lang="en-US" dirty="0"/>
              <a:t>("SELECT </a:t>
            </a:r>
            <a:r>
              <a:rPr lang="en-US" dirty="0" err="1"/>
              <a:t>start_station_id</a:t>
            </a:r>
            <a:r>
              <a:rPr lang="en-US" dirty="0"/>
              <a:t>, </a:t>
            </a:r>
            <a:r>
              <a:rPr lang="en-US" dirty="0" err="1"/>
              <a:t>start_station_name</a:t>
            </a:r>
            <a:r>
              <a:rPr lang="en-US" dirty="0"/>
              <a:t>, </a:t>
            </a:r>
            <a:r>
              <a:rPr lang="en-US" dirty="0" err="1"/>
              <a:t>end_station_id</a:t>
            </a:r>
            <a:r>
              <a:rPr lang="en-US" dirty="0"/>
              <a:t>, </a:t>
            </a:r>
            <a:r>
              <a:rPr lang="en-US" dirty="0" err="1"/>
              <a:t>end_station_name</a:t>
            </a:r>
            <a:r>
              <a:rPr lang="en-US" dirty="0"/>
              <a:t>, </a:t>
            </a:r>
            <a:r>
              <a:rPr lang="en-US" dirty="0" err="1"/>
              <a:t>trip_duration</a:t>
            </a:r>
            <a:r>
              <a:rPr lang="en-US" dirty="0"/>
              <a:t>, </a:t>
            </a:r>
            <a:r>
              <a:rPr lang="en-US" dirty="0" err="1"/>
              <a:t>calcDist</a:t>
            </a:r>
            <a:r>
              <a:rPr lang="en-US" dirty="0"/>
              <a:t>(</a:t>
            </a:r>
            <a:r>
              <a:rPr lang="en-US" dirty="0" err="1"/>
              <a:t>start_station_latitude</a:t>
            </a:r>
            <a:r>
              <a:rPr lang="en-US" dirty="0"/>
              <a:t>, </a:t>
            </a:r>
            <a:r>
              <a:rPr lang="en-US" dirty="0" err="1"/>
              <a:t>start_station_longitude</a:t>
            </a:r>
            <a:r>
              <a:rPr lang="en-US" dirty="0"/>
              <a:t>, </a:t>
            </a:r>
            <a:r>
              <a:rPr lang="en-US" dirty="0" err="1"/>
              <a:t>end_station_latitude</a:t>
            </a:r>
            <a:r>
              <a:rPr lang="en-US" dirty="0"/>
              <a:t>, </a:t>
            </a:r>
            <a:r>
              <a:rPr lang="en-US" dirty="0" err="1"/>
              <a:t>end_station_longitude</a:t>
            </a:r>
            <a:r>
              <a:rPr lang="en-US" dirty="0"/>
              <a:t>) AS </a:t>
            </a:r>
            <a:r>
              <a:rPr lang="en-US" dirty="0" err="1"/>
              <a:t>dist</a:t>
            </a:r>
            <a:r>
              <a:rPr lang="en-US" dirty="0"/>
              <a:t> FROM bike ORDER BY </a:t>
            </a:r>
            <a:r>
              <a:rPr lang="en-US" dirty="0" err="1"/>
              <a:t>trip_duration</a:t>
            </a:r>
            <a:r>
              <a:rPr lang="en-US" dirty="0"/>
              <a:t> DESC, </a:t>
            </a:r>
            <a:r>
              <a:rPr lang="en-US" dirty="0" err="1"/>
              <a:t>dist</a:t>
            </a:r>
            <a:r>
              <a:rPr lang="en-US" dirty="0"/>
              <a:t> DESC LIMIT 1")</a:t>
            </a:r>
          </a:p>
          <a:p>
            <a:endParaRPr lang="en-IN" dirty="0"/>
          </a:p>
        </p:txBody>
      </p:sp>
    </p:spTree>
    <p:extLst>
      <p:ext uri="{BB962C8B-B14F-4D97-AF65-F5344CB8AC3E}">
        <p14:creationId xmlns:p14="http://schemas.microsoft.com/office/powerpoint/2010/main" val="150680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normAutofit/>
          </a:bodyPr>
          <a:lstStyle/>
          <a:p>
            <a:r>
              <a:rPr lang="en-IN" dirty="0"/>
              <a:t>Business Questions Answered</a:t>
            </a:r>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529862"/>
            <a:ext cx="8915400" cy="5120320"/>
          </a:xfrm>
        </p:spPr>
        <p:txBody>
          <a:bodyPr>
            <a:normAutofit/>
          </a:bodyPr>
          <a:lstStyle/>
          <a:p>
            <a:r>
              <a:rPr lang="en-US" dirty="0"/>
              <a:t>Q3. </a:t>
            </a:r>
            <a:r>
              <a:rPr lang="en-IN" dirty="0"/>
              <a:t>When do they ride?</a:t>
            </a:r>
            <a:endParaRPr lang="en-US" dirty="0"/>
          </a:p>
          <a:p>
            <a:pPr lvl="1"/>
            <a:r>
              <a:rPr lang="en-IN" dirty="0"/>
              <a:t>To determine the top 10 most preferred time for rides.</a:t>
            </a:r>
          </a:p>
          <a:p>
            <a:pPr lvl="1"/>
            <a:r>
              <a:rPr lang="en-IN" dirty="0"/>
              <a:t>Grouped the Start time based on Hours and Minutes to aggregate the number of rides taken at respective time and fetching the top 10 most preferred Start time by riders.</a:t>
            </a:r>
          </a:p>
          <a:p>
            <a:pPr lvl="1"/>
            <a:r>
              <a:rPr lang="en-US" dirty="0" err="1"/>
              <a:t>sqlContext.sql</a:t>
            </a:r>
            <a:r>
              <a:rPr lang="en-US" dirty="0"/>
              <a:t>("SELECT </a:t>
            </a:r>
            <a:r>
              <a:rPr lang="en-US" dirty="0" err="1"/>
              <a:t>date_format</a:t>
            </a:r>
            <a:r>
              <a:rPr lang="en-US" dirty="0"/>
              <a:t>(start_time,'</a:t>
            </a:r>
            <a:r>
              <a:rPr lang="en-US" dirty="0" err="1"/>
              <a:t>H:m</a:t>
            </a:r>
            <a:r>
              <a:rPr lang="en-US" dirty="0"/>
              <a:t>'), COUNT(1) as </a:t>
            </a:r>
            <a:r>
              <a:rPr lang="en-US" dirty="0" err="1"/>
              <a:t>cnt</a:t>
            </a:r>
            <a:r>
              <a:rPr lang="en-US" dirty="0"/>
              <a:t> FROM bike GROUP BY </a:t>
            </a:r>
            <a:r>
              <a:rPr lang="en-US" dirty="0" err="1"/>
              <a:t>date_format</a:t>
            </a:r>
            <a:r>
              <a:rPr lang="en-US" dirty="0"/>
              <a:t>(start_time,'</a:t>
            </a:r>
            <a:r>
              <a:rPr lang="en-US" dirty="0" err="1"/>
              <a:t>H:m</a:t>
            </a:r>
            <a:r>
              <a:rPr lang="en-US" dirty="0"/>
              <a:t>') ORDER BY </a:t>
            </a:r>
            <a:r>
              <a:rPr lang="en-US" dirty="0" err="1"/>
              <a:t>cnt</a:t>
            </a:r>
            <a:r>
              <a:rPr lang="en-US" dirty="0"/>
              <a:t> DESC LIMIT 10")</a:t>
            </a:r>
          </a:p>
          <a:p>
            <a:pPr lvl="1"/>
            <a:endParaRPr lang="en-US" dirty="0"/>
          </a:p>
          <a:p>
            <a:r>
              <a:rPr lang="en-US" dirty="0"/>
              <a:t>Q4. How far do they go? </a:t>
            </a:r>
          </a:p>
          <a:p>
            <a:pPr lvl="1"/>
            <a:r>
              <a:rPr lang="en-IN" dirty="0"/>
              <a:t>To determine the farthest ride ever taken.</a:t>
            </a:r>
          </a:p>
          <a:p>
            <a:pPr lvl="1"/>
            <a:r>
              <a:rPr lang="en-IN" dirty="0"/>
              <a:t>Calculated the distance between Start and End stations based on the UDF function </a:t>
            </a:r>
            <a:r>
              <a:rPr lang="en-IN" dirty="0" err="1"/>
              <a:t>calcDist</a:t>
            </a:r>
            <a:r>
              <a:rPr lang="en-IN" dirty="0"/>
              <a:t> created and fetched the ride with longest distance.</a:t>
            </a:r>
          </a:p>
          <a:p>
            <a:pPr lvl="1"/>
            <a:r>
              <a:rPr lang="en-IN" dirty="0" err="1"/>
              <a:t>sqlContext.sql</a:t>
            </a:r>
            <a:r>
              <a:rPr lang="en-IN" dirty="0"/>
              <a:t>("SELECT </a:t>
            </a:r>
            <a:r>
              <a:rPr lang="en-IN" dirty="0" err="1"/>
              <a:t>start_station_id</a:t>
            </a:r>
            <a:r>
              <a:rPr lang="en-IN" dirty="0"/>
              <a:t>, </a:t>
            </a:r>
            <a:r>
              <a:rPr lang="en-IN" dirty="0" err="1"/>
              <a:t>start_station_name</a:t>
            </a:r>
            <a:r>
              <a:rPr lang="en-IN" dirty="0"/>
              <a:t>, </a:t>
            </a:r>
            <a:r>
              <a:rPr lang="en-IN" dirty="0" err="1"/>
              <a:t>end_station_id</a:t>
            </a:r>
            <a:r>
              <a:rPr lang="en-IN" dirty="0"/>
              <a:t>, </a:t>
            </a:r>
            <a:r>
              <a:rPr lang="en-IN" dirty="0" err="1"/>
              <a:t>end_station_name</a:t>
            </a:r>
            <a:r>
              <a:rPr lang="en-IN" dirty="0"/>
              <a:t>, </a:t>
            </a:r>
            <a:r>
              <a:rPr lang="en-IN" dirty="0" err="1"/>
              <a:t>trip_duration</a:t>
            </a:r>
            <a:r>
              <a:rPr lang="en-IN" dirty="0"/>
              <a:t>, </a:t>
            </a:r>
            <a:r>
              <a:rPr lang="en-IN" dirty="0" err="1"/>
              <a:t>calcDist</a:t>
            </a:r>
            <a:r>
              <a:rPr lang="en-IN" dirty="0"/>
              <a:t>(</a:t>
            </a:r>
            <a:r>
              <a:rPr lang="en-IN" dirty="0" err="1"/>
              <a:t>start_station_latitude</a:t>
            </a:r>
            <a:r>
              <a:rPr lang="en-IN" dirty="0"/>
              <a:t>, </a:t>
            </a:r>
            <a:r>
              <a:rPr lang="en-IN" dirty="0" err="1"/>
              <a:t>start_station_longitude</a:t>
            </a:r>
            <a:r>
              <a:rPr lang="en-IN" dirty="0"/>
              <a:t>, </a:t>
            </a:r>
            <a:r>
              <a:rPr lang="en-IN" dirty="0" err="1"/>
              <a:t>end_station_latitude</a:t>
            </a:r>
            <a:r>
              <a:rPr lang="en-IN" dirty="0"/>
              <a:t>, </a:t>
            </a:r>
            <a:r>
              <a:rPr lang="en-IN" dirty="0" err="1"/>
              <a:t>end_station_longitude</a:t>
            </a:r>
            <a:r>
              <a:rPr lang="en-IN" dirty="0"/>
              <a:t>) AS </a:t>
            </a:r>
            <a:r>
              <a:rPr lang="en-IN" dirty="0" err="1"/>
              <a:t>dist</a:t>
            </a:r>
            <a:r>
              <a:rPr lang="en-IN" dirty="0"/>
              <a:t> FROM bike ORDER BY </a:t>
            </a:r>
            <a:r>
              <a:rPr lang="en-IN" dirty="0" err="1"/>
              <a:t>dist</a:t>
            </a:r>
            <a:r>
              <a:rPr lang="en-IN" dirty="0"/>
              <a:t> DESC LIMIT 1")</a:t>
            </a:r>
          </a:p>
        </p:txBody>
      </p:sp>
    </p:spTree>
    <p:extLst>
      <p:ext uri="{BB962C8B-B14F-4D97-AF65-F5344CB8AC3E}">
        <p14:creationId xmlns:p14="http://schemas.microsoft.com/office/powerpoint/2010/main" val="386138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6B97-DBBD-484A-9DA1-69940D466EBE}"/>
              </a:ext>
            </a:extLst>
          </p:cNvPr>
          <p:cNvSpPr>
            <a:spLocks noGrp="1"/>
          </p:cNvSpPr>
          <p:nvPr>
            <p:ph type="title"/>
          </p:nvPr>
        </p:nvSpPr>
        <p:spPr>
          <a:xfrm>
            <a:off x="2592925" y="88401"/>
            <a:ext cx="8911687" cy="1280890"/>
          </a:xfrm>
        </p:spPr>
        <p:txBody>
          <a:bodyPr>
            <a:normAutofit/>
          </a:bodyPr>
          <a:lstStyle/>
          <a:p>
            <a:r>
              <a:rPr lang="en-IN" dirty="0"/>
              <a:t>Business Questions Answered</a:t>
            </a:r>
          </a:p>
        </p:txBody>
      </p:sp>
      <p:sp>
        <p:nvSpPr>
          <p:cNvPr id="3" name="Content Placeholder 2">
            <a:extLst>
              <a:ext uri="{FF2B5EF4-FFF2-40B4-BE49-F238E27FC236}">
                <a16:creationId xmlns:a16="http://schemas.microsoft.com/office/drawing/2014/main" id="{EDD4774A-5207-4042-9C45-98DC63CAEA3F}"/>
              </a:ext>
            </a:extLst>
          </p:cNvPr>
          <p:cNvSpPr>
            <a:spLocks noGrp="1"/>
          </p:cNvSpPr>
          <p:nvPr>
            <p:ph idx="1"/>
          </p:nvPr>
        </p:nvSpPr>
        <p:spPr>
          <a:xfrm>
            <a:off x="2592925" y="1529862"/>
            <a:ext cx="8915400" cy="5120320"/>
          </a:xfrm>
        </p:spPr>
        <p:txBody>
          <a:bodyPr>
            <a:normAutofit fontScale="92500" lnSpcReduction="10000"/>
          </a:bodyPr>
          <a:lstStyle/>
          <a:p>
            <a:r>
              <a:rPr lang="en-US" dirty="0"/>
              <a:t>Q5. Which stations are most popular?</a:t>
            </a:r>
          </a:p>
          <a:p>
            <a:pPr lvl="1"/>
            <a:r>
              <a:rPr lang="en-US" dirty="0"/>
              <a:t>To determine the top 10 most popular stations among the riders.</a:t>
            </a:r>
          </a:p>
          <a:p>
            <a:pPr lvl="1"/>
            <a:r>
              <a:rPr lang="en-US" dirty="0"/>
              <a:t>To get the count aggregations of each station, used union to get the overall station list irrespective of Start or End station and fetch the top 10 stations.</a:t>
            </a:r>
          </a:p>
          <a:p>
            <a:pPr lvl="1"/>
            <a:r>
              <a:rPr lang="en-US" dirty="0" err="1"/>
              <a:t>var</a:t>
            </a:r>
            <a:r>
              <a:rPr lang="en-US" dirty="0"/>
              <a:t> </a:t>
            </a:r>
            <a:r>
              <a:rPr lang="en-US" dirty="0" err="1"/>
              <a:t>popularStationsDF</a:t>
            </a:r>
            <a:r>
              <a:rPr lang="en-US" dirty="0"/>
              <a:t> = </a:t>
            </a:r>
            <a:r>
              <a:rPr lang="en-US" dirty="0" err="1"/>
              <a:t>sqlContext.sql</a:t>
            </a:r>
            <a:r>
              <a:rPr lang="en-US" dirty="0"/>
              <a:t>("SELECT </a:t>
            </a:r>
            <a:r>
              <a:rPr lang="en-US" dirty="0" err="1"/>
              <a:t>start_station_id</a:t>
            </a:r>
            <a:r>
              <a:rPr lang="en-US" dirty="0"/>
              <a:t> as </a:t>
            </a:r>
            <a:r>
              <a:rPr lang="en-US" dirty="0" err="1"/>
              <a:t>station_id</a:t>
            </a:r>
            <a:r>
              <a:rPr lang="en-US" dirty="0"/>
              <a:t>, </a:t>
            </a:r>
            <a:r>
              <a:rPr lang="en-US" dirty="0" err="1"/>
              <a:t>start_station_name</a:t>
            </a:r>
            <a:r>
              <a:rPr lang="en-US" dirty="0"/>
              <a:t> as </a:t>
            </a:r>
            <a:r>
              <a:rPr lang="en-US" dirty="0" err="1"/>
              <a:t>station_name</a:t>
            </a:r>
            <a:r>
              <a:rPr lang="en-US" dirty="0"/>
              <a:t>, COUNT(1) as </a:t>
            </a:r>
            <a:r>
              <a:rPr lang="en-US" dirty="0" err="1"/>
              <a:t>cnt</a:t>
            </a:r>
            <a:r>
              <a:rPr lang="en-US" dirty="0"/>
              <a:t> FROM bike GROUP BY </a:t>
            </a:r>
            <a:r>
              <a:rPr lang="en-US" dirty="0" err="1"/>
              <a:t>start_station_id</a:t>
            </a:r>
            <a:r>
              <a:rPr lang="en-US" dirty="0"/>
              <a:t>, </a:t>
            </a:r>
            <a:r>
              <a:rPr lang="en-US" dirty="0" err="1"/>
              <a:t>start_station_name</a:t>
            </a:r>
            <a:r>
              <a:rPr lang="en-US" dirty="0"/>
              <a:t> UNION ALL SELECT </a:t>
            </a:r>
            <a:r>
              <a:rPr lang="en-US" dirty="0" err="1"/>
              <a:t>end_station_id</a:t>
            </a:r>
            <a:r>
              <a:rPr lang="en-US" dirty="0"/>
              <a:t> as </a:t>
            </a:r>
            <a:r>
              <a:rPr lang="en-US" dirty="0" err="1"/>
              <a:t>station_id</a:t>
            </a:r>
            <a:r>
              <a:rPr lang="en-US" dirty="0"/>
              <a:t>, </a:t>
            </a:r>
            <a:r>
              <a:rPr lang="en-US" dirty="0" err="1"/>
              <a:t>end_station_name</a:t>
            </a:r>
            <a:r>
              <a:rPr lang="en-US" dirty="0"/>
              <a:t> as </a:t>
            </a:r>
            <a:r>
              <a:rPr lang="en-US" dirty="0" err="1"/>
              <a:t>station_name</a:t>
            </a:r>
            <a:r>
              <a:rPr lang="en-US" dirty="0"/>
              <a:t>, COUNT(1) as </a:t>
            </a:r>
            <a:r>
              <a:rPr lang="en-US" dirty="0" err="1"/>
              <a:t>cnt</a:t>
            </a:r>
            <a:r>
              <a:rPr lang="en-US" dirty="0"/>
              <a:t> FROM bike GROUP BY </a:t>
            </a:r>
            <a:r>
              <a:rPr lang="en-US" dirty="0" err="1"/>
              <a:t>end_station_id</a:t>
            </a:r>
            <a:r>
              <a:rPr lang="en-US" dirty="0"/>
              <a:t>, </a:t>
            </a:r>
            <a:r>
              <a:rPr lang="en-US" dirty="0" err="1"/>
              <a:t>end_station_name</a:t>
            </a:r>
            <a:r>
              <a:rPr lang="en-US" dirty="0"/>
              <a:t>")</a:t>
            </a:r>
          </a:p>
          <a:p>
            <a:pPr lvl="1"/>
            <a:r>
              <a:rPr lang="en-US" dirty="0" err="1"/>
              <a:t>popularStationsDF.registerTempTable</a:t>
            </a:r>
            <a:r>
              <a:rPr lang="en-US" dirty="0"/>
              <a:t>("</a:t>
            </a:r>
            <a:r>
              <a:rPr lang="en-US" dirty="0" err="1"/>
              <a:t>popularStations</a:t>
            </a:r>
            <a:r>
              <a:rPr lang="en-US" dirty="0"/>
              <a:t>")</a:t>
            </a:r>
          </a:p>
          <a:p>
            <a:pPr lvl="1"/>
            <a:r>
              <a:rPr lang="en-US" dirty="0" err="1"/>
              <a:t>sqlContext.sql</a:t>
            </a:r>
            <a:r>
              <a:rPr lang="en-US" dirty="0"/>
              <a:t>("SELECT </a:t>
            </a:r>
            <a:r>
              <a:rPr lang="en-US" dirty="0" err="1"/>
              <a:t>station_id</a:t>
            </a:r>
            <a:r>
              <a:rPr lang="en-US" dirty="0"/>
              <a:t> as </a:t>
            </a:r>
            <a:r>
              <a:rPr lang="en-US" dirty="0" err="1"/>
              <a:t>station_id,station_name</a:t>
            </a:r>
            <a:r>
              <a:rPr lang="en-US" dirty="0"/>
              <a:t>, SUM(</a:t>
            </a:r>
            <a:r>
              <a:rPr lang="en-US" dirty="0" err="1"/>
              <a:t>cnt</a:t>
            </a:r>
            <a:r>
              <a:rPr lang="en-US" dirty="0"/>
              <a:t>) as total FROM </a:t>
            </a:r>
            <a:r>
              <a:rPr lang="en-US" dirty="0" err="1"/>
              <a:t>popularStations</a:t>
            </a:r>
            <a:r>
              <a:rPr lang="en-US" dirty="0"/>
              <a:t> GROUP BY </a:t>
            </a:r>
            <a:r>
              <a:rPr lang="en-US" dirty="0" err="1"/>
              <a:t>station_id,station_name</a:t>
            </a:r>
            <a:r>
              <a:rPr lang="en-US" dirty="0"/>
              <a:t> ORDER BY total DESC LIMIT 10")</a:t>
            </a:r>
          </a:p>
          <a:p>
            <a:r>
              <a:rPr lang="en-US" dirty="0"/>
              <a:t>Q6. Which days of the week are most rides taken on?</a:t>
            </a:r>
          </a:p>
          <a:p>
            <a:pPr lvl="1"/>
            <a:r>
              <a:rPr lang="en-US" dirty="0"/>
              <a:t>To determine the day of the week when most of the rides are taken.</a:t>
            </a:r>
          </a:p>
          <a:p>
            <a:pPr lvl="1"/>
            <a:r>
              <a:rPr lang="en-US" dirty="0"/>
              <a:t>Grouping each day of week to aggregate the total rides and fetch the day with highest rides taken on.</a:t>
            </a:r>
          </a:p>
          <a:p>
            <a:pPr lvl="1"/>
            <a:r>
              <a:rPr lang="en-US" dirty="0" err="1"/>
              <a:t>sqlContext.sql</a:t>
            </a:r>
            <a:r>
              <a:rPr lang="en-US" dirty="0"/>
              <a:t>("SELECT </a:t>
            </a:r>
            <a:r>
              <a:rPr lang="en-US" dirty="0" err="1"/>
              <a:t>date_format</a:t>
            </a:r>
            <a:r>
              <a:rPr lang="en-US" dirty="0"/>
              <a:t>(</a:t>
            </a:r>
            <a:r>
              <a:rPr lang="en-US" dirty="0" err="1"/>
              <a:t>start_time,'E</a:t>
            </a:r>
            <a:r>
              <a:rPr lang="en-US" dirty="0"/>
              <a:t>') AS Day, COUNT(1) AS </a:t>
            </a:r>
            <a:r>
              <a:rPr lang="en-US" dirty="0" err="1"/>
              <a:t>cnt</a:t>
            </a:r>
            <a:r>
              <a:rPr lang="en-US" dirty="0"/>
              <a:t> FROM bike GROUP BY </a:t>
            </a:r>
            <a:r>
              <a:rPr lang="en-US" dirty="0" err="1"/>
              <a:t>date_format</a:t>
            </a:r>
            <a:r>
              <a:rPr lang="en-US" dirty="0"/>
              <a:t>(</a:t>
            </a:r>
            <a:r>
              <a:rPr lang="en-US" dirty="0" err="1"/>
              <a:t>start_time,'E</a:t>
            </a:r>
            <a:r>
              <a:rPr lang="en-US" dirty="0"/>
              <a:t>') ORDER BY </a:t>
            </a:r>
            <a:r>
              <a:rPr lang="en-US" dirty="0" err="1"/>
              <a:t>cnt</a:t>
            </a:r>
            <a:r>
              <a:rPr lang="en-US" dirty="0"/>
              <a:t> DESC LIMIT 1")</a:t>
            </a:r>
            <a:endParaRPr lang="en-IN" dirty="0"/>
          </a:p>
        </p:txBody>
      </p:sp>
    </p:spTree>
    <p:extLst>
      <p:ext uri="{BB962C8B-B14F-4D97-AF65-F5344CB8AC3E}">
        <p14:creationId xmlns:p14="http://schemas.microsoft.com/office/powerpoint/2010/main" val="26461146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12019</TotalTime>
  <Words>1414</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Citi Bike NYC</vt:lpstr>
      <vt:lpstr>Project Information</vt:lpstr>
      <vt:lpstr>Data Description</vt:lpstr>
      <vt:lpstr>Business Questions</vt:lpstr>
      <vt:lpstr>Data Loading</vt:lpstr>
      <vt:lpstr>Business Questions Answered</vt:lpstr>
      <vt:lpstr>Business Questions Answered</vt:lpstr>
      <vt:lpstr>Business Questions Answered</vt:lpstr>
      <vt:lpstr>Business Questions Answered</vt:lpstr>
      <vt:lpstr>Sample output screenshot</vt:lpstr>
      <vt:lpstr>Q7. Predicting the gender based on patterns in the trip</vt:lpstr>
      <vt:lpstr>Q7. Predicting the gender based on patterns in the trip</vt:lpstr>
      <vt:lpstr>Q7. Predicting the gender based on patterns in the trip</vt:lpstr>
      <vt:lpstr>Sample output screenshot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Sushmanth Sagala</dc:creator>
  <cp:lastModifiedBy>Sushmanth Sagala</cp:lastModifiedBy>
  <cp:revision>120</cp:revision>
  <dcterms:created xsi:type="dcterms:W3CDTF">2018-04-21T15:30:38Z</dcterms:created>
  <dcterms:modified xsi:type="dcterms:W3CDTF">2018-05-02T19:13:47Z</dcterms:modified>
</cp:coreProperties>
</file>