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3" r:id="rId7"/>
    <p:sldId id="260" r:id="rId8"/>
    <p:sldId id="264" r:id="rId9"/>
    <p:sldId id="261" r:id="rId10"/>
    <p:sldId id="262" r:id="rId11"/>
    <p:sldId id="265" r:id="rId12"/>
    <p:sldId id="266" r:id="rId13"/>
    <p:sldId id="267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2888"/>
            <a:ext cx="9144000" cy="2387600"/>
          </a:xfrm>
        </p:spPr>
        <p:txBody>
          <a:bodyPr>
            <a:normAutofit fontScale="90000"/>
          </a:bodyPr>
          <a:p>
            <a:r>
              <a:rPr lang="en-US">
                <a:latin typeface="Bahnschrift SemiBold" panose="020B0502040204020203" charset="0"/>
                <a:cs typeface="Bahnschrift SemiBold" panose="020B0502040204020203" charset="0"/>
              </a:rPr>
              <a:t>Deep Learning to Improve Breast Cancer Detection on Screening Mammography</a:t>
            </a:r>
            <a:endParaRPr lang="en-US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0730"/>
            <a:ext cx="9144000" cy="687070"/>
          </a:xfrm>
        </p:spPr>
        <p:txBody>
          <a:bodyPr/>
          <a:p>
            <a:r>
              <a:rPr lang="en-US">
                <a:latin typeface="Agency FB" panose="020B0503020202020204" charset="0"/>
                <a:cs typeface="Agency FB" panose="020B0503020202020204" charset="0"/>
              </a:rPr>
              <a:t>Source: https://www.nature.com/articles/s41598-019-48995-4</a:t>
            </a:r>
            <a:endParaRPr lang="en-US"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 - Detection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b="1"/>
              <a:t>Accuracy:</a:t>
            </a:r>
            <a:endParaRPr lang="en-US" b="1"/>
          </a:p>
          <a:p>
            <a:pPr lvl="1"/>
            <a:r>
              <a:rPr lang="en-US"/>
              <a:t>Overall accuracy of the model: 90%</a:t>
            </a:r>
            <a:endParaRPr lang="en-US"/>
          </a:p>
          <a:p>
            <a:pPr lvl="1"/>
            <a:r>
              <a:rPr lang="en-US"/>
              <a:t>Measures the proportion of true results (both true positives and true negatives) among the total number of cases examined.</a:t>
            </a:r>
            <a:endParaRPr lang="en-US"/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Sensitivity:</a:t>
            </a:r>
            <a:endParaRPr lang="en-US" b="1"/>
          </a:p>
          <a:p>
            <a:pPr lvl="1"/>
            <a:r>
              <a:rPr lang="en-US"/>
              <a:t>Sensitivity: 94%</a:t>
            </a:r>
            <a:endParaRPr lang="en-US"/>
          </a:p>
          <a:p>
            <a:pPr lvl="1"/>
            <a:r>
              <a:rPr lang="en-US"/>
              <a:t>Indicates the proportion of actual positives correctly identified by the model.</a:t>
            </a:r>
            <a:endParaRPr lang="en-US"/>
          </a:p>
          <a:p>
            <a:pPr lvl="1"/>
            <a:r>
              <a:rPr lang="en-US"/>
              <a:t>Critical for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reducing missed cancer cases</a:t>
            </a:r>
            <a:r>
              <a:rPr lang="en-US"/>
              <a:t>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 - Detection 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b="1">
                <a:sym typeface="+mn-ea"/>
              </a:rPr>
              <a:t>Specificity:</a:t>
            </a:r>
            <a:endParaRPr lang="en-US" b="1"/>
          </a:p>
          <a:p>
            <a:pPr lvl="1"/>
            <a:r>
              <a:rPr lang="en-US">
                <a:sym typeface="+mn-ea"/>
              </a:rPr>
              <a:t>Specificity: 85%</a:t>
            </a:r>
            <a:endParaRPr lang="en-US"/>
          </a:p>
          <a:p>
            <a:pPr lvl="1"/>
            <a:r>
              <a:rPr lang="en-US">
                <a:sym typeface="+mn-ea"/>
              </a:rPr>
              <a:t>Indicates the proportion of actual negatives correctly identified by the model.</a:t>
            </a:r>
            <a:endParaRPr lang="en-US"/>
          </a:p>
          <a:p>
            <a:pPr lvl="1"/>
            <a:r>
              <a:rPr lang="en-US">
                <a:sym typeface="+mn-ea"/>
              </a:rPr>
              <a:t>Important for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 reducing false positives</a:t>
            </a:r>
            <a:r>
              <a:rPr lang="en-US">
                <a:sym typeface="+mn-ea"/>
              </a:rPr>
              <a:t> and unnecessary biopsies.</a:t>
            </a:r>
            <a:endParaRPr lang="en-US"/>
          </a:p>
          <a:p>
            <a:pPr marL="0" indent="0">
              <a:buNone/>
            </a:pP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 b="1">
                <a:sym typeface="+mn-ea"/>
              </a:rPr>
              <a:t>Area Under the ROC Curve (AUC):</a:t>
            </a:r>
            <a:endParaRPr lang="en-US" b="1"/>
          </a:p>
          <a:p>
            <a:pPr lvl="1"/>
            <a:r>
              <a:rPr lang="en-US">
                <a:sym typeface="+mn-ea"/>
              </a:rPr>
              <a:t>AUC: 0.95</a:t>
            </a:r>
            <a:endParaRPr lang="en-US"/>
          </a:p>
          <a:p>
            <a:pPr lvl="1"/>
            <a:r>
              <a:rPr lang="en-US">
                <a:sym typeface="+mn-ea"/>
              </a:rPr>
              <a:t>Measures the model's ability to distinguish between cancerous and non-cancerous cases.</a:t>
            </a:r>
            <a:endParaRPr lang="en-US"/>
          </a:p>
          <a:p>
            <a:pPr lvl="1"/>
            <a:r>
              <a:rPr lang="en-US">
                <a:sym typeface="+mn-ea"/>
              </a:rPr>
              <a:t>A higher AUC indicates better overall performance.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Results - Comparison with Radiologists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sz="3200" b="1"/>
              <a:t>Performance Comparison:</a:t>
            </a:r>
            <a:endParaRPr lang="en-US" sz="3200"/>
          </a:p>
          <a:p>
            <a:pPr lvl="1"/>
            <a:r>
              <a:rPr lang="en-US" sz="2800"/>
              <a:t>The model was compared directly to the average performance of radiologists.</a:t>
            </a:r>
            <a:endParaRPr lang="en-US" sz="2800"/>
          </a:p>
          <a:p>
            <a:pPr lvl="1"/>
            <a:r>
              <a:rPr lang="en-US" sz="2800"/>
              <a:t>Model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sensitivity was higher</a:t>
            </a:r>
            <a:r>
              <a:rPr lang="en-US" sz="2800"/>
              <a:t>, indicating fewer missed cancers.</a:t>
            </a:r>
            <a:endParaRPr lang="en-US" sz="2800"/>
          </a:p>
          <a:p>
            <a:pPr lvl="1"/>
            <a:r>
              <a:rPr lang="en-US" sz="2800"/>
              <a:t>Model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</a:rPr>
              <a:t>specificity was comparable</a:t>
            </a:r>
            <a:r>
              <a:rPr lang="en-US" sz="2800"/>
              <a:t>, reducing false positives at a similar rate to human experts.</a:t>
            </a:r>
            <a:endParaRPr lang="en-US" sz="2800"/>
          </a:p>
          <a:p>
            <a:pPr marL="457200" lvl="1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3145" b="1">
                <a:sym typeface="+mn-ea"/>
              </a:rPr>
              <a:t>Improvement with Assistance:</a:t>
            </a:r>
            <a:endParaRPr lang="en-US" sz="3145" b="1"/>
          </a:p>
          <a:p>
            <a:pPr lvl="1"/>
            <a:r>
              <a:rPr lang="en-US" sz="2835">
                <a:sym typeface="+mn-ea"/>
              </a:rPr>
              <a:t>Radiologists' sensitivity increased when aided by the model.</a:t>
            </a:r>
            <a:endParaRPr lang="en-US" sz="2835"/>
          </a:p>
          <a:p>
            <a:pPr lvl="1"/>
            <a:r>
              <a:rPr lang="en-US" sz="2835">
                <a:sym typeface="+mn-ea"/>
              </a:rPr>
              <a:t>Consistency in readings improved, particularly in dense breast tissues.</a:t>
            </a:r>
            <a:endParaRPr lang="en-US" sz="2835"/>
          </a:p>
          <a:p>
            <a:pPr marL="457200" lvl="1" indent="0">
              <a:buNone/>
            </a:pPr>
            <a:endParaRPr lang="en-US" sz="28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Results - Error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9885"/>
            <a:ext cx="10515600" cy="455739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b="1">
                <a:sym typeface="+mn-ea"/>
              </a:rPr>
              <a:t>False Positives:</a:t>
            </a:r>
            <a:endParaRPr lang="en-US" b="1"/>
          </a:p>
          <a:p>
            <a:pPr lvl="1"/>
            <a:r>
              <a:rPr lang="en-US">
                <a:sym typeface="+mn-ea"/>
              </a:rPr>
              <a:t>Commonly occurred in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dense breast tissues.</a:t>
            </a:r>
            <a:endParaRPr lang="en-US"/>
          </a:p>
          <a:p>
            <a:pPr lvl="1"/>
            <a:r>
              <a:rPr lang="en-US">
                <a:sym typeface="+mn-ea"/>
              </a:rPr>
              <a:t>Often involved benign calcifications mistaken for malignant ones.</a:t>
            </a:r>
            <a:endParaRPr lang="en-US">
              <a:sym typeface="+mn-ea"/>
            </a:endParaRPr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False Negatives:</a:t>
            </a:r>
            <a:endParaRPr lang="en-US" b="1"/>
          </a:p>
          <a:p>
            <a:pPr lvl="1"/>
            <a:r>
              <a:rPr lang="en-US">
                <a:sym typeface="+mn-ea"/>
              </a:rPr>
              <a:t>Rare but critical.</a:t>
            </a:r>
            <a:endParaRPr lang="en-US"/>
          </a:p>
          <a:p>
            <a:pPr lvl="1"/>
            <a:r>
              <a:rPr lang="en-US">
                <a:sym typeface="+mn-ea"/>
              </a:rPr>
              <a:t>Typically small, indistinct lesions that were missed, often located in dense tissue areas or overlapping structures.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The deep learning model significantly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improved the accuracy of breast cancer detection.</a:t>
            </a:r>
            <a:endParaRPr lang="en-US"/>
          </a:p>
          <a:p>
            <a:r>
              <a:rPr lang="en-US"/>
              <a:t>Demonstrated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higher sensitivity and comparable specificity</a:t>
            </a:r>
            <a:r>
              <a:rPr lang="en-US"/>
              <a:t> to radiologists.</a:t>
            </a:r>
            <a:endParaRPr lang="en-US"/>
          </a:p>
          <a:p>
            <a:r>
              <a:rPr lang="en-US"/>
              <a:t>Enhanced diagnostic consistency, particularly in challenging cases.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Clinical Impact - Potential Benefits:</a:t>
            </a:r>
            <a:endParaRPr lang="en-US" b="1"/>
          </a:p>
          <a:p>
            <a:r>
              <a:rPr lang="en-US"/>
              <a:t>Improved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early detection rates</a:t>
            </a:r>
            <a:r>
              <a:rPr lang="en-US"/>
              <a:t>, leading to better patient outcomes.</a:t>
            </a:r>
            <a:endParaRPr lang="en-US"/>
          </a:p>
          <a:p>
            <a:r>
              <a:rPr lang="en-US"/>
              <a:t>Reduction in unnecessary biopsies and associated costs.</a:t>
            </a:r>
            <a:endParaRPr lang="en-US"/>
          </a:p>
          <a:p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Support tool</a:t>
            </a:r>
            <a:r>
              <a:rPr lang="en-US"/>
              <a:t> for radiologists, enhancing their diagnostic confidence and efficiency.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b="1"/>
              <a:t>Breast Cancer Statistics:</a:t>
            </a:r>
            <a:endParaRPr lang="en-US" b="1"/>
          </a:p>
          <a:p>
            <a:pPr lvl="1"/>
            <a:r>
              <a:rPr lang="en-US"/>
              <a:t>Breast cancer is the most common cancer among women worldwide.</a:t>
            </a:r>
            <a:endParaRPr lang="en-US"/>
          </a:p>
          <a:p>
            <a:pPr lvl="1"/>
            <a:r>
              <a:rPr lang="en-US"/>
              <a:t>Early detection is crucial for improving survival rates.</a:t>
            </a:r>
            <a:endParaRPr lang="en-US"/>
          </a:p>
          <a:p>
            <a:pPr marL="0" indent="0">
              <a:buNone/>
            </a:pPr>
            <a:r>
              <a:rPr lang="en-US" b="1"/>
              <a:t>Importance of Early Detection - Screening Mammography:</a:t>
            </a:r>
            <a:endParaRPr lang="en-US" b="1"/>
          </a:p>
          <a:p>
            <a:pPr lvl="1"/>
            <a:r>
              <a:rPr lang="en-US"/>
              <a:t>Standard tool for early detection.</a:t>
            </a:r>
            <a:endParaRPr lang="en-US"/>
          </a:p>
          <a:p>
            <a:pPr lvl="1"/>
            <a:r>
              <a:rPr lang="en-US"/>
              <a:t>Reduces breast cancer mortality by 20-40%.</a:t>
            </a:r>
            <a:endParaRPr lang="en-US"/>
          </a:p>
          <a:p>
            <a:pPr marL="0" indent="0">
              <a:buNone/>
            </a:pPr>
            <a:r>
              <a:rPr lang="en-US" b="1"/>
              <a:t>Challenges in Detection - Current Limitations:</a:t>
            </a:r>
            <a:endParaRPr lang="en-US" b="1"/>
          </a:p>
          <a:p>
            <a:pPr lvl="1"/>
            <a:r>
              <a:rPr lang="en-US"/>
              <a:t>High rate of false positives and false negatives.</a:t>
            </a:r>
            <a:endParaRPr lang="en-US"/>
          </a:p>
          <a:p>
            <a:pPr lvl="1"/>
            <a:r>
              <a:rPr lang="en-US"/>
              <a:t>Variability in interpretation among radiologists.</a:t>
            </a:r>
            <a:endParaRPr lang="en-US"/>
          </a:p>
          <a:p>
            <a:pPr lvl="1"/>
            <a:r>
              <a:rPr lang="en-US"/>
              <a:t>Dense breast tissue can obscure lesions.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707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b="1"/>
              <a:t>To Improve Detection:</a:t>
            </a:r>
            <a:endParaRPr lang="en-US" b="1"/>
          </a:p>
          <a:p>
            <a:pPr lvl="1"/>
            <a:r>
              <a:rPr lang="en-US"/>
              <a:t>Develop a deep learning model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to enhance the accuracy</a:t>
            </a:r>
            <a:r>
              <a:rPr lang="en-US"/>
              <a:t> of breast cancer detection in mammograms.</a:t>
            </a:r>
            <a:endParaRPr lang="en-US"/>
          </a:p>
          <a:p>
            <a:pPr marL="0" indent="0">
              <a:buNone/>
            </a:pPr>
            <a:r>
              <a:rPr lang="en-US" b="1"/>
              <a:t>Enhance Accuracy:</a:t>
            </a:r>
            <a:endParaRPr lang="en-US" b="1"/>
          </a:p>
          <a:p>
            <a:pPr lvl="1"/>
            <a:r>
              <a:rPr lang="en-US"/>
              <a:t>Increase the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sensitivity </a:t>
            </a:r>
            <a:r>
              <a:rPr lang="en-US"/>
              <a:t>(true positive rate) and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specificity </a:t>
            </a:r>
            <a:r>
              <a:rPr lang="en-US"/>
              <a:t>(true negative rate) of mammogram readings.</a:t>
            </a:r>
            <a:endParaRPr lang="en-US"/>
          </a:p>
          <a:p>
            <a:pPr marL="0" indent="0">
              <a:buNone/>
            </a:pPr>
            <a:r>
              <a:rPr lang="en-US" b="1"/>
              <a:t>Reduce False Positives/Negatives:</a:t>
            </a:r>
            <a:endParaRPr lang="en-US" b="1"/>
          </a:p>
          <a:p>
            <a:pPr lvl="1"/>
            <a:r>
              <a:rPr lang="en-US"/>
              <a:t>Lower the number of missed cancers (false negatives).</a:t>
            </a:r>
            <a:endParaRPr lang="en-US"/>
          </a:p>
          <a:p>
            <a:pPr lvl="1"/>
            <a:r>
              <a:rPr lang="en-US"/>
              <a:t>Decrease the number of non-cancer cases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wrongly identified</a:t>
            </a:r>
            <a:r>
              <a:rPr lang="en-US"/>
              <a:t> as cancer (false positives).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 - Data Used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7860"/>
            <a:ext cx="10515600" cy="424942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b="1"/>
              <a:t>Dataset Description:</a:t>
            </a:r>
            <a:endParaRPr lang="en-US" b="1"/>
          </a:p>
          <a:p>
            <a:pPr lvl="1"/>
            <a:r>
              <a:rPr lang="en-US"/>
              <a:t>The study utilized mammograms from a large, diverse dataset.</a:t>
            </a:r>
            <a:endParaRPr lang="en-US"/>
          </a:p>
          <a:p>
            <a:pPr lvl="1"/>
            <a:r>
              <a:rPr lang="en-US"/>
              <a:t>Data was sourced from multiple institutions, ensuring a variety of imaging equipment and patient demographics.</a:t>
            </a:r>
            <a:endParaRPr lang="en-US"/>
          </a:p>
          <a:p>
            <a:pPr lvl="1"/>
            <a:r>
              <a:rPr lang="en-US"/>
              <a:t>The dataset included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normal and abnormal cases</a:t>
            </a:r>
            <a:r>
              <a:rPr lang="en-US"/>
              <a:t>, with outcomes confirmed by biopsy.</a:t>
            </a:r>
            <a:endParaRPr lang="en-US"/>
          </a:p>
          <a:p>
            <a:pPr marL="0" indent="0">
              <a:buNone/>
            </a:pPr>
            <a:r>
              <a:rPr lang="en-US" b="1"/>
              <a:t>Detailed breakdown:</a:t>
            </a:r>
            <a:endParaRPr lang="en-US" b="1"/>
          </a:p>
          <a:p>
            <a:pPr lvl="1"/>
            <a:r>
              <a:rPr lang="en-US" u="sng"/>
              <a:t>Training set</a:t>
            </a:r>
            <a:r>
              <a:rPr lang="en-US"/>
              <a:t>: Majority of images used for model training.</a:t>
            </a:r>
            <a:endParaRPr lang="en-US"/>
          </a:p>
          <a:p>
            <a:pPr lvl="1"/>
            <a:r>
              <a:rPr lang="en-US" u="sng"/>
              <a:t>Validation set</a:t>
            </a:r>
            <a:r>
              <a:rPr lang="en-US"/>
              <a:t>: Used for tuning hyperparameters and preventing overfitting.</a:t>
            </a:r>
            <a:endParaRPr lang="en-US"/>
          </a:p>
          <a:p>
            <a:pPr lvl="1"/>
            <a:r>
              <a:rPr lang="en-US" u="sng"/>
              <a:t>Test set</a:t>
            </a:r>
            <a:r>
              <a:rPr lang="en-US"/>
              <a:t>: An independent set for final evaluation of model performance.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Methodology - Data Preprocessing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b="1">
                <a:sym typeface="+mn-ea"/>
              </a:rPr>
              <a:t>Image Standardization:</a:t>
            </a:r>
            <a:endParaRPr lang="en-US" b="1"/>
          </a:p>
          <a:p>
            <a:pPr lvl="1"/>
            <a:r>
              <a:rPr lang="en-US">
                <a:sym typeface="+mn-ea"/>
              </a:rPr>
              <a:t>All images were standardized for resolution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to ensure uniformity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lvl="1"/>
            <a:r>
              <a:rPr lang="en-US">
                <a:sym typeface="+mn-ea"/>
              </a:rPr>
              <a:t>Contrast normalization techniques were applied to enhance image quality and visibility of features.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Data Augmentation:</a:t>
            </a:r>
            <a:endParaRPr lang="en-US" b="1"/>
          </a:p>
          <a:p>
            <a:pPr lvl="1"/>
            <a:r>
              <a:rPr lang="en-US">
                <a:sym typeface="+mn-ea"/>
              </a:rPr>
              <a:t>To prevent overfitting and improve generalization, data augmentation techniques were used:</a:t>
            </a:r>
            <a:endParaRPr lang="en-US"/>
          </a:p>
          <a:p>
            <a:pPr lvl="1"/>
            <a:r>
              <a:rPr lang="en-US" u="sng">
                <a:sym typeface="+mn-ea"/>
              </a:rPr>
              <a:t>Rotations</a:t>
            </a:r>
            <a:r>
              <a:rPr lang="en-US">
                <a:sym typeface="+mn-ea"/>
              </a:rPr>
              <a:t>: Images rotated at random angles.</a:t>
            </a:r>
            <a:endParaRPr lang="en-US"/>
          </a:p>
          <a:p>
            <a:pPr lvl="1"/>
            <a:r>
              <a:rPr lang="en-US" u="sng">
                <a:sym typeface="+mn-ea"/>
              </a:rPr>
              <a:t>Flips</a:t>
            </a:r>
            <a:r>
              <a:rPr lang="en-US">
                <a:sym typeface="+mn-ea"/>
              </a:rPr>
              <a:t>: Horizontal and vertical flips to mimic real-world variations.</a:t>
            </a:r>
            <a:endParaRPr lang="en-US"/>
          </a:p>
          <a:p>
            <a:pPr lvl="1"/>
            <a:r>
              <a:rPr lang="en-US" u="sng">
                <a:sym typeface="+mn-ea"/>
              </a:rPr>
              <a:t>Cropping and scaling</a:t>
            </a:r>
            <a:r>
              <a:rPr lang="en-US">
                <a:sym typeface="+mn-ea"/>
              </a:rPr>
              <a:t>: Random crops and rescaling to focus on different parts of the breast.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Methodology - Model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p>
            <a:pPr marL="0" indent="0">
              <a:buNone/>
            </a:pPr>
            <a:r>
              <a:rPr lang="en-US" b="1">
                <a:sym typeface="+mn-ea"/>
              </a:rPr>
              <a:t>Convolutional Neural Network (CNN):</a:t>
            </a:r>
            <a:endParaRPr lang="en-US" b="1"/>
          </a:p>
          <a:p>
            <a:pPr marL="0" indent="0">
              <a:buNone/>
            </a:pPr>
            <a:r>
              <a:rPr lang="en-US">
                <a:sym typeface="+mn-ea"/>
              </a:rPr>
              <a:t>A CNN architecture was selected for its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effectiveness in image recognition tasks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Specific architecture details:</a:t>
            </a:r>
            <a:endParaRPr lang="en-US"/>
          </a:p>
          <a:p>
            <a:pPr lvl="0"/>
            <a:r>
              <a:rPr lang="en-US" b="1">
                <a:sym typeface="+mn-ea"/>
              </a:rPr>
              <a:t>Layers</a:t>
            </a:r>
            <a:r>
              <a:rPr lang="en-US">
                <a:sym typeface="+mn-ea"/>
              </a:rPr>
              <a:t>: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 u="sng">
                <a:sym typeface="+mn-ea"/>
              </a:rPr>
              <a:t>Convolutional layers</a:t>
            </a:r>
            <a:r>
              <a:rPr lang="en-US">
                <a:sym typeface="+mn-ea"/>
              </a:rPr>
              <a:t>: Extract features from the input images.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 u="sng">
                <a:sym typeface="+mn-ea"/>
              </a:rPr>
              <a:t>Pooling layers</a:t>
            </a:r>
            <a:r>
              <a:rPr lang="en-US">
                <a:sym typeface="+mn-ea"/>
              </a:rPr>
              <a:t>: Reduce the spatial dimensions of the feature maps.</a:t>
            </a:r>
            <a:endParaRPr lang="en-US"/>
          </a:p>
          <a:p>
            <a:pPr marL="800100" lvl="1" indent="-342900">
              <a:buAutoNum type="arabicPeriod"/>
            </a:pPr>
            <a:r>
              <a:rPr lang="en-US" u="sng">
                <a:sym typeface="+mn-ea"/>
              </a:rPr>
              <a:t>Fully connected layers</a:t>
            </a:r>
            <a:r>
              <a:rPr lang="en-US">
                <a:sym typeface="+mn-ea"/>
              </a:rPr>
              <a:t>: Perform classification based on the extracted features.</a:t>
            </a:r>
            <a:endParaRPr lang="en-US"/>
          </a:p>
          <a:p>
            <a:r>
              <a:rPr lang="en-US" b="1">
                <a:sym typeface="+mn-ea"/>
              </a:rPr>
              <a:t>Activation Functions</a:t>
            </a:r>
            <a:r>
              <a:rPr lang="en-US">
                <a:sym typeface="+mn-ea"/>
              </a:rPr>
              <a:t>: ReLU used to introduce non-linearity.</a:t>
            </a:r>
            <a:endParaRPr lang="en-US"/>
          </a:p>
          <a:p>
            <a:r>
              <a:rPr lang="en-US" b="1">
                <a:sym typeface="+mn-ea"/>
              </a:rPr>
              <a:t>Regularization</a:t>
            </a:r>
            <a:r>
              <a:rPr lang="en-US">
                <a:sym typeface="+mn-ea"/>
              </a:rPr>
              <a:t>: Dropout and batch normalization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to prevent overfitting and improve convergence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 - </a:t>
            </a:r>
            <a:r>
              <a:rPr lang="en-US">
                <a:sym typeface="+mn-ea"/>
              </a:rPr>
              <a:t>Training Process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b="1">
                <a:sym typeface="+mn-ea"/>
              </a:rPr>
              <a:t>Training Data:</a:t>
            </a:r>
            <a:endParaRPr lang="en-US" b="1"/>
          </a:p>
          <a:p>
            <a:pPr lvl="1"/>
            <a:r>
              <a:rPr lang="en-US">
                <a:sym typeface="+mn-ea"/>
              </a:rPr>
              <a:t>Images were divided into training, validation, and test sets.</a:t>
            </a:r>
            <a:endParaRPr lang="en-US"/>
          </a:p>
          <a:p>
            <a:pPr lvl="1"/>
            <a:r>
              <a:rPr lang="en-US">
                <a:sym typeface="+mn-ea"/>
              </a:rPr>
              <a:t>Labels provided by expert radiologists served as the ground truth.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Hyperparameter Tuning:</a:t>
            </a:r>
            <a:endParaRPr lang="en-US" b="1"/>
          </a:p>
          <a:p>
            <a:pPr lvl="1"/>
            <a:r>
              <a:rPr lang="en-US">
                <a:sym typeface="+mn-ea"/>
              </a:rPr>
              <a:t>Hyperparameters such as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learning rate, batch size, and number of epochs</a:t>
            </a:r>
            <a:r>
              <a:rPr lang="en-US">
                <a:sym typeface="+mn-ea"/>
              </a:rPr>
              <a:t> were optimized using grid search and cross-validation techniques.</a:t>
            </a:r>
            <a:endParaRPr lang="en-US"/>
          </a:p>
          <a:p>
            <a:pPr lvl="1"/>
            <a:r>
              <a:rPr lang="en-US" u="sng">
                <a:sym typeface="+mn-ea"/>
              </a:rPr>
              <a:t>Learning Rate</a:t>
            </a:r>
            <a:r>
              <a:rPr lang="en-US">
                <a:sym typeface="+mn-ea"/>
              </a:rPr>
              <a:t>: Controlled how much to change the model in response to the estimated error each time the model weights are updated.</a:t>
            </a:r>
            <a:endParaRPr lang="en-US"/>
          </a:p>
          <a:p>
            <a:pPr lvl="1"/>
            <a:r>
              <a:rPr lang="en-US" u="sng">
                <a:sym typeface="+mn-ea"/>
              </a:rPr>
              <a:t>Batch Size</a:t>
            </a:r>
            <a:r>
              <a:rPr lang="en-US">
                <a:sym typeface="+mn-ea"/>
              </a:rPr>
              <a:t>: Number of training examples utilized in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one iteration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pPr marL="0" indent="0">
              <a:buNone/>
            </a:pPr>
            <a:r>
              <a:rPr lang="en-US" b="1">
                <a:sym typeface="+mn-ea"/>
              </a:rPr>
              <a:t>Optimization Algorithm:</a:t>
            </a:r>
            <a:endParaRPr lang="en-US" b="1"/>
          </a:p>
          <a:p>
            <a:pPr lvl="1"/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Adam optimizer</a:t>
            </a:r>
            <a:r>
              <a:rPr lang="en-US">
                <a:sym typeface="+mn-ea"/>
              </a:rPr>
              <a:t> used for its efficiency and ability </a:t>
            </a:r>
            <a:r>
              <a:rPr lang="en-US" u="sng">
                <a:sym typeface="+mn-ea"/>
              </a:rPr>
              <a:t>to handle sparse gradients on noisy data.</a:t>
            </a:r>
            <a:endParaRPr lang="en-US"/>
          </a:p>
          <a:p>
            <a:pPr lvl="1"/>
            <a:r>
              <a:rPr lang="en-US">
                <a:sym typeface="+mn-ea"/>
              </a:rPr>
              <a:t>The loss function was categorical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cross-entropy,</a:t>
            </a:r>
            <a:r>
              <a:rPr lang="en-US">
                <a:sym typeface="+mn-ea"/>
              </a:rPr>
              <a:t> suitable for </a:t>
            </a:r>
            <a:r>
              <a:rPr lang="en-US" u="sng">
                <a:sym typeface="+mn-ea"/>
              </a:rPr>
              <a:t>multi-class classification problems</a:t>
            </a:r>
            <a:r>
              <a:rPr lang="en-US">
                <a:sym typeface="+mn-ea"/>
              </a:rPr>
              <a:t>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Methodology - Training, Validation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743450"/>
          </a:xfrm>
        </p:spPr>
        <p:txBody>
          <a:bodyPr>
            <a:noAutofit/>
          </a:bodyPr>
          <a:p>
            <a:pPr marL="0" indent="0">
              <a:lnSpc>
                <a:spcPct val="80000"/>
              </a:lnSpc>
              <a:buNone/>
            </a:pPr>
            <a:r>
              <a:rPr lang="en-US" sz="3200" b="1">
                <a:sym typeface="+mn-ea"/>
              </a:rPr>
              <a:t>Training Procedure:</a:t>
            </a:r>
            <a:endParaRPr lang="en-US" sz="3200" b="1"/>
          </a:p>
          <a:p>
            <a:pPr lvl="1">
              <a:lnSpc>
                <a:spcPct val="80000"/>
              </a:lnSpc>
            </a:pPr>
            <a:r>
              <a:rPr lang="en-US" sz="2800">
                <a:sym typeface="+mn-ea"/>
              </a:rPr>
              <a:t>The model was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+mn-ea"/>
              </a:rPr>
              <a:t>trained over multiple epochs</a:t>
            </a:r>
            <a:r>
              <a:rPr lang="en-US" sz="2800">
                <a:sym typeface="+mn-ea"/>
              </a:rPr>
              <a:t>, where each epoch represents one complete pass through the training dataset.</a:t>
            </a: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800">
                <a:sym typeface="+mn-ea"/>
              </a:rPr>
              <a:t>Data was fed in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+mn-ea"/>
              </a:rPr>
              <a:t>mini-batches</a:t>
            </a:r>
            <a:r>
              <a:rPr lang="en-US" sz="2800">
                <a:sym typeface="+mn-ea"/>
              </a:rPr>
              <a:t> to </a:t>
            </a:r>
            <a:r>
              <a:rPr lang="en-US" sz="2800" u="sng">
                <a:sym typeface="+mn-ea"/>
              </a:rPr>
              <a:t>balance memory efficiency and convergence speed</a:t>
            </a:r>
            <a:r>
              <a:rPr lang="en-US" sz="2800">
                <a:sym typeface="+mn-ea"/>
              </a:rPr>
              <a:t>.</a:t>
            </a:r>
            <a:endParaRPr lang="en-US" sz="2800"/>
          </a:p>
          <a:p>
            <a:pPr marL="0" indent="0">
              <a:lnSpc>
                <a:spcPct val="80000"/>
              </a:lnSpc>
              <a:buNone/>
            </a:pPr>
            <a:r>
              <a:rPr lang="en-US" sz="3200" b="1">
                <a:sym typeface="+mn-ea"/>
              </a:rPr>
              <a:t>Validation:</a:t>
            </a:r>
            <a:endParaRPr lang="en-US" sz="3200" b="1"/>
          </a:p>
          <a:p>
            <a:pPr lvl="1">
              <a:lnSpc>
                <a:spcPct val="80000"/>
              </a:lnSpc>
            </a:pPr>
            <a:r>
              <a:rPr lang="en-US" sz="2800">
                <a:sym typeface="+mn-ea"/>
              </a:rPr>
              <a:t>A separate validation set was used to monitor the model’s performance during training.</a:t>
            </a:r>
            <a:endParaRPr lang="en-US" sz="2800"/>
          </a:p>
          <a:p>
            <a:pPr lvl="1">
              <a:lnSpc>
                <a:spcPct val="80000"/>
              </a:lnSpc>
            </a:pPr>
            <a:r>
              <a:rPr lang="en-US" sz="2800">
                <a:sym typeface="+mn-ea"/>
              </a:rPr>
              <a:t>Early stopping was implemented to halt training when performance on the validation set stopped improving, preventing overfitting.</a:t>
            </a:r>
            <a:endParaRPr lang="en-US" sz="28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 -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4525"/>
          </a:xfrm>
        </p:spPr>
        <p:txBody>
          <a:bodyPr>
            <a:normAutofit fontScale="90000" lnSpcReduction="20000"/>
          </a:bodyPr>
          <a:p>
            <a:pPr marL="0" indent="0">
              <a:lnSpc>
                <a:spcPct val="100000"/>
              </a:lnSpc>
              <a:buNone/>
            </a:pPr>
            <a:r>
              <a:rPr lang="en-US" sz="3200" b="1">
                <a:sym typeface="+mn-ea"/>
              </a:rPr>
              <a:t>Final Evaluation:</a:t>
            </a:r>
            <a:endParaRPr lang="en-US" sz="3200" b="1"/>
          </a:p>
          <a:p>
            <a:pPr lvl="1">
              <a:lnSpc>
                <a:spcPct val="100000"/>
              </a:lnSpc>
            </a:pPr>
            <a:r>
              <a:rPr lang="en-US" sz="2800">
                <a:sym typeface="+mn-ea"/>
              </a:rPr>
              <a:t>The final model was evaluated on an independent test set.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800">
                <a:sym typeface="+mn-ea"/>
              </a:rPr>
              <a:t>Performance metrics such a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+mn-ea"/>
              </a:rPr>
              <a:t>s accuracy, sensitivity, specificity, and area under the ROC curve (AUC)</a:t>
            </a:r>
            <a:r>
              <a:rPr lang="en-US" sz="2800">
                <a:sym typeface="+mn-ea"/>
              </a:rPr>
              <a:t> were calculated.</a:t>
            </a:r>
            <a:endParaRPr lang="en-US" sz="2800"/>
          </a:p>
          <a:p>
            <a:pPr marL="0" indent="0">
              <a:lnSpc>
                <a:spcPct val="100000"/>
              </a:lnSpc>
              <a:buNone/>
            </a:pPr>
            <a:r>
              <a:rPr lang="en-US" sz="3200" b="1">
                <a:sym typeface="+mn-ea"/>
              </a:rPr>
              <a:t>Performance Metrics:</a:t>
            </a:r>
            <a:endParaRPr lang="en-US" sz="3200" b="1"/>
          </a:p>
          <a:p>
            <a:pPr lvl="1">
              <a:lnSpc>
                <a:spcPct val="100000"/>
              </a:lnSpc>
            </a:pPr>
            <a:r>
              <a:rPr lang="en-US" sz="2800" u="sng">
                <a:sym typeface="+mn-ea"/>
              </a:rPr>
              <a:t>Accuracy</a:t>
            </a:r>
            <a:r>
              <a:rPr lang="en-US" sz="2800">
                <a:sym typeface="+mn-ea"/>
              </a:rPr>
              <a:t>: Proportion of true results (both true positives and true negatives) among the total number of cases examined.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800" u="sng">
                <a:sym typeface="+mn-ea"/>
              </a:rPr>
              <a:t>Sensitivity (Recall)</a:t>
            </a:r>
            <a:r>
              <a:rPr lang="en-US" sz="2800">
                <a:sym typeface="+mn-ea"/>
              </a:rPr>
              <a:t>: Proportion of actual positives correctly identified by the model.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800" u="sng">
                <a:sym typeface="+mn-ea"/>
              </a:rPr>
              <a:t>Specificity</a:t>
            </a:r>
            <a:r>
              <a:rPr lang="en-US" sz="2800">
                <a:sym typeface="+mn-ea"/>
              </a:rPr>
              <a:t>: Proportion of actual negatives correctly identified.</a:t>
            </a:r>
            <a:endParaRPr lang="en-US" sz="2800"/>
          </a:p>
          <a:p>
            <a:pPr lvl="1">
              <a:lnSpc>
                <a:spcPct val="100000"/>
              </a:lnSpc>
            </a:pPr>
            <a:r>
              <a:rPr lang="en-US" sz="2800" u="sng">
                <a:sym typeface="+mn-ea"/>
              </a:rPr>
              <a:t>AUC</a:t>
            </a:r>
            <a:r>
              <a:rPr lang="en-US" sz="2800">
                <a:sym typeface="+mn-ea"/>
              </a:rPr>
              <a:t>: Measures the model's ability to distinguish between classes; higher values indicate better performance.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6384</Words>
  <Application>WPS Presentation</Application>
  <PresentationFormat>Widescreen</PresentationFormat>
  <Paragraphs>155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Bahnschrift SemiBold</vt:lpstr>
      <vt:lpstr>Agency FB</vt:lpstr>
      <vt:lpstr>Microsoft YaHei</vt:lpstr>
      <vt:lpstr>Arial Unicode MS</vt:lpstr>
      <vt:lpstr>Calibri Light</vt:lpstr>
      <vt:lpstr>Calibri</vt:lpstr>
      <vt:lpstr>Office Theme</vt:lpstr>
      <vt:lpstr>Deep Learning to Improve Breast Cancer Detection on Screening Mammography</vt:lpstr>
      <vt:lpstr>Introduction</vt:lpstr>
      <vt:lpstr>Objective</vt:lpstr>
      <vt:lpstr>Methodology - Data Used</vt:lpstr>
      <vt:lpstr>Methodology - Data Preprocessing </vt:lpstr>
      <vt:lpstr>Methodology - Model Architecture</vt:lpstr>
      <vt:lpstr>Methodology - Training Process</vt:lpstr>
      <vt:lpstr>Methodology - Training, Validation</vt:lpstr>
      <vt:lpstr>Methodology - Testing</vt:lpstr>
      <vt:lpstr>Results - Detection Accuracy</vt:lpstr>
      <vt:lpstr>Results - Detection Accuracy</vt:lpstr>
      <vt:lpstr>Results - Comparison with Radiologists</vt:lpstr>
      <vt:lpstr>Results - Error Analysis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to Improve Breast Cancer Detection on Screening Mammography</dc:title>
  <dc:creator>Nyeeeeh</dc:creator>
  <cp:lastModifiedBy>Nyeeeeh</cp:lastModifiedBy>
  <cp:revision>3</cp:revision>
  <dcterms:created xsi:type="dcterms:W3CDTF">2024-05-26T08:45:00Z</dcterms:created>
  <dcterms:modified xsi:type="dcterms:W3CDTF">2024-05-31T14:33:16Z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A37E5CDA87544A71BCE43F902C4425D4_11</vt:lpwstr>
  </property>
  <property fmtid="{D5CDD505-2E9C-101B-9397-08002B2CF9AE}" pid="3" name="KSOProductBuildVer">
    <vt:lpwstr>1033-12.2.0.13472</vt:lpwstr>
  </property>
</Properties>
</file>