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3" r:id="rId15"/>
    <p:sldId id="269" r:id="rId16"/>
    <p:sldId id="274" r:id="rId17"/>
    <p:sldId id="275" r:id="rId18"/>
    <p:sldId id="276" r:id="rId19"/>
    <p:sldId id="277" r:id="rId20"/>
    <p:sldId id="270" r:id="rId21"/>
    <p:sldId id="271" r:id="rId22"/>
    <p:sldId id="278" r:id="rId23"/>
    <p:sldId id="272" r:id="rId24"/>
    <p:sldId id="279" r:id="rId25"/>
    <p:sldId id="280" r:id="rId26"/>
    <p:sldId id="281" r:id="rId27"/>
    <p:sldId id="282" r:id="rId28"/>
    <p:sldId id="283" r:id="rId29"/>
    <p:sldId id="286"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E443DA-F152-4061-A1A5-E6B3951BDA77}" v="191" dt="2024-05-13T10:19:57.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4" d="100"/>
          <a:sy n="84"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ink Yoink" userId="4559f257056efd05" providerId="LiveId" clId="{6CE443DA-F152-4061-A1A5-E6B3951BDA77}"/>
    <pc:docChg chg="undo redo custSel delSld modSld">
      <pc:chgData name="Yoink Yoink" userId="4559f257056efd05" providerId="LiveId" clId="{6CE443DA-F152-4061-A1A5-E6B3951BDA77}" dt="2024-05-13T10:19:57.448" v="223" actId="207"/>
      <pc:docMkLst>
        <pc:docMk/>
      </pc:docMkLst>
      <pc:sldChg chg="modAnim">
        <pc:chgData name="Yoink Yoink" userId="4559f257056efd05" providerId="LiveId" clId="{6CE443DA-F152-4061-A1A5-E6B3951BDA77}" dt="2024-05-13T07:43:55.025" v="20"/>
        <pc:sldMkLst>
          <pc:docMk/>
          <pc:sldMk cId="3817649849" sldId="257"/>
        </pc:sldMkLst>
      </pc:sldChg>
      <pc:sldChg chg="modSp mod modAnim">
        <pc:chgData name="Yoink Yoink" userId="4559f257056efd05" providerId="LiveId" clId="{6CE443DA-F152-4061-A1A5-E6B3951BDA77}" dt="2024-05-13T07:43:30.803" v="18"/>
        <pc:sldMkLst>
          <pc:docMk/>
          <pc:sldMk cId="2439862140" sldId="258"/>
        </pc:sldMkLst>
        <pc:spChg chg="mod">
          <ac:chgData name="Yoink Yoink" userId="4559f257056efd05" providerId="LiveId" clId="{6CE443DA-F152-4061-A1A5-E6B3951BDA77}" dt="2024-05-13T07:42:38.863" v="15" actId="12"/>
          <ac:spMkLst>
            <pc:docMk/>
            <pc:sldMk cId="2439862140" sldId="258"/>
            <ac:spMk id="3" creationId="{85C50A72-451F-6BE0-16AA-DFE2702BCBD6}"/>
          </ac:spMkLst>
        </pc:spChg>
      </pc:sldChg>
      <pc:sldChg chg="delSp modSp mod">
        <pc:chgData name="Yoink Yoink" userId="4559f257056efd05" providerId="LiveId" clId="{6CE443DA-F152-4061-A1A5-E6B3951BDA77}" dt="2024-05-13T09:47:21.281" v="213" actId="1076"/>
        <pc:sldMkLst>
          <pc:docMk/>
          <pc:sldMk cId="1877737963" sldId="259"/>
        </pc:sldMkLst>
        <pc:spChg chg="del mod">
          <ac:chgData name="Yoink Yoink" userId="4559f257056efd05" providerId="LiveId" clId="{6CE443DA-F152-4061-A1A5-E6B3951BDA77}" dt="2024-05-13T09:46:56.794" v="211" actId="478"/>
          <ac:spMkLst>
            <pc:docMk/>
            <pc:sldMk cId="1877737963" sldId="259"/>
            <ac:spMk id="5" creationId="{9ABF2E27-E3A9-B9A2-B408-3ADE896A527D}"/>
          </ac:spMkLst>
        </pc:spChg>
        <pc:picChg chg="mod">
          <ac:chgData name="Yoink Yoink" userId="4559f257056efd05" providerId="LiveId" clId="{6CE443DA-F152-4061-A1A5-E6B3951BDA77}" dt="2024-05-13T09:47:21.281" v="213" actId="1076"/>
          <ac:picMkLst>
            <pc:docMk/>
            <pc:sldMk cId="1877737963" sldId="259"/>
            <ac:picMk id="9" creationId="{F759C6FF-5AD2-5DBA-1ACF-7189C8EC3939}"/>
          </ac:picMkLst>
        </pc:picChg>
      </pc:sldChg>
      <pc:sldChg chg="modSp mod modAnim">
        <pc:chgData name="Yoink Yoink" userId="4559f257056efd05" providerId="LiveId" clId="{6CE443DA-F152-4061-A1A5-E6B3951BDA77}" dt="2024-05-13T08:02:06.078" v="48" actId="14100"/>
        <pc:sldMkLst>
          <pc:docMk/>
          <pc:sldMk cId="3712676963" sldId="260"/>
        </pc:sldMkLst>
        <pc:spChg chg="mod">
          <ac:chgData name="Yoink Yoink" userId="4559f257056efd05" providerId="LiveId" clId="{6CE443DA-F152-4061-A1A5-E6B3951BDA77}" dt="2024-05-13T08:02:06.078" v="48" actId="14100"/>
          <ac:spMkLst>
            <pc:docMk/>
            <pc:sldMk cId="3712676963" sldId="260"/>
            <ac:spMk id="3" creationId="{8DB762B9-DD24-11A2-CADD-B01FEA7A42BF}"/>
          </ac:spMkLst>
        </pc:spChg>
      </pc:sldChg>
      <pc:sldChg chg="modAnim">
        <pc:chgData name="Yoink Yoink" userId="4559f257056efd05" providerId="LiveId" clId="{6CE443DA-F152-4061-A1A5-E6B3951BDA77}" dt="2024-05-13T07:45:39.116" v="22"/>
        <pc:sldMkLst>
          <pc:docMk/>
          <pc:sldMk cId="2844276308" sldId="261"/>
        </pc:sldMkLst>
      </pc:sldChg>
      <pc:sldChg chg="modAnim">
        <pc:chgData name="Yoink Yoink" userId="4559f257056efd05" providerId="LiveId" clId="{6CE443DA-F152-4061-A1A5-E6B3951BDA77}" dt="2024-05-13T08:32:58.844" v="49"/>
        <pc:sldMkLst>
          <pc:docMk/>
          <pc:sldMk cId="3777932317" sldId="263"/>
        </pc:sldMkLst>
      </pc:sldChg>
      <pc:sldChg chg="modAnim">
        <pc:chgData name="Yoink Yoink" userId="4559f257056efd05" providerId="LiveId" clId="{6CE443DA-F152-4061-A1A5-E6B3951BDA77}" dt="2024-05-13T08:33:06.852" v="52"/>
        <pc:sldMkLst>
          <pc:docMk/>
          <pc:sldMk cId="2213902155" sldId="264"/>
        </pc:sldMkLst>
      </pc:sldChg>
      <pc:sldChg chg="modAnim">
        <pc:chgData name="Yoink Yoink" userId="4559f257056efd05" providerId="LiveId" clId="{6CE443DA-F152-4061-A1A5-E6B3951BDA77}" dt="2024-05-13T08:33:32.876" v="53"/>
        <pc:sldMkLst>
          <pc:docMk/>
          <pc:sldMk cId="2613964585" sldId="266"/>
        </pc:sldMkLst>
      </pc:sldChg>
      <pc:sldChg chg="modSp modAnim">
        <pc:chgData name="Yoink Yoink" userId="4559f257056efd05" providerId="LiveId" clId="{6CE443DA-F152-4061-A1A5-E6B3951BDA77}" dt="2024-05-13T08:56:53.366" v="65" actId="115"/>
        <pc:sldMkLst>
          <pc:docMk/>
          <pc:sldMk cId="138117598" sldId="268"/>
        </pc:sldMkLst>
        <pc:spChg chg="mod">
          <ac:chgData name="Yoink Yoink" userId="4559f257056efd05" providerId="LiveId" clId="{6CE443DA-F152-4061-A1A5-E6B3951BDA77}" dt="2024-05-13T08:56:53.366" v="65" actId="115"/>
          <ac:spMkLst>
            <pc:docMk/>
            <pc:sldMk cId="138117598" sldId="268"/>
            <ac:spMk id="3" creationId="{93CF7BA9-DBAF-AAF3-522C-7B34194E01AA}"/>
          </ac:spMkLst>
        </pc:spChg>
      </pc:sldChg>
      <pc:sldChg chg="modSp modAnim">
        <pc:chgData name="Yoink Yoink" userId="4559f257056efd05" providerId="LiveId" clId="{6CE443DA-F152-4061-A1A5-E6B3951BDA77}" dt="2024-05-13T09:02:32.608" v="78" actId="207"/>
        <pc:sldMkLst>
          <pc:docMk/>
          <pc:sldMk cId="2048333825" sldId="269"/>
        </pc:sldMkLst>
        <pc:spChg chg="mod">
          <ac:chgData name="Yoink Yoink" userId="4559f257056efd05" providerId="LiveId" clId="{6CE443DA-F152-4061-A1A5-E6B3951BDA77}" dt="2024-05-13T09:02:32.608" v="78" actId="207"/>
          <ac:spMkLst>
            <pc:docMk/>
            <pc:sldMk cId="2048333825" sldId="269"/>
            <ac:spMk id="3" creationId="{BA4A5BA0-ACFE-0147-86A9-2621DEA4C9F1}"/>
          </ac:spMkLst>
        </pc:spChg>
      </pc:sldChg>
      <pc:sldChg chg="modSp mod modAnim">
        <pc:chgData name="Yoink Yoink" userId="4559f257056efd05" providerId="LiveId" clId="{6CE443DA-F152-4061-A1A5-E6B3951BDA77}" dt="2024-05-13T10:18:47.663" v="219" actId="20577"/>
        <pc:sldMkLst>
          <pc:docMk/>
          <pc:sldMk cId="3215084988" sldId="270"/>
        </pc:sldMkLst>
        <pc:spChg chg="mod">
          <ac:chgData name="Yoink Yoink" userId="4559f257056efd05" providerId="LiveId" clId="{6CE443DA-F152-4061-A1A5-E6B3951BDA77}" dt="2024-05-13T10:18:47.663" v="219" actId="20577"/>
          <ac:spMkLst>
            <pc:docMk/>
            <pc:sldMk cId="3215084988" sldId="270"/>
            <ac:spMk id="3" creationId="{A0C3EAC4-3DF4-6C4D-F29F-9C12A0E8CD4E}"/>
          </ac:spMkLst>
        </pc:spChg>
      </pc:sldChg>
      <pc:sldChg chg="modSp mod modAnim">
        <pc:chgData name="Yoink Yoink" userId="4559f257056efd05" providerId="LiveId" clId="{6CE443DA-F152-4061-A1A5-E6B3951BDA77}" dt="2024-05-13T10:19:57.448" v="223" actId="207"/>
        <pc:sldMkLst>
          <pc:docMk/>
          <pc:sldMk cId="485930518" sldId="271"/>
        </pc:sldMkLst>
        <pc:spChg chg="mod">
          <ac:chgData name="Yoink Yoink" userId="4559f257056efd05" providerId="LiveId" clId="{6CE443DA-F152-4061-A1A5-E6B3951BDA77}" dt="2024-05-13T10:19:57.448" v="223" actId="207"/>
          <ac:spMkLst>
            <pc:docMk/>
            <pc:sldMk cId="485930518" sldId="271"/>
            <ac:spMk id="3" creationId="{478D6152-50A7-733C-C693-6E6839614B4D}"/>
          </ac:spMkLst>
        </pc:spChg>
      </pc:sldChg>
      <pc:sldChg chg="modSp modAnim">
        <pc:chgData name="Yoink Yoink" userId="4559f257056efd05" providerId="LiveId" clId="{6CE443DA-F152-4061-A1A5-E6B3951BDA77}" dt="2024-05-13T09:35:13.590" v="176" actId="207"/>
        <pc:sldMkLst>
          <pc:docMk/>
          <pc:sldMk cId="990849074" sldId="272"/>
        </pc:sldMkLst>
        <pc:spChg chg="mod">
          <ac:chgData name="Yoink Yoink" userId="4559f257056efd05" providerId="LiveId" clId="{6CE443DA-F152-4061-A1A5-E6B3951BDA77}" dt="2024-05-13T09:35:13.590" v="176" actId="207"/>
          <ac:spMkLst>
            <pc:docMk/>
            <pc:sldMk cId="990849074" sldId="272"/>
            <ac:spMk id="3" creationId="{2EE13627-312A-029B-6E1E-95E531F2A63E}"/>
          </ac:spMkLst>
        </pc:spChg>
      </pc:sldChg>
      <pc:sldChg chg="modSp">
        <pc:chgData name="Yoink Yoink" userId="4559f257056efd05" providerId="LiveId" clId="{6CE443DA-F152-4061-A1A5-E6B3951BDA77}" dt="2024-05-13T09:13:27.380" v="80" actId="1076"/>
        <pc:sldMkLst>
          <pc:docMk/>
          <pc:sldMk cId="3738623881" sldId="275"/>
        </pc:sldMkLst>
        <pc:picChg chg="mod">
          <ac:chgData name="Yoink Yoink" userId="4559f257056efd05" providerId="LiveId" clId="{6CE443DA-F152-4061-A1A5-E6B3951BDA77}" dt="2024-05-13T09:13:27.380" v="80" actId="1076"/>
          <ac:picMkLst>
            <pc:docMk/>
            <pc:sldMk cId="3738623881" sldId="275"/>
            <ac:picMk id="6" creationId="{5FDADACC-FDEE-566F-5AA8-8A6D1995500C}"/>
          </ac:picMkLst>
        </pc:picChg>
      </pc:sldChg>
      <pc:sldChg chg="modSp mod modAnim">
        <pc:chgData name="Yoink Yoink" userId="4559f257056efd05" providerId="LiveId" clId="{6CE443DA-F152-4061-A1A5-E6B3951BDA77}" dt="2024-05-13T10:17:43.376" v="215" actId="20577"/>
        <pc:sldMkLst>
          <pc:docMk/>
          <pc:sldMk cId="49013809" sldId="277"/>
        </pc:sldMkLst>
        <pc:spChg chg="mod">
          <ac:chgData name="Yoink Yoink" userId="4559f257056efd05" providerId="LiveId" clId="{6CE443DA-F152-4061-A1A5-E6B3951BDA77}" dt="2024-05-13T10:17:20.440" v="214" actId="20577"/>
          <ac:spMkLst>
            <pc:docMk/>
            <pc:sldMk cId="49013809" sldId="277"/>
            <ac:spMk id="2" creationId="{B30A2DBB-8316-D59A-6287-EA8B6DC0F9B4}"/>
          </ac:spMkLst>
        </pc:spChg>
        <pc:spChg chg="mod">
          <ac:chgData name="Yoink Yoink" userId="4559f257056efd05" providerId="LiveId" clId="{6CE443DA-F152-4061-A1A5-E6B3951BDA77}" dt="2024-05-13T10:17:43.376" v="215" actId="20577"/>
          <ac:spMkLst>
            <pc:docMk/>
            <pc:sldMk cId="49013809" sldId="277"/>
            <ac:spMk id="3" creationId="{FB106141-4DF4-8DA5-590B-1F2B51375DFD}"/>
          </ac:spMkLst>
        </pc:spChg>
      </pc:sldChg>
      <pc:sldChg chg="modSp modAnim">
        <pc:chgData name="Yoink Yoink" userId="4559f257056efd05" providerId="LiveId" clId="{6CE443DA-F152-4061-A1A5-E6B3951BDA77}" dt="2024-05-13T09:36:25.793" v="182" actId="207"/>
        <pc:sldMkLst>
          <pc:docMk/>
          <pc:sldMk cId="1482158542" sldId="279"/>
        </pc:sldMkLst>
        <pc:spChg chg="mod">
          <ac:chgData name="Yoink Yoink" userId="4559f257056efd05" providerId="LiveId" clId="{6CE443DA-F152-4061-A1A5-E6B3951BDA77}" dt="2024-05-13T09:36:25.793" v="182" actId="207"/>
          <ac:spMkLst>
            <pc:docMk/>
            <pc:sldMk cId="1482158542" sldId="279"/>
            <ac:spMk id="3" creationId="{0BFA2308-4AB4-0CEC-5AD6-E33C28587EDE}"/>
          </ac:spMkLst>
        </pc:spChg>
      </pc:sldChg>
      <pc:sldChg chg="modSp modAnim">
        <pc:chgData name="Yoink Yoink" userId="4559f257056efd05" providerId="LiveId" clId="{6CE443DA-F152-4061-A1A5-E6B3951BDA77}" dt="2024-05-13T09:37:12.982" v="186" actId="207"/>
        <pc:sldMkLst>
          <pc:docMk/>
          <pc:sldMk cId="4050793492" sldId="280"/>
        </pc:sldMkLst>
        <pc:spChg chg="mod">
          <ac:chgData name="Yoink Yoink" userId="4559f257056efd05" providerId="LiveId" clId="{6CE443DA-F152-4061-A1A5-E6B3951BDA77}" dt="2024-05-13T09:37:12.982" v="186" actId="207"/>
          <ac:spMkLst>
            <pc:docMk/>
            <pc:sldMk cId="4050793492" sldId="280"/>
            <ac:spMk id="3" creationId="{76725F35-4678-0A82-32BF-FB12A87352C8}"/>
          </ac:spMkLst>
        </pc:spChg>
      </pc:sldChg>
      <pc:sldChg chg="modSp modAnim">
        <pc:chgData name="Yoink Yoink" userId="4559f257056efd05" providerId="LiveId" clId="{6CE443DA-F152-4061-A1A5-E6B3951BDA77}" dt="2024-05-13T09:38:19.637" v="189" actId="207"/>
        <pc:sldMkLst>
          <pc:docMk/>
          <pc:sldMk cId="2568575534" sldId="281"/>
        </pc:sldMkLst>
        <pc:spChg chg="mod">
          <ac:chgData name="Yoink Yoink" userId="4559f257056efd05" providerId="LiveId" clId="{6CE443DA-F152-4061-A1A5-E6B3951BDA77}" dt="2024-05-13T09:38:19.637" v="189" actId="207"/>
          <ac:spMkLst>
            <pc:docMk/>
            <pc:sldMk cId="2568575534" sldId="281"/>
            <ac:spMk id="3" creationId="{8AAD843E-5BE0-A1F7-06C8-87D97273CDDB}"/>
          </ac:spMkLst>
        </pc:spChg>
      </pc:sldChg>
      <pc:sldChg chg="modSp modAnim">
        <pc:chgData name="Yoink Yoink" userId="4559f257056efd05" providerId="LiveId" clId="{6CE443DA-F152-4061-A1A5-E6B3951BDA77}" dt="2024-05-13T09:39:11.596" v="192" actId="207"/>
        <pc:sldMkLst>
          <pc:docMk/>
          <pc:sldMk cId="2651818108" sldId="282"/>
        </pc:sldMkLst>
        <pc:spChg chg="mod">
          <ac:chgData name="Yoink Yoink" userId="4559f257056efd05" providerId="LiveId" clId="{6CE443DA-F152-4061-A1A5-E6B3951BDA77}" dt="2024-05-13T09:39:11.596" v="192" actId="207"/>
          <ac:spMkLst>
            <pc:docMk/>
            <pc:sldMk cId="2651818108" sldId="282"/>
            <ac:spMk id="3" creationId="{B9C5D154-D854-3901-12B5-3D0E3C5197AA}"/>
          </ac:spMkLst>
        </pc:spChg>
      </pc:sldChg>
      <pc:sldChg chg="modSp del modAnim">
        <pc:chgData name="Yoink Yoink" userId="4559f257056efd05" providerId="LiveId" clId="{6CE443DA-F152-4061-A1A5-E6B3951BDA77}" dt="2024-05-13T09:40:39.905" v="194" actId="2696"/>
        <pc:sldMkLst>
          <pc:docMk/>
          <pc:sldMk cId="1891461257" sldId="284"/>
        </pc:sldMkLst>
        <pc:spChg chg="mod">
          <ac:chgData name="Yoink Yoink" userId="4559f257056efd05" providerId="LiveId" clId="{6CE443DA-F152-4061-A1A5-E6B3951BDA77}" dt="2024-05-13T09:39:44.031" v="193" actId="113"/>
          <ac:spMkLst>
            <pc:docMk/>
            <pc:sldMk cId="1891461257" sldId="284"/>
            <ac:spMk id="3" creationId="{90EEA167-DC4C-1FB2-3232-B9C81112B768}"/>
          </ac:spMkLst>
        </pc:spChg>
      </pc:sldChg>
      <pc:sldChg chg="del">
        <pc:chgData name="Yoink Yoink" userId="4559f257056efd05" providerId="LiveId" clId="{6CE443DA-F152-4061-A1A5-E6B3951BDA77}" dt="2024-05-13T09:40:45.209" v="195" actId="2696"/>
        <pc:sldMkLst>
          <pc:docMk/>
          <pc:sldMk cId="1531213238" sldId="285"/>
        </pc:sldMkLst>
      </pc:sldChg>
      <pc:sldChg chg="modSp mod modAnim">
        <pc:chgData name="Yoink Yoink" userId="4559f257056efd05" providerId="LiveId" clId="{6CE443DA-F152-4061-A1A5-E6B3951BDA77}" dt="2024-05-13T09:44:33.471" v="208" actId="20577"/>
        <pc:sldMkLst>
          <pc:docMk/>
          <pc:sldMk cId="3740548032" sldId="286"/>
        </pc:sldMkLst>
        <pc:spChg chg="mod">
          <ac:chgData name="Yoink Yoink" userId="4559f257056efd05" providerId="LiveId" clId="{6CE443DA-F152-4061-A1A5-E6B3951BDA77}" dt="2024-05-13T09:44:33.471" v="208" actId="20577"/>
          <ac:spMkLst>
            <pc:docMk/>
            <pc:sldMk cId="3740548032" sldId="286"/>
            <ac:spMk id="3" creationId="{D5AEC543-CEED-5B93-1EB1-26EE455FF33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696D0B-35AE-9B1F-D1F0-2D356D4335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F8556E3-638D-1279-0140-B83B355CC5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6DAC49-BEC1-4DC5-982A-C7229026D730}" type="datetimeFigureOut">
              <a:rPr lang="en-IN" smtClean="0"/>
              <a:t>13-05-2024</a:t>
            </a:fld>
            <a:endParaRPr lang="en-IN"/>
          </a:p>
        </p:txBody>
      </p:sp>
      <p:sp>
        <p:nvSpPr>
          <p:cNvPr id="4" name="Footer Placeholder 3">
            <a:extLst>
              <a:ext uri="{FF2B5EF4-FFF2-40B4-BE49-F238E27FC236}">
                <a16:creationId xmlns:a16="http://schemas.microsoft.com/office/drawing/2014/main" id="{70A5521B-8981-53EA-E499-31625958AE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EF61009-9D7B-B200-78B9-B1A5DF6140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AAB23A-402A-40AB-A1BB-49C6022EEBC9}" type="slidenum">
              <a:rPr lang="en-IN" smtClean="0"/>
              <a:t>‹#›</a:t>
            </a:fld>
            <a:endParaRPr lang="en-IN"/>
          </a:p>
        </p:txBody>
      </p:sp>
    </p:spTree>
    <p:extLst>
      <p:ext uri="{BB962C8B-B14F-4D97-AF65-F5344CB8AC3E}">
        <p14:creationId xmlns:p14="http://schemas.microsoft.com/office/powerpoint/2010/main" val="29913812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C2405-4BCB-4CE4-BB6E-A077F15DC2F7}" type="datetimeFigureOut">
              <a:rPr lang="en-IN" smtClean="0"/>
              <a:t>13-05-2024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89537-C901-490D-BEC4-C8145AB7A937}" type="slidenum">
              <a:rPr lang="en-IN" smtClean="0"/>
              <a:t>‹#›</a:t>
            </a:fld>
            <a:endParaRPr lang="en-IN"/>
          </a:p>
        </p:txBody>
      </p:sp>
    </p:spTree>
    <p:extLst>
      <p:ext uri="{BB962C8B-B14F-4D97-AF65-F5344CB8AC3E}">
        <p14:creationId xmlns:p14="http://schemas.microsoft.com/office/powerpoint/2010/main" val="10580048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744E-1E86-F1EC-71AD-7321C4378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BBF3EA-C050-C175-A6B2-1F0BB27F4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BDA283-40B0-B310-CD31-C792F15A70F4}"/>
              </a:ext>
            </a:extLst>
          </p:cNvPr>
          <p:cNvSpPr>
            <a:spLocks noGrp="1"/>
          </p:cNvSpPr>
          <p:nvPr>
            <p:ph type="dt" sz="half" idx="10"/>
          </p:nvPr>
        </p:nvSpPr>
        <p:spPr/>
        <p:txBody>
          <a:bodyPr/>
          <a:lstStyle/>
          <a:p>
            <a:fld id="{B7E94B19-DC6F-4E64-86BE-4412F4D56EE1}" type="datetime1">
              <a:rPr lang="en-IN" smtClean="0"/>
              <a:t>13-05-2024</a:t>
            </a:fld>
            <a:endParaRPr lang="en-IN"/>
          </a:p>
        </p:txBody>
      </p:sp>
      <p:sp>
        <p:nvSpPr>
          <p:cNvPr id="5" name="Footer Placeholder 4">
            <a:extLst>
              <a:ext uri="{FF2B5EF4-FFF2-40B4-BE49-F238E27FC236}">
                <a16:creationId xmlns:a16="http://schemas.microsoft.com/office/drawing/2014/main" id="{81DAD87E-B5B8-A6A4-68A2-145AC5AF8B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FA07F-0711-F985-F7B6-FA6473529146}"/>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381506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5D35-2C24-182C-6269-373DF3B413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DEAAB4-2006-FEF0-651D-5DE400004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E189A5-5412-E60F-643A-2D7A2BC0C2E1}"/>
              </a:ext>
            </a:extLst>
          </p:cNvPr>
          <p:cNvSpPr>
            <a:spLocks noGrp="1"/>
          </p:cNvSpPr>
          <p:nvPr>
            <p:ph type="dt" sz="half" idx="10"/>
          </p:nvPr>
        </p:nvSpPr>
        <p:spPr/>
        <p:txBody>
          <a:bodyPr/>
          <a:lstStyle/>
          <a:p>
            <a:fld id="{6F10DEFA-3639-4A6E-84A6-CE8B874814EC}" type="datetime1">
              <a:rPr lang="en-IN" smtClean="0"/>
              <a:t>13-05-2024</a:t>
            </a:fld>
            <a:endParaRPr lang="en-IN"/>
          </a:p>
        </p:txBody>
      </p:sp>
      <p:sp>
        <p:nvSpPr>
          <p:cNvPr id="5" name="Footer Placeholder 4">
            <a:extLst>
              <a:ext uri="{FF2B5EF4-FFF2-40B4-BE49-F238E27FC236}">
                <a16:creationId xmlns:a16="http://schemas.microsoft.com/office/drawing/2014/main" id="{41FCA4E6-A201-B92E-A33F-51AD0FBD6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3F850-E438-B4C6-0925-D939873FC781}"/>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135125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48238-9E8A-62DE-DA8B-51EDBA8B0C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7855C4-DBF3-B528-7101-D9AE30827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3F33F6-45CB-F53B-BAC8-B5FF52588A39}"/>
              </a:ext>
            </a:extLst>
          </p:cNvPr>
          <p:cNvSpPr>
            <a:spLocks noGrp="1"/>
          </p:cNvSpPr>
          <p:nvPr>
            <p:ph type="dt" sz="half" idx="10"/>
          </p:nvPr>
        </p:nvSpPr>
        <p:spPr/>
        <p:txBody>
          <a:bodyPr/>
          <a:lstStyle/>
          <a:p>
            <a:fld id="{F67A7771-F6C5-4148-AAEC-5CF4FDA68DF7}" type="datetime1">
              <a:rPr lang="en-IN" smtClean="0"/>
              <a:t>13-05-2024</a:t>
            </a:fld>
            <a:endParaRPr lang="en-IN"/>
          </a:p>
        </p:txBody>
      </p:sp>
      <p:sp>
        <p:nvSpPr>
          <p:cNvPr id="5" name="Footer Placeholder 4">
            <a:extLst>
              <a:ext uri="{FF2B5EF4-FFF2-40B4-BE49-F238E27FC236}">
                <a16:creationId xmlns:a16="http://schemas.microsoft.com/office/drawing/2014/main" id="{D91A68A3-C8FC-A167-A519-276572ADA1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785B5-2C74-50C7-02B1-A8D1FE86CA71}"/>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21432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F4D1-17A7-CA78-6F8E-D8FBBB132D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F0CE29-59BF-0F70-F3AA-78DB0B1B3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D9DE7D-C788-0D10-EFEF-BFB2EB2D0F33}"/>
              </a:ext>
            </a:extLst>
          </p:cNvPr>
          <p:cNvSpPr>
            <a:spLocks noGrp="1"/>
          </p:cNvSpPr>
          <p:nvPr>
            <p:ph type="dt" sz="half" idx="10"/>
          </p:nvPr>
        </p:nvSpPr>
        <p:spPr/>
        <p:txBody>
          <a:bodyPr/>
          <a:lstStyle/>
          <a:p>
            <a:fld id="{F05D5861-9AD9-42D4-9AF6-47D5BFF91FFB}" type="datetime1">
              <a:rPr lang="en-IN" smtClean="0"/>
              <a:t>13-05-2024</a:t>
            </a:fld>
            <a:endParaRPr lang="en-IN"/>
          </a:p>
        </p:txBody>
      </p:sp>
      <p:sp>
        <p:nvSpPr>
          <p:cNvPr id="5" name="Footer Placeholder 4">
            <a:extLst>
              <a:ext uri="{FF2B5EF4-FFF2-40B4-BE49-F238E27FC236}">
                <a16:creationId xmlns:a16="http://schemas.microsoft.com/office/drawing/2014/main" id="{70D25105-1710-BA2E-6B3F-725F3583E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11BAB-BA89-07F4-A7A1-571AFAA83C26}"/>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87672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6C72-BE5E-CD76-48DD-7A842B0A81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2D1918-2E24-AF09-62E7-A4E9532BCF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8173E-2AAB-9AE7-0873-3DE53D0EB269}"/>
              </a:ext>
            </a:extLst>
          </p:cNvPr>
          <p:cNvSpPr>
            <a:spLocks noGrp="1"/>
          </p:cNvSpPr>
          <p:nvPr>
            <p:ph type="dt" sz="half" idx="10"/>
          </p:nvPr>
        </p:nvSpPr>
        <p:spPr/>
        <p:txBody>
          <a:bodyPr/>
          <a:lstStyle/>
          <a:p>
            <a:fld id="{450AC909-A3E7-4C3A-8D27-989F20A0998F}" type="datetime1">
              <a:rPr lang="en-IN" smtClean="0"/>
              <a:t>13-05-2024</a:t>
            </a:fld>
            <a:endParaRPr lang="en-IN"/>
          </a:p>
        </p:txBody>
      </p:sp>
      <p:sp>
        <p:nvSpPr>
          <p:cNvPr id="5" name="Footer Placeholder 4">
            <a:extLst>
              <a:ext uri="{FF2B5EF4-FFF2-40B4-BE49-F238E27FC236}">
                <a16:creationId xmlns:a16="http://schemas.microsoft.com/office/drawing/2014/main" id="{FA7F4140-18C9-E786-01EC-BFF284AC9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B432B-4DF8-D68A-D43E-4D1D5A717F67}"/>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323443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8B3C-BE4F-6700-8B2E-2AF4BDC5F7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288F94-8780-5535-8435-3670E63E9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A13116-235D-BC70-CA94-907124E0F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8420B6-77C8-AFD0-8B60-89FFA187863F}"/>
              </a:ext>
            </a:extLst>
          </p:cNvPr>
          <p:cNvSpPr>
            <a:spLocks noGrp="1"/>
          </p:cNvSpPr>
          <p:nvPr>
            <p:ph type="dt" sz="half" idx="10"/>
          </p:nvPr>
        </p:nvSpPr>
        <p:spPr/>
        <p:txBody>
          <a:bodyPr/>
          <a:lstStyle/>
          <a:p>
            <a:fld id="{30C904BB-9622-4C6D-8AF8-DA2B28A986DE}" type="datetime1">
              <a:rPr lang="en-IN" smtClean="0"/>
              <a:t>13-05-2024</a:t>
            </a:fld>
            <a:endParaRPr lang="en-IN"/>
          </a:p>
        </p:txBody>
      </p:sp>
      <p:sp>
        <p:nvSpPr>
          <p:cNvPr id="6" name="Footer Placeholder 5">
            <a:extLst>
              <a:ext uri="{FF2B5EF4-FFF2-40B4-BE49-F238E27FC236}">
                <a16:creationId xmlns:a16="http://schemas.microsoft.com/office/drawing/2014/main" id="{48B3E8E0-D8D2-BF5E-C1CC-3880164246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ECAA64-2C0A-BAA6-2B9A-FFE2844A0952}"/>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208501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5B74-C682-2113-1575-0A3BA05056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F0A431-C98E-51E9-048F-C628E493A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6AB2BC-209B-830B-8E80-C8723C547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F85E3F-C700-E88D-A037-62B9B832F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8AD29E-B7F4-41F8-F9A2-1CCD6B387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558CAA-EC31-D387-D696-C11A96BB5327}"/>
              </a:ext>
            </a:extLst>
          </p:cNvPr>
          <p:cNvSpPr>
            <a:spLocks noGrp="1"/>
          </p:cNvSpPr>
          <p:nvPr>
            <p:ph type="dt" sz="half" idx="10"/>
          </p:nvPr>
        </p:nvSpPr>
        <p:spPr/>
        <p:txBody>
          <a:bodyPr/>
          <a:lstStyle/>
          <a:p>
            <a:fld id="{AA6195C7-5E41-45B7-9B8F-5245A12EFAE8}" type="datetime1">
              <a:rPr lang="en-IN" smtClean="0"/>
              <a:t>13-05-2024</a:t>
            </a:fld>
            <a:endParaRPr lang="en-IN"/>
          </a:p>
        </p:txBody>
      </p:sp>
      <p:sp>
        <p:nvSpPr>
          <p:cNvPr id="8" name="Footer Placeholder 7">
            <a:extLst>
              <a:ext uri="{FF2B5EF4-FFF2-40B4-BE49-F238E27FC236}">
                <a16:creationId xmlns:a16="http://schemas.microsoft.com/office/drawing/2014/main" id="{E5BF6F05-E13B-FF84-7852-BDE07BC3BC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41969F-BBDA-9B23-20D3-AD6F00519E32}"/>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285042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460C-9703-72CB-B239-27C5D69E36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9C9AAE-23E9-069F-28EA-D8A6F6369FB5}"/>
              </a:ext>
            </a:extLst>
          </p:cNvPr>
          <p:cNvSpPr>
            <a:spLocks noGrp="1"/>
          </p:cNvSpPr>
          <p:nvPr>
            <p:ph type="dt" sz="half" idx="10"/>
          </p:nvPr>
        </p:nvSpPr>
        <p:spPr/>
        <p:txBody>
          <a:bodyPr/>
          <a:lstStyle/>
          <a:p>
            <a:fld id="{1FB69A04-8028-4F1C-8934-C1F272C14EAC}" type="datetime1">
              <a:rPr lang="en-IN" smtClean="0"/>
              <a:t>13-05-2024</a:t>
            </a:fld>
            <a:endParaRPr lang="en-IN"/>
          </a:p>
        </p:txBody>
      </p:sp>
      <p:sp>
        <p:nvSpPr>
          <p:cNvPr id="4" name="Footer Placeholder 3">
            <a:extLst>
              <a:ext uri="{FF2B5EF4-FFF2-40B4-BE49-F238E27FC236}">
                <a16:creationId xmlns:a16="http://schemas.microsoft.com/office/drawing/2014/main" id="{46FF0976-D323-C7B2-7267-40A376135C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ABE31A-B68A-EEB2-FFD6-8F7C9EE29308}"/>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28704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833C5-D640-F34B-7A59-D3E482DB464C}"/>
              </a:ext>
            </a:extLst>
          </p:cNvPr>
          <p:cNvSpPr>
            <a:spLocks noGrp="1"/>
          </p:cNvSpPr>
          <p:nvPr>
            <p:ph type="dt" sz="half" idx="10"/>
          </p:nvPr>
        </p:nvSpPr>
        <p:spPr/>
        <p:txBody>
          <a:bodyPr/>
          <a:lstStyle/>
          <a:p>
            <a:fld id="{65C65175-6B54-4C4F-A4C6-DF785905E3B1}" type="datetime1">
              <a:rPr lang="en-IN" smtClean="0"/>
              <a:t>13-05-2024</a:t>
            </a:fld>
            <a:endParaRPr lang="en-IN"/>
          </a:p>
        </p:txBody>
      </p:sp>
      <p:sp>
        <p:nvSpPr>
          <p:cNvPr id="3" name="Footer Placeholder 2">
            <a:extLst>
              <a:ext uri="{FF2B5EF4-FFF2-40B4-BE49-F238E27FC236}">
                <a16:creationId xmlns:a16="http://schemas.microsoft.com/office/drawing/2014/main" id="{774A3C85-8E6B-5B1C-388A-C04096F762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F3031B-1507-CEA7-4C38-4231A8DD2C5A}"/>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48282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62FF-EAEF-A5D6-1291-630B98089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1B1104-EB4A-1FF8-EE94-ED223805C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2FE03E-8739-A4BB-5876-0D141B539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BD406-37C5-58BA-49BB-A6F26CE2046F}"/>
              </a:ext>
            </a:extLst>
          </p:cNvPr>
          <p:cNvSpPr>
            <a:spLocks noGrp="1"/>
          </p:cNvSpPr>
          <p:nvPr>
            <p:ph type="dt" sz="half" idx="10"/>
          </p:nvPr>
        </p:nvSpPr>
        <p:spPr/>
        <p:txBody>
          <a:bodyPr/>
          <a:lstStyle/>
          <a:p>
            <a:fld id="{98795BD3-A0FB-4486-B26A-C07FB645F354}" type="datetime1">
              <a:rPr lang="en-IN" smtClean="0"/>
              <a:t>13-05-2024</a:t>
            </a:fld>
            <a:endParaRPr lang="en-IN"/>
          </a:p>
        </p:txBody>
      </p:sp>
      <p:sp>
        <p:nvSpPr>
          <p:cNvPr id="6" name="Footer Placeholder 5">
            <a:extLst>
              <a:ext uri="{FF2B5EF4-FFF2-40B4-BE49-F238E27FC236}">
                <a16:creationId xmlns:a16="http://schemas.microsoft.com/office/drawing/2014/main" id="{25B184D2-A01B-F8C7-1FC4-B94BC0E58C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77C6E-4DE1-D8C6-219A-A3AF63C84689}"/>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2760616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FFD5-B5BA-8621-15BC-BC993D8AB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C14B11-4F36-A293-4A08-93B61B909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1FE3FA-BEBA-D5C2-2948-305D9E733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287C3-AAA9-AD34-1DF2-E7E369F53A89}"/>
              </a:ext>
            </a:extLst>
          </p:cNvPr>
          <p:cNvSpPr>
            <a:spLocks noGrp="1"/>
          </p:cNvSpPr>
          <p:nvPr>
            <p:ph type="dt" sz="half" idx="10"/>
          </p:nvPr>
        </p:nvSpPr>
        <p:spPr/>
        <p:txBody>
          <a:bodyPr/>
          <a:lstStyle/>
          <a:p>
            <a:fld id="{5B5648A1-DF53-498C-9677-2292FAC956FB}" type="datetime1">
              <a:rPr lang="en-IN" smtClean="0"/>
              <a:t>13-05-2024</a:t>
            </a:fld>
            <a:endParaRPr lang="en-IN"/>
          </a:p>
        </p:txBody>
      </p:sp>
      <p:sp>
        <p:nvSpPr>
          <p:cNvPr id="6" name="Footer Placeholder 5">
            <a:extLst>
              <a:ext uri="{FF2B5EF4-FFF2-40B4-BE49-F238E27FC236}">
                <a16:creationId xmlns:a16="http://schemas.microsoft.com/office/drawing/2014/main" id="{98C49048-D6B6-A87D-9F63-CFAB55FEA0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4E9463-C4CB-45FF-6167-1A17FABB3D01}"/>
              </a:ext>
            </a:extLst>
          </p:cNvPr>
          <p:cNvSpPr>
            <a:spLocks noGrp="1"/>
          </p:cNvSpPr>
          <p:nvPr>
            <p:ph type="sldNum" sz="quarter" idx="12"/>
          </p:nvPr>
        </p:nvSpPr>
        <p:spPr/>
        <p:txBody>
          <a:bodyPr/>
          <a:lstStyle/>
          <a:p>
            <a:fld id="{71F92844-3EFD-430C-8B7E-C01D028202CF}" type="slidenum">
              <a:rPr lang="en-IN" smtClean="0"/>
              <a:t>‹#›</a:t>
            </a:fld>
            <a:endParaRPr lang="en-IN"/>
          </a:p>
        </p:txBody>
      </p:sp>
    </p:spTree>
    <p:extLst>
      <p:ext uri="{BB962C8B-B14F-4D97-AF65-F5344CB8AC3E}">
        <p14:creationId xmlns:p14="http://schemas.microsoft.com/office/powerpoint/2010/main" val="382578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252C4-6CF1-D1F2-5885-028FF68442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C40510-D623-272B-9A61-467D50CB1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4BA2CA-6EFC-2E35-5C33-1870967500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1B54FE-1AF0-42A1-8020-96E3BDA1879D}" type="datetime1">
              <a:rPr lang="en-IN" smtClean="0"/>
              <a:t>13-05-2024</a:t>
            </a:fld>
            <a:endParaRPr lang="en-IN"/>
          </a:p>
        </p:txBody>
      </p:sp>
      <p:sp>
        <p:nvSpPr>
          <p:cNvPr id="5" name="Footer Placeholder 4">
            <a:extLst>
              <a:ext uri="{FF2B5EF4-FFF2-40B4-BE49-F238E27FC236}">
                <a16:creationId xmlns:a16="http://schemas.microsoft.com/office/drawing/2014/main" id="{FD73DCEC-9079-B103-B817-6032412C5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35AEBCF-CF34-12AA-70D7-D1BA6D2B6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F92844-3EFD-430C-8B7E-C01D028202CF}" type="slidenum">
              <a:rPr lang="en-IN" smtClean="0"/>
              <a:t>‹#›</a:t>
            </a:fld>
            <a:endParaRPr lang="en-IN"/>
          </a:p>
        </p:txBody>
      </p:sp>
    </p:spTree>
    <p:extLst>
      <p:ext uri="{BB962C8B-B14F-4D97-AF65-F5344CB8AC3E}">
        <p14:creationId xmlns:p14="http://schemas.microsoft.com/office/powerpoint/2010/main" val="56732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B887F-B7DF-4EB2-6433-B65819639F8C}"/>
              </a:ext>
            </a:extLst>
          </p:cNvPr>
          <p:cNvSpPr>
            <a:spLocks noGrp="1"/>
          </p:cNvSpPr>
          <p:nvPr>
            <p:ph type="ctrTitle"/>
          </p:nvPr>
        </p:nvSpPr>
        <p:spPr>
          <a:xfrm>
            <a:off x="1821249" y="1807412"/>
            <a:ext cx="8549195" cy="2387918"/>
          </a:xfrm>
        </p:spPr>
        <p:txBody>
          <a:bodyPr anchor="b">
            <a:noAutofit/>
          </a:bodyPr>
          <a:lstStyle/>
          <a:p>
            <a:r>
              <a:rPr lang="en-US" sz="4400" b="0" i="0" dirty="0">
                <a:solidFill>
                  <a:schemeClr val="tx2"/>
                </a:solidFill>
                <a:effectLst/>
                <a:latin typeface="Cambria" panose="02040503050406030204" pitchFamily="18" charset="0"/>
              </a:rPr>
              <a:t>Artificial intelligence in breast imaging: Current situation and clinical challenges</a:t>
            </a:r>
            <a:endParaRPr lang="en-IN" sz="4400" dirty="0">
              <a:solidFill>
                <a:schemeClr val="tx2"/>
              </a:solidFill>
            </a:endParaRPr>
          </a:p>
        </p:txBody>
      </p:sp>
      <p:sp>
        <p:nvSpPr>
          <p:cNvPr id="3" name="Subtitle 2">
            <a:extLst>
              <a:ext uri="{FF2B5EF4-FFF2-40B4-BE49-F238E27FC236}">
                <a16:creationId xmlns:a16="http://schemas.microsoft.com/office/drawing/2014/main" id="{492EF647-3EC7-62EF-E668-12B339C0AF9F}"/>
              </a:ext>
            </a:extLst>
          </p:cNvPr>
          <p:cNvSpPr>
            <a:spLocks noGrp="1"/>
          </p:cNvSpPr>
          <p:nvPr>
            <p:ph type="subTitle" idx="1"/>
          </p:nvPr>
        </p:nvSpPr>
        <p:spPr>
          <a:xfrm>
            <a:off x="3370855" y="4517455"/>
            <a:ext cx="5449982" cy="682079"/>
          </a:xfrm>
        </p:spPr>
        <p:txBody>
          <a:bodyPr>
            <a:normAutofit/>
          </a:bodyPr>
          <a:lstStyle/>
          <a:p>
            <a:r>
              <a:rPr lang="en-IN" sz="2000" dirty="0">
                <a:solidFill>
                  <a:schemeClr val="tx2"/>
                </a:solidFill>
                <a:latin typeface="Bahnschrift Light Condensed" panose="020B0502040204020203" pitchFamily="34" charset="0"/>
              </a:rPr>
              <a:t>Source: https://www.ncbi.nlm.nih.gov/pmc/articles/PMC10582610/</a:t>
            </a:r>
          </a:p>
        </p:txBody>
      </p:sp>
      <p:grpSp>
        <p:nvGrpSpPr>
          <p:cNvPr id="5" name="Group 4">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6" name="Freeform: Shape 5">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035D7F09-8E07-EC37-957C-78AF786D34F1}"/>
              </a:ext>
            </a:extLst>
          </p:cNvPr>
          <p:cNvSpPr>
            <a:spLocks noGrp="1"/>
          </p:cNvSpPr>
          <p:nvPr>
            <p:ph type="sldNum" sz="quarter" idx="12"/>
          </p:nvPr>
        </p:nvSpPr>
        <p:spPr/>
        <p:txBody>
          <a:bodyPr/>
          <a:lstStyle/>
          <a:p>
            <a:fld id="{71F92844-3EFD-430C-8B7E-C01D028202CF}" type="slidenum">
              <a:rPr lang="en-IN" smtClean="0"/>
              <a:t>1</a:t>
            </a:fld>
            <a:endParaRPr lang="en-IN"/>
          </a:p>
        </p:txBody>
      </p:sp>
    </p:spTree>
    <p:extLst>
      <p:ext uri="{BB962C8B-B14F-4D97-AF65-F5344CB8AC3E}">
        <p14:creationId xmlns:p14="http://schemas.microsoft.com/office/powerpoint/2010/main" val="105680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9149-906E-08FA-6619-86D1FD557846}"/>
              </a:ext>
            </a:extLst>
          </p:cNvPr>
          <p:cNvSpPr>
            <a:spLocks noGrp="1"/>
          </p:cNvSpPr>
          <p:nvPr>
            <p:ph type="title"/>
          </p:nvPr>
        </p:nvSpPr>
        <p:spPr/>
        <p:txBody>
          <a:bodyPr/>
          <a:lstStyle/>
          <a:p>
            <a:r>
              <a:rPr lang="en-US" dirty="0"/>
              <a:t>Publicly Available Breast MRI Datasets</a:t>
            </a:r>
            <a:endParaRPr lang="en-IN" dirty="0"/>
          </a:p>
        </p:txBody>
      </p:sp>
      <p:pic>
        <p:nvPicPr>
          <p:cNvPr id="5" name="Content Placeholder 4">
            <a:extLst>
              <a:ext uri="{FF2B5EF4-FFF2-40B4-BE49-F238E27FC236}">
                <a16:creationId xmlns:a16="http://schemas.microsoft.com/office/drawing/2014/main" id="{063DD1EB-A73F-2E5B-E5F5-0CD4E1712D4D}"/>
              </a:ext>
            </a:extLst>
          </p:cNvPr>
          <p:cNvPicPr>
            <a:picLocks noGrp="1" noChangeAspect="1"/>
          </p:cNvPicPr>
          <p:nvPr>
            <p:ph idx="1"/>
          </p:nvPr>
        </p:nvPicPr>
        <p:blipFill>
          <a:blip r:embed="rId2"/>
          <a:stretch>
            <a:fillRect/>
          </a:stretch>
        </p:blipFill>
        <p:spPr>
          <a:xfrm>
            <a:off x="556908" y="1992445"/>
            <a:ext cx="11078184" cy="3707020"/>
          </a:xfrm>
        </p:spPr>
      </p:pic>
      <p:sp>
        <p:nvSpPr>
          <p:cNvPr id="3" name="Slide Number Placeholder 2">
            <a:extLst>
              <a:ext uri="{FF2B5EF4-FFF2-40B4-BE49-F238E27FC236}">
                <a16:creationId xmlns:a16="http://schemas.microsoft.com/office/drawing/2014/main" id="{C5531E9D-CFF9-C4A0-7551-279B3B6BA6AC}"/>
              </a:ext>
            </a:extLst>
          </p:cNvPr>
          <p:cNvSpPr>
            <a:spLocks noGrp="1"/>
          </p:cNvSpPr>
          <p:nvPr>
            <p:ph type="sldNum" sz="quarter" idx="12"/>
          </p:nvPr>
        </p:nvSpPr>
        <p:spPr/>
        <p:txBody>
          <a:bodyPr/>
          <a:lstStyle/>
          <a:p>
            <a:fld id="{71F92844-3EFD-430C-8B7E-C01D028202CF}" type="slidenum">
              <a:rPr lang="en-IN" smtClean="0"/>
              <a:t>10</a:t>
            </a:fld>
            <a:endParaRPr lang="en-IN"/>
          </a:p>
        </p:txBody>
      </p:sp>
    </p:spTree>
    <p:extLst>
      <p:ext uri="{BB962C8B-B14F-4D97-AF65-F5344CB8AC3E}">
        <p14:creationId xmlns:p14="http://schemas.microsoft.com/office/powerpoint/2010/main" val="339790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3DCB5-E251-5C00-DD04-CD3B8ECFD82E}"/>
              </a:ext>
            </a:extLst>
          </p:cNvPr>
          <p:cNvSpPr>
            <a:spLocks noGrp="1"/>
          </p:cNvSpPr>
          <p:nvPr>
            <p:ph idx="1"/>
          </p:nvPr>
        </p:nvSpPr>
        <p:spPr>
          <a:xfrm>
            <a:off x="838200" y="559293"/>
            <a:ext cx="10515600" cy="5617670"/>
          </a:xfrm>
        </p:spPr>
        <p:txBody>
          <a:bodyPr>
            <a:normAutofit fontScale="77500" lnSpcReduction="20000"/>
          </a:bodyPr>
          <a:lstStyle/>
          <a:p>
            <a:pPr marL="514350" indent="-514350">
              <a:buFont typeface="+mj-lt"/>
              <a:buAutoNum type="arabicPeriod"/>
            </a:pPr>
            <a:r>
              <a:rPr lang="en-US" b="1" u="sng" dirty="0"/>
              <a:t>TCGA</a:t>
            </a:r>
            <a:r>
              <a:rPr lang="en-US" dirty="0"/>
              <a:t>: This dataset includes MRI images from 139 breast cancer patients undergoing adjuvant therapy, providing a comprehensive view of imaging, clinical, pathological, and genetic information.</a:t>
            </a:r>
          </a:p>
          <a:p>
            <a:pPr marL="514350" indent="-514350">
              <a:buFont typeface="+mj-lt"/>
              <a:buAutoNum type="arabicPeriod"/>
            </a:pPr>
            <a:endParaRPr lang="en-US" dirty="0"/>
          </a:p>
          <a:p>
            <a:pPr marL="514350" indent="-514350">
              <a:buFont typeface="+mj-lt"/>
              <a:buAutoNum type="arabicPeriod"/>
            </a:pPr>
            <a:r>
              <a:rPr lang="en-US" b="1" u="sng" dirty="0"/>
              <a:t>I-SPY1 and I-SPY2</a:t>
            </a:r>
            <a:r>
              <a:rPr lang="en-US" dirty="0"/>
              <a:t>: Derived from large-scale trials, these datasets contain MRI images from patients receiving neoadjuvant chemotherapy (NAC), aiming to predict treatment response and recurrence risk.</a:t>
            </a:r>
          </a:p>
          <a:p>
            <a:pPr marL="514350" indent="-514350">
              <a:buFont typeface="+mj-lt"/>
              <a:buAutoNum type="arabicPeriod"/>
            </a:pPr>
            <a:endParaRPr lang="en-US" dirty="0"/>
          </a:p>
          <a:p>
            <a:pPr marL="514350" indent="-514350">
              <a:buFont typeface="+mj-lt"/>
              <a:buAutoNum type="arabicPeriod"/>
            </a:pPr>
            <a:r>
              <a:rPr lang="en-US" b="1" u="sng" dirty="0"/>
              <a:t>DUKE</a:t>
            </a:r>
            <a:r>
              <a:rPr lang="en-US" dirty="0"/>
              <a:t>: Comprising baseline MRI images of 922 patients with invasive breast cancer, this dataset offers detailed clinical, pathological, and prognostic information.</a:t>
            </a:r>
          </a:p>
          <a:p>
            <a:pPr marL="514350" indent="-514350">
              <a:buFont typeface="+mj-lt"/>
              <a:buAutoNum type="arabicPeriod"/>
            </a:pPr>
            <a:endParaRPr lang="en-US" dirty="0"/>
          </a:p>
          <a:p>
            <a:pPr marL="514350" indent="-514350">
              <a:buFont typeface="+mj-lt"/>
              <a:buAutoNum type="arabicPeriod"/>
            </a:pPr>
            <a:r>
              <a:rPr lang="en-US" b="1" u="sng" dirty="0"/>
              <a:t>Pilot and QIN</a:t>
            </a:r>
            <a:r>
              <a:rPr lang="en-US" dirty="0"/>
              <a:t>: These datasets include patients undergoing NAC, providing multiple MRI examinations and additional imaging modalities like PET/CT.</a:t>
            </a:r>
          </a:p>
          <a:p>
            <a:pPr marL="514350" indent="-514350">
              <a:buFont typeface="+mj-lt"/>
              <a:buAutoNum type="arabicPeriod"/>
            </a:pPr>
            <a:endParaRPr lang="en-US" dirty="0"/>
          </a:p>
          <a:p>
            <a:pPr marL="514350" indent="-514350">
              <a:buFont typeface="+mj-lt"/>
              <a:buAutoNum type="arabicPeriod"/>
            </a:pPr>
            <a:r>
              <a:rPr lang="en-US" b="1" u="sng" dirty="0"/>
              <a:t>ACRIN-6667 and BREAST-DIAGNOSIS</a:t>
            </a:r>
            <a:r>
              <a:rPr lang="en-US" dirty="0"/>
              <a:t>: These datasets offer MRI images of patients with unilateral breast cancer and various lesion types, contributing valuable data for research and diagnosis.</a:t>
            </a:r>
            <a:endParaRPr lang="en-IN" dirty="0"/>
          </a:p>
        </p:txBody>
      </p:sp>
      <p:sp>
        <p:nvSpPr>
          <p:cNvPr id="2" name="Slide Number Placeholder 1">
            <a:extLst>
              <a:ext uri="{FF2B5EF4-FFF2-40B4-BE49-F238E27FC236}">
                <a16:creationId xmlns:a16="http://schemas.microsoft.com/office/drawing/2014/main" id="{62945AE6-5774-BC1D-4220-696732165FA3}"/>
              </a:ext>
            </a:extLst>
          </p:cNvPr>
          <p:cNvSpPr>
            <a:spLocks noGrp="1"/>
          </p:cNvSpPr>
          <p:nvPr>
            <p:ph type="sldNum" sz="quarter" idx="12"/>
          </p:nvPr>
        </p:nvSpPr>
        <p:spPr/>
        <p:txBody>
          <a:bodyPr/>
          <a:lstStyle/>
          <a:p>
            <a:fld id="{71F92844-3EFD-430C-8B7E-C01D028202CF}" type="slidenum">
              <a:rPr lang="en-IN" smtClean="0"/>
              <a:t>11</a:t>
            </a:fld>
            <a:endParaRPr lang="en-IN"/>
          </a:p>
        </p:txBody>
      </p:sp>
    </p:spTree>
    <p:extLst>
      <p:ext uri="{BB962C8B-B14F-4D97-AF65-F5344CB8AC3E}">
        <p14:creationId xmlns:p14="http://schemas.microsoft.com/office/powerpoint/2010/main" val="261396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8C2EA-6BA1-11F9-A6D4-658B4289D293}"/>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Application of Deep Learning Algorithms</a:t>
            </a:r>
          </a:p>
        </p:txBody>
      </p:sp>
      <p:sp>
        <p:nvSpPr>
          <p:cNvPr id="3" name="Slide Number Placeholder 2">
            <a:extLst>
              <a:ext uri="{FF2B5EF4-FFF2-40B4-BE49-F238E27FC236}">
                <a16:creationId xmlns:a16="http://schemas.microsoft.com/office/drawing/2014/main" id="{02C14354-636C-C7C9-80B3-75ACED833073}"/>
              </a:ext>
            </a:extLst>
          </p:cNvPr>
          <p:cNvSpPr>
            <a:spLocks noGrp="1"/>
          </p:cNvSpPr>
          <p:nvPr>
            <p:ph type="sldNum" sz="quarter" idx="12"/>
          </p:nvPr>
        </p:nvSpPr>
        <p:spPr/>
        <p:txBody>
          <a:bodyPr/>
          <a:lstStyle/>
          <a:p>
            <a:fld id="{71F92844-3EFD-430C-8B7E-C01D028202CF}" type="slidenum">
              <a:rPr lang="en-IN" smtClean="0"/>
              <a:t>12</a:t>
            </a:fld>
            <a:endParaRPr lang="en-IN"/>
          </a:p>
        </p:txBody>
      </p:sp>
    </p:spTree>
    <p:extLst>
      <p:ext uri="{BB962C8B-B14F-4D97-AF65-F5344CB8AC3E}">
        <p14:creationId xmlns:p14="http://schemas.microsoft.com/office/powerpoint/2010/main" val="208289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8583-6010-7292-E632-CEAA3D82BAAF}"/>
              </a:ext>
            </a:extLst>
          </p:cNvPr>
          <p:cNvSpPr>
            <a:spLocks noGrp="1"/>
          </p:cNvSpPr>
          <p:nvPr>
            <p:ph type="title"/>
          </p:nvPr>
        </p:nvSpPr>
        <p:spPr/>
        <p:txBody>
          <a:bodyPr/>
          <a:lstStyle/>
          <a:p>
            <a:r>
              <a:rPr lang="en-US" dirty="0"/>
              <a:t>1. Flow of Breast Image Processing and Analysis:</a:t>
            </a:r>
            <a:endParaRPr lang="en-IN" dirty="0"/>
          </a:p>
        </p:txBody>
      </p:sp>
      <p:sp>
        <p:nvSpPr>
          <p:cNvPr id="3" name="Content Placeholder 2">
            <a:extLst>
              <a:ext uri="{FF2B5EF4-FFF2-40B4-BE49-F238E27FC236}">
                <a16:creationId xmlns:a16="http://schemas.microsoft.com/office/drawing/2014/main" id="{93CF7BA9-DBAF-AAF3-522C-7B34194E01AA}"/>
              </a:ext>
            </a:extLst>
          </p:cNvPr>
          <p:cNvSpPr>
            <a:spLocks noGrp="1"/>
          </p:cNvSpPr>
          <p:nvPr>
            <p:ph idx="1"/>
          </p:nvPr>
        </p:nvSpPr>
        <p:spPr>
          <a:xfrm>
            <a:off x="838200" y="1832731"/>
            <a:ext cx="10515600" cy="4486275"/>
          </a:xfrm>
        </p:spPr>
        <p:txBody>
          <a:bodyPr>
            <a:normAutofit fontScale="85000" lnSpcReduction="20000"/>
          </a:bodyPr>
          <a:lstStyle/>
          <a:p>
            <a:pPr>
              <a:buSzPct val="75000"/>
            </a:pPr>
            <a:r>
              <a:rPr lang="en-US" b="1" u="sng" dirty="0"/>
              <a:t>Data Acquisition</a:t>
            </a:r>
            <a:r>
              <a:rPr lang="en-US" dirty="0"/>
              <a:t>: Involves obtaining images through mammography (MG), ultrasound (US), and MRI.</a:t>
            </a:r>
          </a:p>
          <a:p>
            <a:pPr>
              <a:buSzPct val="75000"/>
            </a:pPr>
            <a:r>
              <a:rPr lang="en-US" b="1" u="sng" dirty="0"/>
              <a:t>Image Preprocessing</a:t>
            </a:r>
            <a:r>
              <a:rPr lang="en-US" dirty="0"/>
              <a:t>: Includes tasks like breast image registration and segmentation.</a:t>
            </a:r>
          </a:p>
          <a:p>
            <a:pPr>
              <a:buSzPct val="75000"/>
            </a:pPr>
            <a:r>
              <a:rPr lang="en-US" b="1" u="sng" dirty="0"/>
              <a:t>Mining Image Information</a:t>
            </a:r>
            <a:r>
              <a:rPr lang="en-US" dirty="0"/>
              <a:t>: Involves analyzing and predicting using different modalities for detection and classification.</a:t>
            </a:r>
          </a:p>
          <a:p>
            <a:pPr>
              <a:buSzPct val="75000"/>
            </a:pPr>
            <a:r>
              <a:rPr lang="en-US" b="1" u="sng" dirty="0"/>
              <a:t>CNNs in Action</a:t>
            </a:r>
            <a:r>
              <a:rPr lang="en-US" dirty="0"/>
              <a:t>: CNNs (Convolutional Neural Networks) are the backbone of deep learning architectures for breast image processing.</a:t>
            </a:r>
          </a:p>
          <a:p>
            <a:pPr>
              <a:buSzPct val="75000"/>
            </a:pPr>
            <a:r>
              <a:rPr lang="en-US" b="1" u="sng" dirty="0"/>
              <a:t>CNN Components</a:t>
            </a:r>
            <a:r>
              <a:rPr lang="en-US" dirty="0"/>
              <a:t>: A typical CNN comprises an input layer, convolution layer, pooling layer, fully connected layer, and output layer.</a:t>
            </a:r>
          </a:p>
          <a:p>
            <a:pPr>
              <a:buSzPct val="75000"/>
            </a:pPr>
            <a:r>
              <a:rPr lang="en-US" b="1" u="sng" dirty="0"/>
              <a:t>Diverse Algorithms</a:t>
            </a:r>
            <a:r>
              <a:rPr lang="en-US" dirty="0"/>
              <a:t>: Transformer models, Generative Adversarial Networks (GANs), and Graph Convolutional Neural Networks (GCNs) are increasingly utilized for breast image analysis.</a:t>
            </a:r>
            <a:endParaRPr lang="en-IN" dirty="0"/>
          </a:p>
        </p:txBody>
      </p:sp>
      <p:sp>
        <p:nvSpPr>
          <p:cNvPr id="4" name="Slide Number Placeholder 3">
            <a:extLst>
              <a:ext uri="{FF2B5EF4-FFF2-40B4-BE49-F238E27FC236}">
                <a16:creationId xmlns:a16="http://schemas.microsoft.com/office/drawing/2014/main" id="{02D1BE93-0C11-1062-0CC1-BC122F279B31}"/>
              </a:ext>
            </a:extLst>
          </p:cNvPr>
          <p:cNvSpPr>
            <a:spLocks noGrp="1"/>
          </p:cNvSpPr>
          <p:nvPr>
            <p:ph type="sldNum" sz="quarter" idx="12"/>
          </p:nvPr>
        </p:nvSpPr>
        <p:spPr/>
        <p:txBody>
          <a:bodyPr/>
          <a:lstStyle/>
          <a:p>
            <a:fld id="{71F92844-3EFD-430C-8B7E-C01D028202CF}" type="slidenum">
              <a:rPr lang="en-IN" smtClean="0"/>
              <a:t>13</a:t>
            </a:fld>
            <a:endParaRPr lang="en-IN"/>
          </a:p>
        </p:txBody>
      </p:sp>
    </p:spTree>
    <p:extLst>
      <p:ext uri="{BB962C8B-B14F-4D97-AF65-F5344CB8AC3E}">
        <p14:creationId xmlns:p14="http://schemas.microsoft.com/office/powerpoint/2010/main" val="1381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36FF8A3-E21C-BEE0-B44B-BFE199C0B6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98152"/>
            <a:ext cx="10905066" cy="526169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D3E5EBF-EC1C-7024-7BC3-DE9CEA6FA0FF}"/>
              </a:ext>
            </a:extLst>
          </p:cNvPr>
          <p:cNvSpPr>
            <a:spLocks noGrp="1"/>
          </p:cNvSpPr>
          <p:nvPr>
            <p:ph type="sldNum" sz="quarter" idx="12"/>
          </p:nvPr>
        </p:nvSpPr>
        <p:spPr/>
        <p:txBody>
          <a:bodyPr/>
          <a:lstStyle/>
          <a:p>
            <a:fld id="{71F92844-3EFD-430C-8B7E-C01D028202CF}" type="slidenum">
              <a:rPr lang="en-IN" smtClean="0"/>
              <a:t>14</a:t>
            </a:fld>
            <a:endParaRPr lang="en-IN"/>
          </a:p>
        </p:txBody>
      </p:sp>
    </p:spTree>
    <p:extLst>
      <p:ext uri="{BB962C8B-B14F-4D97-AF65-F5344CB8AC3E}">
        <p14:creationId xmlns:p14="http://schemas.microsoft.com/office/powerpoint/2010/main" val="108591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0E3C-036B-27D7-3338-3C120E2F9FF4}"/>
              </a:ext>
            </a:extLst>
          </p:cNvPr>
          <p:cNvSpPr>
            <a:spLocks noGrp="1"/>
          </p:cNvSpPr>
          <p:nvPr>
            <p:ph type="title"/>
          </p:nvPr>
        </p:nvSpPr>
        <p:spPr/>
        <p:txBody>
          <a:bodyPr/>
          <a:lstStyle/>
          <a:p>
            <a:r>
              <a:rPr lang="en-IN" dirty="0"/>
              <a:t>2. </a:t>
            </a:r>
            <a:r>
              <a:rPr lang="en-US" dirty="0"/>
              <a:t>Application of DL Algorithms in Breast Image Segmentation:</a:t>
            </a:r>
            <a:endParaRPr lang="en-IN" dirty="0"/>
          </a:p>
        </p:txBody>
      </p:sp>
      <p:sp>
        <p:nvSpPr>
          <p:cNvPr id="3" name="Content Placeholder 2">
            <a:extLst>
              <a:ext uri="{FF2B5EF4-FFF2-40B4-BE49-F238E27FC236}">
                <a16:creationId xmlns:a16="http://schemas.microsoft.com/office/drawing/2014/main" id="{BA4A5BA0-ACFE-0147-86A9-2621DEA4C9F1}"/>
              </a:ext>
            </a:extLst>
          </p:cNvPr>
          <p:cNvSpPr>
            <a:spLocks noGrp="1"/>
          </p:cNvSpPr>
          <p:nvPr>
            <p:ph idx="1"/>
          </p:nvPr>
        </p:nvSpPr>
        <p:spPr>
          <a:xfrm>
            <a:off x="838200" y="2006353"/>
            <a:ext cx="10515600" cy="4486522"/>
          </a:xfrm>
        </p:spPr>
        <p:txBody>
          <a:bodyPr>
            <a:normAutofit fontScale="62500" lnSpcReduction="20000"/>
          </a:bodyPr>
          <a:lstStyle/>
          <a:p>
            <a:pPr>
              <a:buSzPct val="75000"/>
            </a:pPr>
            <a:r>
              <a:rPr lang="en-US" b="1" u="sng" dirty="0"/>
              <a:t>Automatic Segmentation</a:t>
            </a:r>
            <a:r>
              <a:rPr lang="en-US" dirty="0"/>
              <a:t>: DL algorithms enable seamless segmentation of breast tumors in images, aiding in precise diagnosis and treatment planning.</a:t>
            </a:r>
          </a:p>
          <a:p>
            <a:pPr>
              <a:buSzPct val="75000"/>
            </a:pPr>
            <a:endParaRPr lang="en-US" dirty="0"/>
          </a:p>
          <a:p>
            <a:pPr>
              <a:buSzPct val="75000"/>
            </a:pPr>
            <a:r>
              <a:rPr lang="en-US" b="1" u="sng" dirty="0"/>
              <a:t>Popular Segmentation Models</a:t>
            </a:r>
            <a:r>
              <a:rPr lang="en-US" dirty="0"/>
              <a:t>: We utilize advanced models like V-Net, U-Net, </a:t>
            </a:r>
            <a:r>
              <a:rPr lang="en-US" dirty="0" err="1"/>
              <a:t>SegNet</a:t>
            </a:r>
            <a:r>
              <a:rPr lang="en-US" dirty="0"/>
              <a:t>, and </a:t>
            </a:r>
            <a:r>
              <a:rPr lang="en-US" dirty="0" err="1"/>
              <a:t>cGAN</a:t>
            </a:r>
            <a:r>
              <a:rPr lang="en-US" dirty="0"/>
              <a:t>, each designed to tackle specific segmentation challenges.</a:t>
            </a:r>
          </a:p>
          <a:p>
            <a:pPr>
              <a:buSzPct val="75000"/>
            </a:pPr>
            <a:endParaRPr lang="en-US" dirty="0"/>
          </a:p>
          <a:p>
            <a:pPr>
              <a:buSzPct val="75000"/>
            </a:pPr>
            <a:r>
              <a:rPr lang="en-US" b="1" u="sng" dirty="0"/>
              <a:t>U-Net's Versatility</a:t>
            </a:r>
            <a:r>
              <a:rPr lang="en-US" dirty="0"/>
              <a:t>: U-Net stands out for its effectiveness in </a:t>
            </a:r>
            <a:r>
              <a:rPr lang="en-US" dirty="0">
                <a:solidFill>
                  <a:schemeClr val="accent6">
                    <a:lumMod val="75000"/>
                  </a:schemeClr>
                </a:solidFill>
              </a:rPr>
              <a:t>blending low- and high-resolution image features</a:t>
            </a:r>
            <a:r>
              <a:rPr lang="en-US" dirty="0"/>
              <a:t>, making it a cornerstone in medical image segmentation.</a:t>
            </a:r>
          </a:p>
          <a:p>
            <a:pPr>
              <a:buSzPct val="75000"/>
            </a:pPr>
            <a:endParaRPr lang="en-US" dirty="0"/>
          </a:p>
          <a:p>
            <a:pPr>
              <a:buSzPct val="75000"/>
            </a:pPr>
            <a:r>
              <a:rPr lang="en-US" b="1" u="sng" dirty="0"/>
              <a:t>U-Net with Transformer Models</a:t>
            </a:r>
            <a:r>
              <a:rPr lang="en-US" dirty="0"/>
              <a:t>: By integrating U-Net with transformer models, we harness the power of </a:t>
            </a:r>
            <a:r>
              <a:rPr lang="en-US" dirty="0">
                <a:solidFill>
                  <a:schemeClr val="accent6">
                    <a:lumMod val="75000"/>
                  </a:schemeClr>
                </a:solidFill>
              </a:rPr>
              <a:t>convolution and self-attention strategies</a:t>
            </a:r>
            <a:r>
              <a:rPr lang="en-US" dirty="0"/>
              <a:t>, significantly improving segmentation accuracy.</a:t>
            </a:r>
          </a:p>
          <a:p>
            <a:pPr>
              <a:buSzPct val="75000"/>
            </a:pPr>
            <a:endParaRPr lang="en-US" dirty="0"/>
          </a:p>
          <a:p>
            <a:pPr>
              <a:buSzPct val="75000"/>
            </a:pPr>
            <a:r>
              <a:rPr lang="en-US" b="1" u="sng" dirty="0"/>
              <a:t>Innovative </a:t>
            </a:r>
            <a:r>
              <a:rPr lang="en-US" b="1" u="sng" dirty="0" err="1"/>
              <a:t>cGAN</a:t>
            </a:r>
            <a:r>
              <a:rPr lang="en-US" b="1" u="sng" dirty="0"/>
              <a:t> Segmentation</a:t>
            </a:r>
            <a:r>
              <a:rPr lang="en-US" dirty="0"/>
              <a:t>: Vivek et al. introduced a cutting-edge segmentation model based on </a:t>
            </a:r>
            <a:r>
              <a:rPr lang="en-US" dirty="0" err="1"/>
              <a:t>cGAN</a:t>
            </a:r>
            <a:r>
              <a:rPr lang="en-US" dirty="0"/>
              <a:t>, leveraging generative and adversarial networks to achieve </a:t>
            </a:r>
            <a:r>
              <a:rPr lang="en-US" dirty="0">
                <a:solidFill>
                  <a:schemeClr val="accent6">
                    <a:lumMod val="75000"/>
                  </a:schemeClr>
                </a:solidFill>
              </a:rPr>
              <a:t>precise tumor detection and segmentation</a:t>
            </a:r>
            <a:r>
              <a:rPr lang="en-US" dirty="0"/>
              <a:t>.</a:t>
            </a:r>
            <a:endParaRPr lang="en-IN" dirty="0"/>
          </a:p>
        </p:txBody>
      </p:sp>
      <p:sp>
        <p:nvSpPr>
          <p:cNvPr id="4" name="Slide Number Placeholder 3">
            <a:extLst>
              <a:ext uri="{FF2B5EF4-FFF2-40B4-BE49-F238E27FC236}">
                <a16:creationId xmlns:a16="http://schemas.microsoft.com/office/drawing/2014/main" id="{0F239A8B-AE01-8C31-7E08-21787DC3A70F}"/>
              </a:ext>
            </a:extLst>
          </p:cNvPr>
          <p:cNvSpPr>
            <a:spLocks noGrp="1"/>
          </p:cNvSpPr>
          <p:nvPr>
            <p:ph type="sldNum" sz="quarter" idx="12"/>
          </p:nvPr>
        </p:nvSpPr>
        <p:spPr/>
        <p:txBody>
          <a:bodyPr/>
          <a:lstStyle/>
          <a:p>
            <a:fld id="{71F92844-3EFD-430C-8B7E-C01D028202CF}" type="slidenum">
              <a:rPr lang="en-IN" smtClean="0"/>
              <a:t>15</a:t>
            </a:fld>
            <a:endParaRPr lang="en-IN"/>
          </a:p>
        </p:txBody>
      </p:sp>
    </p:spTree>
    <p:extLst>
      <p:ext uri="{BB962C8B-B14F-4D97-AF65-F5344CB8AC3E}">
        <p14:creationId xmlns:p14="http://schemas.microsoft.com/office/powerpoint/2010/main" val="204833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6553A3EA-3360-24F1-0A82-35C0044499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077"/>
          <a:stretch/>
        </p:blipFill>
        <p:spPr bwMode="auto">
          <a:xfrm>
            <a:off x="11035625" y="2869987"/>
            <a:ext cx="1931346" cy="11180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F8FCEEB-E223-CBB9-D8B7-7FCEF3F2FE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406" b="40254"/>
          <a:stretch/>
        </p:blipFill>
        <p:spPr bwMode="auto">
          <a:xfrm>
            <a:off x="8111417" y="2496945"/>
            <a:ext cx="3974774" cy="18641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Content Placeholder 3" descr="A diagram of a computer process&#10;&#10;Description automatically generated">
            <a:extLst>
              <a:ext uri="{FF2B5EF4-FFF2-40B4-BE49-F238E27FC236}">
                <a16:creationId xmlns:a16="http://schemas.microsoft.com/office/drawing/2014/main" id="{6A2618A6-A460-B8B0-3200-D4C79F51CA47}"/>
              </a:ext>
            </a:extLst>
          </p:cNvPr>
          <p:cNvPicPr>
            <a:picLocks noGrp="1" noChangeAspect="1"/>
          </p:cNvPicPr>
          <p:nvPr>
            <p:ph idx="1"/>
          </p:nvPr>
        </p:nvPicPr>
        <p:blipFill rotWithShape="1">
          <a:blip r:embed="rId3"/>
          <a:srcRect b="72827"/>
          <a:stretch/>
        </p:blipFill>
        <p:spPr>
          <a:xfrm>
            <a:off x="1912063" y="1781337"/>
            <a:ext cx="8367873" cy="3295326"/>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6F67C50D-57DF-2693-EFB2-A746FA1BDE74}"/>
              </a:ext>
            </a:extLst>
          </p:cNvPr>
          <p:cNvSpPr>
            <a:spLocks noGrp="1"/>
          </p:cNvSpPr>
          <p:nvPr>
            <p:ph type="sldNum" sz="quarter" idx="12"/>
          </p:nvPr>
        </p:nvSpPr>
        <p:spPr/>
        <p:txBody>
          <a:bodyPr/>
          <a:lstStyle/>
          <a:p>
            <a:fld id="{71F92844-3EFD-430C-8B7E-C01D028202CF}" type="slidenum">
              <a:rPr lang="en-IN" smtClean="0"/>
              <a:t>16</a:t>
            </a:fld>
            <a:endParaRPr lang="en-IN"/>
          </a:p>
        </p:txBody>
      </p:sp>
    </p:spTree>
    <p:extLst>
      <p:ext uri="{BB962C8B-B14F-4D97-AF65-F5344CB8AC3E}">
        <p14:creationId xmlns:p14="http://schemas.microsoft.com/office/powerpoint/2010/main" val="222147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A diagram of a computer process&#10;&#10;Description automatically generated">
            <a:extLst>
              <a:ext uri="{FF2B5EF4-FFF2-40B4-BE49-F238E27FC236}">
                <a16:creationId xmlns:a16="http://schemas.microsoft.com/office/drawing/2014/main" id="{DA3B983D-CF91-4BDF-6400-8A30C4FAEFAE}"/>
              </a:ext>
            </a:extLst>
          </p:cNvPr>
          <p:cNvPicPr>
            <a:picLocks noChangeAspect="1"/>
          </p:cNvPicPr>
          <p:nvPr/>
        </p:nvPicPr>
        <p:blipFill rotWithShape="1">
          <a:blip r:embed="rId2"/>
          <a:srcRect b="72827"/>
          <a:stretch/>
        </p:blipFill>
        <p:spPr>
          <a:xfrm>
            <a:off x="236706" y="2619857"/>
            <a:ext cx="4109336" cy="1618285"/>
          </a:xfrm>
          <a:prstGeom prst="rect">
            <a:avLst/>
          </a:prstGeom>
          <a:ln>
            <a:noFill/>
          </a:ln>
          <a:effectLst>
            <a:outerShdw blurRad="292100" dist="139700" dir="2700000" algn="tl" rotWithShape="0">
              <a:srgbClr val="333333">
                <a:alpha val="65000"/>
              </a:srgbClr>
            </a:outerShdw>
          </a:effectLst>
        </p:spPr>
      </p:pic>
      <p:pic>
        <p:nvPicPr>
          <p:cNvPr id="3076" name="Picture 4">
            <a:extLst>
              <a:ext uri="{FF2B5EF4-FFF2-40B4-BE49-F238E27FC236}">
                <a16:creationId xmlns:a16="http://schemas.microsoft.com/office/drawing/2014/main" id="{DEFC6762-783D-CA5A-27B9-CFEC4B3F32B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60077"/>
          <a:stretch/>
        </p:blipFill>
        <p:spPr bwMode="auto">
          <a:xfrm>
            <a:off x="8014782" y="2310976"/>
            <a:ext cx="3862691" cy="2236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5FDADACC-FDEE-566F-5AA8-8A6D199550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406" b="40254"/>
          <a:stretch/>
        </p:blipFill>
        <p:spPr bwMode="auto">
          <a:xfrm>
            <a:off x="1442324" y="1246496"/>
            <a:ext cx="9307351" cy="43650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ABEB9E7-37FD-5F61-258A-BD16D3478A7B}"/>
              </a:ext>
            </a:extLst>
          </p:cNvPr>
          <p:cNvSpPr>
            <a:spLocks noGrp="1"/>
          </p:cNvSpPr>
          <p:nvPr>
            <p:ph type="sldNum" sz="quarter" idx="12"/>
          </p:nvPr>
        </p:nvSpPr>
        <p:spPr/>
        <p:txBody>
          <a:bodyPr/>
          <a:lstStyle/>
          <a:p>
            <a:fld id="{71F92844-3EFD-430C-8B7E-C01D028202CF}" type="slidenum">
              <a:rPr lang="en-IN" smtClean="0"/>
              <a:t>17</a:t>
            </a:fld>
            <a:endParaRPr lang="en-IN"/>
          </a:p>
        </p:txBody>
      </p:sp>
    </p:spTree>
    <p:extLst>
      <p:ext uri="{BB962C8B-B14F-4D97-AF65-F5344CB8AC3E}">
        <p14:creationId xmlns:p14="http://schemas.microsoft.com/office/powerpoint/2010/main" val="3738623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494F7C1-3138-7205-D8FC-C36EBAFB998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7406" b="40254"/>
          <a:stretch/>
        </p:blipFill>
        <p:spPr bwMode="auto">
          <a:xfrm>
            <a:off x="573121" y="2327184"/>
            <a:ext cx="4699270" cy="22036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C007D5-A34A-7CD5-6F39-20647876B4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077"/>
          <a:stretch/>
        </p:blipFill>
        <p:spPr bwMode="auto">
          <a:xfrm>
            <a:off x="2722590" y="1409887"/>
            <a:ext cx="6975887" cy="4038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2F5CD7F-06D0-7D80-7260-9B870021CD2A}"/>
              </a:ext>
            </a:extLst>
          </p:cNvPr>
          <p:cNvSpPr>
            <a:spLocks noGrp="1"/>
          </p:cNvSpPr>
          <p:nvPr>
            <p:ph type="sldNum" sz="quarter" idx="12"/>
          </p:nvPr>
        </p:nvSpPr>
        <p:spPr/>
        <p:txBody>
          <a:bodyPr/>
          <a:lstStyle/>
          <a:p>
            <a:fld id="{71F92844-3EFD-430C-8B7E-C01D028202CF}" type="slidenum">
              <a:rPr lang="en-IN" smtClean="0"/>
              <a:t>18</a:t>
            </a:fld>
            <a:endParaRPr lang="en-IN"/>
          </a:p>
        </p:txBody>
      </p:sp>
    </p:spTree>
    <p:extLst>
      <p:ext uri="{BB962C8B-B14F-4D97-AF65-F5344CB8AC3E}">
        <p14:creationId xmlns:p14="http://schemas.microsoft.com/office/powerpoint/2010/main" val="2024998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2DBB-8316-D59A-6287-EA8B6DC0F9B4}"/>
              </a:ext>
            </a:extLst>
          </p:cNvPr>
          <p:cNvSpPr>
            <a:spLocks noGrp="1"/>
          </p:cNvSpPr>
          <p:nvPr>
            <p:ph type="title"/>
          </p:nvPr>
        </p:nvSpPr>
        <p:spPr/>
        <p:txBody>
          <a:bodyPr/>
          <a:lstStyle/>
          <a:p>
            <a:r>
              <a:rPr lang="en-IN" dirty="0"/>
              <a:t>Challenges in Breast </a:t>
            </a:r>
            <a:r>
              <a:rPr lang="en-IN" dirty="0" err="1"/>
              <a:t>Tumor</a:t>
            </a:r>
            <a:r>
              <a:rPr lang="en-IN" dirty="0"/>
              <a:t> Segmentation:</a:t>
            </a:r>
          </a:p>
        </p:txBody>
      </p:sp>
      <p:sp>
        <p:nvSpPr>
          <p:cNvPr id="3" name="Content Placeholder 2">
            <a:extLst>
              <a:ext uri="{FF2B5EF4-FFF2-40B4-BE49-F238E27FC236}">
                <a16:creationId xmlns:a16="http://schemas.microsoft.com/office/drawing/2014/main" id="{FB106141-4DF4-8DA5-590B-1F2B51375DFD}"/>
              </a:ext>
            </a:extLst>
          </p:cNvPr>
          <p:cNvSpPr>
            <a:spLocks noGrp="1"/>
          </p:cNvSpPr>
          <p:nvPr>
            <p:ph idx="1"/>
          </p:nvPr>
        </p:nvSpPr>
        <p:spPr/>
        <p:txBody>
          <a:bodyPr>
            <a:normAutofit/>
          </a:bodyPr>
          <a:lstStyle/>
          <a:p>
            <a:r>
              <a:rPr lang="en-US" b="1" dirty="0"/>
              <a:t>Segmentation Challenges</a:t>
            </a:r>
            <a:r>
              <a:rPr lang="en-US" dirty="0"/>
              <a:t>: Segmentation of breast tumors poses difficulties due to </a:t>
            </a:r>
            <a:r>
              <a:rPr lang="en-US" dirty="0">
                <a:solidFill>
                  <a:srgbClr val="00B050"/>
                </a:solidFill>
              </a:rPr>
              <a:t>blurred borders </a:t>
            </a:r>
            <a:r>
              <a:rPr lang="en-US" dirty="0"/>
              <a:t>and the </a:t>
            </a:r>
            <a:r>
              <a:rPr lang="en-US" dirty="0">
                <a:solidFill>
                  <a:srgbClr val="00B050"/>
                </a:solidFill>
              </a:rPr>
              <a:t>need to differentiate between various lesion types</a:t>
            </a:r>
            <a:r>
              <a:rPr lang="en-US" dirty="0"/>
              <a:t>.</a:t>
            </a:r>
          </a:p>
        </p:txBody>
      </p:sp>
      <p:sp>
        <p:nvSpPr>
          <p:cNvPr id="4" name="Slide Number Placeholder 3">
            <a:extLst>
              <a:ext uri="{FF2B5EF4-FFF2-40B4-BE49-F238E27FC236}">
                <a16:creationId xmlns:a16="http://schemas.microsoft.com/office/drawing/2014/main" id="{E6A819A9-0B25-BFCE-FF26-62AC8F93AAFF}"/>
              </a:ext>
            </a:extLst>
          </p:cNvPr>
          <p:cNvSpPr>
            <a:spLocks noGrp="1"/>
          </p:cNvSpPr>
          <p:nvPr>
            <p:ph type="sldNum" sz="quarter" idx="12"/>
          </p:nvPr>
        </p:nvSpPr>
        <p:spPr/>
        <p:txBody>
          <a:bodyPr/>
          <a:lstStyle/>
          <a:p>
            <a:fld id="{71F92844-3EFD-430C-8B7E-C01D028202CF}" type="slidenum">
              <a:rPr lang="en-IN" smtClean="0"/>
              <a:t>19</a:t>
            </a:fld>
            <a:endParaRPr lang="en-IN"/>
          </a:p>
        </p:txBody>
      </p:sp>
    </p:spTree>
    <p:extLst>
      <p:ext uri="{BB962C8B-B14F-4D97-AF65-F5344CB8AC3E}">
        <p14:creationId xmlns:p14="http://schemas.microsoft.com/office/powerpoint/2010/main" val="4901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A0B6-C8D0-D54F-8288-C0F7AD140C2E}"/>
              </a:ext>
            </a:extLst>
          </p:cNvPr>
          <p:cNvSpPr>
            <a:spLocks noGrp="1"/>
          </p:cNvSpPr>
          <p:nvPr>
            <p:ph type="title"/>
          </p:nvPr>
        </p:nvSpPr>
        <p:spPr/>
        <p:txBody>
          <a:bodyPr/>
          <a:lstStyle/>
          <a:p>
            <a:r>
              <a:rPr lang="en-IN" dirty="0"/>
              <a:t>Breast Cancer:</a:t>
            </a:r>
          </a:p>
        </p:txBody>
      </p:sp>
      <p:sp>
        <p:nvSpPr>
          <p:cNvPr id="3" name="Content Placeholder 2">
            <a:extLst>
              <a:ext uri="{FF2B5EF4-FFF2-40B4-BE49-F238E27FC236}">
                <a16:creationId xmlns:a16="http://schemas.microsoft.com/office/drawing/2014/main" id="{AFF3096C-F1D0-D226-6104-93679E9FB58E}"/>
              </a:ext>
            </a:extLst>
          </p:cNvPr>
          <p:cNvSpPr>
            <a:spLocks noGrp="1"/>
          </p:cNvSpPr>
          <p:nvPr>
            <p:ph idx="1"/>
          </p:nvPr>
        </p:nvSpPr>
        <p:spPr/>
        <p:txBody>
          <a:bodyPr/>
          <a:lstStyle/>
          <a:p>
            <a:r>
              <a:rPr lang="en-US" b="0" i="0" dirty="0">
                <a:solidFill>
                  <a:srgbClr val="212121"/>
                </a:solidFill>
                <a:effectLst/>
                <a:highlight>
                  <a:srgbClr val="FFFFFF"/>
                </a:highlight>
                <a:latin typeface="Cambria" panose="02040503050406030204" pitchFamily="18" charset="0"/>
              </a:rPr>
              <a:t>According to the latest global cancer burden data released by the </a:t>
            </a:r>
            <a:r>
              <a:rPr lang="en-US" b="0" i="0" dirty="0">
                <a:solidFill>
                  <a:schemeClr val="accent6"/>
                </a:solidFill>
                <a:effectLst/>
                <a:highlight>
                  <a:srgbClr val="FFFFFF"/>
                </a:highlight>
                <a:latin typeface="Cambria" panose="02040503050406030204" pitchFamily="18" charset="0"/>
              </a:rPr>
              <a:t>International Agency for Research on Cancer of the World Health Organization</a:t>
            </a:r>
            <a:r>
              <a:rPr lang="en-US" b="0" i="0" dirty="0">
                <a:solidFill>
                  <a:srgbClr val="212121"/>
                </a:solidFill>
                <a:effectLst/>
                <a:highlight>
                  <a:srgbClr val="FFFFFF"/>
                </a:highlight>
                <a:latin typeface="Cambria" panose="02040503050406030204" pitchFamily="18" charset="0"/>
              </a:rPr>
              <a:t> in 2020, breast cancer has the </a:t>
            </a:r>
            <a:r>
              <a:rPr lang="en-US" b="0" i="0" dirty="0">
                <a:solidFill>
                  <a:srgbClr val="C00000"/>
                </a:solidFill>
                <a:effectLst/>
                <a:highlight>
                  <a:srgbClr val="FFFFFF"/>
                </a:highlight>
                <a:latin typeface="Cambria" panose="02040503050406030204" pitchFamily="18" charset="0"/>
              </a:rPr>
              <a:t>highest morbidity and mortality of all cancers</a:t>
            </a:r>
            <a:r>
              <a:rPr lang="en-US" b="0" i="0" dirty="0">
                <a:solidFill>
                  <a:srgbClr val="212121"/>
                </a:solidFill>
                <a:effectLst/>
                <a:highlight>
                  <a:srgbClr val="FFFFFF"/>
                </a:highlight>
                <a:latin typeface="Cambria" panose="02040503050406030204" pitchFamily="18" charset="0"/>
              </a:rPr>
              <a:t> worldwide.</a:t>
            </a:r>
            <a:endParaRPr lang="en-US" baseline="30000" dirty="0">
              <a:solidFill>
                <a:srgbClr val="212121"/>
              </a:solidFill>
              <a:highlight>
                <a:srgbClr val="FFFFFF"/>
              </a:highlight>
              <a:latin typeface="Cambria" panose="02040503050406030204" pitchFamily="18" charset="0"/>
            </a:endParaRPr>
          </a:p>
          <a:p>
            <a:r>
              <a:rPr lang="en-US" b="0" i="0" dirty="0">
                <a:solidFill>
                  <a:srgbClr val="212121"/>
                </a:solidFill>
                <a:effectLst/>
                <a:highlight>
                  <a:srgbClr val="FFFFFF"/>
                </a:highlight>
                <a:latin typeface="Cambria" panose="02040503050406030204" pitchFamily="18" charset="0"/>
              </a:rPr>
              <a:t>Breast imaging significantly contributes to breast cancer management to reduce mortality.</a:t>
            </a:r>
            <a:endParaRPr lang="en-IN" dirty="0"/>
          </a:p>
        </p:txBody>
      </p:sp>
      <p:sp>
        <p:nvSpPr>
          <p:cNvPr id="4" name="Slide Number Placeholder 3">
            <a:extLst>
              <a:ext uri="{FF2B5EF4-FFF2-40B4-BE49-F238E27FC236}">
                <a16:creationId xmlns:a16="http://schemas.microsoft.com/office/drawing/2014/main" id="{976E7EDB-818E-890C-30FD-CEEDF8F4A10C}"/>
              </a:ext>
            </a:extLst>
          </p:cNvPr>
          <p:cNvSpPr>
            <a:spLocks noGrp="1"/>
          </p:cNvSpPr>
          <p:nvPr>
            <p:ph type="sldNum" sz="quarter" idx="12"/>
          </p:nvPr>
        </p:nvSpPr>
        <p:spPr/>
        <p:txBody>
          <a:bodyPr/>
          <a:lstStyle/>
          <a:p>
            <a:fld id="{71F92844-3EFD-430C-8B7E-C01D028202CF}" type="slidenum">
              <a:rPr lang="en-IN" smtClean="0"/>
              <a:t>2</a:t>
            </a:fld>
            <a:endParaRPr lang="en-IN"/>
          </a:p>
        </p:txBody>
      </p:sp>
    </p:spTree>
    <p:extLst>
      <p:ext uri="{BB962C8B-B14F-4D97-AF65-F5344CB8AC3E}">
        <p14:creationId xmlns:p14="http://schemas.microsoft.com/office/powerpoint/2010/main" val="381764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843E-F9AD-ED2C-F81A-F94828050CD6}"/>
              </a:ext>
            </a:extLst>
          </p:cNvPr>
          <p:cNvSpPr>
            <a:spLocks noGrp="1"/>
          </p:cNvSpPr>
          <p:nvPr>
            <p:ph type="title"/>
          </p:nvPr>
        </p:nvSpPr>
        <p:spPr/>
        <p:txBody>
          <a:bodyPr/>
          <a:lstStyle/>
          <a:p>
            <a:r>
              <a:rPr lang="en-IN" dirty="0"/>
              <a:t>3. </a:t>
            </a:r>
            <a:r>
              <a:rPr lang="en-US" dirty="0"/>
              <a:t>Application of DL Algorithms in Breast Image Detection and Classification:</a:t>
            </a:r>
            <a:endParaRPr lang="en-IN" dirty="0"/>
          </a:p>
        </p:txBody>
      </p:sp>
      <p:sp>
        <p:nvSpPr>
          <p:cNvPr id="3" name="Content Placeholder 2">
            <a:extLst>
              <a:ext uri="{FF2B5EF4-FFF2-40B4-BE49-F238E27FC236}">
                <a16:creationId xmlns:a16="http://schemas.microsoft.com/office/drawing/2014/main" id="{A0C3EAC4-3DF4-6C4D-F29F-9C12A0E8CD4E}"/>
              </a:ext>
            </a:extLst>
          </p:cNvPr>
          <p:cNvSpPr>
            <a:spLocks noGrp="1"/>
          </p:cNvSpPr>
          <p:nvPr>
            <p:ph idx="1"/>
          </p:nvPr>
        </p:nvSpPr>
        <p:spPr>
          <a:xfrm>
            <a:off x="838200" y="1856232"/>
            <a:ext cx="10515600" cy="4755737"/>
          </a:xfrm>
        </p:spPr>
        <p:txBody>
          <a:bodyPr>
            <a:normAutofit fontScale="77500" lnSpcReduction="20000"/>
          </a:bodyPr>
          <a:lstStyle/>
          <a:p>
            <a:pPr>
              <a:buSzPct val="75000"/>
            </a:pPr>
            <a:r>
              <a:rPr lang="en-US" sz="3300" b="1" dirty="0"/>
              <a:t>Primary Focus</a:t>
            </a:r>
            <a:r>
              <a:rPr lang="en-US" sz="3300" dirty="0"/>
              <a:t>: Breast imaging analysis mainly revolves around </a:t>
            </a:r>
            <a:r>
              <a:rPr lang="en-US" sz="3300" dirty="0">
                <a:solidFill>
                  <a:srgbClr val="00B050"/>
                </a:solidFill>
              </a:rPr>
              <a:t>detecting abnormalities </a:t>
            </a:r>
            <a:r>
              <a:rPr lang="en-US" sz="3300" dirty="0"/>
              <a:t>and </a:t>
            </a:r>
            <a:r>
              <a:rPr lang="en-US" sz="3300" dirty="0">
                <a:solidFill>
                  <a:srgbClr val="00B050"/>
                </a:solidFill>
              </a:rPr>
              <a:t>classifying them accurately</a:t>
            </a:r>
            <a:r>
              <a:rPr lang="en-US" sz="3300" dirty="0"/>
              <a:t>, which DL algorithms excel at.</a:t>
            </a:r>
          </a:p>
          <a:p>
            <a:pPr>
              <a:buSzPct val="75000"/>
            </a:pPr>
            <a:endParaRPr lang="en-US" sz="3300" dirty="0"/>
          </a:p>
          <a:p>
            <a:pPr>
              <a:buSzPct val="75000"/>
            </a:pPr>
            <a:r>
              <a:rPr lang="en-US" sz="3300" b="1" dirty="0"/>
              <a:t>Detection Models</a:t>
            </a:r>
            <a:r>
              <a:rPr lang="en-US" sz="3300" dirty="0"/>
              <a:t>: YOLO and ROI-CNN are commonly used for detecting breast masses, offering high accuracy and efficiency.</a:t>
            </a:r>
          </a:p>
          <a:p>
            <a:pPr>
              <a:buSzPct val="75000"/>
            </a:pPr>
            <a:endParaRPr lang="en-US" sz="3300" dirty="0"/>
          </a:p>
          <a:p>
            <a:pPr>
              <a:buSzPct val="75000"/>
            </a:pPr>
            <a:r>
              <a:rPr lang="en-US" sz="3300" b="1" dirty="0"/>
              <a:t>Classification Models</a:t>
            </a:r>
            <a:r>
              <a:rPr lang="en-US" sz="3300" dirty="0"/>
              <a:t>: Models like </a:t>
            </a:r>
            <a:r>
              <a:rPr lang="en-US" sz="3300" dirty="0" err="1"/>
              <a:t>GoogLeNet</a:t>
            </a:r>
            <a:r>
              <a:rPr lang="en-US" sz="3300" dirty="0"/>
              <a:t>, </a:t>
            </a:r>
            <a:r>
              <a:rPr lang="en-US" sz="3300" dirty="0" err="1"/>
              <a:t>AlexNet</a:t>
            </a:r>
            <a:r>
              <a:rPr lang="en-US" sz="3300" dirty="0"/>
              <a:t>, </a:t>
            </a:r>
            <a:r>
              <a:rPr lang="en-US" sz="3300" dirty="0" err="1"/>
              <a:t>ResNet</a:t>
            </a:r>
            <a:r>
              <a:rPr lang="en-US" sz="3300" dirty="0"/>
              <a:t>, VGG, and YOLO are employed for </a:t>
            </a:r>
            <a:r>
              <a:rPr lang="en-US" sz="3300" dirty="0">
                <a:solidFill>
                  <a:srgbClr val="00B050"/>
                </a:solidFill>
              </a:rPr>
              <a:t>precise classification </a:t>
            </a:r>
            <a:r>
              <a:rPr lang="en-US" sz="3300" dirty="0"/>
              <a:t>of breast lesions, aiding in treatment planning.</a:t>
            </a:r>
          </a:p>
          <a:p>
            <a:pPr marL="0" indent="0">
              <a:buSzPct val="75000"/>
              <a:buNone/>
            </a:pPr>
            <a:endParaRPr lang="en-US" sz="3300" dirty="0"/>
          </a:p>
          <a:p>
            <a:pPr>
              <a:buSzPct val="75000"/>
            </a:pPr>
            <a:r>
              <a:rPr lang="en-US" sz="3300" b="1" dirty="0"/>
              <a:t>Challenges</a:t>
            </a:r>
            <a:r>
              <a:rPr lang="en-US" sz="3300" dirty="0"/>
              <a:t>: Challenges like model limitations and the "black box" problem still persist. </a:t>
            </a:r>
            <a:endParaRPr lang="en-IN" dirty="0"/>
          </a:p>
        </p:txBody>
      </p:sp>
      <p:sp>
        <p:nvSpPr>
          <p:cNvPr id="4" name="Slide Number Placeholder 3">
            <a:extLst>
              <a:ext uri="{FF2B5EF4-FFF2-40B4-BE49-F238E27FC236}">
                <a16:creationId xmlns:a16="http://schemas.microsoft.com/office/drawing/2014/main" id="{C020315D-3FEF-20A7-B932-704133F1880D}"/>
              </a:ext>
            </a:extLst>
          </p:cNvPr>
          <p:cNvSpPr>
            <a:spLocks noGrp="1"/>
          </p:cNvSpPr>
          <p:nvPr>
            <p:ph type="sldNum" sz="quarter" idx="12"/>
          </p:nvPr>
        </p:nvSpPr>
        <p:spPr/>
        <p:txBody>
          <a:bodyPr/>
          <a:lstStyle/>
          <a:p>
            <a:fld id="{71F92844-3EFD-430C-8B7E-C01D028202CF}" type="slidenum">
              <a:rPr lang="en-IN" smtClean="0"/>
              <a:t>20</a:t>
            </a:fld>
            <a:endParaRPr lang="en-IN"/>
          </a:p>
        </p:txBody>
      </p:sp>
    </p:spTree>
    <p:extLst>
      <p:ext uri="{BB962C8B-B14F-4D97-AF65-F5344CB8AC3E}">
        <p14:creationId xmlns:p14="http://schemas.microsoft.com/office/powerpoint/2010/main" val="321508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8841-0A1B-6A96-A864-93FE470A7DB9}"/>
              </a:ext>
            </a:extLst>
          </p:cNvPr>
          <p:cNvSpPr>
            <a:spLocks noGrp="1"/>
          </p:cNvSpPr>
          <p:nvPr>
            <p:ph type="title"/>
          </p:nvPr>
        </p:nvSpPr>
        <p:spPr/>
        <p:txBody>
          <a:bodyPr/>
          <a:lstStyle/>
          <a:p>
            <a:r>
              <a:rPr lang="en-IN" dirty="0"/>
              <a:t>4. </a:t>
            </a:r>
            <a:r>
              <a:rPr lang="en-US" dirty="0"/>
              <a:t>Application of DL Algorithms in Sample Labeling:</a:t>
            </a:r>
            <a:endParaRPr lang="en-IN" dirty="0"/>
          </a:p>
        </p:txBody>
      </p:sp>
      <p:sp>
        <p:nvSpPr>
          <p:cNvPr id="3" name="Content Placeholder 2">
            <a:extLst>
              <a:ext uri="{FF2B5EF4-FFF2-40B4-BE49-F238E27FC236}">
                <a16:creationId xmlns:a16="http://schemas.microsoft.com/office/drawing/2014/main" id="{478D6152-50A7-733C-C693-6E6839614B4D}"/>
              </a:ext>
            </a:extLst>
          </p:cNvPr>
          <p:cNvSpPr>
            <a:spLocks noGrp="1"/>
          </p:cNvSpPr>
          <p:nvPr>
            <p:ph idx="1"/>
          </p:nvPr>
        </p:nvSpPr>
        <p:spPr>
          <a:xfrm>
            <a:off x="838200" y="2001382"/>
            <a:ext cx="10702771" cy="4253114"/>
          </a:xfrm>
        </p:spPr>
        <p:txBody>
          <a:bodyPr>
            <a:noAutofit/>
          </a:bodyPr>
          <a:lstStyle/>
          <a:p>
            <a:pPr>
              <a:buSzPct val="75000"/>
            </a:pPr>
            <a:r>
              <a:rPr lang="en-US" sz="2400" b="1" dirty="0"/>
              <a:t>Challenges</a:t>
            </a:r>
            <a:r>
              <a:rPr lang="en-US" sz="2400" dirty="0"/>
              <a:t>: </a:t>
            </a:r>
            <a:r>
              <a:rPr lang="en-US" sz="2400" dirty="0">
                <a:solidFill>
                  <a:schemeClr val="accent2"/>
                </a:solidFill>
              </a:rPr>
              <a:t>Limited availability of high-quality labeled data </a:t>
            </a:r>
            <a:r>
              <a:rPr lang="en-US" sz="2400" dirty="0"/>
              <a:t>presents a significant obstacle in medical imaging AI studies, compounded by high labeling costs and small sample sizes in breast imaging.</a:t>
            </a:r>
          </a:p>
          <a:p>
            <a:pPr marL="0" indent="0">
              <a:buSzPct val="75000"/>
              <a:buNone/>
            </a:pPr>
            <a:endParaRPr lang="en-US" sz="2400" dirty="0"/>
          </a:p>
          <a:p>
            <a:pPr>
              <a:buSzPct val="75000"/>
            </a:pPr>
            <a:r>
              <a:rPr lang="en-US" sz="2400" b="1" dirty="0"/>
              <a:t>Weakly Supervised Learning Methods</a:t>
            </a:r>
            <a:r>
              <a:rPr lang="en-US" sz="2400" dirty="0"/>
              <a:t>: Researchers have devised weakly supervised learning approaches to tackle these challenges by </a:t>
            </a:r>
            <a:r>
              <a:rPr lang="en-US" sz="2400" dirty="0">
                <a:solidFill>
                  <a:schemeClr val="accent2"/>
                </a:solidFill>
              </a:rPr>
              <a:t>combining weakly annotated datasets with small strongly annotated datasets</a:t>
            </a:r>
            <a:r>
              <a:rPr lang="en-US" sz="2400" dirty="0"/>
              <a:t>.</a:t>
            </a:r>
          </a:p>
          <a:p>
            <a:pPr marL="0" indent="0">
              <a:buSzPct val="75000"/>
              <a:buNone/>
            </a:pPr>
            <a:endParaRPr lang="en-US" sz="2400" dirty="0"/>
          </a:p>
          <a:p>
            <a:pPr>
              <a:buSzPct val="75000"/>
            </a:pPr>
            <a:r>
              <a:rPr lang="en-US" sz="2400" b="1" dirty="0"/>
              <a:t>Benefits</a:t>
            </a:r>
            <a:r>
              <a:rPr lang="en-US" sz="2400" dirty="0"/>
              <a:t>: Weakly supervised learning methods offer advantages such as </a:t>
            </a:r>
            <a:r>
              <a:rPr lang="en-US" sz="2400" dirty="0">
                <a:solidFill>
                  <a:schemeClr val="accent2"/>
                </a:solidFill>
              </a:rPr>
              <a:t>reduced training costs and improved accuracy</a:t>
            </a:r>
            <a:r>
              <a:rPr lang="en-US" sz="2400" dirty="0"/>
              <a:t>, making them invaluable in scenarios with limited labeled data.</a:t>
            </a:r>
          </a:p>
        </p:txBody>
      </p:sp>
      <p:sp>
        <p:nvSpPr>
          <p:cNvPr id="4" name="Slide Number Placeholder 3">
            <a:extLst>
              <a:ext uri="{FF2B5EF4-FFF2-40B4-BE49-F238E27FC236}">
                <a16:creationId xmlns:a16="http://schemas.microsoft.com/office/drawing/2014/main" id="{5E7593F5-F20A-88A5-3C47-290D46F79C04}"/>
              </a:ext>
            </a:extLst>
          </p:cNvPr>
          <p:cNvSpPr>
            <a:spLocks noGrp="1"/>
          </p:cNvSpPr>
          <p:nvPr>
            <p:ph type="sldNum" sz="quarter" idx="12"/>
          </p:nvPr>
        </p:nvSpPr>
        <p:spPr/>
        <p:txBody>
          <a:bodyPr/>
          <a:lstStyle/>
          <a:p>
            <a:fld id="{71F92844-3EFD-430C-8B7E-C01D028202CF}" type="slidenum">
              <a:rPr lang="en-IN" smtClean="0"/>
              <a:t>21</a:t>
            </a:fld>
            <a:endParaRPr lang="en-IN"/>
          </a:p>
        </p:txBody>
      </p:sp>
    </p:spTree>
    <p:extLst>
      <p:ext uri="{BB962C8B-B14F-4D97-AF65-F5344CB8AC3E}">
        <p14:creationId xmlns:p14="http://schemas.microsoft.com/office/powerpoint/2010/main" val="48593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8C2EA-6BA1-11F9-A6D4-658B4289D293}"/>
              </a:ext>
            </a:extLst>
          </p:cNvPr>
          <p:cNvSpPr>
            <a:spLocks noGrp="1"/>
          </p:cNvSpPr>
          <p:nvPr>
            <p:ph type="title"/>
          </p:nvPr>
        </p:nvSpPr>
        <p:spPr>
          <a:xfrm>
            <a:off x="3215729" y="1764407"/>
            <a:ext cx="6167968" cy="2310312"/>
          </a:xfrm>
        </p:spPr>
        <p:txBody>
          <a:bodyPr vert="horz" lIns="91440" tIns="45720" rIns="91440" bIns="45720" rtlCol="0" anchor="b">
            <a:normAutofit/>
          </a:bodyPr>
          <a:lstStyle/>
          <a:p>
            <a:pPr algn="ctr"/>
            <a:r>
              <a:rPr lang="en-IN" sz="5400" dirty="0"/>
              <a:t>Status of Clinical Research</a:t>
            </a:r>
            <a:endParaRPr lang="en-US" sz="5200" kern="1200" dirty="0">
              <a:solidFill>
                <a:schemeClr val="tx2"/>
              </a:solidFill>
              <a:latin typeface="+mj-lt"/>
              <a:ea typeface="+mj-ea"/>
              <a:cs typeface="+mj-cs"/>
            </a:endParaRPr>
          </a:p>
        </p:txBody>
      </p:sp>
      <p:sp>
        <p:nvSpPr>
          <p:cNvPr id="3" name="Slide Number Placeholder 2">
            <a:extLst>
              <a:ext uri="{FF2B5EF4-FFF2-40B4-BE49-F238E27FC236}">
                <a16:creationId xmlns:a16="http://schemas.microsoft.com/office/drawing/2014/main" id="{75AF1DD3-2FC0-5337-5390-7BAB262916BB}"/>
              </a:ext>
            </a:extLst>
          </p:cNvPr>
          <p:cNvSpPr>
            <a:spLocks noGrp="1"/>
          </p:cNvSpPr>
          <p:nvPr>
            <p:ph type="sldNum" sz="quarter" idx="12"/>
          </p:nvPr>
        </p:nvSpPr>
        <p:spPr/>
        <p:txBody>
          <a:bodyPr/>
          <a:lstStyle/>
          <a:p>
            <a:fld id="{71F92844-3EFD-430C-8B7E-C01D028202CF}" type="slidenum">
              <a:rPr lang="en-IN" smtClean="0"/>
              <a:t>22</a:t>
            </a:fld>
            <a:endParaRPr lang="en-IN"/>
          </a:p>
        </p:txBody>
      </p:sp>
    </p:spTree>
    <p:extLst>
      <p:ext uri="{BB962C8B-B14F-4D97-AF65-F5344CB8AC3E}">
        <p14:creationId xmlns:p14="http://schemas.microsoft.com/office/powerpoint/2010/main" val="3160359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7FBD-1884-C9CA-CF7B-A728BE33CCDB}"/>
              </a:ext>
            </a:extLst>
          </p:cNvPr>
          <p:cNvSpPr>
            <a:spLocks noGrp="1"/>
          </p:cNvSpPr>
          <p:nvPr>
            <p:ph type="title"/>
          </p:nvPr>
        </p:nvSpPr>
        <p:spPr/>
        <p:txBody>
          <a:bodyPr/>
          <a:lstStyle/>
          <a:p>
            <a:r>
              <a:rPr lang="en-IN" dirty="0"/>
              <a:t>1. Screening:</a:t>
            </a:r>
          </a:p>
        </p:txBody>
      </p:sp>
      <p:sp>
        <p:nvSpPr>
          <p:cNvPr id="3" name="Content Placeholder 2">
            <a:extLst>
              <a:ext uri="{FF2B5EF4-FFF2-40B4-BE49-F238E27FC236}">
                <a16:creationId xmlns:a16="http://schemas.microsoft.com/office/drawing/2014/main" id="{2EE13627-312A-029B-6E1E-95E531F2A63E}"/>
              </a:ext>
            </a:extLst>
          </p:cNvPr>
          <p:cNvSpPr>
            <a:spLocks noGrp="1"/>
          </p:cNvSpPr>
          <p:nvPr>
            <p:ph idx="1"/>
          </p:nvPr>
        </p:nvSpPr>
        <p:spPr/>
        <p:txBody>
          <a:bodyPr>
            <a:normAutofit/>
          </a:bodyPr>
          <a:lstStyle/>
          <a:p>
            <a:pPr marL="0" indent="0">
              <a:buNone/>
            </a:pPr>
            <a:r>
              <a:rPr lang="en-IN" b="1" dirty="0"/>
              <a:t>Mammography (MG) with AI</a:t>
            </a:r>
            <a:r>
              <a:rPr lang="en-IN" dirty="0"/>
              <a:t>: AI enhances MG examinations by </a:t>
            </a:r>
            <a:r>
              <a:rPr lang="en-IN" u="sng" dirty="0"/>
              <a:t>improving breast cancer detection sensitivity, reducing recalls and biopsies, and decreasing interpretation time</a:t>
            </a:r>
            <a:r>
              <a:rPr lang="en-IN" dirty="0"/>
              <a:t>.</a:t>
            </a:r>
          </a:p>
          <a:p>
            <a:pPr marL="0" indent="0">
              <a:buNone/>
            </a:pPr>
            <a:endParaRPr lang="en-IN" dirty="0"/>
          </a:p>
          <a:p>
            <a:pPr lvl="1"/>
            <a:r>
              <a:rPr lang="en-IN" dirty="0"/>
              <a:t>Large-scale MG data-based AI models </a:t>
            </a:r>
            <a:r>
              <a:rPr lang="en-IN" dirty="0">
                <a:solidFill>
                  <a:schemeClr val="accent6"/>
                </a:solidFill>
              </a:rPr>
              <a:t>significantly improve lesion detection</a:t>
            </a:r>
            <a:r>
              <a:rPr lang="en-IN" dirty="0"/>
              <a:t>, aiding radiologists in diagnosis with enhanced efficacy.</a:t>
            </a:r>
          </a:p>
          <a:p>
            <a:pPr lvl="1"/>
            <a:r>
              <a:rPr lang="en-IN" dirty="0"/>
              <a:t>DL models combined with clinical factors achieve </a:t>
            </a:r>
            <a:r>
              <a:rPr lang="en-IN" dirty="0">
                <a:solidFill>
                  <a:schemeClr val="accent6"/>
                </a:solidFill>
              </a:rPr>
              <a:t>high accuracy in predicting microcalcifications</a:t>
            </a:r>
            <a:r>
              <a:rPr lang="en-IN" dirty="0"/>
              <a:t>, surpassing junior radiologists’ performance.</a:t>
            </a:r>
          </a:p>
          <a:p>
            <a:pPr lvl="1"/>
            <a:r>
              <a:rPr lang="en-IN" dirty="0"/>
              <a:t>AI systems </a:t>
            </a:r>
            <a:r>
              <a:rPr lang="en-IN" dirty="0">
                <a:solidFill>
                  <a:schemeClr val="accent6"/>
                </a:solidFill>
              </a:rPr>
              <a:t>assist in preselecting screening items</a:t>
            </a:r>
            <a:r>
              <a:rPr lang="en-IN" dirty="0"/>
              <a:t>, reducing radiologists' workload without compromising diagnostic accuracy.</a:t>
            </a:r>
          </a:p>
        </p:txBody>
      </p:sp>
      <p:sp>
        <p:nvSpPr>
          <p:cNvPr id="4" name="Slide Number Placeholder 3">
            <a:extLst>
              <a:ext uri="{FF2B5EF4-FFF2-40B4-BE49-F238E27FC236}">
                <a16:creationId xmlns:a16="http://schemas.microsoft.com/office/drawing/2014/main" id="{3FC2504C-D3F5-8B8C-A5A2-BDD20EC8D337}"/>
              </a:ext>
            </a:extLst>
          </p:cNvPr>
          <p:cNvSpPr>
            <a:spLocks noGrp="1"/>
          </p:cNvSpPr>
          <p:nvPr>
            <p:ph type="sldNum" sz="quarter" idx="12"/>
          </p:nvPr>
        </p:nvSpPr>
        <p:spPr/>
        <p:txBody>
          <a:bodyPr/>
          <a:lstStyle/>
          <a:p>
            <a:fld id="{71F92844-3EFD-430C-8B7E-C01D028202CF}" type="slidenum">
              <a:rPr lang="en-IN" smtClean="0"/>
              <a:t>23</a:t>
            </a:fld>
            <a:endParaRPr lang="en-IN"/>
          </a:p>
        </p:txBody>
      </p:sp>
    </p:spTree>
    <p:extLst>
      <p:ext uri="{BB962C8B-B14F-4D97-AF65-F5344CB8AC3E}">
        <p14:creationId xmlns:p14="http://schemas.microsoft.com/office/powerpoint/2010/main" val="99084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1191-3464-E662-8FD6-2F561A0A8AB9}"/>
              </a:ext>
            </a:extLst>
          </p:cNvPr>
          <p:cNvSpPr>
            <a:spLocks noGrp="1"/>
          </p:cNvSpPr>
          <p:nvPr>
            <p:ph type="title"/>
          </p:nvPr>
        </p:nvSpPr>
        <p:spPr/>
        <p:txBody>
          <a:bodyPr/>
          <a:lstStyle/>
          <a:p>
            <a:r>
              <a:rPr lang="en-IN" dirty="0"/>
              <a:t>1. Screening:</a:t>
            </a:r>
          </a:p>
        </p:txBody>
      </p:sp>
      <p:sp>
        <p:nvSpPr>
          <p:cNvPr id="3" name="Content Placeholder 2">
            <a:extLst>
              <a:ext uri="{FF2B5EF4-FFF2-40B4-BE49-F238E27FC236}">
                <a16:creationId xmlns:a16="http://schemas.microsoft.com/office/drawing/2014/main" id="{0BFA2308-4AB4-0CEC-5AD6-E33C28587EDE}"/>
              </a:ext>
            </a:extLst>
          </p:cNvPr>
          <p:cNvSpPr>
            <a:spLocks noGrp="1"/>
          </p:cNvSpPr>
          <p:nvPr>
            <p:ph idx="1"/>
          </p:nvPr>
        </p:nvSpPr>
        <p:spPr/>
        <p:txBody>
          <a:bodyPr/>
          <a:lstStyle/>
          <a:p>
            <a:pPr marL="0" indent="0">
              <a:buNone/>
            </a:pPr>
            <a:r>
              <a:rPr lang="en-US" b="1" dirty="0"/>
              <a:t>Breast Ultrasound (US) and MRI</a:t>
            </a:r>
            <a:r>
              <a:rPr lang="en-US" dirty="0"/>
              <a:t>: DL-based CAD systems </a:t>
            </a:r>
            <a:r>
              <a:rPr lang="en-US" u="sng" dirty="0"/>
              <a:t>enhance screening accuracy and efficiency</a:t>
            </a:r>
            <a:r>
              <a:rPr lang="en-US" dirty="0"/>
              <a:t>, particularly in dense breast tissue.</a:t>
            </a:r>
          </a:p>
          <a:p>
            <a:pPr lvl="1"/>
            <a:endParaRPr lang="en-US" dirty="0"/>
          </a:p>
          <a:p>
            <a:pPr lvl="1"/>
            <a:r>
              <a:rPr lang="en-US" dirty="0"/>
              <a:t>Automated diagnosis models based on DL </a:t>
            </a:r>
            <a:r>
              <a:rPr lang="en-US" dirty="0">
                <a:solidFill>
                  <a:schemeClr val="accent6"/>
                </a:solidFill>
              </a:rPr>
              <a:t>improve the efficiency and reliability of breast cancer screening</a:t>
            </a:r>
            <a:r>
              <a:rPr lang="en-US" dirty="0"/>
              <a:t> by identifying malignant tumors and solid nodules.</a:t>
            </a:r>
          </a:p>
          <a:p>
            <a:pPr lvl="1"/>
            <a:r>
              <a:rPr lang="en-US" dirty="0"/>
              <a:t>CAD systems optimize the efficacy of MRI in detecting and segmenting </a:t>
            </a:r>
            <a:r>
              <a:rPr lang="en-US" dirty="0" err="1"/>
              <a:t>nonmass</a:t>
            </a:r>
            <a:r>
              <a:rPr lang="en-US" dirty="0"/>
              <a:t>-enhanced lesions, </a:t>
            </a:r>
            <a:r>
              <a:rPr lang="en-US" dirty="0">
                <a:solidFill>
                  <a:schemeClr val="accent6"/>
                </a:solidFill>
              </a:rPr>
              <a:t>reducing false-positive rates</a:t>
            </a:r>
            <a:r>
              <a:rPr lang="en-US" dirty="0"/>
              <a:t>.</a:t>
            </a:r>
            <a:endParaRPr lang="en-IN" dirty="0"/>
          </a:p>
        </p:txBody>
      </p:sp>
      <p:sp>
        <p:nvSpPr>
          <p:cNvPr id="4" name="Slide Number Placeholder 3">
            <a:extLst>
              <a:ext uri="{FF2B5EF4-FFF2-40B4-BE49-F238E27FC236}">
                <a16:creationId xmlns:a16="http://schemas.microsoft.com/office/drawing/2014/main" id="{F0E6B759-41EA-BDFA-1CC9-F99BB3B8039C}"/>
              </a:ext>
            </a:extLst>
          </p:cNvPr>
          <p:cNvSpPr>
            <a:spLocks noGrp="1"/>
          </p:cNvSpPr>
          <p:nvPr>
            <p:ph type="sldNum" sz="quarter" idx="12"/>
          </p:nvPr>
        </p:nvSpPr>
        <p:spPr/>
        <p:txBody>
          <a:bodyPr/>
          <a:lstStyle/>
          <a:p>
            <a:fld id="{71F92844-3EFD-430C-8B7E-C01D028202CF}" type="slidenum">
              <a:rPr lang="en-IN" smtClean="0"/>
              <a:t>24</a:t>
            </a:fld>
            <a:endParaRPr lang="en-IN"/>
          </a:p>
        </p:txBody>
      </p:sp>
    </p:spTree>
    <p:extLst>
      <p:ext uri="{BB962C8B-B14F-4D97-AF65-F5344CB8AC3E}">
        <p14:creationId xmlns:p14="http://schemas.microsoft.com/office/powerpoint/2010/main" val="148215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A70E-D283-E5BC-284B-366A8C927224}"/>
              </a:ext>
            </a:extLst>
          </p:cNvPr>
          <p:cNvSpPr>
            <a:spLocks noGrp="1"/>
          </p:cNvSpPr>
          <p:nvPr>
            <p:ph type="title"/>
          </p:nvPr>
        </p:nvSpPr>
        <p:spPr/>
        <p:txBody>
          <a:bodyPr/>
          <a:lstStyle/>
          <a:p>
            <a:r>
              <a:rPr lang="en-IN" dirty="0"/>
              <a:t>2. Feature Identification:</a:t>
            </a:r>
          </a:p>
        </p:txBody>
      </p:sp>
      <p:sp>
        <p:nvSpPr>
          <p:cNvPr id="3" name="Content Placeholder 2">
            <a:extLst>
              <a:ext uri="{FF2B5EF4-FFF2-40B4-BE49-F238E27FC236}">
                <a16:creationId xmlns:a16="http://schemas.microsoft.com/office/drawing/2014/main" id="{76725F35-4678-0A82-32BF-FB12A87352C8}"/>
              </a:ext>
            </a:extLst>
          </p:cNvPr>
          <p:cNvSpPr>
            <a:spLocks noGrp="1"/>
          </p:cNvSpPr>
          <p:nvPr>
            <p:ph idx="1"/>
          </p:nvPr>
        </p:nvSpPr>
        <p:spPr>
          <a:xfrm>
            <a:off x="838200" y="1882066"/>
            <a:ext cx="10515600" cy="4294897"/>
          </a:xfrm>
        </p:spPr>
        <p:txBody>
          <a:bodyPr>
            <a:normAutofit/>
          </a:bodyPr>
          <a:lstStyle/>
          <a:p>
            <a:pPr marL="0" indent="0">
              <a:buNone/>
            </a:pPr>
            <a:r>
              <a:rPr lang="en-IN" b="1" dirty="0"/>
              <a:t>Differential Diagnosis</a:t>
            </a:r>
            <a:r>
              <a:rPr lang="en-IN" dirty="0"/>
              <a:t>: AI models, especially CNNs, excel in </a:t>
            </a:r>
            <a:r>
              <a:rPr lang="en-IN" u="sng" dirty="0"/>
              <a:t>distinguishing benign and malignant lesions and identifying molecular subtypes of breast cancer</a:t>
            </a:r>
            <a:r>
              <a:rPr lang="en-IN" dirty="0"/>
              <a:t>.</a:t>
            </a:r>
          </a:p>
          <a:p>
            <a:pPr lvl="1"/>
            <a:endParaRPr lang="en-IN" dirty="0"/>
          </a:p>
          <a:p>
            <a:pPr lvl="1"/>
            <a:r>
              <a:rPr lang="en-IN" dirty="0"/>
              <a:t>Combining multimodal imaging data </a:t>
            </a:r>
            <a:r>
              <a:rPr lang="en-IN" dirty="0">
                <a:solidFill>
                  <a:schemeClr val="accent6"/>
                </a:solidFill>
              </a:rPr>
              <a:t>improves prediction accuracy </a:t>
            </a:r>
            <a:r>
              <a:rPr lang="en-IN" dirty="0"/>
              <a:t>of molecular subtypes.</a:t>
            </a:r>
          </a:p>
          <a:p>
            <a:pPr lvl="1"/>
            <a:r>
              <a:rPr lang="en-IN" dirty="0"/>
              <a:t>Machine learning models </a:t>
            </a:r>
            <a:r>
              <a:rPr lang="en-IN" dirty="0">
                <a:solidFill>
                  <a:schemeClr val="accent6"/>
                </a:solidFill>
              </a:rPr>
              <a:t>differentiate breast cancer subtypes accurately</a:t>
            </a:r>
            <a:r>
              <a:rPr lang="en-IN" dirty="0"/>
              <a:t>, aiding in treatment decisions.</a:t>
            </a:r>
          </a:p>
        </p:txBody>
      </p:sp>
      <p:sp>
        <p:nvSpPr>
          <p:cNvPr id="4" name="Slide Number Placeholder 3">
            <a:extLst>
              <a:ext uri="{FF2B5EF4-FFF2-40B4-BE49-F238E27FC236}">
                <a16:creationId xmlns:a16="http://schemas.microsoft.com/office/drawing/2014/main" id="{078F4166-597E-29F2-B7FE-5EF3F55BC7B4}"/>
              </a:ext>
            </a:extLst>
          </p:cNvPr>
          <p:cNvSpPr>
            <a:spLocks noGrp="1"/>
          </p:cNvSpPr>
          <p:nvPr>
            <p:ph type="sldNum" sz="quarter" idx="12"/>
          </p:nvPr>
        </p:nvSpPr>
        <p:spPr/>
        <p:txBody>
          <a:bodyPr/>
          <a:lstStyle/>
          <a:p>
            <a:fld id="{71F92844-3EFD-430C-8B7E-C01D028202CF}" type="slidenum">
              <a:rPr lang="en-IN" smtClean="0"/>
              <a:t>25</a:t>
            </a:fld>
            <a:endParaRPr lang="en-IN"/>
          </a:p>
        </p:txBody>
      </p:sp>
    </p:spTree>
    <p:extLst>
      <p:ext uri="{BB962C8B-B14F-4D97-AF65-F5344CB8AC3E}">
        <p14:creationId xmlns:p14="http://schemas.microsoft.com/office/powerpoint/2010/main" val="405079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43B4-028A-08B0-637E-BCB69E7836F3}"/>
              </a:ext>
            </a:extLst>
          </p:cNvPr>
          <p:cNvSpPr>
            <a:spLocks noGrp="1"/>
          </p:cNvSpPr>
          <p:nvPr>
            <p:ph type="title"/>
          </p:nvPr>
        </p:nvSpPr>
        <p:spPr/>
        <p:txBody>
          <a:bodyPr/>
          <a:lstStyle/>
          <a:p>
            <a:r>
              <a:rPr lang="en-IN" dirty="0"/>
              <a:t>2. Feature Identification:</a:t>
            </a:r>
          </a:p>
        </p:txBody>
      </p:sp>
      <p:sp>
        <p:nvSpPr>
          <p:cNvPr id="3" name="Content Placeholder 2">
            <a:extLst>
              <a:ext uri="{FF2B5EF4-FFF2-40B4-BE49-F238E27FC236}">
                <a16:creationId xmlns:a16="http://schemas.microsoft.com/office/drawing/2014/main" id="{8AAD843E-5BE0-A1F7-06C8-87D97273CDDB}"/>
              </a:ext>
            </a:extLst>
          </p:cNvPr>
          <p:cNvSpPr>
            <a:spLocks noGrp="1"/>
          </p:cNvSpPr>
          <p:nvPr>
            <p:ph idx="1"/>
          </p:nvPr>
        </p:nvSpPr>
        <p:spPr/>
        <p:txBody>
          <a:bodyPr/>
          <a:lstStyle/>
          <a:p>
            <a:pPr marL="0" indent="0">
              <a:buNone/>
            </a:pPr>
            <a:r>
              <a:rPr lang="en-IN" b="1" dirty="0"/>
              <a:t>Axillary Lymph Node Prediction</a:t>
            </a:r>
            <a:r>
              <a:rPr lang="en-IN" dirty="0"/>
              <a:t>: DL models </a:t>
            </a:r>
            <a:r>
              <a:rPr lang="en-IN" u="sng" dirty="0"/>
              <a:t>predict lymph node metastasis with high sensitivity and specificity</a:t>
            </a:r>
            <a:r>
              <a:rPr lang="en-IN" dirty="0"/>
              <a:t>, guiding appropriate treatment strategies.</a:t>
            </a:r>
          </a:p>
          <a:p>
            <a:pPr lvl="1"/>
            <a:endParaRPr lang="en-IN" dirty="0"/>
          </a:p>
          <a:p>
            <a:pPr lvl="1"/>
            <a:r>
              <a:rPr lang="en-IN" dirty="0" err="1"/>
              <a:t>Multiomic</a:t>
            </a:r>
            <a:r>
              <a:rPr lang="en-IN" dirty="0"/>
              <a:t> signatures incorporate radiomic features and clinical characteristics, </a:t>
            </a:r>
            <a:r>
              <a:rPr lang="en-IN" dirty="0">
                <a:solidFill>
                  <a:schemeClr val="accent6"/>
                </a:solidFill>
              </a:rPr>
              <a:t>identifying patients with axillary lymph node metastasis preoperatively</a:t>
            </a:r>
            <a:r>
              <a:rPr lang="en-IN" dirty="0"/>
              <a:t>.</a:t>
            </a:r>
          </a:p>
          <a:p>
            <a:endParaRPr lang="en-IN" dirty="0"/>
          </a:p>
        </p:txBody>
      </p:sp>
      <p:sp>
        <p:nvSpPr>
          <p:cNvPr id="4" name="Slide Number Placeholder 3">
            <a:extLst>
              <a:ext uri="{FF2B5EF4-FFF2-40B4-BE49-F238E27FC236}">
                <a16:creationId xmlns:a16="http://schemas.microsoft.com/office/drawing/2014/main" id="{E6AE21D2-A459-1B76-C3FF-CB9F6E872050}"/>
              </a:ext>
            </a:extLst>
          </p:cNvPr>
          <p:cNvSpPr>
            <a:spLocks noGrp="1"/>
          </p:cNvSpPr>
          <p:nvPr>
            <p:ph type="sldNum" sz="quarter" idx="12"/>
          </p:nvPr>
        </p:nvSpPr>
        <p:spPr/>
        <p:txBody>
          <a:bodyPr/>
          <a:lstStyle/>
          <a:p>
            <a:fld id="{71F92844-3EFD-430C-8B7E-C01D028202CF}" type="slidenum">
              <a:rPr lang="en-IN" smtClean="0"/>
              <a:t>26</a:t>
            </a:fld>
            <a:endParaRPr lang="en-IN"/>
          </a:p>
        </p:txBody>
      </p:sp>
    </p:spTree>
    <p:extLst>
      <p:ext uri="{BB962C8B-B14F-4D97-AF65-F5344CB8AC3E}">
        <p14:creationId xmlns:p14="http://schemas.microsoft.com/office/powerpoint/2010/main" val="256857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6917-5BAF-44B9-143D-168B96C254C8}"/>
              </a:ext>
            </a:extLst>
          </p:cNvPr>
          <p:cNvSpPr>
            <a:spLocks noGrp="1"/>
          </p:cNvSpPr>
          <p:nvPr>
            <p:ph type="title"/>
          </p:nvPr>
        </p:nvSpPr>
        <p:spPr/>
        <p:txBody>
          <a:bodyPr/>
          <a:lstStyle/>
          <a:p>
            <a:r>
              <a:rPr lang="en-IN" dirty="0"/>
              <a:t>3. Surveillance:</a:t>
            </a:r>
          </a:p>
        </p:txBody>
      </p:sp>
      <p:sp>
        <p:nvSpPr>
          <p:cNvPr id="3" name="Content Placeholder 2">
            <a:extLst>
              <a:ext uri="{FF2B5EF4-FFF2-40B4-BE49-F238E27FC236}">
                <a16:creationId xmlns:a16="http://schemas.microsoft.com/office/drawing/2014/main" id="{B9C5D154-D854-3901-12B5-3D0E3C5197AA}"/>
              </a:ext>
            </a:extLst>
          </p:cNvPr>
          <p:cNvSpPr>
            <a:spLocks noGrp="1"/>
          </p:cNvSpPr>
          <p:nvPr>
            <p:ph idx="1"/>
          </p:nvPr>
        </p:nvSpPr>
        <p:spPr>
          <a:xfrm>
            <a:off x="838200" y="2334827"/>
            <a:ext cx="10515600" cy="3842136"/>
          </a:xfrm>
        </p:spPr>
        <p:txBody>
          <a:bodyPr/>
          <a:lstStyle/>
          <a:p>
            <a:pPr marL="0" indent="0">
              <a:buNone/>
            </a:pPr>
            <a:r>
              <a:rPr lang="en-IN" b="1" dirty="0"/>
              <a:t>Efficacy Prediction</a:t>
            </a:r>
            <a:r>
              <a:rPr lang="en-IN" dirty="0"/>
              <a:t>: DL radiomics models </a:t>
            </a:r>
            <a:r>
              <a:rPr lang="en-IN" u="sng" dirty="0"/>
              <a:t>predict response to neoadjuvant chemotherapy (NAC) accurately</a:t>
            </a:r>
            <a:r>
              <a:rPr lang="en-IN" dirty="0"/>
              <a:t>, aiding in treatment planning.</a:t>
            </a:r>
          </a:p>
          <a:p>
            <a:pPr lvl="1"/>
            <a:r>
              <a:rPr lang="en-IN" dirty="0"/>
              <a:t>AI algorithms </a:t>
            </a:r>
            <a:r>
              <a:rPr lang="en-IN" dirty="0">
                <a:solidFill>
                  <a:schemeClr val="accent6"/>
                </a:solidFill>
              </a:rPr>
              <a:t>track </a:t>
            </a:r>
            <a:r>
              <a:rPr lang="en-IN" dirty="0" err="1">
                <a:solidFill>
                  <a:schemeClr val="accent6"/>
                </a:solidFill>
              </a:rPr>
              <a:t>tumor</a:t>
            </a:r>
            <a:r>
              <a:rPr lang="en-IN" dirty="0">
                <a:solidFill>
                  <a:schemeClr val="accent6"/>
                </a:solidFill>
              </a:rPr>
              <a:t> changes over time</a:t>
            </a:r>
            <a:r>
              <a:rPr lang="en-IN" dirty="0"/>
              <a:t>, predicting disease-free survival and overall survival rates.</a:t>
            </a:r>
          </a:p>
        </p:txBody>
      </p:sp>
      <p:sp>
        <p:nvSpPr>
          <p:cNvPr id="4" name="Slide Number Placeholder 3">
            <a:extLst>
              <a:ext uri="{FF2B5EF4-FFF2-40B4-BE49-F238E27FC236}">
                <a16:creationId xmlns:a16="http://schemas.microsoft.com/office/drawing/2014/main" id="{6FB04798-760C-0F37-3D68-E0686B743200}"/>
              </a:ext>
            </a:extLst>
          </p:cNvPr>
          <p:cNvSpPr>
            <a:spLocks noGrp="1"/>
          </p:cNvSpPr>
          <p:nvPr>
            <p:ph type="sldNum" sz="quarter" idx="12"/>
          </p:nvPr>
        </p:nvSpPr>
        <p:spPr/>
        <p:txBody>
          <a:bodyPr/>
          <a:lstStyle/>
          <a:p>
            <a:fld id="{71F92844-3EFD-430C-8B7E-C01D028202CF}" type="slidenum">
              <a:rPr lang="en-IN" smtClean="0"/>
              <a:t>27</a:t>
            </a:fld>
            <a:endParaRPr lang="en-IN"/>
          </a:p>
        </p:txBody>
      </p:sp>
    </p:spTree>
    <p:extLst>
      <p:ext uri="{BB962C8B-B14F-4D97-AF65-F5344CB8AC3E}">
        <p14:creationId xmlns:p14="http://schemas.microsoft.com/office/powerpoint/2010/main" val="265181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ADAC86F-32DC-A1EC-1E18-3D83E54691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00475" y="448610"/>
            <a:ext cx="5960780" cy="59607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0BCCCF-1855-BC09-76E1-7296421EB811}"/>
              </a:ext>
            </a:extLst>
          </p:cNvPr>
          <p:cNvSpPr txBox="1"/>
          <p:nvPr/>
        </p:nvSpPr>
        <p:spPr>
          <a:xfrm>
            <a:off x="627197" y="1192914"/>
            <a:ext cx="3536429" cy="2554545"/>
          </a:xfrm>
          <a:prstGeom prst="rect">
            <a:avLst/>
          </a:prstGeom>
          <a:noFill/>
        </p:spPr>
        <p:txBody>
          <a:bodyPr wrap="square" rtlCol="0">
            <a:spAutoFit/>
          </a:bodyPr>
          <a:lstStyle/>
          <a:p>
            <a:r>
              <a:rPr lang="en-US" sz="3200" dirty="0"/>
              <a:t>Current status of research on AI imaging in clinical applications of breast cancer:</a:t>
            </a:r>
            <a:endParaRPr lang="en-IN" sz="3200" dirty="0"/>
          </a:p>
        </p:txBody>
      </p:sp>
      <p:sp>
        <p:nvSpPr>
          <p:cNvPr id="2" name="Slide Number Placeholder 1">
            <a:extLst>
              <a:ext uri="{FF2B5EF4-FFF2-40B4-BE49-F238E27FC236}">
                <a16:creationId xmlns:a16="http://schemas.microsoft.com/office/drawing/2014/main" id="{BC20BBF6-23A9-E959-A9AB-4D0CE4A4EC94}"/>
              </a:ext>
            </a:extLst>
          </p:cNvPr>
          <p:cNvSpPr>
            <a:spLocks noGrp="1"/>
          </p:cNvSpPr>
          <p:nvPr>
            <p:ph type="sldNum" sz="quarter" idx="12"/>
          </p:nvPr>
        </p:nvSpPr>
        <p:spPr/>
        <p:txBody>
          <a:bodyPr/>
          <a:lstStyle/>
          <a:p>
            <a:fld id="{71F92844-3EFD-430C-8B7E-C01D028202CF}" type="slidenum">
              <a:rPr lang="en-IN" smtClean="0"/>
              <a:t>28</a:t>
            </a:fld>
            <a:endParaRPr lang="en-IN"/>
          </a:p>
        </p:txBody>
      </p:sp>
    </p:spTree>
    <p:extLst>
      <p:ext uri="{BB962C8B-B14F-4D97-AF65-F5344CB8AC3E}">
        <p14:creationId xmlns:p14="http://schemas.microsoft.com/office/powerpoint/2010/main" val="1889727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DE5-7E28-C0B8-C395-715ACEB377BF}"/>
              </a:ext>
            </a:extLst>
          </p:cNvPr>
          <p:cNvSpPr>
            <a:spLocks noGrp="1"/>
          </p:cNvSpPr>
          <p:nvPr>
            <p:ph type="title"/>
          </p:nvPr>
        </p:nvSpPr>
        <p:spPr/>
        <p:txBody>
          <a:bodyPr/>
          <a:lstStyle/>
          <a:p>
            <a:r>
              <a:rPr lang="en-US" dirty="0"/>
              <a:t>Problems and Challenges of AI in Breast Imaging</a:t>
            </a:r>
            <a:endParaRPr lang="en-IN" dirty="0"/>
          </a:p>
        </p:txBody>
      </p:sp>
      <p:sp>
        <p:nvSpPr>
          <p:cNvPr id="3" name="Content Placeholder 2">
            <a:extLst>
              <a:ext uri="{FF2B5EF4-FFF2-40B4-BE49-F238E27FC236}">
                <a16:creationId xmlns:a16="http://schemas.microsoft.com/office/drawing/2014/main" id="{D5AEC543-CEED-5B93-1EB1-26EE455FF33E}"/>
              </a:ext>
            </a:extLst>
          </p:cNvPr>
          <p:cNvSpPr>
            <a:spLocks noGrp="1"/>
          </p:cNvSpPr>
          <p:nvPr>
            <p:ph idx="1"/>
          </p:nvPr>
        </p:nvSpPr>
        <p:spPr>
          <a:xfrm>
            <a:off x="838200" y="2386583"/>
            <a:ext cx="10515600" cy="3790379"/>
          </a:xfrm>
        </p:spPr>
        <p:txBody>
          <a:bodyPr>
            <a:normAutofit/>
          </a:bodyPr>
          <a:lstStyle/>
          <a:p>
            <a:pPr lvl="1"/>
            <a:r>
              <a:rPr lang="en-US" b="1" dirty="0"/>
              <a:t>Standardized Database</a:t>
            </a:r>
            <a:r>
              <a:rPr lang="en-US" dirty="0"/>
              <a:t>: Current datasets like CMMD are limited in scale and source diversity.</a:t>
            </a:r>
          </a:p>
          <a:p>
            <a:pPr marL="457200" lvl="1" indent="0">
              <a:buNone/>
            </a:pPr>
            <a:endParaRPr lang="en-US" dirty="0"/>
          </a:p>
          <a:p>
            <a:pPr lvl="1"/>
            <a:r>
              <a:rPr lang="en-US" b="1" dirty="0"/>
              <a:t>Transparency of AI Algorithms</a:t>
            </a:r>
            <a:r>
              <a:rPr lang="en-US" dirty="0"/>
              <a:t>: The "black box" issue of AI algorithms hampers medical decision-making confidence and AI's sustainable development.</a:t>
            </a:r>
            <a:endParaRPr lang="en-IN" dirty="0"/>
          </a:p>
        </p:txBody>
      </p:sp>
      <p:sp>
        <p:nvSpPr>
          <p:cNvPr id="4" name="Slide Number Placeholder 3">
            <a:extLst>
              <a:ext uri="{FF2B5EF4-FFF2-40B4-BE49-F238E27FC236}">
                <a16:creationId xmlns:a16="http://schemas.microsoft.com/office/drawing/2014/main" id="{8163AF14-7888-F54A-3E38-F276D54F7E58}"/>
              </a:ext>
            </a:extLst>
          </p:cNvPr>
          <p:cNvSpPr>
            <a:spLocks noGrp="1"/>
          </p:cNvSpPr>
          <p:nvPr>
            <p:ph type="sldNum" sz="quarter" idx="12"/>
          </p:nvPr>
        </p:nvSpPr>
        <p:spPr/>
        <p:txBody>
          <a:bodyPr/>
          <a:lstStyle/>
          <a:p>
            <a:fld id="{71F92844-3EFD-430C-8B7E-C01D028202CF}" type="slidenum">
              <a:rPr lang="en-IN" smtClean="0"/>
              <a:t>29</a:t>
            </a:fld>
            <a:endParaRPr lang="en-IN"/>
          </a:p>
        </p:txBody>
      </p:sp>
    </p:spTree>
    <p:extLst>
      <p:ext uri="{BB962C8B-B14F-4D97-AF65-F5344CB8AC3E}">
        <p14:creationId xmlns:p14="http://schemas.microsoft.com/office/powerpoint/2010/main" val="374054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743F-ED54-2AF7-B9A7-E2F5DAC5E1AB}"/>
              </a:ext>
            </a:extLst>
          </p:cNvPr>
          <p:cNvSpPr>
            <a:spLocks noGrp="1"/>
          </p:cNvSpPr>
          <p:nvPr>
            <p:ph type="title"/>
          </p:nvPr>
        </p:nvSpPr>
        <p:spPr/>
        <p:txBody>
          <a:bodyPr/>
          <a:lstStyle/>
          <a:p>
            <a:r>
              <a:rPr lang="en-US" dirty="0"/>
              <a:t>Challenges in Breast Cancer Diagnosis and Imaging</a:t>
            </a:r>
            <a:endParaRPr lang="en-IN" dirty="0"/>
          </a:p>
        </p:txBody>
      </p:sp>
      <p:sp>
        <p:nvSpPr>
          <p:cNvPr id="3" name="Content Placeholder 2">
            <a:extLst>
              <a:ext uri="{FF2B5EF4-FFF2-40B4-BE49-F238E27FC236}">
                <a16:creationId xmlns:a16="http://schemas.microsoft.com/office/drawing/2014/main" id="{85C50A72-451F-6BE0-16AA-DFE2702BCBD6}"/>
              </a:ext>
            </a:extLst>
          </p:cNvPr>
          <p:cNvSpPr>
            <a:spLocks noGrp="1"/>
          </p:cNvSpPr>
          <p:nvPr>
            <p:ph idx="1"/>
          </p:nvPr>
        </p:nvSpPr>
        <p:spPr/>
        <p:txBody>
          <a:bodyPr>
            <a:normAutofit fontScale="92500" lnSpcReduction="10000"/>
          </a:bodyPr>
          <a:lstStyle/>
          <a:p>
            <a:pPr>
              <a:buSzPct val="75000"/>
            </a:pPr>
            <a:r>
              <a:rPr lang="en-US" dirty="0"/>
              <a:t>Breast cancer is a complex disease arising from the mammary epithelium.</a:t>
            </a:r>
          </a:p>
          <a:p>
            <a:pPr>
              <a:buSzPct val="75000"/>
            </a:pPr>
            <a:r>
              <a:rPr lang="en-US" dirty="0"/>
              <a:t>There are different types of breast cancer, and they behave differently. Some are more serious than others, have higher chances of coming back after treatment, spread to other parts of the body, and respond differently to chemotherapy.</a:t>
            </a:r>
          </a:p>
          <a:p>
            <a:pPr>
              <a:buSzPct val="75000"/>
            </a:pPr>
            <a:r>
              <a:rPr lang="en-US" dirty="0"/>
              <a:t>Currently, doctors mainly rely on their own knowledge and experience to assess breast tumors, which can lead to different decisions about how to treat patients.</a:t>
            </a:r>
          </a:p>
          <a:p>
            <a:pPr>
              <a:buSzPct val="75000"/>
            </a:pPr>
            <a:r>
              <a:rPr lang="en-US" dirty="0"/>
              <a:t>Radiologists, who are doctors specialized in reading medical images like X-rays and MRIs, feel overwhelmed by the huge amounts of images they must look at every day, which leads to job burnouts.</a:t>
            </a:r>
            <a:endParaRPr lang="en-IN" dirty="0"/>
          </a:p>
        </p:txBody>
      </p:sp>
      <p:sp>
        <p:nvSpPr>
          <p:cNvPr id="4" name="Slide Number Placeholder 3">
            <a:extLst>
              <a:ext uri="{FF2B5EF4-FFF2-40B4-BE49-F238E27FC236}">
                <a16:creationId xmlns:a16="http://schemas.microsoft.com/office/drawing/2014/main" id="{C6610CBD-FCDC-9AEB-E4AC-3C46DEE00517}"/>
              </a:ext>
            </a:extLst>
          </p:cNvPr>
          <p:cNvSpPr>
            <a:spLocks noGrp="1"/>
          </p:cNvSpPr>
          <p:nvPr>
            <p:ph type="sldNum" sz="quarter" idx="12"/>
          </p:nvPr>
        </p:nvSpPr>
        <p:spPr/>
        <p:txBody>
          <a:bodyPr/>
          <a:lstStyle/>
          <a:p>
            <a:fld id="{71F92844-3EFD-430C-8B7E-C01D028202CF}" type="slidenum">
              <a:rPr lang="en-IN" smtClean="0"/>
              <a:t>3</a:t>
            </a:fld>
            <a:endParaRPr lang="en-IN"/>
          </a:p>
        </p:txBody>
      </p:sp>
    </p:spTree>
    <p:extLst>
      <p:ext uri="{BB962C8B-B14F-4D97-AF65-F5344CB8AC3E}">
        <p14:creationId xmlns:p14="http://schemas.microsoft.com/office/powerpoint/2010/main" val="243986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8" name="Freeform: Shape 27">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3" name="Freeform: Shape 32">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8C2EA-6BA1-11F9-A6D4-658B4289D293}"/>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THANK YOU</a:t>
            </a:r>
          </a:p>
        </p:txBody>
      </p:sp>
      <p:sp>
        <p:nvSpPr>
          <p:cNvPr id="3" name="Slide Number Placeholder 2">
            <a:extLst>
              <a:ext uri="{FF2B5EF4-FFF2-40B4-BE49-F238E27FC236}">
                <a16:creationId xmlns:a16="http://schemas.microsoft.com/office/drawing/2014/main" id="{5D327591-C8B4-F070-2E01-3A428ED10F7B}"/>
              </a:ext>
            </a:extLst>
          </p:cNvPr>
          <p:cNvSpPr>
            <a:spLocks noGrp="1"/>
          </p:cNvSpPr>
          <p:nvPr>
            <p:ph type="sldNum" sz="quarter" idx="12"/>
          </p:nvPr>
        </p:nvSpPr>
        <p:spPr/>
        <p:txBody>
          <a:bodyPr/>
          <a:lstStyle/>
          <a:p>
            <a:fld id="{71F92844-3EFD-430C-8B7E-C01D028202CF}" type="slidenum">
              <a:rPr lang="en-IN" smtClean="0"/>
              <a:t>30</a:t>
            </a:fld>
            <a:endParaRPr lang="en-IN"/>
          </a:p>
        </p:txBody>
      </p:sp>
    </p:spTree>
    <p:extLst>
      <p:ext uri="{BB962C8B-B14F-4D97-AF65-F5344CB8AC3E}">
        <p14:creationId xmlns:p14="http://schemas.microsoft.com/office/powerpoint/2010/main" val="333604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CBDE-DF11-3CED-4BCE-B7D10533A064}"/>
              </a:ext>
            </a:extLst>
          </p:cNvPr>
          <p:cNvSpPr>
            <a:spLocks noGrp="1"/>
          </p:cNvSpPr>
          <p:nvPr>
            <p:ph type="title"/>
          </p:nvPr>
        </p:nvSpPr>
        <p:spPr/>
        <p:txBody>
          <a:bodyPr/>
          <a:lstStyle/>
          <a:p>
            <a:r>
              <a:rPr lang="en-US" dirty="0"/>
              <a:t>The Role of Artificial Intelligence in Breast Imaging</a:t>
            </a:r>
            <a:endParaRPr lang="en-IN" dirty="0"/>
          </a:p>
        </p:txBody>
      </p:sp>
      <p:sp>
        <p:nvSpPr>
          <p:cNvPr id="3" name="Content Placeholder 2">
            <a:extLst>
              <a:ext uri="{FF2B5EF4-FFF2-40B4-BE49-F238E27FC236}">
                <a16:creationId xmlns:a16="http://schemas.microsoft.com/office/drawing/2014/main" id="{8DB762B9-DD24-11A2-CADD-B01FEA7A42BF}"/>
              </a:ext>
            </a:extLst>
          </p:cNvPr>
          <p:cNvSpPr>
            <a:spLocks noGrp="1"/>
          </p:cNvSpPr>
          <p:nvPr>
            <p:ph idx="1"/>
          </p:nvPr>
        </p:nvSpPr>
        <p:spPr>
          <a:xfrm>
            <a:off x="838200" y="1825625"/>
            <a:ext cx="10515600" cy="3999103"/>
          </a:xfrm>
        </p:spPr>
        <p:txBody>
          <a:bodyPr>
            <a:normAutofit/>
          </a:bodyPr>
          <a:lstStyle/>
          <a:p>
            <a:r>
              <a:rPr lang="en-US" dirty="0"/>
              <a:t>In recent years, artificial intelligence (AI), particularly driven by deep learning (DL) and convolutional neural networks (CNNs), has become prominent in medical imaging, offering solutions to challenges in breast imaging.</a:t>
            </a:r>
          </a:p>
          <a:p>
            <a:r>
              <a:rPr lang="en-US" dirty="0"/>
              <a:t>AI is well-suited for </a:t>
            </a:r>
            <a:r>
              <a:rPr lang="en-US" dirty="0">
                <a:solidFill>
                  <a:srgbClr val="0070C0"/>
                </a:solidFill>
              </a:rPr>
              <a:t>handling repetitive tasks and large volumes of data</a:t>
            </a:r>
            <a:r>
              <a:rPr lang="en-US" dirty="0"/>
              <a:t>, thereby enhancing the efficiency of breast imaging and image interpretation</a:t>
            </a:r>
          </a:p>
        </p:txBody>
      </p:sp>
      <p:sp>
        <p:nvSpPr>
          <p:cNvPr id="4" name="Slide Number Placeholder 3">
            <a:extLst>
              <a:ext uri="{FF2B5EF4-FFF2-40B4-BE49-F238E27FC236}">
                <a16:creationId xmlns:a16="http://schemas.microsoft.com/office/drawing/2014/main" id="{23BD3FCD-F415-7BF0-A98F-582D7721E9BD}"/>
              </a:ext>
            </a:extLst>
          </p:cNvPr>
          <p:cNvSpPr>
            <a:spLocks noGrp="1"/>
          </p:cNvSpPr>
          <p:nvPr>
            <p:ph type="sldNum" sz="quarter" idx="12"/>
          </p:nvPr>
        </p:nvSpPr>
        <p:spPr/>
        <p:txBody>
          <a:bodyPr/>
          <a:lstStyle/>
          <a:p>
            <a:fld id="{71F92844-3EFD-430C-8B7E-C01D028202CF}" type="slidenum">
              <a:rPr lang="en-IN" smtClean="0"/>
              <a:t>4</a:t>
            </a:fld>
            <a:endParaRPr lang="en-IN"/>
          </a:p>
        </p:txBody>
      </p:sp>
    </p:spTree>
    <p:extLst>
      <p:ext uri="{BB962C8B-B14F-4D97-AF65-F5344CB8AC3E}">
        <p14:creationId xmlns:p14="http://schemas.microsoft.com/office/powerpoint/2010/main" val="371267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59C6FF-5AD2-5DBA-1ACF-7189C8EC3939}"/>
              </a:ext>
            </a:extLst>
          </p:cNvPr>
          <p:cNvPicPr>
            <a:picLocks noChangeAspect="1"/>
          </p:cNvPicPr>
          <p:nvPr/>
        </p:nvPicPr>
        <p:blipFill>
          <a:blip r:embed="rId2"/>
          <a:stretch>
            <a:fillRect/>
          </a:stretch>
        </p:blipFill>
        <p:spPr>
          <a:xfrm>
            <a:off x="3483748" y="478284"/>
            <a:ext cx="5224503" cy="5901431"/>
          </a:xfrm>
          <a:prstGeom prst="rect">
            <a:avLst/>
          </a:prstGeom>
        </p:spPr>
      </p:pic>
      <p:sp>
        <p:nvSpPr>
          <p:cNvPr id="2" name="Slide Number Placeholder 1">
            <a:extLst>
              <a:ext uri="{FF2B5EF4-FFF2-40B4-BE49-F238E27FC236}">
                <a16:creationId xmlns:a16="http://schemas.microsoft.com/office/drawing/2014/main" id="{527E180D-0067-5725-A4EB-8EFD5C90DF63}"/>
              </a:ext>
            </a:extLst>
          </p:cNvPr>
          <p:cNvSpPr>
            <a:spLocks noGrp="1"/>
          </p:cNvSpPr>
          <p:nvPr>
            <p:ph type="sldNum" sz="quarter" idx="12"/>
          </p:nvPr>
        </p:nvSpPr>
        <p:spPr/>
        <p:txBody>
          <a:bodyPr/>
          <a:lstStyle/>
          <a:p>
            <a:fld id="{71F92844-3EFD-430C-8B7E-C01D028202CF}" type="slidenum">
              <a:rPr lang="en-IN" smtClean="0"/>
              <a:t>5</a:t>
            </a:fld>
            <a:endParaRPr lang="en-IN"/>
          </a:p>
        </p:txBody>
      </p:sp>
    </p:spTree>
    <p:extLst>
      <p:ext uri="{BB962C8B-B14F-4D97-AF65-F5344CB8AC3E}">
        <p14:creationId xmlns:p14="http://schemas.microsoft.com/office/powerpoint/2010/main" val="187773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8CCC-BC8C-9A8A-5F6A-5A7334B5F19C}"/>
              </a:ext>
            </a:extLst>
          </p:cNvPr>
          <p:cNvSpPr>
            <a:spLocks noGrp="1"/>
          </p:cNvSpPr>
          <p:nvPr>
            <p:ph type="title"/>
          </p:nvPr>
        </p:nvSpPr>
        <p:spPr/>
        <p:txBody>
          <a:bodyPr/>
          <a:lstStyle/>
          <a:p>
            <a:r>
              <a:rPr lang="en-IN" dirty="0"/>
              <a:t>Breast Imaging Database</a:t>
            </a:r>
          </a:p>
        </p:txBody>
      </p:sp>
      <p:sp>
        <p:nvSpPr>
          <p:cNvPr id="3" name="Content Placeholder 2">
            <a:extLst>
              <a:ext uri="{FF2B5EF4-FFF2-40B4-BE49-F238E27FC236}">
                <a16:creationId xmlns:a16="http://schemas.microsoft.com/office/drawing/2014/main" id="{310EE25E-0DB0-F3D6-C1A8-E58B2D649120}"/>
              </a:ext>
            </a:extLst>
          </p:cNvPr>
          <p:cNvSpPr>
            <a:spLocks noGrp="1"/>
          </p:cNvSpPr>
          <p:nvPr>
            <p:ph idx="1"/>
          </p:nvPr>
        </p:nvSpPr>
        <p:spPr/>
        <p:txBody>
          <a:bodyPr>
            <a:normAutofit fontScale="70000" lnSpcReduction="20000"/>
          </a:bodyPr>
          <a:lstStyle/>
          <a:p>
            <a:r>
              <a:rPr lang="en-US" dirty="0"/>
              <a:t>Developing AI-assisted detection and diagnosis systems for breast cancer requires extensive data.</a:t>
            </a:r>
          </a:p>
          <a:p>
            <a:r>
              <a:rPr lang="en-US" dirty="0"/>
              <a:t>AI leverages massive datasets, integrating clinical, pathological, and genetic information to construct a comprehensive multidisciplinary system for diagnosing and treating breast cancer.</a:t>
            </a:r>
          </a:p>
          <a:p>
            <a:r>
              <a:rPr lang="en-US" dirty="0"/>
              <a:t>The Cancer Imaging Archive (TCIA), funded by the National Cancer Institute (NCI), is the largest open-access imaging database globally.</a:t>
            </a:r>
          </a:p>
          <a:p>
            <a:r>
              <a:rPr lang="en-US" dirty="0"/>
              <a:t>TCIA hosts 45 cancer imaging collections, with breast cancer being the most prominent, featuring 18 public collections.</a:t>
            </a:r>
          </a:p>
          <a:p>
            <a:r>
              <a:rPr lang="en-US" dirty="0"/>
              <a:t>While TCIA primarily includes data from European and American patients, it has limited representation from Asian patients.</a:t>
            </a:r>
          </a:p>
          <a:p>
            <a:r>
              <a:rPr lang="en-US" dirty="0"/>
              <a:t>The TCIA-Breast dataset comprises four modalities: mammography (MG), magnetic resonance imaging (MRI), computed tomography (CT), and positron emission tomography (PET).</a:t>
            </a:r>
          </a:p>
          <a:p>
            <a:r>
              <a:rPr lang="en-US" dirty="0"/>
              <a:t>MG and MRI are the most important scans because they're used the most and have the most cases.</a:t>
            </a:r>
            <a:endParaRPr lang="en-IN" dirty="0"/>
          </a:p>
        </p:txBody>
      </p:sp>
      <p:sp>
        <p:nvSpPr>
          <p:cNvPr id="4" name="Slide Number Placeholder 3">
            <a:extLst>
              <a:ext uri="{FF2B5EF4-FFF2-40B4-BE49-F238E27FC236}">
                <a16:creationId xmlns:a16="http://schemas.microsoft.com/office/drawing/2014/main" id="{F90DCA78-9293-54CB-7062-87D837745CA4}"/>
              </a:ext>
            </a:extLst>
          </p:cNvPr>
          <p:cNvSpPr>
            <a:spLocks noGrp="1"/>
          </p:cNvSpPr>
          <p:nvPr>
            <p:ph type="sldNum" sz="quarter" idx="12"/>
          </p:nvPr>
        </p:nvSpPr>
        <p:spPr/>
        <p:txBody>
          <a:bodyPr/>
          <a:lstStyle/>
          <a:p>
            <a:fld id="{71F92844-3EFD-430C-8B7E-C01D028202CF}" type="slidenum">
              <a:rPr lang="en-IN" smtClean="0"/>
              <a:t>6</a:t>
            </a:fld>
            <a:endParaRPr lang="en-IN"/>
          </a:p>
        </p:txBody>
      </p:sp>
    </p:spTree>
    <p:extLst>
      <p:ext uri="{BB962C8B-B14F-4D97-AF65-F5344CB8AC3E}">
        <p14:creationId xmlns:p14="http://schemas.microsoft.com/office/powerpoint/2010/main" val="28442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0A8E-9FD1-398C-F9DD-93BE1E181576}"/>
              </a:ext>
            </a:extLst>
          </p:cNvPr>
          <p:cNvSpPr>
            <a:spLocks noGrp="1"/>
          </p:cNvSpPr>
          <p:nvPr>
            <p:ph type="title"/>
          </p:nvPr>
        </p:nvSpPr>
        <p:spPr/>
        <p:txBody>
          <a:bodyPr/>
          <a:lstStyle/>
          <a:p>
            <a:r>
              <a:rPr lang="en-IN" dirty="0"/>
              <a:t>Publicly Available Mammography Datasets:</a:t>
            </a:r>
          </a:p>
        </p:txBody>
      </p:sp>
      <p:pic>
        <p:nvPicPr>
          <p:cNvPr id="5" name="Content Placeholder 4">
            <a:extLst>
              <a:ext uri="{FF2B5EF4-FFF2-40B4-BE49-F238E27FC236}">
                <a16:creationId xmlns:a16="http://schemas.microsoft.com/office/drawing/2014/main" id="{123C85D8-7E01-6D36-025B-5FC78A4B5894}"/>
              </a:ext>
            </a:extLst>
          </p:cNvPr>
          <p:cNvPicPr>
            <a:picLocks noGrp="1" noChangeAspect="1"/>
          </p:cNvPicPr>
          <p:nvPr>
            <p:ph idx="1"/>
          </p:nvPr>
        </p:nvPicPr>
        <p:blipFill>
          <a:blip r:embed="rId2"/>
          <a:stretch>
            <a:fillRect/>
          </a:stretch>
        </p:blipFill>
        <p:spPr>
          <a:xfrm>
            <a:off x="1013126" y="2169268"/>
            <a:ext cx="10165747" cy="3570051"/>
          </a:xfrm>
        </p:spPr>
      </p:pic>
      <p:sp>
        <p:nvSpPr>
          <p:cNvPr id="3" name="Slide Number Placeholder 2">
            <a:extLst>
              <a:ext uri="{FF2B5EF4-FFF2-40B4-BE49-F238E27FC236}">
                <a16:creationId xmlns:a16="http://schemas.microsoft.com/office/drawing/2014/main" id="{2E84DCE4-5B77-2CB7-2739-D222B2BF46A0}"/>
              </a:ext>
            </a:extLst>
          </p:cNvPr>
          <p:cNvSpPr>
            <a:spLocks noGrp="1"/>
          </p:cNvSpPr>
          <p:nvPr>
            <p:ph type="sldNum" sz="quarter" idx="12"/>
          </p:nvPr>
        </p:nvSpPr>
        <p:spPr/>
        <p:txBody>
          <a:bodyPr/>
          <a:lstStyle/>
          <a:p>
            <a:fld id="{71F92844-3EFD-430C-8B7E-C01D028202CF}" type="slidenum">
              <a:rPr lang="en-IN" smtClean="0"/>
              <a:t>7</a:t>
            </a:fld>
            <a:endParaRPr lang="en-IN"/>
          </a:p>
        </p:txBody>
      </p:sp>
    </p:spTree>
    <p:extLst>
      <p:ext uri="{BB962C8B-B14F-4D97-AF65-F5344CB8AC3E}">
        <p14:creationId xmlns:p14="http://schemas.microsoft.com/office/powerpoint/2010/main" val="28308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54130-BFCB-DE93-D7F4-A972C0AD993F}"/>
              </a:ext>
            </a:extLst>
          </p:cNvPr>
          <p:cNvSpPr>
            <a:spLocks noGrp="1"/>
          </p:cNvSpPr>
          <p:nvPr>
            <p:ph idx="1"/>
          </p:nvPr>
        </p:nvSpPr>
        <p:spPr>
          <a:xfrm>
            <a:off x="838200" y="479394"/>
            <a:ext cx="10515600" cy="6161103"/>
          </a:xfrm>
        </p:spPr>
        <p:txBody>
          <a:bodyPr>
            <a:normAutofit/>
          </a:bodyPr>
          <a:lstStyle/>
          <a:p>
            <a:pPr marL="514350" indent="-514350">
              <a:buFont typeface="+mj-lt"/>
              <a:buAutoNum type="arabicPeriod"/>
            </a:pPr>
            <a:r>
              <a:rPr lang="en-US" dirty="0"/>
              <a:t>MIAS: Contains images of 161 patients, focusing on digital medial lateral oblique (MLO) views, with some additional clinical and pathological information.</a:t>
            </a:r>
          </a:p>
          <a:p>
            <a:pPr marL="514350" indent="-514350">
              <a:buFont typeface="+mj-lt"/>
              <a:buAutoNum type="arabicPeriod"/>
            </a:pPr>
            <a:endParaRPr lang="en-US" dirty="0"/>
          </a:p>
          <a:p>
            <a:pPr marL="514350" indent="-514350">
              <a:buFont typeface="+mj-lt"/>
              <a:buAutoNum type="arabicPeriod"/>
            </a:pPr>
            <a:r>
              <a:rPr lang="en-US" dirty="0" err="1"/>
              <a:t>INbreast</a:t>
            </a:r>
            <a:r>
              <a:rPr lang="en-US" dirty="0"/>
              <a:t>: Features images of 115 participants, providing both full-field digital mammography (FFDM) and clinical information, including Breast Imaging Reporting and Data System (BI-RADS) classification.</a:t>
            </a:r>
          </a:p>
          <a:p>
            <a:pPr marL="514350" indent="-514350">
              <a:buFont typeface="+mj-lt"/>
              <a:buAutoNum type="arabicPeriod"/>
            </a:pPr>
            <a:endParaRPr lang="en-US" dirty="0"/>
          </a:p>
          <a:p>
            <a:pPr marL="514350" indent="-514350">
              <a:buFont typeface="+mj-lt"/>
              <a:buAutoNum type="arabicPeriod"/>
            </a:pPr>
            <a:r>
              <a:rPr lang="en-US" dirty="0"/>
              <a:t>DDSM: This dataset includes over 10,000 images from 1,566 participants, mainly focusing on digital mammography (DM) with additional information for developing computer-aided diagnostic systems.</a:t>
            </a:r>
          </a:p>
        </p:txBody>
      </p:sp>
      <p:sp>
        <p:nvSpPr>
          <p:cNvPr id="2" name="Slide Number Placeholder 1">
            <a:extLst>
              <a:ext uri="{FF2B5EF4-FFF2-40B4-BE49-F238E27FC236}">
                <a16:creationId xmlns:a16="http://schemas.microsoft.com/office/drawing/2014/main" id="{4495BC8F-2FED-AE26-6F4B-89B00403CDCC}"/>
              </a:ext>
            </a:extLst>
          </p:cNvPr>
          <p:cNvSpPr>
            <a:spLocks noGrp="1"/>
          </p:cNvSpPr>
          <p:nvPr>
            <p:ph type="sldNum" sz="quarter" idx="12"/>
          </p:nvPr>
        </p:nvSpPr>
        <p:spPr/>
        <p:txBody>
          <a:bodyPr/>
          <a:lstStyle/>
          <a:p>
            <a:fld id="{71F92844-3EFD-430C-8B7E-C01D028202CF}" type="slidenum">
              <a:rPr lang="en-IN" smtClean="0"/>
              <a:t>8</a:t>
            </a:fld>
            <a:endParaRPr lang="en-IN"/>
          </a:p>
        </p:txBody>
      </p:sp>
    </p:spTree>
    <p:extLst>
      <p:ext uri="{BB962C8B-B14F-4D97-AF65-F5344CB8AC3E}">
        <p14:creationId xmlns:p14="http://schemas.microsoft.com/office/powerpoint/2010/main" val="377793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DF7B8-4D0B-FFF6-1D3B-245872832462}"/>
              </a:ext>
            </a:extLst>
          </p:cNvPr>
          <p:cNvSpPr>
            <a:spLocks noGrp="1"/>
          </p:cNvSpPr>
          <p:nvPr>
            <p:ph idx="1"/>
          </p:nvPr>
        </p:nvSpPr>
        <p:spPr>
          <a:xfrm>
            <a:off x="838200" y="506027"/>
            <a:ext cx="10515600" cy="5670936"/>
          </a:xfrm>
        </p:spPr>
        <p:txBody>
          <a:bodyPr>
            <a:normAutofit lnSpcReduction="10000"/>
          </a:bodyPr>
          <a:lstStyle/>
          <a:p>
            <a:pPr marL="514350" indent="-514350">
              <a:buFont typeface="+mj-lt"/>
              <a:buAutoNum type="arabicPeriod" startAt="4"/>
            </a:pPr>
            <a:endParaRPr lang="en-US" dirty="0"/>
          </a:p>
          <a:p>
            <a:pPr marL="514350" indent="-514350">
              <a:buFont typeface="+mj-lt"/>
              <a:buAutoNum type="arabicPeriod" startAt="4"/>
            </a:pPr>
            <a:r>
              <a:rPr lang="en-US" dirty="0"/>
              <a:t>CMMD: Comprising over 3,700 images from Chinese patients, CMMD is the only dataset representing Asian populations and is primarily used for training DL models.</a:t>
            </a:r>
          </a:p>
          <a:p>
            <a:pPr marL="514350" indent="-514350">
              <a:buFont typeface="+mj-lt"/>
              <a:buAutoNum type="arabicPeriod" startAt="4"/>
            </a:pPr>
            <a:endParaRPr lang="en-US" dirty="0"/>
          </a:p>
          <a:p>
            <a:pPr marL="514350" indent="-514350">
              <a:buFont typeface="+mj-lt"/>
              <a:buAutoNum type="arabicPeriod" startAt="4"/>
            </a:pPr>
            <a:r>
              <a:rPr lang="en-US" dirty="0"/>
              <a:t>BCS-DBT: With over 22,000 images from 5,060 participants, this dataset focuses on digital breast tomosynthesis (DBT) and was used in a competition to evaluate AI software for breast lesion detection.</a:t>
            </a:r>
          </a:p>
          <a:p>
            <a:pPr marL="514350" indent="-514350">
              <a:buFont typeface="+mj-lt"/>
              <a:buAutoNum type="arabicPeriod" startAt="4"/>
            </a:pPr>
            <a:endParaRPr lang="en-US" dirty="0"/>
          </a:p>
          <a:p>
            <a:pPr marL="514350" indent="-514350">
              <a:buFont typeface="+mj-lt"/>
              <a:buAutoNum type="arabicPeriod" startAt="4"/>
            </a:pPr>
            <a:r>
              <a:rPr lang="en-US" dirty="0"/>
              <a:t>VICTRE: Released by the FDA, this dataset contains over 200,000 images from nearly 3,000 subjects and is used to evaluate DBT as a substitute for DM, providing valuable insights for regulatory evaluation.</a:t>
            </a:r>
          </a:p>
          <a:p>
            <a:endParaRPr lang="en-IN" dirty="0"/>
          </a:p>
        </p:txBody>
      </p:sp>
      <p:sp>
        <p:nvSpPr>
          <p:cNvPr id="2" name="Slide Number Placeholder 1">
            <a:extLst>
              <a:ext uri="{FF2B5EF4-FFF2-40B4-BE49-F238E27FC236}">
                <a16:creationId xmlns:a16="http://schemas.microsoft.com/office/drawing/2014/main" id="{9DF64A05-1D15-B6E1-2B08-5DC17C3EB45A}"/>
              </a:ext>
            </a:extLst>
          </p:cNvPr>
          <p:cNvSpPr>
            <a:spLocks noGrp="1"/>
          </p:cNvSpPr>
          <p:nvPr>
            <p:ph type="sldNum" sz="quarter" idx="12"/>
          </p:nvPr>
        </p:nvSpPr>
        <p:spPr/>
        <p:txBody>
          <a:bodyPr/>
          <a:lstStyle/>
          <a:p>
            <a:fld id="{71F92844-3EFD-430C-8B7E-C01D028202CF}" type="slidenum">
              <a:rPr lang="en-IN" smtClean="0"/>
              <a:t>9</a:t>
            </a:fld>
            <a:endParaRPr lang="en-IN"/>
          </a:p>
        </p:txBody>
      </p:sp>
    </p:spTree>
    <p:extLst>
      <p:ext uri="{BB962C8B-B14F-4D97-AF65-F5344CB8AC3E}">
        <p14:creationId xmlns:p14="http://schemas.microsoft.com/office/powerpoint/2010/main" val="2213902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470</TotalTime>
  <Words>1661</Words>
  <Application>Microsoft Office PowerPoint</Application>
  <PresentationFormat>Widescreen</PresentationFormat>
  <Paragraphs>137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Bahnschrift Light Condensed</vt:lpstr>
      <vt:lpstr>Cambria</vt:lpstr>
      <vt:lpstr>Office Theme</vt:lpstr>
      <vt:lpstr>Artificial intelligence in breast imaging: Current situation and clinical challenges</vt:lpstr>
      <vt:lpstr>Breast Cancer:</vt:lpstr>
      <vt:lpstr>Challenges in Breast Cancer Diagnosis and Imaging</vt:lpstr>
      <vt:lpstr>The Role of Artificial Intelligence in Breast Imaging</vt:lpstr>
      <vt:lpstr>PowerPoint Presentation</vt:lpstr>
      <vt:lpstr>Breast Imaging Database</vt:lpstr>
      <vt:lpstr>Publicly Available Mammography Datasets:</vt:lpstr>
      <vt:lpstr>PowerPoint Presentation</vt:lpstr>
      <vt:lpstr>PowerPoint Presentation</vt:lpstr>
      <vt:lpstr>Publicly Available Breast MRI Datasets</vt:lpstr>
      <vt:lpstr>PowerPoint Presentation</vt:lpstr>
      <vt:lpstr>Application of Deep Learning Algorithms</vt:lpstr>
      <vt:lpstr>1. Flow of Breast Image Processing and Analysis:</vt:lpstr>
      <vt:lpstr>PowerPoint Presentation</vt:lpstr>
      <vt:lpstr>2. Application of DL Algorithms in Breast Image Segmentation:</vt:lpstr>
      <vt:lpstr>PowerPoint Presentation</vt:lpstr>
      <vt:lpstr>PowerPoint Presentation</vt:lpstr>
      <vt:lpstr>PowerPoint Presentation</vt:lpstr>
      <vt:lpstr>Challenges in Breast Tumor Segmentation:</vt:lpstr>
      <vt:lpstr>3. Application of DL Algorithms in Breast Image Detection and Classification:</vt:lpstr>
      <vt:lpstr>4. Application of DL Algorithms in Sample Labeling:</vt:lpstr>
      <vt:lpstr>Status of Clinical Research</vt:lpstr>
      <vt:lpstr>1. Screening:</vt:lpstr>
      <vt:lpstr>1. Screening:</vt:lpstr>
      <vt:lpstr>2. Feature Identification:</vt:lpstr>
      <vt:lpstr>2. Feature Identification:</vt:lpstr>
      <vt:lpstr>3. Surveillance:</vt:lpstr>
      <vt:lpstr>PowerPoint Presentation</vt:lpstr>
      <vt:lpstr>Problems and Challenges of AI in Breast Imaging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breast imaging: Current situation and clinical challenges</dc:title>
  <dc:creator>Yoink Yoink</dc:creator>
  <cp:lastModifiedBy>Yoink Yoink</cp:lastModifiedBy>
  <cp:revision>2</cp:revision>
  <dcterms:created xsi:type="dcterms:W3CDTF">2024-05-12T09:37:11Z</dcterms:created>
  <dcterms:modified xsi:type="dcterms:W3CDTF">2024-05-13T10:20:06Z</dcterms:modified>
</cp:coreProperties>
</file>