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67" r:id="rId3"/>
    <p:sldId id="258" r:id="rId4"/>
    <p:sldId id="257" r:id="rId5"/>
    <p:sldId id="260" r:id="rId6"/>
    <p:sldId id="262" r:id="rId7"/>
    <p:sldId id="263" r:id="rId8"/>
    <p:sldId id="264" r:id="rId9"/>
    <p:sldId id="265" r:id="rId10"/>
    <p:sldId id="266" r:id="rId11"/>
    <p:sldId id="25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  <a:srgbClr val="212121"/>
    <a:srgbClr val="DF2985"/>
    <a:srgbClr val="1ABCE2"/>
    <a:srgbClr val="FFFA8F"/>
    <a:srgbClr val="71FE50"/>
    <a:srgbClr val="1D1D1D"/>
    <a:srgbClr val="2E1A3C"/>
    <a:srgbClr val="19FFA2"/>
    <a:srgbClr val="E6D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>
      <p:cViewPr varScale="1">
        <p:scale>
          <a:sx n="110" d="100"/>
          <a:sy n="110" d="100"/>
        </p:scale>
        <p:origin x="2214" y="1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B315E-6665-466F-9E2E-7848E0021778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52357-44BE-4A30-8918-E73226DF8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5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5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177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527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926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027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95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52357-44BE-4A30-8918-E73226DF814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7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십자형 60"/>
          <p:cNvSpPr>
            <a:spLocks noChangeAspect="1"/>
          </p:cNvSpPr>
          <p:nvPr userDrawn="1"/>
        </p:nvSpPr>
        <p:spPr>
          <a:xfrm>
            <a:off x="3202051" y="2061000"/>
            <a:ext cx="2739898" cy="2751950"/>
          </a:xfrm>
          <a:prstGeom prst="plus">
            <a:avLst>
              <a:gd name="adj" fmla="val 2922"/>
            </a:avLst>
          </a:prstGeom>
          <a:noFill/>
          <a:ln w="47625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4724" y="1990641"/>
            <a:ext cx="2120997" cy="724314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4724" y="4148999"/>
            <a:ext cx="2120997" cy="72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FREE TEMPLATE</a:t>
            </a:r>
            <a:endParaRPr lang="en-US" dirty="0"/>
          </a:p>
        </p:txBody>
      </p:sp>
      <p:sp>
        <p:nvSpPr>
          <p:cNvPr id="7" name="십자형 6"/>
          <p:cNvSpPr>
            <a:spLocks noChangeAspect="1"/>
          </p:cNvSpPr>
          <p:nvPr userDrawn="1"/>
        </p:nvSpPr>
        <p:spPr>
          <a:xfrm>
            <a:off x="2068702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십자형 7"/>
          <p:cNvSpPr>
            <a:spLocks noChangeAspect="1"/>
          </p:cNvSpPr>
          <p:nvPr userDrawn="1"/>
        </p:nvSpPr>
        <p:spPr>
          <a:xfrm>
            <a:off x="278849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십자형 8"/>
          <p:cNvSpPr>
            <a:spLocks noChangeAspect="1"/>
          </p:cNvSpPr>
          <p:nvPr userDrawn="1"/>
        </p:nvSpPr>
        <p:spPr>
          <a:xfrm>
            <a:off x="3508286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십자형 9"/>
          <p:cNvSpPr>
            <a:spLocks noChangeAspect="1"/>
          </p:cNvSpPr>
          <p:nvPr userDrawn="1"/>
        </p:nvSpPr>
        <p:spPr>
          <a:xfrm>
            <a:off x="4228077" y="157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십자형 10"/>
          <p:cNvSpPr>
            <a:spLocks noChangeAspect="1"/>
          </p:cNvSpPr>
          <p:nvPr userDrawn="1"/>
        </p:nvSpPr>
        <p:spPr>
          <a:xfrm>
            <a:off x="4947870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 userDrawn="1"/>
        </p:nvSpPr>
        <p:spPr>
          <a:xfrm>
            <a:off x="5667661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십자형 12"/>
          <p:cNvSpPr>
            <a:spLocks noChangeAspect="1"/>
          </p:cNvSpPr>
          <p:nvPr userDrawn="1"/>
        </p:nvSpPr>
        <p:spPr>
          <a:xfrm>
            <a:off x="638745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십자형 13"/>
          <p:cNvSpPr>
            <a:spLocks noChangeAspect="1"/>
          </p:cNvSpPr>
          <p:nvPr userDrawn="1"/>
        </p:nvSpPr>
        <p:spPr>
          <a:xfrm>
            <a:off x="7107246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자형 14"/>
          <p:cNvSpPr>
            <a:spLocks noChangeAspect="1"/>
          </p:cNvSpPr>
          <p:nvPr userDrawn="1"/>
        </p:nvSpPr>
        <p:spPr>
          <a:xfrm>
            <a:off x="2068702" y="229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/>
          <p:cNvSpPr>
            <a:spLocks noChangeAspect="1"/>
          </p:cNvSpPr>
          <p:nvPr userDrawn="1"/>
        </p:nvSpPr>
        <p:spPr>
          <a:xfrm>
            <a:off x="2788494" y="2293701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>
            <a:spLocks noChangeAspect="1"/>
          </p:cNvSpPr>
          <p:nvPr userDrawn="1"/>
        </p:nvSpPr>
        <p:spPr>
          <a:xfrm>
            <a:off x="6387454" y="229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십자형 17"/>
          <p:cNvSpPr>
            <a:spLocks noChangeAspect="1"/>
          </p:cNvSpPr>
          <p:nvPr userDrawn="1"/>
        </p:nvSpPr>
        <p:spPr>
          <a:xfrm>
            <a:off x="7107246" y="229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십자형 18"/>
          <p:cNvSpPr>
            <a:spLocks noChangeAspect="1"/>
          </p:cNvSpPr>
          <p:nvPr userDrawn="1"/>
        </p:nvSpPr>
        <p:spPr>
          <a:xfrm>
            <a:off x="2068702" y="301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십자형 19"/>
          <p:cNvSpPr>
            <a:spLocks noChangeAspect="1"/>
          </p:cNvSpPr>
          <p:nvPr userDrawn="1"/>
        </p:nvSpPr>
        <p:spPr>
          <a:xfrm>
            <a:off x="2788494" y="301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십자형 20"/>
          <p:cNvSpPr>
            <a:spLocks noChangeAspect="1"/>
          </p:cNvSpPr>
          <p:nvPr userDrawn="1"/>
        </p:nvSpPr>
        <p:spPr>
          <a:xfrm>
            <a:off x="6387454" y="301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2" name="십자형 21"/>
          <p:cNvSpPr>
            <a:spLocks noChangeAspect="1"/>
          </p:cNvSpPr>
          <p:nvPr userDrawn="1"/>
        </p:nvSpPr>
        <p:spPr>
          <a:xfrm>
            <a:off x="7107246" y="301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3" name="십자형 22"/>
          <p:cNvSpPr>
            <a:spLocks noChangeAspect="1"/>
          </p:cNvSpPr>
          <p:nvPr userDrawn="1"/>
        </p:nvSpPr>
        <p:spPr>
          <a:xfrm>
            <a:off x="2068702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십자형 23"/>
          <p:cNvSpPr>
            <a:spLocks noChangeAspect="1"/>
          </p:cNvSpPr>
          <p:nvPr userDrawn="1"/>
        </p:nvSpPr>
        <p:spPr>
          <a:xfrm>
            <a:off x="2788494" y="373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6387454" y="373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십자형 25"/>
          <p:cNvSpPr>
            <a:spLocks noChangeAspect="1"/>
          </p:cNvSpPr>
          <p:nvPr userDrawn="1"/>
        </p:nvSpPr>
        <p:spPr>
          <a:xfrm>
            <a:off x="7107246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십자형 26"/>
          <p:cNvSpPr>
            <a:spLocks noChangeAspect="1"/>
          </p:cNvSpPr>
          <p:nvPr userDrawn="1"/>
        </p:nvSpPr>
        <p:spPr>
          <a:xfrm>
            <a:off x="2068702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2788494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508286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228077" y="5173699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1" name="십자형 30"/>
          <p:cNvSpPr>
            <a:spLocks noChangeAspect="1"/>
          </p:cNvSpPr>
          <p:nvPr userDrawn="1"/>
        </p:nvSpPr>
        <p:spPr>
          <a:xfrm>
            <a:off x="4947870" y="5173699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2" name="십자형 31"/>
          <p:cNvSpPr>
            <a:spLocks noChangeAspect="1"/>
          </p:cNvSpPr>
          <p:nvPr userDrawn="1"/>
        </p:nvSpPr>
        <p:spPr>
          <a:xfrm>
            <a:off x="5667661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십자형 32"/>
          <p:cNvSpPr>
            <a:spLocks noChangeAspect="1"/>
          </p:cNvSpPr>
          <p:nvPr userDrawn="1"/>
        </p:nvSpPr>
        <p:spPr>
          <a:xfrm>
            <a:off x="6387454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십자형 33"/>
          <p:cNvSpPr>
            <a:spLocks noChangeAspect="1"/>
          </p:cNvSpPr>
          <p:nvPr userDrawn="1"/>
        </p:nvSpPr>
        <p:spPr>
          <a:xfrm>
            <a:off x="7107246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십자형 34"/>
          <p:cNvSpPr>
            <a:spLocks noChangeAspect="1"/>
          </p:cNvSpPr>
          <p:nvPr userDrawn="1"/>
        </p:nvSpPr>
        <p:spPr>
          <a:xfrm>
            <a:off x="2068702" y="445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2788494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7" name="십자형 36"/>
          <p:cNvSpPr>
            <a:spLocks noChangeAspect="1"/>
          </p:cNvSpPr>
          <p:nvPr userDrawn="1"/>
        </p:nvSpPr>
        <p:spPr>
          <a:xfrm>
            <a:off x="6387454" y="445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8" name="십자형 37"/>
          <p:cNvSpPr>
            <a:spLocks noChangeAspect="1"/>
          </p:cNvSpPr>
          <p:nvPr userDrawn="1"/>
        </p:nvSpPr>
        <p:spPr>
          <a:xfrm>
            <a:off x="7107246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9" name="십자형 38"/>
          <p:cNvSpPr>
            <a:spLocks noChangeAspect="1"/>
          </p:cNvSpPr>
          <p:nvPr userDrawn="1"/>
        </p:nvSpPr>
        <p:spPr>
          <a:xfrm>
            <a:off x="2788494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십자형 39"/>
          <p:cNvSpPr>
            <a:spLocks noChangeAspect="1"/>
          </p:cNvSpPr>
          <p:nvPr userDrawn="1"/>
        </p:nvSpPr>
        <p:spPr>
          <a:xfrm>
            <a:off x="3508286" y="85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십자형 40"/>
          <p:cNvSpPr>
            <a:spLocks noChangeAspect="1"/>
          </p:cNvSpPr>
          <p:nvPr userDrawn="1"/>
        </p:nvSpPr>
        <p:spPr>
          <a:xfrm>
            <a:off x="4228077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2" name="십자형 41"/>
          <p:cNvSpPr>
            <a:spLocks noChangeAspect="1"/>
          </p:cNvSpPr>
          <p:nvPr userDrawn="1"/>
        </p:nvSpPr>
        <p:spPr>
          <a:xfrm>
            <a:off x="4947870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십자형 42"/>
          <p:cNvSpPr>
            <a:spLocks noChangeAspect="1"/>
          </p:cNvSpPr>
          <p:nvPr userDrawn="1"/>
        </p:nvSpPr>
        <p:spPr>
          <a:xfrm>
            <a:off x="5667661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44" name="십자형 43"/>
          <p:cNvSpPr>
            <a:spLocks noChangeAspect="1"/>
          </p:cNvSpPr>
          <p:nvPr userDrawn="1"/>
        </p:nvSpPr>
        <p:spPr>
          <a:xfrm>
            <a:off x="6387454" y="85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십자형 44"/>
          <p:cNvSpPr>
            <a:spLocks noChangeAspect="1"/>
          </p:cNvSpPr>
          <p:nvPr userDrawn="1"/>
        </p:nvSpPr>
        <p:spPr>
          <a:xfrm>
            <a:off x="7107246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6" name="십자형 45"/>
          <p:cNvSpPr>
            <a:spLocks noChangeAspect="1"/>
          </p:cNvSpPr>
          <p:nvPr userDrawn="1"/>
        </p:nvSpPr>
        <p:spPr>
          <a:xfrm>
            <a:off x="2068702" y="589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7" name="십자형 46"/>
          <p:cNvSpPr>
            <a:spLocks noChangeAspect="1"/>
          </p:cNvSpPr>
          <p:nvPr userDrawn="1"/>
        </p:nvSpPr>
        <p:spPr>
          <a:xfrm>
            <a:off x="2788493" y="589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십자형 47"/>
          <p:cNvSpPr>
            <a:spLocks noChangeAspect="1"/>
          </p:cNvSpPr>
          <p:nvPr userDrawn="1"/>
        </p:nvSpPr>
        <p:spPr>
          <a:xfrm>
            <a:off x="3508285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9" name="십자형 48"/>
          <p:cNvSpPr>
            <a:spLocks noChangeAspect="1"/>
          </p:cNvSpPr>
          <p:nvPr userDrawn="1"/>
        </p:nvSpPr>
        <p:spPr>
          <a:xfrm>
            <a:off x="4228077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0" name="십자형 49"/>
          <p:cNvSpPr>
            <a:spLocks noChangeAspect="1"/>
          </p:cNvSpPr>
          <p:nvPr userDrawn="1"/>
        </p:nvSpPr>
        <p:spPr>
          <a:xfrm>
            <a:off x="4947870" y="5893697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십자형 50"/>
          <p:cNvSpPr>
            <a:spLocks noChangeAspect="1"/>
          </p:cNvSpPr>
          <p:nvPr userDrawn="1"/>
        </p:nvSpPr>
        <p:spPr>
          <a:xfrm>
            <a:off x="5667659" y="589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십자형 51"/>
          <p:cNvSpPr>
            <a:spLocks noChangeAspect="1"/>
          </p:cNvSpPr>
          <p:nvPr userDrawn="1"/>
        </p:nvSpPr>
        <p:spPr>
          <a:xfrm>
            <a:off x="6387452" y="589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십자형 52"/>
          <p:cNvSpPr>
            <a:spLocks noChangeAspect="1"/>
          </p:cNvSpPr>
          <p:nvPr userDrawn="1"/>
        </p:nvSpPr>
        <p:spPr>
          <a:xfrm>
            <a:off x="7107241" y="589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4" name="십자형 53"/>
          <p:cNvSpPr>
            <a:spLocks noChangeAspect="1"/>
          </p:cNvSpPr>
          <p:nvPr userDrawn="1"/>
        </p:nvSpPr>
        <p:spPr>
          <a:xfrm>
            <a:off x="2068702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14724" y="2714956"/>
            <a:ext cx="2120997" cy="72223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14724" y="3437188"/>
            <a:ext cx="2120997" cy="711811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522565" y="4078837"/>
            <a:ext cx="377923" cy="0"/>
          </a:xfrm>
          <a:prstGeom prst="line">
            <a:avLst/>
          </a:prstGeom>
          <a:ln w="4445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1333864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7467030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십자형 66"/>
          <p:cNvSpPr>
            <a:spLocks noChangeAspect="1"/>
          </p:cNvSpPr>
          <p:nvPr userDrawn="1"/>
        </p:nvSpPr>
        <p:spPr>
          <a:xfrm>
            <a:off x="6933359" y="2119895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8" name="십자형 67"/>
          <p:cNvSpPr>
            <a:spLocks noChangeAspect="1"/>
          </p:cNvSpPr>
          <p:nvPr userDrawn="1"/>
        </p:nvSpPr>
        <p:spPr>
          <a:xfrm>
            <a:off x="5496608" y="5723826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9" name="십자형 68"/>
          <p:cNvSpPr>
            <a:spLocks noChangeAspect="1"/>
          </p:cNvSpPr>
          <p:nvPr userDrawn="1"/>
        </p:nvSpPr>
        <p:spPr>
          <a:xfrm>
            <a:off x="1894820" y="679722"/>
            <a:ext cx="418260" cy="41845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5016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32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33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37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38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42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43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4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4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52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53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57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58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62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63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67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68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2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3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82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3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87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88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92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93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97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98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02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03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08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12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13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2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23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7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28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37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8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142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143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47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48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52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53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57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58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2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3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6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6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73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77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78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83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93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02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03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07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08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13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17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18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23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7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32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3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37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38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42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43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8" presetClass="emph" presetSubtype="0" repeatCount="indefinite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repeatCount="indefinite" ac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10800000">
                                      <p:cBhvr>
                                        <p:cTn id="24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repeatCount="indefinite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5400000">
                                      <p:cBhvr>
                                        <p:cTn id="2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7" grpId="0" animBg="1"/>
      <p:bldP spid="68" grpId="0" animBg="1"/>
      <p:bldP spid="69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 userDrawn="1"/>
        </p:nvSpPr>
        <p:spPr>
          <a:xfrm>
            <a:off x="2717258" y="1845000"/>
            <a:ext cx="3716608" cy="4859999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4364" y="1629000"/>
            <a:ext cx="2401718" cy="36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5682478" y="1286205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3959351" y="1286205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384976" y="1286205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533726" y="1286205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5108102" y="1286205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74364" y="315253"/>
            <a:ext cx="2401718" cy="371216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4364" y="785772"/>
            <a:ext cx="2401718" cy="348783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11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312430" y="2053017"/>
            <a:ext cx="249736" cy="0"/>
          </a:xfrm>
          <a:prstGeom prst="line">
            <a:avLst/>
          </a:prstGeom>
          <a:ln w="5080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2717258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6073866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6"/>
          <a:stretch/>
        </p:blipFill>
        <p:spPr>
          <a:xfrm>
            <a:off x="1803452" y="3505200"/>
            <a:ext cx="789388" cy="131819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2"/>
          <a:stretch/>
        </p:blipFill>
        <p:spPr>
          <a:xfrm>
            <a:off x="6568947" y="3505200"/>
            <a:ext cx="741724" cy="1318194"/>
          </a:xfrm>
          <a:prstGeom prst="rect">
            <a:avLst/>
          </a:prstGeom>
        </p:spPr>
      </p:pic>
      <p:grpSp>
        <p:nvGrpSpPr>
          <p:cNvPr id="59" name="그룹 58"/>
          <p:cNvGrpSpPr/>
          <p:nvPr userDrawn="1"/>
        </p:nvGrpSpPr>
        <p:grpSpPr>
          <a:xfrm>
            <a:off x="4396833" y="6468254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0" name="직사각형 79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3" name="직사각형 8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4" name="직사각형 8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5" name="직사각형 84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 rot="5400000">
            <a:off x="5957103" y="2361393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7" name="직사각형 86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8" name="직사각형 87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9" name="직사각형 88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0" name="직사각형 89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91" name="그룹 90"/>
          <p:cNvGrpSpPr/>
          <p:nvPr userDrawn="1"/>
        </p:nvGrpSpPr>
        <p:grpSpPr>
          <a:xfrm rot="10800000">
            <a:off x="2939496" y="3213000"/>
            <a:ext cx="237853" cy="354564"/>
            <a:chOff x="4619825" y="5958856"/>
            <a:chExt cx="239326" cy="356760"/>
          </a:xfrm>
          <a:solidFill>
            <a:schemeClr val="bg1"/>
          </a:solidFill>
        </p:grpSpPr>
        <p:sp>
          <p:nvSpPr>
            <p:cNvPr id="92" name="직사각형 91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3" name="직사각형 9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4" name="직사각형 9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5" name="직사각형 94"/>
            <p:cNvSpPr/>
            <p:nvPr userDrawn="1"/>
          </p:nvSpPr>
          <p:spPr>
            <a:xfrm rot="5400000">
              <a:off x="4739488" y="6195953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sp>
        <p:nvSpPr>
          <p:cNvPr id="62" name="텍스트 개체 틀 61"/>
          <p:cNvSpPr>
            <a:spLocks noGrp="1"/>
          </p:cNvSpPr>
          <p:nvPr>
            <p:ph type="body" sz="quarter" idx="12" hasCustomPrompt="1"/>
          </p:nvPr>
        </p:nvSpPr>
        <p:spPr>
          <a:xfrm>
            <a:off x="3312430" y="2430463"/>
            <a:ext cx="2523904" cy="391636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01. GAME</a:t>
            </a:r>
          </a:p>
          <a:p>
            <a:pPr lvl="0"/>
            <a:r>
              <a:rPr lang="en-US" altLang="ko-KR" dirty="0"/>
              <a:t>02. RETRO</a:t>
            </a:r>
          </a:p>
          <a:p>
            <a:pPr lvl="0"/>
            <a:r>
              <a:rPr lang="en-US" altLang="ko-KR" dirty="0"/>
              <a:t>03.THEME</a:t>
            </a:r>
          </a:p>
          <a:p>
            <a:pPr lvl="0"/>
            <a:r>
              <a:rPr lang="en-US" altLang="ko-KR" dirty="0"/>
              <a:t>04. TEMP</a:t>
            </a:r>
          </a:p>
          <a:p>
            <a:pPr lvl="0"/>
            <a:r>
              <a:rPr lang="en-US" altLang="ko-KR" dirty="0"/>
              <a:t>05. CONTINUE</a:t>
            </a:r>
          </a:p>
          <a:p>
            <a:pPr lvl="0"/>
            <a:r>
              <a:rPr lang="en-US" altLang="ko-KR" dirty="0"/>
              <a:t>06. DESIGN</a:t>
            </a:r>
          </a:p>
          <a:p>
            <a:pPr lvl="0"/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070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0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DF2985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75" y="1590676"/>
            <a:ext cx="8595300" cy="5041074"/>
          </a:xfrm>
          <a:prstGeom prst="bracketPair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52325" y="6589800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DF2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  <a:prstGeom prst="bracketPai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21212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1ABCE2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19508" y="6432932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rgbClr val="121212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1ABC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9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5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3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AI_11_</a:t>
            </a:r>
            <a:r>
              <a:rPr lang="ko-KR" altLang="en-US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권진수</a:t>
            </a: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3863362" y="4148999"/>
            <a:ext cx="1572638" cy="720001"/>
          </a:xfrm>
        </p:spPr>
        <p:txBody>
          <a:bodyPr>
            <a:normAutofit/>
          </a:bodyPr>
          <a:lstStyle/>
          <a:p>
            <a:r>
              <a:rPr lang="en-US" altLang="ko-KR" sz="9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“</a:t>
            </a:r>
            <a:r>
              <a:rPr lang="ko-KR" altLang="en-US" sz="9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다음 분기에는 어떤 게임을 설계해야 할까</a:t>
            </a:r>
            <a:r>
              <a:rPr lang="en-US" altLang="ko-KR" sz="9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?”</a:t>
            </a:r>
            <a:endParaRPr lang="ko-KR" altLang="en-US" sz="9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ko-KR" sz="3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Section 1</a:t>
            </a:r>
            <a:endParaRPr lang="ko-KR" altLang="en-US" sz="3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dist"/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Project!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04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10</a:t>
            </a:fld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550" y="117000"/>
            <a:ext cx="3256450" cy="1152001"/>
          </a:xfrm>
        </p:spPr>
        <p:txBody>
          <a:bodyPr/>
          <a:lstStyle/>
          <a:p>
            <a:pPr algn="ctr"/>
            <a:r>
              <a:rPr lang="en-US" altLang="ko-KR" sz="18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06. </a:t>
            </a:r>
            <a:r>
              <a:rPr lang="ko-KR" altLang="en-US" sz="18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같은 이름의 게임 출고량</a:t>
            </a:r>
            <a:endParaRPr lang="en-US" altLang="ko-KR" sz="1800" dirty="0">
              <a:solidFill>
                <a:srgbClr val="FFFA8F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solidFill>
                <a:srgbClr val="71FE5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MADE IN SUZZANG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Sales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by game series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" name="양쪽 대괄호 14">
            <a:extLst>
              <a:ext uri="{FF2B5EF4-FFF2-40B4-BE49-F238E27FC236}">
                <a16:creationId xmlns:a16="http://schemas.microsoft.com/office/drawing/2014/main" id="{0A1FB3E4-794C-4874-9EC3-23204D3C38D2}"/>
              </a:ext>
            </a:extLst>
          </p:cNvPr>
          <p:cNvSpPr/>
          <p:nvPr/>
        </p:nvSpPr>
        <p:spPr>
          <a:xfrm>
            <a:off x="1832250" y="5088625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단일 판매량은 </a:t>
            </a:r>
            <a:r>
              <a:rPr lang="en-US" altLang="ko-KR" sz="12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Wii sports </a:t>
            </a:r>
            <a:r>
              <a:rPr lang="ko-KR" altLang="en-US" sz="12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 </a:t>
            </a:r>
            <a:r>
              <a:rPr lang="en-US" altLang="ko-KR" sz="12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r>
              <a:rPr lang="ko-KR" altLang="en-US" sz="12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위 였지만 시리즈 통합을 한다면 </a:t>
            </a:r>
            <a:r>
              <a:rPr lang="en-US" altLang="ko-KR" sz="12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4</a:t>
            </a:r>
            <a:r>
              <a:rPr lang="ko-KR" altLang="en-US" sz="12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위로 밀려났다</a:t>
            </a:r>
            <a:r>
              <a:rPr lang="en-US" altLang="ko-KR" sz="12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가장 많은 시리즈를 보유한 </a:t>
            </a:r>
            <a:r>
              <a:rPr lang="en-US" altLang="ko-KR" sz="1200" dirty="0" err="1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Pokemon</a:t>
            </a:r>
            <a:r>
              <a:rPr lang="ko-KR" altLang="en-US" sz="12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 </a:t>
            </a:r>
            <a:r>
              <a:rPr lang="en-US" altLang="ko-KR" sz="12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r>
              <a:rPr lang="ko-KR" altLang="en-US" sz="12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위를 차지했으며 다음으로는 </a:t>
            </a:r>
            <a:r>
              <a:rPr lang="en-US" altLang="ko-KR" sz="12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GTA, Super Mario Bros </a:t>
            </a:r>
            <a:r>
              <a:rPr lang="ko-KR" altLang="en-US" sz="12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순으로 많이 팔렸는데 이들은 많은 시리즈를 보유한만큼 판매량이 분산되어 이들을 합치면 가장 많은 판매량을 가진 것으로 보인다</a:t>
            </a:r>
            <a:r>
              <a:rPr lang="en-US" altLang="ko-KR" sz="12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A5EB44-F6F6-4627-AE96-639433535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49" y="1534802"/>
            <a:ext cx="8663529" cy="289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0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1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sz="11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sz="11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sz="11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sz="11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l"/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</a:t>
            </a:r>
          </a:p>
          <a:p>
            <a:pPr algn="l"/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|       Wii Sports        |    Super Mario Bros    |    Grand </a:t>
            </a:r>
            <a:r>
              <a:rPr lang="en-US" altLang="ko-KR" sz="11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Thegft</a:t>
            </a:r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Auto    |</a:t>
            </a:r>
          </a:p>
          <a:p>
            <a:pPr algn="l"/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*Wii Sports </a:t>
            </a:r>
            <a:r>
              <a:rPr lang="ko-KR" altLang="en-US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는 </a:t>
            </a:r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2000</a:t>
            </a:r>
            <a:r>
              <a:rPr lang="ko-KR" altLang="en-US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년 중반에 가장 많은 판매를 기록하였는데 이는 월드컵과 올림픽의 영향으로 </a:t>
            </a:r>
            <a:r>
              <a:rPr lang="ko-KR" altLang="en-US" sz="11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다인이</a:t>
            </a:r>
            <a:r>
              <a:rPr lang="ko-KR" altLang="en-US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11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같</a:t>
            </a:r>
            <a:r>
              <a:rPr lang="ko-KR" altLang="en-US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이 </a:t>
            </a:r>
            <a:r>
              <a:rPr lang="ko-KR" altLang="en-US" sz="11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즐길수</a:t>
            </a:r>
            <a:r>
              <a:rPr lang="ko-KR" altLang="en-US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있어서 유행한 것으로 보인다</a:t>
            </a:r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algn="l"/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*Super Mario Bros </a:t>
            </a:r>
            <a:r>
              <a:rPr lang="ko-KR" altLang="en-US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는 다양한 장르와 플랫폼으로 출시해 꾸준히 사랑 받던 시리즈</a:t>
            </a:r>
            <a:endParaRPr lang="en-US" altLang="ko-KR" sz="11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l"/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*</a:t>
            </a:r>
            <a:r>
              <a:rPr lang="ko-KR" altLang="en-US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최근 고사양의 그래픽 카드가 출시 됨에 따라 </a:t>
            </a:r>
            <a:r>
              <a:rPr lang="ko-KR" altLang="en-US" sz="11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고사양</a:t>
            </a:r>
            <a:r>
              <a:rPr lang="ko-KR" altLang="en-US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그래픽의 액션</a:t>
            </a:r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슈팅이 접목된 </a:t>
            </a:r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GTA </a:t>
            </a:r>
            <a:r>
              <a:rPr lang="ko-KR" altLang="en-US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같은 게임이 트랜드로 </a:t>
            </a:r>
            <a:r>
              <a:rPr lang="ko-KR" altLang="en-US" sz="1100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자리잡혔다</a:t>
            </a:r>
            <a:r>
              <a: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11</a:t>
            </a:fld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Section 1</a:t>
            </a:r>
            <a:b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Project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19508" y="6381000"/>
            <a:ext cx="2651879" cy="144000"/>
          </a:xfrm>
        </p:spPr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MADE IN SUZZANG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Thank you for watching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03" t="3328" r="1329" b="3328"/>
          <a:stretch/>
        </p:blipFill>
        <p:spPr>
          <a:xfrm>
            <a:off x="1116000" y="2531638"/>
            <a:ext cx="1861991" cy="1699600"/>
          </a:xfrm>
          <a:prstGeom prst="rect">
            <a:avLst/>
          </a:prstGeom>
          <a:ln w="50800">
            <a:solidFill>
              <a:srgbClr val="121212"/>
            </a:solidFill>
            <a:miter lim="800000"/>
          </a:ln>
        </p:spPr>
      </p:pic>
      <p:sp>
        <p:nvSpPr>
          <p:cNvPr id="11" name="십자형 10"/>
          <p:cNvSpPr>
            <a:spLocks noChangeAspect="1"/>
          </p:cNvSpPr>
          <p:nvPr/>
        </p:nvSpPr>
        <p:spPr>
          <a:xfrm>
            <a:off x="4526305" y="2133000"/>
            <a:ext cx="99000" cy="99000"/>
          </a:xfrm>
          <a:prstGeom prst="plus">
            <a:avLst/>
          </a:prstGeom>
          <a:solidFill>
            <a:srgbClr val="21212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6305" y="5805000"/>
            <a:ext cx="99000" cy="99000"/>
          </a:xfrm>
          <a:prstGeom prst="plus">
            <a:avLst/>
          </a:prstGeom>
          <a:solidFill>
            <a:srgbClr val="21212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026" name="Picture 2" descr="https://farm9.staticflickr.com/8542/8638465986_2e92e34634_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1" r="23834"/>
          <a:stretch/>
        </p:blipFill>
        <p:spPr bwMode="auto">
          <a:xfrm>
            <a:off x="3671234" y="2549318"/>
            <a:ext cx="1797782" cy="1681920"/>
          </a:xfrm>
          <a:prstGeom prst="rect">
            <a:avLst/>
          </a:prstGeom>
          <a:ln w="50800">
            <a:solidFill>
              <a:srgbClr val="21212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c1.staticflickr.com/3/2815/13671900325_b8ec37a456_b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t="20241" r="4651" b="27342"/>
          <a:stretch/>
        </p:blipFill>
        <p:spPr bwMode="auto">
          <a:xfrm>
            <a:off x="6162259" y="2560536"/>
            <a:ext cx="1797781" cy="1681915"/>
          </a:xfrm>
          <a:prstGeom prst="rect">
            <a:avLst/>
          </a:prstGeom>
          <a:ln w="50800">
            <a:solidFill>
              <a:srgbClr val="21212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C4DDB12-314A-424D-98D3-844316A408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16" r="5766"/>
          <a:stretch/>
        </p:blipFill>
        <p:spPr>
          <a:xfrm>
            <a:off x="1110087" y="2531638"/>
            <a:ext cx="1861991" cy="1699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892EC1-E7C4-45C8-AB64-379D7621CB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2258" y="2560536"/>
            <a:ext cx="1797782" cy="16819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97645AE-DCB7-428F-98D5-95DDBC8AAC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0900" y="2541327"/>
            <a:ext cx="1788116" cy="168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2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주제 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Section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Project 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132000" y="2430463"/>
            <a:ext cx="2952000" cy="3916362"/>
          </a:xfrm>
        </p:spPr>
        <p:txBody>
          <a:bodyPr>
            <a:normAutofit/>
          </a:bodyPr>
          <a:lstStyle/>
          <a:p>
            <a:pPr lvl="0" algn="dist"/>
            <a:r>
              <a:rPr lang="en-US" altLang="ko-KR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</a:p>
          <a:p>
            <a:pPr lvl="0" algn="dist"/>
            <a:r>
              <a:rPr lang="ko-KR" altLang="en-US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“</a:t>
            </a:r>
            <a:r>
              <a:rPr lang="ko-KR" altLang="en-US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다음 분기에는 어떤 게임을 설계해야 할까</a:t>
            </a:r>
            <a:r>
              <a:rPr lang="en-US" altLang="ko-KR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?”</a:t>
            </a:r>
            <a:br>
              <a:rPr lang="en-US" altLang="ko-KR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endParaRPr lang="en-US" altLang="ko-KR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lvl="0" algn="dist"/>
            <a:r>
              <a:rPr lang="ko-KR" altLang="en-US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에 대한 주제를 바탕으로</a:t>
            </a:r>
            <a:endParaRPr lang="en-US" altLang="ko-KR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lvl="0" algn="dist"/>
            <a:r>
              <a:rPr lang="en-US" altLang="ko-KR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1.</a:t>
            </a:r>
            <a:r>
              <a:rPr lang="ko-KR" altLang="en-US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연도별 선호 장르</a:t>
            </a:r>
            <a:endParaRPr lang="en-US" altLang="ko-KR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lvl="0" algn="dist"/>
            <a:r>
              <a:rPr lang="en-US" altLang="ko-KR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2. </a:t>
            </a:r>
            <a:r>
              <a:rPr lang="ko-KR" altLang="en-US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연도별 출고량</a:t>
            </a:r>
            <a:endParaRPr lang="en-US" altLang="ko-KR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lvl="0" algn="dist"/>
            <a:r>
              <a:rPr lang="en-US" altLang="ko-KR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3. </a:t>
            </a:r>
            <a:r>
              <a:rPr lang="ko-KR" altLang="en-US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베스트 판매량 </a:t>
            </a:r>
            <a:endParaRPr lang="en-US" altLang="ko-KR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lvl="0" algn="l"/>
            <a:r>
              <a:rPr lang="ko-KR" altLang="en-US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에 대한 분석</a:t>
            </a:r>
            <a:r>
              <a:rPr lang="en-US" altLang="ko-KR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904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contents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Section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Project 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132000" y="2430463"/>
            <a:ext cx="2952000" cy="3916362"/>
          </a:xfrm>
        </p:spPr>
        <p:txBody>
          <a:bodyPr/>
          <a:lstStyle/>
          <a:p>
            <a:pPr lvl="0" algn="dist"/>
            <a:r>
              <a:rPr lang="en-US" altLang="ko-KR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</a:p>
          <a:p>
            <a:pPr lvl="0" algn="dist"/>
            <a:r>
              <a:rPr lang="en-US" altLang="ko-KR" dirty="0">
                <a:solidFill>
                  <a:srgbClr val="FFFA8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01. </a:t>
            </a:r>
            <a:r>
              <a:rPr lang="ko-KR" altLang="en-US" dirty="0">
                <a:solidFill>
                  <a:srgbClr val="FFFA8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장르 별 전체 판매량</a:t>
            </a:r>
            <a:endParaRPr lang="en-US" altLang="ko-KR" dirty="0">
              <a:solidFill>
                <a:srgbClr val="FFFA8F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lvl="0" algn="dist"/>
            <a:r>
              <a:rPr lang="en-US" altLang="ko-KR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02. </a:t>
            </a:r>
            <a:r>
              <a:rPr lang="ko-KR" altLang="en-US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연도 별 게임 트렌드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lvl="0" algn="dist"/>
            <a:r>
              <a:rPr lang="en-US" altLang="ko-KR" dirty="0">
                <a:solidFill>
                  <a:srgbClr val="71FE5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03.</a:t>
            </a:r>
            <a:r>
              <a:rPr lang="ko-KR" altLang="en-US" dirty="0">
                <a:solidFill>
                  <a:srgbClr val="71FE5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게임 별  판매  순위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lvl="0" algn="dist"/>
            <a:r>
              <a:rPr lang="en-US" altLang="ko-KR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04. 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가장 많이  팔린 플랫폼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lvl="0" algn="dist"/>
            <a:r>
              <a:rPr lang="en-US" altLang="ko-KR" dirty="0">
                <a:solidFill>
                  <a:srgbClr val="DF2985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05.</a:t>
            </a:r>
            <a:r>
              <a:rPr lang="ko-KR" altLang="en-US" dirty="0">
                <a:solidFill>
                  <a:srgbClr val="DF2985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출고량이  높은 게임</a:t>
            </a:r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lvl="0" algn="dist"/>
            <a:r>
              <a:rPr lang="en-US" altLang="ko-KR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06. </a:t>
            </a:r>
            <a:r>
              <a:rPr lang="ko-KR" altLang="en-US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시리즈 별 출고량의 총합</a:t>
            </a:r>
            <a:endParaRPr lang="en-US" altLang="ko-KR" dirty="0">
              <a:solidFill>
                <a:srgbClr val="1ABCE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lvl="0" algn="dist"/>
            <a:r>
              <a:rPr lang="en-US" altLang="ko-KR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6005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4</a:t>
            </a:fld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altLang="ko-KR" sz="1800" dirty="0">
                <a:solidFill>
                  <a:srgbClr val="FFFA8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01. </a:t>
            </a:r>
            <a:r>
              <a:rPr lang="ko-KR" altLang="en-US" sz="1800" dirty="0">
                <a:solidFill>
                  <a:srgbClr val="FFFA8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장르 별 게임 판매량</a:t>
            </a:r>
            <a:endParaRPr lang="en-US" altLang="ko-KR" sz="1800" dirty="0">
              <a:solidFill>
                <a:srgbClr val="FFFA8F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MADE IN SUZZANG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Total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sales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by genre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" name="양쪽 대괄호 10"/>
          <p:cNvSpPr/>
          <p:nvPr/>
        </p:nvSpPr>
        <p:spPr>
          <a:xfrm>
            <a:off x="1832250" y="5088625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보라색 막대는 장르 별 누적 판매량입니다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Action &gt; Sports &gt; Shooter &gt; Role-Playing </a:t>
            </a:r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순으로 가장 많이 판매 되었다</a:t>
            </a: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6F2E384-F25F-4F21-AAF7-57CB0C384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50" y="1532041"/>
            <a:ext cx="8672900" cy="29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5</a:t>
            </a:fld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altLang="ko-KR" sz="1800" dirty="0">
                <a:solidFill>
                  <a:srgbClr val="FFFA8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01. </a:t>
            </a:r>
            <a:r>
              <a:rPr lang="ko-KR" altLang="en-US" sz="1800" dirty="0">
                <a:solidFill>
                  <a:srgbClr val="FFFA8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장르 별 게임 판매량</a:t>
            </a:r>
            <a:endParaRPr lang="en-US" altLang="ko-KR" sz="1800" dirty="0">
              <a:solidFill>
                <a:srgbClr val="FFFA8F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MADE IN SUZZANG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Top 3 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by country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" name="양쪽 대괄호 10"/>
          <p:cNvSpPr/>
          <p:nvPr/>
        </p:nvSpPr>
        <p:spPr>
          <a:xfrm>
            <a:off x="1839570" y="5088625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FFFA8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지역으로 세분화 해서 보면 </a:t>
            </a:r>
            <a:r>
              <a:rPr lang="en-US" altLang="ko-KR" sz="1200" dirty="0" err="1">
                <a:solidFill>
                  <a:srgbClr val="FFFA8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Jp</a:t>
            </a:r>
            <a:r>
              <a:rPr lang="ko-KR" altLang="en-US" sz="1200" dirty="0">
                <a:solidFill>
                  <a:srgbClr val="FFFA8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에서만 유독 </a:t>
            </a:r>
            <a:r>
              <a:rPr lang="en-US" altLang="ko-KR" sz="1200" dirty="0">
                <a:solidFill>
                  <a:srgbClr val="FFFA8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Role-Playing</a:t>
            </a:r>
            <a:r>
              <a:rPr lang="ko-KR" altLang="en-US" sz="1200" dirty="0">
                <a:solidFill>
                  <a:srgbClr val="FFFA8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 </a:t>
            </a:r>
            <a:r>
              <a:rPr lang="en-US" altLang="ko-KR" sz="1200" dirty="0">
                <a:solidFill>
                  <a:srgbClr val="FFFA8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Action</a:t>
            </a:r>
            <a:r>
              <a:rPr lang="ko-KR" altLang="en-US" sz="1200" dirty="0">
                <a:solidFill>
                  <a:srgbClr val="FFFA8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을 넘어섰다</a:t>
            </a:r>
            <a:r>
              <a:rPr lang="en-US" altLang="ko-KR" sz="1200" dirty="0">
                <a:solidFill>
                  <a:srgbClr val="FFFA8F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ko-KR" altLang="en-US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BB7B2E-A7DC-498B-A2DD-F7EDE7D33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11" y="1535334"/>
            <a:ext cx="8643268" cy="292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1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6</a:t>
            </a:fld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altLang="ko-KR" sz="18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02. </a:t>
            </a:r>
            <a:r>
              <a:rPr lang="ko-KR" altLang="en-US" sz="18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연도 별 게임 트렌드</a:t>
            </a:r>
            <a:endParaRPr lang="en-US" altLang="ko-KR" sz="1800" dirty="0">
              <a:solidFill>
                <a:srgbClr val="FFFA8F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en-US" altLang="ko-KR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MADE IN SUZZANG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Game trends by year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1" name="양쪽 대괄호 10"/>
          <p:cNvSpPr/>
          <p:nvPr/>
        </p:nvSpPr>
        <p:spPr>
          <a:xfrm>
            <a:off x="1832250" y="5088625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1990~2000</a:t>
            </a:r>
            <a:r>
              <a:rPr lang="ko-KR" altLang="en-US" sz="12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년대에는 다양한 장르의 판매가 고루 이루어져 있으며</a:t>
            </a:r>
            <a:r>
              <a:rPr lang="en-US" altLang="ko-KR" sz="12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수요는 낮다</a:t>
            </a:r>
            <a:r>
              <a:rPr lang="en-US" altLang="ko-KR" sz="12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2000</a:t>
            </a:r>
            <a:r>
              <a:rPr lang="ko-KR" altLang="en-US" sz="12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년도 초반부터 수요가 급증하면서 </a:t>
            </a:r>
            <a:r>
              <a:rPr lang="en-US" altLang="ko-KR" sz="12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Sports </a:t>
            </a:r>
            <a:r>
              <a:rPr lang="ko-KR" altLang="en-US" sz="12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장르의 게임이 트렌드로 보인다</a:t>
            </a:r>
            <a:r>
              <a:rPr lang="en-US" altLang="ko-KR" sz="12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en-US" altLang="ko-KR" sz="1200" dirty="0">
              <a:solidFill>
                <a:srgbClr val="FFFA8F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이후 </a:t>
            </a:r>
            <a:r>
              <a:rPr lang="en-US" altLang="ko-KR" sz="12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Action</a:t>
            </a:r>
            <a:r>
              <a:rPr lang="ko-KR" altLang="en-US" sz="12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수요가 급증하는데 최근까지 가장 많은 수요가 있다</a:t>
            </a:r>
            <a:endParaRPr lang="en-US" altLang="ko-KR" sz="1200" dirty="0">
              <a:solidFill>
                <a:srgbClr val="1ABCE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트렌드 변화 </a:t>
            </a:r>
            <a:r>
              <a:rPr lang="en-US" altLang="ko-KR" sz="12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Sports - &gt; Action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2F6654-EF43-49FE-AEA5-A40B1B8DC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64" y="1538734"/>
            <a:ext cx="8631300" cy="289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7</a:t>
            </a:fld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altLang="ko-KR" sz="1800" dirty="0">
                <a:solidFill>
                  <a:srgbClr val="71FE5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r>
              <a:rPr lang="en-US" altLang="ko-KR" sz="1800" dirty="0">
                <a:solidFill>
                  <a:srgbClr val="71FE5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03.</a:t>
            </a:r>
            <a:r>
              <a:rPr lang="ko-KR" altLang="en-US" sz="1800" dirty="0">
                <a:solidFill>
                  <a:srgbClr val="71FE5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게임 별  판매  순위</a:t>
            </a:r>
            <a:br>
              <a:rPr lang="en-US" altLang="ko-KR" sz="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</a:br>
            <a:endParaRPr lang="en-US" altLang="ko-KR" sz="1800" dirty="0">
              <a:solidFill>
                <a:srgbClr val="FFFA8F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solidFill>
                <a:srgbClr val="71FE5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MADE IN SUZZANG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Sales ranking by game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31FE7D9-4B22-4B07-8485-8DC813CAA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39" y="1535403"/>
            <a:ext cx="8663529" cy="2901598"/>
          </a:xfrm>
          <a:prstGeom prst="rect">
            <a:avLst/>
          </a:prstGeom>
        </p:spPr>
      </p:pic>
      <p:sp>
        <p:nvSpPr>
          <p:cNvPr id="15" name="양쪽 대괄호 14">
            <a:extLst>
              <a:ext uri="{FF2B5EF4-FFF2-40B4-BE49-F238E27FC236}">
                <a16:creationId xmlns:a16="http://schemas.microsoft.com/office/drawing/2014/main" id="{0A1FB3E4-794C-4874-9EC3-23204D3C38D2}"/>
              </a:ext>
            </a:extLst>
          </p:cNvPr>
          <p:cNvSpPr/>
          <p:nvPr/>
        </p:nvSpPr>
        <p:spPr>
          <a:xfrm>
            <a:off x="1832250" y="5088625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71FE5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가장 많은 판매를 기록한 </a:t>
            </a:r>
            <a:r>
              <a:rPr lang="en-US" altLang="ko-KR" sz="1200" dirty="0">
                <a:solidFill>
                  <a:srgbClr val="71FE5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Wii Sports</a:t>
            </a:r>
            <a:r>
              <a:rPr lang="ko-KR" altLang="en-US" sz="1200" dirty="0">
                <a:solidFill>
                  <a:srgbClr val="71FE5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 압도적인 </a:t>
            </a:r>
            <a:r>
              <a:rPr lang="en-US" altLang="ko-KR" sz="1200" dirty="0">
                <a:solidFill>
                  <a:srgbClr val="71FE5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r>
              <a:rPr lang="ko-KR" altLang="en-US" sz="1200" dirty="0">
                <a:solidFill>
                  <a:srgbClr val="71FE5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위로 나타나져 있습니다</a:t>
            </a:r>
            <a:r>
              <a:rPr lang="en-US" altLang="ko-KR" sz="1200" dirty="0">
                <a:solidFill>
                  <a:srgbClr val="71FE50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lang="en-US" altLang="ko-KR" sz="1200" dirty="0">
              <a:solidFill>
                <a:srgbClr val="1ABCE2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515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8</a:t>
            </a:fld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550" y="117000"/>
            <a:ext cx="3256450" cy="1152001"/>
          </a:xfrm>
        </p:spPr>
        <p:txBody>
          <a:bodyPr/>
          <a:lstStyle/>
          <a:p>
            <a:pPr lvl="0" algn="dist"/>
            <a:r>
              <a:rPr lang="en-US" altLang="ko-KR" sz="18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04. </a:t>
            </a:r>
            <a:r>
              <a:rPr lang="ko-KR" altLang="en-US" sz="18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가장 많이  팔린 플랫폼</a:t>
            </a:r>
            <a:endParaRPr lang="en-US" altLang="ko-KR" sz="1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solidFill>
                <a:srgbClr val="71FE5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MADE IN SUZZANG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Sales by Country for 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" name="양쪽 대괄호 14">
            <a:extLst>
              <a:ext uri="{FF2B5EF4-FFF2-40B4-BE49-F238E27FC236}">
                <a16:creationId xmlns:a16="http://schemas.microsoft.com/office/drawing/2014/main" id="{0A1FB3E4-794C-4874-9EC3-23204D3C38D2}"/>
              </a:ext>
            </a:extLst>
          </p:cNvPr>
          <p:cNvSpPr/>
          <p:nvPr/>
        </p:nvSpPr>
        <p:spPr>
          <a:xfrm>
            <a:off x="1832250" y="5088625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1994</a:t>
            </a:r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12</a:t>
            </a:r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PS</a:t>
            </a:r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가 출시 되면서 게임산업의 수요가 급증했다고 볼 수 있다</a:t>
            </a:r>
            <a:r>
              <a:rPr lang="en-US" altLang="ko-KR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2000</a:t>
            </a:r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년도 중반부터 </a:t>
            </a:r>
            <a:r>
              <a:rPr lang="en-US" altLang="ko-KR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DS</a:t>
            </a:r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수요가 </a:t>
            </a:r>
            <a:r>
              <a:rPr lang="en-US" altLang="ko-KR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PS</a:t>
            </a:r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를 이겼지만 최근에 오면서 다시 </a:t>
            </a:r>
            <a:r>
              <a:rPr lang="en-US" altLang="ko-KR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PS</a:t>
            </a:r>
            <a:r>
              <a:rPr lang="ko-KR" altLang="en-US" sz="12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로 자리잡았다</a:t>
            </a:r>
            <a:r>
              <a:rPr lang="en-US" altLang="ko-KR" sz="1200" dirty="0">
                <a:solidFill>
                  <a:srgbClr val="1ABCE2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EF4D24-2C77-4484-9406-E31A9452C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59" y="1538903"/>
            <a:ext cx="8628269" cy="29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B4B6-8735-410C-A595-1695EF3E2408}" type="slidenum">
              <a:rPr lang="ko-KR" altLang="en-US" smtClean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pPr/>
              <a:t>9</a:t>
            </a:fld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dist"/>
            <a:r>
              <a:rPr lang="en-US" altLang="ko-KR" sz="1800" dirty="0">
                <a:solidFill>
                  <a:srgbClr val="DF2985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05.</a:t>
            </a:r>
            <a:r>
              <a:rPr lang="ko-KR" altLang="en-US" sz="1800" dirty="0">
                <a:solidFill>
                  <a:srgbClr val="DF2985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출고량이  높은 게임</a:t>
            </a:r>
            <a:endParaRPr lang="en-US" altLang="ko-KR" sz="18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solidFill>
                <a:srgbClr val="71FE50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MADE IN SUZZANG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Sales by Country for ‘Wii Sports’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5" name="양쪽 대괄호 14">
            <a:extLst>
              <a:ext uri="{FF2B5EF4-FFF2-40B4-BE49-F238E27FC236}">
                <a16:creationId xmlns:a16="http://schemas.microsoft.com/office/drawing/2014/main" id="{0A1FB3E4-794C-4874-9EC3-23204D3C38D2}"/>
              </a:ext>
            </a:extLst>
          </p:cNvPr>
          <p:cNvSpPr/>
          <p:nvPr/>
        </p:nvSpPr>
        <p:spPr>
          <a:xfrm>
            <a:off x="1832250" y="5088625"/>
            <a:ext cx="5475750" cy="1399125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DF2985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Wii Sports</a:t>
            </a:r>
            <a:r>
              <a:rPr lang="ko-KR" altLang="en-US" sz="1200" dirty="0">
                <a:solidFill>
                  <a:srgbClr val="DF2985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 총판매량의 절반은 미국에서 판매되었는데</a:t>
            </a:r>
            <a:r>
              <a:rPr lang="en-US" altLang="ko-KR" sz="1200" dirty="0">
                <a:solidFill>
                  <a:srgbClr val="DF2985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DF2985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이는 미국에서 큰 흥행에 성공한걸로 보이며 나머지 판매량을 모두 합쳐야 미국의 판매량과 비슷하다</a:t>
            </a:r>
            <a:r>
              <a:rPr lang="en-US" altLang="ko-KR" sz="1200" dirty="0">
                <a:solidFill>
                  <a:srgbClr val="DF2985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2EE6F1-495A-41B7-A0A6-EC003A6E9D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872"/>
          <a:stretch/>
        </p:blipFill>
        <p:spPr>
          <a:xfrm>
            <a:off x="235549" y="1540895"/>
            <a:ext cx="8663530" cy="291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3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배달의민족 한나"/>
        <a:ea typeface="배달의민족 한나"/>
        <a:cs typeface=""/>
      </a:majorFont>
      <a:minorFont>
        <a:latin typeface="배달의민족 한나"/>
        <a:ea typeface="배달의민족 한나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850</TotalTime>
  <Words>475</Words>
  <Application>Microsoft Office PowerPoint</Application>
  <PresentationFormat>화면 슬라이드 쇼(4:3)</PresentationFormat>
  <Paragraphs>96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배달의민족 한나</vt:lpstr>
      <vt:lpstr>배달의민족 한나체 Pro</vt:lpstr>
      <vt:lpstr>Arial</vt:lpstr>
      <vt:lpstr>Office 테마</vt:lpstr>
      <vt:lpstr>AI_11_권진수</vt:lpstr>
      <vt:lpstr>PowerPoint 프레젠테이션</vt:lpstr>
      <vt:lpstr>PowerPoint 프레젠테이션</vt:lpstr>
      <vt:lpstr>01. 장르 별 게임 판매량</vt:lpstr>
      <vt:lpstr>01. 장르 별 게임 판매량</vt:lpstr>
      <vt:lpstr>02. 연도 별 게임 트렌드</vt:lpstr>
      <vt:lpstr> 03.게임 별  판매  순위 </vt:lpstr>
      <vt:lpstr>04. 가장 많이  팔린 플랫폼</vt:lpstr>
      <vt:lpstr>05.출고량이  높은 게임</vt:lpstr>
      <vt:lpstr>06. 같은 이름의 게임 출고량</vt:lpstr>
      <vt:lpstr>Section 1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kwon jinsu</cp:lastModifiedBy>
  <cp:revision>61</cp:revision>
  <dcterms:created xsi:type="dcterms:W3CDTF">2015-06-25T00:21:41Z</dcterms:created>
  <dcterms:modified xsi:type="dcterms:W3CDTF">2022-02-16T08:25:09Z</dcterms:modified>
</cp:coreProperties>
</file>